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307" r:id="rId4"/>
    <p:sldId id="259" r:id="rId5"/>
    <p:sldId id="257" r:id="rId6"/>
    <p:sldId id="260" r:id="rId7"/>
    <p:sldId id="261" r:id="rId8"/>
    <p:sldId id="262" r:id="rId9"/>
    <p:sldId id="263" r:id="rId10"/>
    <p:sldId id="264" r:id="rId11"/>
    <p:sldId id="266" r:id="rId12"/>
    <p:sldId id="267" r:id="rId13"/>
    <p:sldId id="269" r:id="rId14"/>
    <p:sldId id="275" r:id="rId15"/>
    <p:sldId id="303" r:id="rId16"/>
    <p:sldId id="304" r:id="rId17"/>
    <p:sldId id="305" r:id="rId18"/>
    <p:sldId id="302" r:id="rId19"/>
    <p:sldId id="278" r:id="rId20"/>
    <p:sldId id="279" r:id="rId21"/>
    <p:sldId id="280" r:id="rId22"/>
    <p:sldId id="287" r:id="rId23"/>
    <p:sldId id="286" r:id="rId24"/>
    <p:sldId id="281" r:id="rId25"/>
    <p:sldId id="288" r:id="rId26"/>
    <p:sldId id="284" r:id="rId27"/>
    <p:sldId id="282" r:id="rId28"/>
    <p:sldId id="289" r:id="rId29"/>
    <p:sldId id="290" r:id="rId30"/>
    <p:sldId id="283" r:id="rId31"/>
    <p:sldId id="291" r:id="rId32"/>
    <p:sldId id="292" r:id="rId33"/>
    <p:sldId id="293" r:id="rId34"/>
    <p:sldId id="306" r:id="rId35"/>
    <p:sldId id="27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2/11/2021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2/11/2021</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2/11/2021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smtClean="0"/>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2223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2/11/2021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2/11/2021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2/11/2021</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2/11/2021</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2/11/2021</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2/11/2021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2/11/2021</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Machine Learning</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David Kauchak</a:t>
            </a:r>
            <a:br>
              <a:rPr lang="en-US" dirty="0" smtClean="0"/>
            </a:br>
            <a:r>
              <a:rPr lang="en-US" dirty="0" smtClean="0"/>
              <a:t>CS 451 – Fall 2013</a:t>
            </a:r>
            <a:endParaRPr lang="en-US" dirty="0"/>
          </a:p>
        </p:txBody>
      </p:sp>
    </p:spTree>
    <p:extLst>
      <p:ext uri="{BB962C8B-B14F-4D97-AF65-F5344CB8AC3E}">
        <p14:creationId xmlns:p14="http://schemas.microsoft.com/office/powerpoint/2010/main" val="3651200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course</a:t>
            </a:r>
            <a:endParaRPr lang="en-US" dirty="0"/>
          </a:p>
        </p:txBody>
      </p:sp>
      <p:sp>
        <p:nvSpPr>
          <p:cNvPr id="5" name="TextBox 4"/>
          <p:cNvSpPr txBox="1"/>
          <p:nvPr/>
        </p:nvSpPr>
        <p:spPr>
          <a:xfrm>
            <a:off x="2300111" y="5925446"/>
            <a:ext cx="4466187" cy="830997"/>
          </a:xfrm>
          <a:prstGeom prst="rect">
            <a:avLst/>
          </a:prstGeom>
          <a:noFill/>
        </p:spPr>
        <p:txBody>
          <a:bodyPr wrap="none" rtlCol="0">
            <a:spAutoFit/>
          </a:bodyPr>
          <a:lstStyle/>
          <a:p>
            <a:r>
              <a:rPr lang="en-US" sz="2400" dirty="0" smtClean="0"/>
              <a:t>Be able to laugh at these signs</a:t>
            </a:r>
          </a:p>
          <a:p>
            <a:r>
              <a:rPr lang="en-US" sz="2400" dirty="0" smtClean="0"/>
              <a:t>(or at least know why one might…)</a:t>
            </a:r>
            <a:endParaRPr lang="en-US" sz="2400" dirty="0"/>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66114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a:xfrm>
            <a:off x="612648" y="1600200"/>
            <a:ext cx="8153400" cy="5003800"/>
          </a:xfrm>
        </p:spPr>
        <p:txBody>
          <a:bodyPr>
            <a:normAutofit fontScale="85000" lnSpcReduction="20000"/>
          </a:bodyPr>
          <a:lstStyle/>
          <a:p>
            <a:pPr marL="0" indent="0">
              <a:buNone/>
            </a:pPr>
            <a:r>
              <a:rPr lang="en-US" sz="2800" dirty="0" smtClean="0"/>
              <a:t>Course page:</a:t>
            </a:r>
          </a:p>
          <a:p>
            <a:pPr lvl="1"/>
            <a:r>
              <a:rPr lang="en-US" sz="2000" dirty="0"/>
              <a:t>http://</a:t>
            </a:r>
            <a:r>
              <a:rPr lang="en-US" sz="2000" dirty="0" err="1"/>
              <a:t>www.cs.middlebury.edu</a:t>
            </a:r>
            <a:r>
              <a:rPr lang="en-US" sz="2000" dirty="0"/>
              <a:t>/~</a:t>
            </a:r>
            <a:r>
              <a:rPr lang="en-US" sz="2000" dirty="0" err="1"/>
              <a:t>dkauchak</a:t>
            </a:r>
            <a:r>
              <a:rPr lang="en-US" sz="2000" dirty="0"/>
              <a:t>/classes/cs451</a:t>
            </a:r>
            <a:r>
              <a:rPr lang="en-US" sz="2000" dirty="0" smtClean="0"/>
              <a:t>/</a:t>
            </a:r>
          </a:p>
          <a:p>
            <a:pPr lvl="1"/>
            <a:r>
              <a:rPr lang="en-US" sz="2000" dirty="0" smtClean="0"/>
              <a:t>go/cs451</a:t>
            </a:r>
            <a:endParaRPr lang="en-US" sz="2000" dirty="0"/>
          </a:p>
          <a:p>
            <a:pPr marL="45720" indent="0">
              <a:buNone/>
            </a:pPr>
            <a:endParaRPr lang="en-US" sz="2400" dirty="0" smtClean="0"/>
          </a:p>
          <a:p>
            <a:pPr marL="45720" indent="0">
              <a:buNone/>
            </a:pPr>
            <a:r>
              <a:rPr lang="en-US" sz="2400" dirty="0" smtClean="0"/>
              <a:t>Assignments</a:t>
            </a:r>
            <a:endParaRPr lang="en-US" sz="2400" dirty="0"/>
          </a:p>
          <a:p>
            <a:pPr marL="822960" lvl="1" indent="-457200"/>
            <a:r>
              <a:rPr lang="en-US" sz="2000" dirty="0" smtClean="0"/>
              <a:t>Weekly</a:t>
            </a:r>
          </a:p>
          <a:p>
            <a:pPr marL="822960" lvl="1" indent="-457200"/>
            <a:r>
              <a:rPr lang="en-US" sz="2000" dirty="0" smtClean="0"/>
              <a:t>Mostly programming (Java, mostly)</a:t>
            </a:r>
            <a:endParaRPr lang="en-US" sz="2000" dirty="0"/>
          </a:p>
          <a:p>
            <a:pPr marL="822960" lvl="1" indent="-457200"/>
            <a:r>
              <a:rPr lang="en-US" sz="2000" dirty="0" smtClean="0"/>
              <a:t>Some written/write-up</a:t>
            </a:r>
          </a:p>
          <a:p>
            <a:pPr marL="822960" lvl="1" indent="-457200"/>
            <a:r>
              <a:rPr lang="en-US" sz="2000" dirty="0" smtClean="0"/>
              <a:t>Generally due Friday evenings</a:t>
            </a:r>
          </a:p>
          <a:p>
            <a:pPr marL="45720" indent="0">
              <a:buNone/>
            </a:pPr>
            <a:endParaRPr lang="en-US" sz="2300" dirty="0"/>
          </a:p>
          <a:p>
            <a:pPr marL="45720" indent="0">
              <a:buNone/>
            </a:pPr>
            <a:r>
              <a:rPr lang="en-US" sz="2300" dirty="0" smtClean="0"/>
              <a:t>Two exams</a:t>
            </a:r>
          </a:p>
          <a:p>
            <a:pPr marL="45720" indent="0">
              <a:buNone/>
            </a:pPr>
            <a:endParaRPr lang="en-US" sz="2300" dirty="0"/>
          </a:p>
          <a:p>
            <a:pPr marL="45720" indent="0">
              <a:buNone/>
            </a:pPr>
            <a:r>
              <a:rPr lang="en-US" sz="2300" dirty="0" smtClean="0"/>
              <a:t>Late Policy</a:t>
            </a:r>
          </a:p>
          <a:p>
            <a:pPr marL="45720" indent="0">
              <a:buNone/>
            </a:pPr>
            <a:endParaRPr lang="en-US" sz="2300" dirty="0"/>
          </a:p>
          <a:p>
            <a:pPr marL="45720" indent="0">
              <a:buNone/>
            </a:pPr>
            <a:r>
              <a:rPr lang="en-US" sz="2300" dirty="0" smtClean="0"/>
              <a:t>Honor code</a:t>
            </a:r>
          </a:p>
        </p:txBody>
      </p:sp>
    </p:spTree>
    <p:extLst>
      <p:ext uri="{BB962C8B-B14F-4D97-AF65-F5344CB8AC3E}">
        <p14:creationId xmlns:p14="http://schemas.microsoft.com/office/powerpoint/2010/main" val="1703843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expectations</a:t>
            </a:r>
            <a:endParaRPr lang="en-US" dirty="0"/>
          </a:p>
        </p:txBody>
      </p:sp>
      <p:sp>
        <p:nvSpPr>
          <p:cNvPr id="3" name="Content Placeholder 2"/>
          <p:cNvSpPr>
            <a:spLocks noGrp="1"/>
          </p:cNvSpPr>
          <p:nvPr>
            <p:ph sz="quarter" idx="1"/>
          </p:nvPr>
        </p:nvSpPr>
        <p:spPr/>
        <p:txBody>
          <a:bodyPr/>
          <a:lstStyle/>
          <a:p>
            <a:pPr marL="0" indent="0">
              <a:buNone/>
            </a:pPr>
            <a:r>
              <a:rPr lang="en-US" dirty="0" smtClean="0"/>
              <a:t>400-level course</a:t>
            </a:r>
          </a:p>
          <a:p>
            <a:pPr marL="0" indent="0">
              <a:buNone/>
            </a:pPr>
            <a:endParaRPr lang="en-US" dirty="0"/>
          </a:p>
          <a:p>
            <a:pPr marL="0" indent="0">
              <a:buNone/>
            </a:pPr>
            <a:r>
              <a:rPr lang="en-US" dirty="0" smtClean="0"/>
              <a:t>Plan to stay busy!</a:t>
            </a:r>
          </a:p>
          <a:p>
            <a:pPr marL="0" indent="0">
              <a:buNone/>
            </a:pPr>
            <a:endParaRPr lang="en-US" dirty="0"/>
          </a:p>
          <a:p>
            <a:pPr marL="0" indent="0">
              <a:buNone/>
            </a:pPr>
            <a:r>
              <a:rPr lang="en-US" dirty="0" smtClean="0"/>
              <a:t>Applied class, so lots of programming</a:t>
            </a:r>
          </a:p>
          <a:p>
            <a:pPr marL="0" indent="0">
              <a:buNone/>
            </a:pPr>
            <a:endParaRPr lang="en-US" dirty="0" smtClean="0"/>
          </a:p>
          <a:p>
            <a:pPr marL="0" indent="0">
              <a:buNone/>
            </a:pPr>
            <a:r>
              <a:rPr lang="en-US" dirty="0" smtClean="0"/>
              <a:t>Machine learning involves math</a:t>
            </a:r>
            <a:endParaRPr lang="en-US" dirty="0"/>
          </a:p>
        </p:txBody>
      </p:sp>
    </p:spTree>
    <p:extLst>
      <p:ext uri="{BB962C8B-B14F-4D97-AF65-F5344CB8AC3E}">
        <p14:creationId xmlns:p14="http://schemas.microsoft.com/office/powerpoint/2010/main" val="99583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problems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solidFill>
                  <a:srgbClr val="FF0000"/>
                </a:solidFill>
              </a:rPr>
              <a:t>What high-level machine learning problems have you seen or heard of before?</a:t>
            </a:r>
          </a:p>
        </p:txBody>
      </p:sp>
    </p:spTree>
    <p:extLst>
      <p:ext uri="{BB962C8B-B14F-4D97-AF65-F5344CB8AC3E}">
        <p14:creationId xmlns:p14="http://schemas.microsoft.com/office/powerpoint/2010/main" val="16211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1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340424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356061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4101271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smtClean="0">
                <a:solidFill>
                  <a:srgbClr val="008000"/>
                </a:solidFill>
              </a:rPr>
              <a:t>labeled examples</a:t>
            </a:r>
            <a:endParaRPr lang="en-US" sz="2800" dirty="0">
              <a:solidFill>
                <a:srgbClr val="008000"/>
              </a:solidFill>
            </a:endParaRP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Tree>
    <p:extLst>
      <p:ext uri="{BB962C8B-B14F-4D97-AF65-F5344CB8AC3E}">
        <p14:creationId xmlns:p14="http://schemas.microsoft.com/office/powerpoint/2010/main" val="2287614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Tree>
    <p:extLst>
      <p:ext uri="{BB962C8B-B14F-4D97-AF65-F5344CB8AC3E}">
        <p14:creationId xmlns:p14="http://schemas.microsoft.com/office/powerpoint/2010/main" val="83823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4000" dirty="0" smtClean="0"/>
              <a:t>Why are you here?</a:t>
            </a:r>
            <a:endParaRPr lang="en-US" sz="4000" dirty="0"/>
          </a:p>
        </p:txBody>
      </p:sp>
      <p:sp>
        <p:nvSpPr>
          <p:cNvPr id="3" name="Content Placeholder 2"/>
          <p:cNvSpPr>
            <a:spLocks noGrp="1"/>
          </p:cNvSpPr>
          <p:nvPr>
            <p:ph sz="quarter" idx="1"/>
          </p:nvPr>
        </p:nvSpPr>
        <p:spPr>
          <a:xfrm>
            <a:off x="558800" y="1679222"/>
            <a:ext cx="7772400" cy="4724400"/>
          </a:xfrm>
        </p:spPr>
        <p:txBody>
          <a:bodyPr>
            <a:normAutofit/>
          </a:bodyPr>
          <a:lstStyle/>
          <a:p>
            <a:pPr marL="0" indent="0">
              <a:buNone/>
            </a:pPr>
            <a:endParaRPr lang="en-US" sz="3200" dirty="0" smtClean="0"/>
          </a:p>
          <a:p>
            <a:pPr marL="0" indent="0">
              <a:buNone/>
            </a:pPr>
            <a:r>
              <a:rPr lang="en-US" sz="3200" dirty="0" smtClean="0"/>
              <a:t>What is Machine Learning?</a:t>
            </a:r>
          </a:p>
          <a:p>
            <a:pPr marL="0" indent="0">
              <a:buNone/>
            </a:pPr>
            <a:endParaRPr lang="en-US" sz="3200" dirty="0" smtClean="0"/>
          </a:p>
          <a:p>
            <a:pPr marL="0" indent="0">
              <a:buNone/>
            </a:pPr>
            <a:r>
              <a:rPr lang="en-US" sz="3200" dirty="0" smtClean="0"/>
              <a:t>Why are you taking this course?</a:t>
            </a:r>
          </a:p>
          <a:p>
            <a:pPr marL="0" indent="0">
              <a:buNone/>
            </a:pPr>
            <a:endParaRPr lang="en-US" sz="3200" dirty="0"/>
          </a:p>
          <a:p>
            <a:pPr marL="0" indent="0">
              <a:buNone/>
            </a:pPr>
            <a:r>
              <a:rPr lang="en-US" sz="3200" dirty="0" smtClean="0"/>
              <a:t>What topics would you like to see covered?</a:t>
            </a:r>
            <a:endParaRPr lang="en-US" sz="3200" dirty="0"/>
          </a:p>
        </p:txBody>
      </p:sp>
    </p:spTree>
    <p:extLst>
      <p:ext uri="{BB962C8B-B14F-4D97-AF65-F5344CB8AC3E}">
        <p14:creationId xmlns:p14="http://schemas.microsoft.com/office/powerpoint/2010/main" val="1331058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smtClean="0">
                <a:solidFill>
                  <a:srgbClr val="0000FF"/>
                </a:solidFill>
              </a:rPr>
              <a:t>Supervised learning: learn to predict new example</a:t>
            </a:r>
            <a:endParaRPr lang="en-US" sz="2800" dirty="0">
              <a:solidFill>
                <a:srgbClr val="0000FF"/>
              </a:solidFill>
            </a:endParaRP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smtClean="0"/>
              <a:t>predicted label</a:t>
            </a:r>
            <a:endParaRPr lang="en-US" baseline="-25000" dirty="0"/>
          </a:p>
        </p:txBody>
      </p:sp>
    </p:spTree>
    <p:extLst>
      <p:ext uri="{BB962C8B-B14F-4D97-AF65-F5344CB8AC3E}">
        <p14:creationId xmlns:p14="http://schemas.microsoft.com/office/powerpoint/2010/main" val="219870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classification</a:t>
            </a:r>
            <a:endParaRPr lang="en-US" dirty="0"/>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smtClean="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smtClean="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smtClean="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smtClean="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smtClean="0">
                <a:solidFill>
                  <a:srgbClr val="008000"/>
                </a:solidFill>
              </a:rPr>
              <a:t>Classification: a finite set of labels</a:t>
            </a:r>
            <a:endParaRPr lang="en-US" sz="2800" dirty="0">
              <a:solidFill>
                <a:srgbClr val="008000"/>
              </a:solidFill>
            </a:endParaRPr>
          </a:p>
        </p:txBody>
      </p:sp>
    </p:spTree>
    <p:extLst>
      <p:ext uri="{BB962C8B-B14F-4D97-AF65-F5344CB8AC3E}">
        <p14:creationId xmlns:p14="http://schemas.microsoft.com/office/powerpoint/2010/main" val="3339591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smtClean="0"/>
              <a:t>Classification Example</a:t>
            </a:r>
            <a:endParaRPr lang="tr-TR" dirty="0"/>
          </a:p>
        </p:txBody>
      </p:sp>
      <p:pic>
        <p:nvPicPr>
          <p:cNvPr id="26633" name="Picture 9"/>
          <p:cNvPicPr>
            <a:picLocks noGrp="1" noChangeAspect="1" noChangeArrowheads="1"/>
          </p:cNvPicPr>
          <p:nvPr>
            <p:ph idx="1"/>
          </p:nvPr>
        </p:nvPicPr>
        <p:blipFill>
          <a:blip r:embed="rId2" cstate="print"/>
          <a:srcRect/>
          <a:stretch>
            <a:fillRect/>
          </a:stretch>
        </p:blipFill>
        <p:spPr>
          <a:xfrm>
            <a:off x="3946525" y="1946275"/>
            <a:ext cx="4689475" cy="4464050"/>
          </a:xfrm>
        </p:spPr>
      </p:pic>
      <p:sp>
        <p:nvSpPr>
          <p:cNvPr id="26627" name="Rectangle 3"/>
          <p:cNvSpPr>
            <a:spLocks noGrp="1" noChangeArrowheads="1"/>
          </p:cNvSpPr>
          <p:nvPr>
            <p:ph type="body" sz="half" idx="4294967295"/>
          </p:nvPr>
        </p:nvSpPr>
        <p:spPr>
          <a:xfrm>
            <a:off x="623887" y="2818342"/>
            <a:ext cx="3322638" cy="3168650"/>
          </a:xfrm>
        </p:spPr>
        <p:txBody>
          <a:bodyPr>
            <a:normAutofit/>
          </a:bodyPr>
          <a:lstStyle/>
          <a:p>
            <a:pPr marL="0" indent="0">
              <a:buNone/>
            </a:pPr>
            <a:r>
              <a:rPr lang="tr-TR" dirty="0" err="1" smtClean="0"/>
              <a:t>Differentiate</a:t>
            </a:r>
            <a:r>
              <a:rPr lang="tr-TR" dirty="0" smtClean="0"/>
              <a:t> </a:t>
            </a:r>
            <a:r>
              <a:rPr lang="tr-TR" dirty="0"/>
              <a:t>between </a:t>
            </a:r>
            <a:r>
              <a:rPr lang="tr-TR" dirty="0">
                <a:solidFill>
                  <a:srgbClr val="FF33CC"/>
                </a:solidFill>
              </a:rPr>
              <a:t>low-risk</a:t>
            </a:r>
            <a:r>
              <a:rPr lang="tr-TR" dirty="0"/>
              <a:t> and </a:t>
            </a:r>
            <a:r>
              <a:rPr lang="tr-TR" dirty="0">
                <a:solidFill>
                  <a:srgbClr val="FF0000"/>
                </a:solidFill>
              </a:rPr>
              <a:t>high-risk</a:t>
            </a:r>
            <a:r>
              <a:rPr lang="tr-TR" dirty="0"/>
              <a:t> customers from their </a:t>
            </a:r>
            <a:r>
              <a:rPr lang="tr-TR" i="1" dirty="0"/>
              <a:t>income</a:t>
            </a:r>
            <a:r>
              <a:rPr lang="tr-TR" dirty="0"/>
              <a:t> and </a:t>
            </a:r>
            <a:r>
              <a:rPr lang="tr-TR" i="1" dirty="0"/>
              <a:t>savings</a:t>
            </a:r>
          </a:p>
        </p:txBody>
      </p:sp>
    </p:spTree>
    <p:extLst>
      <p:ext uri="{BB962C8B-B14F-4D97-AF65-F5344CB8AC3E}">
        <p14:creationId xmlns:p14="http://schemas.microsoft.com/office/powerpoint/2010/main" val="3616063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smtClean="0"/>
              <a:t>Classification </a:t>
            </a:r>
            <a:r>
              <a:rPr lang="tr-TR" dirty="0"/>
              <a:t>Applications</a:t>
            </a:r>
          </a:p>
        </p:txBody>
      </p:sp>
      <p:sp>
        <p:nvSpPr>
          <p:cNvPr id="88067" name="Rectangle 3"/>
          <p:cNvSpPr>
            <a:spLocks noGrp="1" noChangeArrowheads="1"/>
          </p:cNvSpPr>
          <p:nvPr>
            <p:ph idx="1"/>
          </p:nvPr>
        </p:nvSpPr>
        <p:spPr>
          <a:xfrm>
            <a:off x="598537" y="1741310"/>
            <a:ext cx="8153400" cy="4933244"/>
          </a:xfrm>
        </p:spPr>
        <p:txBody>
          <a:bodyPr>
            <a:normAutofit fontScale="92500" lnSpcReduction="10000"/>
          </a:bodyPr>
          <a:lstStyle/>
          <a:p>
            <a:pPr marL="0" indent="0">
              <a:lnSpc>
                <a:spcPct val="90000"/>
              </a:lnSpc>
              <a:buNone/>
            </a:pPr>
            <a:r>
              <a:rPr lang="tr-TR" dirty="0" err="1" smtClean="0">
                <a:solidFill>
                  <a:schemeClr val="accent1"/>
                </a:solidFill>
              </a:rPr>
              <a:t>Face</a:t>
            </a:r>
            <a:r>
              <a:rPr lang="tr-TR" dirty="0" smtClean="0">
                <a:solidFill>
                  <a:schemeClr val="accent1"/>
                </a:solidFill>
              </a:rPr>
              <a:t> </a:t>
            </a:r>
            <a:r>
              <a:rPr lang="tr-TR" dirty="0" err="1" smtClean="0">
                <a:solidFill>
                  <a:schemeClr val="accent1"/>
                </a:solidFill>
              </a:rPr>
              <a:t>recognition</a:t>
            </a:r>
            <a:endParaRPr lang="tr-TR" dirty="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Character</a:t>
            </a:r>
            <a:r>
              <a:rPr lang="tr-TR" dirty="0" smtClean="0">
                <a:solidFill>
                  <a:schemeClr val="accent1"/>
                </a:solidFill>
              </a:rPr>
              <a:t> </a:t>
            </a:r>
            <a:r>
              <a:rPr lang="tr-TR" dirty="0" err="1" smtClean="0">
                <a:solidFill>
                  <a:schemeClr val="accent1"/>
                </a:solidFill>
              </a:rPr>
              <a:t>recognition</a:t>
            </a:r>
            <a:endParaRPr lang="tr-TR" dirty="0" smtClean="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Spam</a:t>
            </a:r>
            <a:r>
              <a:rPr lang="tr-TR" dirty="0" smtClean="0">
                <a:solidFill>
                  <a:schemeClr val="accent1"/>
                </a:solidFill>
              </a:rPr>
              <a:t> </a:t>
            </a:r>
            <a:r>
              <a:rPr lang="tr-TR" dirty="0" err="1" smtClean="0">
                <a:solidFill>
                  <a:schemeClr val="accent1"/>
                </a:solidFill>
              </a:rPr>
              <a:t>detection</a:t>
            </a:r>
            <a:endParaRPr lang="tr-TR" dirty="0" smtClean="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Medical</a:t>
            </a:r>
            <a:r>
              <a:rPr lang="tr-TR" dirty="0" smtClean="0">
                <a:solidFill>
                  <a:schemeClr val="accent1"/>
                </a:solidFill>
              </a:rPr>
              <a:t> </a:t>
            </a:r>
            <a:r>
              <a:rPr lang="tr-TR" dirty="0">
                <a:solidFill>
                  <a:schemeClr val="accent1"/>
                </a:solidFill>
              </a:rPr>
              <a:t>diagnosis: </a:t>
            </a:r>
            <a:r>
              <a:rPr lang="tr-TR" dirty="0"/>
              <a:t>From symptoms to </a:t>
            </a:r>
            <a:r>
              <a:rPr lang="tr-TR" dirty="0" smtClean="0"/>
              <a:t>illnesses</a:t>
            </a: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Biometrics</a:t>
            </a:r>
            <a:r>
              <a:rPr lang="tr-TR" dirty="0" smtClean="0">
                <a:solidFill>
                  <a:schemeClr val="accent1"/>
                </a:solidFill>
              </a:rPr>
              <a:t>: </a:t>
            </a:r>
            <a:r>
              <a:rPr lang="tr-TR" dirty="0" smtClean="0"/>
              <a:t>Recognition/authentication using physical and/or behavioral characteristics: Face, iris, signature, </a:t>
            </a:r>
            <a:r>
              <a:rPr lang="tr-TR" dirty="0" err="1" smtClean="0"/>
              <a:t>etc</a:t>
            </a:r>
            <a:endParaRPr lang="tr-TR" dirty="0" smtClean="0"/>
          </a:p>
          <a:p>
            <a:pPr marL="0" indent="0">
              <a:lnSpc>
                <a:spcPct val="90000"/>
              </a:lnSpc>
              <a:buNone/>
            </a:pPr>
            <a:endParaRPr lang="tr-TR" dirty="0"/>
          </a:p>
          <a:p>
            <a:pPr marL="0" indent="0">
              <a:lnSpc>
                <a:spcPct val="90000"/>
              </a:lnSpc>
              <a:buNone/>
            </a:pPr>
            <a:r>
              <a:rPr lang="tr-TR" dirty="0" smtClean="0"/>
              <a:t>...</a:t>
            </a:r>
            <a:endParaRPr lang="tr-TR" dirty="0"/>
          </a:p>
        </p:txBody>
      </p:sp>
    </p:spTree>
    <p:extLst>
      <p:ext uri="{BB962C8B-B14F-4D97-AF65-F5344CB8AC3E}">
        <p14:creationId xmlns:p14="http://schemas.microsoft.com/office/powerpoint/2010/main" val="31869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regression</a:t>
            </a:r>
            <a:endParaRPr lang="en-US" dirty="0"/>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smtClean="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smtClean="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smtClean="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smtClean="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Regression: label is real-valued</a:t>
            </a:r>
            <a:endParaRPr lang="en-US" sz="2800" dirty="0">
              <a:solidFill>
                <a:srgbClr val="008000"/>
              </a:solidFill>
            </a:endParaRPr>
          </a:p>
        </p:txBody>
      </p:sp>
    </p:spTree>
    <p:extLst>
      <p:ext uri="{BB962C8B-B14F-4D97-AF65-F5344CB8AC3E}">
        <p14:creationId xmlns:p14="http://schemas.microsoft.com/office/powerpoint/2010/main" val="107601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smtClean="0"/>
              <a:t>Regression</a:t>
            </a:r>
            <a:r>
              <a:rPr lang="tr-TR" dirty="0" smtClean="0"/>
              <a:t> Example</a:t>
            </a:r>
            <a:endParaRPr lang="tr-TR" dirty="0"/>
          </a:p>
        </p:txBody>
      </p:sp>
      <p:sp>
        <p:nvSpPr>
          <p:cNvPr id="90117" name="Rectangle 5"/>
          <p:cNvSpPr>
            <a:spLocks noGrp="1" noChangeArrowheads="1"/>
          </p:cNvSpPr>
          <p:nvPr>
            <p:ph type="body" sz="half" idx="1"/>
          </p:nvPr>
        </p:nvSpPr>
        <p:spPr/>
        <p:txBody>
          <a:bodyPr/>
          <a:lstStyle/>
          <a:p>
            <a:pPr marL="0" indent="0">
              <a:buNone/>
            </a:pPr>
            <a:r>
              <a:rPr lang="tr-TR" dirty="0" err="1" smtClean="0"/>
              <a:t>Price</a:t>
            </a:r>
            <a:r>
              <a:rPr lang="tr-TR" dirty="0" smtClean="0"/>
              <a:t> </a:t>
            </a:r>
            <a:r>
              <a:rPr lang="tr-TR" dirty="0"/>
              <a:t>of a used car</a:t>
            </a:r>
          </a:p>
          <a:p>
            <a:pPr marL="0" indent="0">
              <a:buNone/>
            </a:pPr>
            <a:endParaRPr lang="tr-TR" i="1" dirty="0" smtClean="0"/>
          </a:p>
          <a:p>
            <a:pPr marL="0" indent="0">
              <a:buNone/>
            </a:pPr>
            <a:r>
              <a:rPr lang="tr-TR" i="1" dirty="0" smtClean="0"/>
              <a:t>x </a:t>
            </a:r>
            <a:r>
              <a:rPr lang="tr-TR" dirty="0"/>
              <a:t>: car </a:t>
            </a:r>
            <a:r>
              <a:rPr lang="tr-TR" dirty="0" err="1" smtClean="0"/>
              <a:t>attributes</a:t>
            </a:r>
            <a:r>
              <a:rPr lang="tr-TR" dirty="0"/>
              <a:t/>
            </a:r>
            <a:br>
              <a:rPr lang="tr-TR" dirty="0"/>
            </a:br>
            <a:r>
              <a:rPr lang="tr-TR" dirty="0" smtClean="0"/>
              <a:t>     (</a:t>
            </a:r>
            <a:r>
              <a:rPr lang="tr-TR" dirty="0" err="1" smtClean="0"/>
              <a:t>e.g</a:t>
            </a:r>
            <a:r>
              <a:rPr lang="tr-TR" dirty="0" smtClean="0"/>
              <a:t>. </a:t>
            </a:r>
            <a:r>
              <a:rPr lang="tr-TR" dirty="0" err="1" smtClean="0"/>
              <a:t>mileage</a:t>
            </a:r>
            <a:r>
              <a:rPr lang="tr-TR" dirty="0" smtClean="0"/>
              <a:t>)</a:t>
            </a:r>
            <a:endParaRPr lang="tr-TR" dirty="0"/>
          </a:p>
          <a:p>
            <a:pPr>
              <a:buFont typeface="Wingdings" pitchFamily="2" charset="2"/>
              <a:buNone/>
            </a:pPr>
            <a:r>
              <a:rPr lang="tr-TR" i="1" dirty="0" smtClean="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25</a:t>
            </a:fld>
            <a:endParaRPr lang="tr-TR"/>
          </a:p>
        </p:txBody>
      </p:sp>
    </p:spTree>
    <p:extLst>
      <p:ext uri="{BB962C8B-B14F-4D97-AF65-F5344CB8AC3E}">
        <p14:creationId xmlns:p14="http://schemas.microsoft.com/office/powerpoint/2010/main" val="1054960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Applications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Economics/Finance: predict the value of a stock</a:t>
            </a:r>
          </a:p>
          <a:p>
            <a:pPr marL="0" indent="0">
              <a:buNone/>
            </a:pPr>
            <a:endParaRPr lang="en-US" dirty="0" smtClean="0"/>
          </a:p>
          <a:p>
            <a:pPr marL="0" indent="0">
              <a:buNone/>
            </a:pPr>
            <a:r>
              <a:rPr lang="en-US" dirty="0" smtClean="0"/>
              <a:t>Epidemiology</a:t>
            </a:r>
            <a:endParaRPr lang="en-US" dirty="0"/>
          </a:p>
          <a:p>
            <a:pPr marL="0" indent="0">
              <a:buNone/>
            </a:pPr>
            <a:endParaRPr lang="en-US" dirty="0"/>
          </a:p>
          <a:p>
            <a:pPr marL="0" indent="0">
              <a:buNone/>
            </a:pPr>
            <a:r>
              <a:rPr lang="en-US" dirty="0" smtClean="0"/>
              <a:t>Car/plane navigation: angle of the steering wheel, acceleration, …</a:t>
            </a:r>
          </a:p>
          <a:p>
            <a:pPr marL="0" indent="0">
              <a:buNone/>
            </a:pPr>
            <a:endParaRPr lang="en-US" dirty="0"/>
          </a:p>
          <a:p>
            <a:pPr marL="0" indent="0">
              <a:buNone/>
            </a:pPr>
            <a:r>
              <a:rPr lang="en-US" dirty="0" smtClean="0"/>
              <a:t>Temporal trends: weather over time</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5047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ranking</a:t>
            </a:r>
            <a:endParaRPr lang="en-US" dirty="0"/>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smtClean="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Ranking: label is a ranking</a:t>
            </a:r>
            <a:endParaRPr lang="en-US" sz="2800" dirty="0">
              <a:solidFill>
                <a:srgbClr val="008000"/>
              </a:solidFill>
            </a:endParaRPr>
          </a:p>
        </p:txBody>
      </p:sp>
    </p:spTree>
    <p:extLst>
      <p:ext uri="{BB962C8B-B14F-4D97-AF65-F5344CB8AC3E}">
        <p14:creationId xmlns:p14="http://schemas.microsoft.com/office/powerpoint/2010/main" val="2711695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example</a:t>
            </a:r>
            <a:endParaRPr lang="en-US" dirty="0"/>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smtClean="0"/>
              <a:t>Given a query and</a:t>
            </a:r>
          </a:p>
          <a:p>
            <a:pPr marL="0" indent="0">
              <a:buNone/>
            </a:pPr>
            <a:r>
              <a:rPr lang="en-US" dirty="0" smtClean="0"/>
              <a:t>a set of web pages, </a:t>
            </a:r>
          </a:p>
          <a:p>
            <a:pPr marL="0" indent="0">
              <a:buNone/>
            </a:pPr>
            <a:r>
              <a:rPr lang="en-US" dirty="0" smtClean="0"/>
              <a:t>rank them according</a:t>
            </a:r>
          </a:p>
          <a:p>
            <a:pPr marL="0" indent="0">
              <a:buNone/>
            </a:pPr>
            <a:r>
              <a:rPr lang="en-US" dirty="0" smtClean="0"/>
              <a:t>to relevance</a:t>
            </a:r>
            <a:endParaRPr lang="en-US" dirty="0"/>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819218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Applications</a:t>
            </a:r>
            <a:endParaRPr lang="en-US" dirty="0"/>
          </a:p>
        </p:txBody>
      </p:sp>
      <p:sp>
        <p:nvSpPr>
          <p:cNvPr id="3" name="Content Placeholder 2"/>
          <p:cNvSpPr>
            <a:spLocks noGrp="1"/>
          </p:cNvSpPr>
          <p:nvPr>
            <p:ph sz="quarter" idx="1"/>
          </p:nvPr>
        </p:nvSpPr>
        <p:spPr>
          <a:xfrm>
            <a:off x="612648" y="1600200"/>
            <a:ext cx="8153400" cy="4820356"/>
          </a:xfrm>
        </p:spPr>
        <p:txBody>
          <a:bodyPr>
            <a:normAutofit fontScale="92500" lnSpcReduction="10000"/>
          </a:bodyPr>
          <a:lstStyle/>
          <a:p>
            <a:pPr marL="0" indent="0">
              <a:buNone/>
            </a:pPr>
            <a:r>
              <a:rPr lang="en-US" dirty="0" smtClean="0"/>
              <a:t>User preference, e.g. </a:t>
            </a:r>
            <a:r>
              <a:rPr lang="en-US" dirty="0"/>
              <a:t>Netflix “My List</a:t>
            </a:r>
            <a:r>
              <a:rPr lang="en-US" dirty="0" smtClean="0"/>
              <a:t>” -- </a:t>
            </a:r>
            <a:r>
              <a:rPr lang="en-US" dirty="0"/>
              <a:t>movie queue ranking</a:t>
            </a:r>
          </a:p>
          <a:p>
            <a:pPr marL="0" indent="0">
              <a:buNone/>
            </a:pPr>
            <a:endParaRPr lang="en-US" dirty="0"/>
          </a:p>
          <a:p>
            <a:pPr marL="0" indent="0">
              <a:buNone/>
            </a:pPr>
            <a:r>
              <a:rPr lang="en-US" dirty="0" smtClean="0"/>
              <a:t>iTunes</a:t>
            </a:r>
          </a:p>
          <a:p>
            <a:pPr marL="0" indent="0">
              <a:buNone/>
            </a:pPr>
            <a:endParaRPr lang="en-US" dirty="0" smtClean="0"/>
          </a:p>
          <a:p>
            <a:pPr marL="0" indent="0">
              <a:buNone/>
            </a:pPr>
            <a:r>
              <a:rPr lang="en-US" dirty="0" smtClean="0"/>
              <a:t>flight search (search in general)</a:t>
            </a:r>
          </a:p>
          <a:p>
            <a:pPr marL="0" indent="0">
              <a:buNone/>
            </a:pPr>
            <a:endParaRPr lang="en-US" dirty="0" smtClean="0"/>
          </a:p>
          <a:p>
            <a:pPr marL="0" indent="0">
              <a:buNone/>
            </a:pPr>
            <a:r>
              <a:rPr lang="en-US" dirty="0" err="1" smtClean="0"/>
              <a:t>reranking</a:t>
            </a:r>
            <a:r>
              <a:rPr lang="en-US" dirty="0" smtClean="0"/>
              <a:t> N-best output lists</a:t>
            </a:r>
            <a:endParaRPr lang="en-US" dirty="0"/>
          </a:p>
          <a:p>
            <a:pPr marL="0" indent="0">
              <a:buNone/>
            </a:pPr>
            <a:endParaRPr lang="en-US" dirty="0" smtClean="0"/>
          </a:p>
          <a:p>
            <a:pPr marL="0" indent="0">
              <a:buNone/>
            </a:pPr>
            <a:r>
              <a:rPr lang="en-US" dirty="0" smtClean="0"/>
              <a:t>…</a:t>
            </a:r>
            <a:endParaRPr lang="en-US" dirty="0"/>
          </a:p>
        </p:txBody>
      </p:sp>
    </p:spTree>
    <p:extLst>
      <p:ext uri="{BB962C8B-B14F-4D97-AF65-F5344CB8AC3E}">
        <p14:creationId xmlns:p14="http://schemas.microsoft.com/office/powerpoint/2010/main" val="36916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609600"/>
            <a:ext cx="8305800" cy="5181600"/>
          </a:xfrm>
        </p:spPr>
        <p:txBody>
          <a:bodyPr/>
          <a:lstStyle/>
          <a:p>
            <a:pPr>
              <a:buFontTx/>
              <a:buNone/>
            </a:pPr>
            <a:r>
              <a:rPr lang="en-US" altLang="en-US" b="1">
                <a:solidFill>
                  <a:schemeClr val="accent2"/>
                </a:solidFill>
              </a:rPr>
              <a:t>  Traditional Programming</a:t>
            </a:r>
          </a:p>
          <a:p>
            <a:endParaRPr lang="en-US" altLang="en-US"/>
          </a:p>
          <a:p>
            <a:endParaRPr lang="en-US" altLang="en-US"/>
          </a:p>
          <a:p>
            <a:endParaRPr lang="en-US" altLang="en-US"/>
          </a:p>
          <a:p>
            <a:endParaRPr lang="en-US" altLang="en-US" b="1">
              <a:solidFill>
                <a:schemeClr val="accent2"/>
              </a:solidFill>
            </a:endParaRPr>
          </a:p>
          <a:p>
            <a:pPr>
              <a:buFontTx/>
              <a:buNone/>
            </a:pPr>
            <a:r>
              <a:rPr lang="en-US" altLang="en-US" b="1">
                <a:solidFill>
                  <a:schemeClr val="accent2"/>
                </a:solidFill>
              </a:rPr>
              <a:t>  Machine Learning</a:t>
            </a:r>
          </a:p>
        </p:txBody>
      </p:sp>
      <p:sp>
        <p:nvSpPr>
          <p:cNvPr id="3076" name="Rectangle 4"/>
          <p:cNvSpPr>
            <a:spLocks noChangeArrowheads="1"/>
          </p:cNvSpPr>
          <p:nvPr/>
        </p:nvSpPr>
        <p:spPr bwMode="auto">
          <a:xfrm>
            <a:off x="3352800" y="1600200"/>
            <a:ext cx="2667000" cy="15240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t>Computer</a:t>
            </a:r>
          </a:p>
        </p:txBody>
      </p:sp>
      <p:sp>
        <p:nvSpPr>
          <p:cNvPr id="3078" name="Line 6"/>
          <p:cNvSpPr>
            <a:spLocks noChangeShapeType="1"/>
          </p:cNvSpPr>
          <p:nvPr/>
        </p:nvSpPr>
        <p:spPr bwMode="auto">
          <a:xfrm>
            <a:off x="2438400" y="20574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Line 7"/>
          <p:cNvSpPr>
            <a:spLocks noChangeShapeType="1"/>
          </p:cNvSpPr>
          <p:nvPr/>
        </p:nvSpPr>
        <p:spPr bwMode="auto">
          <a:xfrm>
            <a:off x="2438400" y="27432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Line 8"/>
          <p:cNvSpPr>
            <a:spLocks noChangeShapeType="1"/>
          </p:cNvSpPr>
          <p:nvPr/>
        </p:nvSpPr>
        <p:spPr bwMode="auto">
          <a:xfrm>
            <a:off x="6019800" y="22860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Text Box 10"/>
          <p:cNvSpPr txBox="1">
            <a:spLocks noChangeArrowheads="1"/>
          </p:cNvSpPr>
          <p:nvPr/>
        </p:nvSpPr>
        <p:spPr bwMode="auto">
          <a:xfrm>
            <a:off x="1355725" y="1692275"/>
            <a:ext cx="104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Data</a:t>
            </a:r>
          </a:p>
        </p:txBody>
      </p:sp>
      <p:sp>
        <p:nvSpPr>
          <p:cNvPr id="3083" name="Text Box 11"/>
          <p:cNvSpPr txBox="1">
            <a:spLocks noChangeArrowheads="1"/>
          </p:cNvSpPr>
          <p:nvPr/>
        </p:nvSpPr>
        <p:spPr bwMode="auto">
          <a:xfrm>
            <a:off x="685800" y="2362200"/>
            <a:ext cx="1739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Program</a:t>
            </a:r>
          </a:p>
        </p:txBody>
      </p:sp>
      <p:sp>
        <p:nvSpPr>
          <p:cNvPr id="3084" name="Text Box 12"/>
          <p:cNvSpPr txBox="1">
            <a:spLocks noChangeArrowheads="1"/>
          </p:cNvSpPr>
          <p:nvPr/>
        </p:nvSpPr>
        <p:spPr bwMode="auto">
          <a:xfrm>
            <a:off x="6781800" y="1981200"/>
            <a:ext cx="1401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Output</a:t>
            </a:r>
          </a:p>
        </p:txBody>
      </p:sp>
      <p:sp>
        <p:nvSpPr>
          <p:cNvPr id="3091" name="Rectangle 19"/>
          <p:cNvSpPr>
            <a:spLocks noChangeArrowheads="1"/>
          </p:cNvSpPr>
          <p:nvPr/>
        </p:nvSpPr>
        <p:spPr bwMode="auto">
          <a:xfrm>
            <a:off x="3429000" y="4419600"/>
            <a:ext cx="2667000" cy="15240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t>Computer</a:t>
            </a:r>
          </a:p>
        </p:txBody>
      </p:sp>
      <p:sp>
        <p:nvSpPr>
          <p:cNvPr id="3092" name="Line 20"/>
          <p:cNvSpPr>
            <a:spLocks noChangeShapeType="1"/>
          </p:cNvSpPr>
          <p:nvPr/>
        </p:nvSpPr>
        <p:spPr bwMode="auto">
          <a:xfrm>
            <a:off x="2514600" y="48768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21"/>
          <p:cNvSpPr>
            <a:spLocks noChangeShapeType="1"/>
          </p:cNvSpPr>
          <p:nvPr/>
        </p:nvSpPr>
        <p:spPr bwMode="auto">
          <a:xfrm>
            <a:off x="2514600" y="55626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22"/>
          <p:cNvSpPr>
            <a:spLocks noChangeShapeType="1"/>
          </p:cNvSpPr>
          <p:nvPr/>
        </p:nvSpPr>
        <p:spPr bwMode="auto">
          <a:xfrm>
            <a:off x="6096000" y="51054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Text Box 23"/>
          <p:cNvSpPr txBox="1">
            <a:spLocks noChangeArrowheads="1"/>
          </p:cNvSpPr>
          <p:nvPr/>
        </p:nvSpPr>
        <p:spPr bwMode="auto">
          <a:xfrm>
            <a:off x="1431925" y="4511675"/>
            <a:ext cx="104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Data</a:t>
            </a:r>
          </a:p>
        </p:txBody>
      </p:sp>
      <p:sp>
        <p:nvSpPr>
          <p:cNvPr id="3096" name="Text Box 24"/>
          <p:cNvSpPr txBox="1">
            <a:spLocks noChangeArrowheads="1"/>
          </p:cNvSpPr>
          <p:nvPr/>
        </p:nvSpPr>
        <p:spPr bwMode="auto">
          <a:xfrm>
            <a:off x="1066800" y="5257800"/>
            <a:ext cx="1401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Output</a:t>
            </a:r>
          </a:p>
        </p:txBody>
      </p:sp>
      <p:sp>
        <p:nvSpPr>
          <p:cNvPr id="3097" name="Text Box 25"/>
          <p:cNvSpPr txBox="1">
            <a:spLocks noChangeArrowheads="1"/>
          </p:cNvSpPr>
          <p:nvPr/>
        </p:nvSpPr>
        <p:spPr bwMode="auto">
          <a:xfrm>
            <a:off x="6858000" y="4800600"/>
            <a:ext cx="1739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Program</a:t>
            </a:r>
          </a:p>
        </p:txBody>
      </p:sp>
    </p:spTree>
    <p:extLst>
      <p:ext uri="{BB962C8B-B14F-4D97-AF65-F5344CB8AC3E}">
        <p14:creationId xmlns:p14="http://schemas.microsoft.com/office/powerpoint/2010/main" val="398584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01875" cy="400110"/>
          </a:xfrm>
          <a:prstGeom prst="rect">
            <a:avLst/>
          </a:prstGeom>
        </p:spPr>
        <p:txBody>
          <a:bodyPr wrap="none">
            <a:spAutoFit/>
          </a:bodyPr>
          <a:lstStyle/>
          <a:p>
            <a:r>
              <a:rPr lang="en-US" sz="2000" dirty="0" err="1" smtClean="0">
                <a:solidFill>
                  <a:srgbClr val="0000FF"/>
                </a:solidFill>
              </a:rPr>
              <a:t>Unupervised</a:t>
            </a:r>
            <a:r>
              <a:rPr lang="en-US" sz="2000" dirty="0" smtClean="0">
                <a:solidFill>
                  <a:srgbClr val="0000FF"/>
                </a:solidFill>
              </a:rPr>
              <a:t> learning: given data, i.e. examples, but no labels</a:t>
            </a:r>
            <a:endParaRPr lang="en-US" sz="2000" dirty="0">
              <a:solidFill>
                <a:srgbClr val="0000FF"/>
              </a:solidFill>
            </a:endParaRPr>
          </a:p>
        </p:txBody>
      </p:sp>
    </p:spTree>
    <p:extLst>
      <p:ext uri="{BB962C8B-B14F-4D97-AF65-F5344CB8AC3E}">
        <p14:creationId xmlns:p14="http://schemas.microsoft.com/office/powerpoint/2010/main" val="4072518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 applications</a:t>
            </a:r>
            <a:endParaRPr lang="en-US" dirty="0"/>
          </a:p>
        </p:txBody>
      </p:sp>
      <p:sp>
        <p:nvSpPr>
          <p:cNvPr id="3" name="Content Placeholder 2"/>
          <p:cNvSpPr>
            <a:spLocks noGrp="1"/>
          </p:cNvSpPr>
          <p:nvPr>
            <p:ph sz="quarter" idx="1"/>
          </p:nvPr>
        </p:nvSpPr>
        <p:spPr/>
        <p:txBody>
          <a:bodyPr>
            <a:normAutofit lnSpcReduction="1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smtClean="0"/>
          </a:p>
          <a:p>
            <a:pPr marL="0" indent="0">
              <a:buNone/>
            </a:pPr>
            <a:r>
              <a:rPr lang="en-US" dirty="0" smtClean="0"/>
              <a:t>customer segmentation (i.e. grouping)</a:t>
            </a:r>
          </a:p>
          <a:p>
            <a:pPr marL="0" indent="0">
              <a:buNone/>
            </a:pPr>
            <a:endParaRPr lang="en-US" dirty="0"/>
          </a:p>
          <a:p>
            <a:pPr marL="0" indent="0">
              <a:buNone/>
            </a:pPr>
            <a:r>
              <a:rPr lang="en-US" dirty="0" smtClean="0"/>
              <a:t>image compression</a:t>
            </a:r>
          </a:p>
          <a:p>
            <a:pPr marL="0" indent="0">
              <a:buNone/>
            </a:pPr>
            <a:endParaRPr lang="en-US" dirty="0"/>
          </a:p>
          <a:p>
            <a:pPr marL="0" indent="0">
              <a:buNone/>
            </a:pPr>
            <a:r>
              <a:rPr lang="en-US" dirty="0" smtClean="0"/>
              <a:t>bioinformatics: learn motifs</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16435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a:t>
            </a:r>
            <a:endParaRPr lang="en-US" dirty="0"/>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smtClean="0">
                <a:solidFill>
                  <a:srgbClr val="008000"/>
                </a:solidFill>
              </a:rPr>
              <a:t>GOOD</a:t>
            </a:r>
            <a:endParaRPr lang="en-US" b="1" dirty="0">
              <a:solidFill>
                <a:srgbClr val="008000"/>
              </a:solidFill>
            </a:endParaRP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smtClean="0">
                <a:solidFill>
                  <a:srgbClr val="FF0000"/>
                </a:solidFill>
              </a:rPr>
              <a:t>BAD</a:t>
            </a:r>
            <a:endParaRPr lang="en-US" b="1" dirty="0">
              <a:solidFill>
                <a:srgbClr val="FF0000"/>
              </a:solidFill>
            </a:endParaRP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smtClean="0">
                <a:solidFill>
                  <a:srgbClr val="008000"/>
                </a:solidFill>
              </a:rPr>
              <a:t>18.5</a:t>
            </a:r>
            <a:endParaRPr lang="en-US" b="1" dirty="0">
              <a:solidFill>
                <a:srgbClr val="008000"/>
              </a:solidFill>
            </a:endParaRP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smtClean="0"/>
              <a:t>Given a </a:t>
            </a:r>
            <a:r>
              <a:rPr lang="en-US" sz="2400" i="1" dirty="0" smtClean="0">
                <a:solidFill>
                  <a:srgbClr val="FF6600"/>
                </a:solidFill>
              </a:rPr>
              <a:t>sequence</a:t>
            </a:r>
            <a:r>
              <a:rPr lang="en-US" sz="2400" dirty="0" smtClean="0"/>
              <a:t> of examples/states and a </a:t>
            </a:r>
            <a:r>
              <a:rPr lang="en-US" sz="2400" i="1" dirty="0" smtClean="0">
                <a:solidFill>
                  <a:srgbClr val="FF6600"/>
                </a:solidFill>
              </a:rPr>
              <a:t>reward</a:t>
            </a:r>
            <a:r>
              <a:rPr lang="en-US" sz="2400" dirty="0" smtClean="0"/>
              <a:t> after completing that sequence, learn to predict the action to take in for an individual example/state</a:t>
            </a:r>
            <a:endParaRPr lang="en-US" sz="2400" dirty="0"/>
          </a:p>
        </p:txBody>
      </p:sp>
    </p:spTree>
    <p:extLst>
      <p:ext uri="{BB962C8B-B14F-4D97-AF65-F5344CB8AC3E}">
        <p14:creationId xmlns:p14="http://schemas.microsoft.com/office/powerpoint/2010/main" val="3369511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t>
            </a:r>
            <a:r>
              <a:rPr lang="en-US" dirty="0"/>
              <a:t>e</a:t>
            </a:r>
            <a:r>
              <a:rPr lang="en-US" dirty="0" smtClean="0"/>
              <a:t>xample</a:t>
            </a:r>
            <a:endParaRPr lang="en-US" dirty="0"/>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smtClean="0">
                <a:solidFill>
                  <a:srgbClr val="008000"/>
                </a:solidFill>
              </a:rPr>
              <a:t>WIN!</a:t>
            </a:r>
            <a:endParaRPr lang="en-US" sz="2400" b="1" dirty="0">
              <a:solidFill>
                <a:srgbClr val="008000"/>
              </a:solidFill>
            </a:endParaRP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smtClean="0">
                <a:solidFill>
                  <a:srgbClr val="FF0000"/>
                </a:solidFill>
              </a:rPr>
              <a:t>LOSE!</a:t>
            </a:r>
            <a:endParaRPr lang="en-US" sz="2400" b="1" dirty="0">
              <a:solidFill>
                <a:srgbClr val="FF0000"/>
              </a:solidFill>
            </a:endParaRP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smtClean="0"/>
              <a:t>Backgammon</a:t>
            </a:r>
            <a:endParaRPr lang="en-US" sz="2400" dirty="0"/>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smtClean="0"/>
              <a:t>Given sequences of moves and whether or not the player won at the end, learn to make good moves</a:t>
            </a:r>
            <a:endParaRPr lang="en-US" sz="2800" dirty="0"/>
          </a:p>
        </p:txBody>
      </p:sp>
    </p:spTree>
    <p:extLst>
      <p:ext uri="{BB962C8B-B14F-4D97-AF65-F5344CB8AC3E}">
        <p14:creationId xmlns:p14="http://schemas.microsoft.com/office/powerpoint/2010/main" val="1946292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example</a:t>
            </a:r>
            <a:endParaRPr lang="en-US" dirty="0"/>
          </a:p>
        </p:txBody>
      </p:sp>
      <p:sp>
        <p:nvSpPr>
          <p:cNvPr id="4" name="Rectangle 3"/>
          <p:cNvSpPr/>
          <p:nvPr/>
        </p:nvSpPr>
        <p:spPr>
          <a:xfrm>
            <a:off x="1665110" y="5899835"/>
            <a:ext cx="6858000" cy="369332"/>
          </a:xfrm>
          <a:prstGeom prst="rect">
            <a:avLst/>
          </a:prstGeom>
        </p:spPr>
        <p:txBody>
          <a:bodyPr wrap="square">
            <a:spAutoFit/>
          </a:bodyPr>
          <a:lstStyle/>
          <a:p>
            <a:r>
              <a:rPr lang="en-US" dirty="0"/>
              <a:t>http://</a:t>
            </a:r>
            <a:r>
              <a:rPr lang="en-US" dirty="0" err="1"/>
              <a:t>www.youtube.com</a:t>
            </a:r>
            <a:r>
              <a:rPr lang="en-US" dirty="0"/>
              <a:t>/</a:t>
            </a:r>
            <a:r>
              <a:rPr lang="en-US" dirty="0" err="1"/>
              <a:t>watch?v</a:t>
            </a:r>
            <a:r>
              <a:rPr lang="en-US" dirty="0"/>
              <a:t>=VCdxqn0fcnE</a:t>
            </a:r>
          </a:p>
        </p:txBody>
      </p:sp>
      <p:pic>
        <p:nvPicPr>
          <p:cNvPr id="5" name="Picture 4"/>
          <p:cNvPicPr>
            <a:picLocks noChangeAspect="1"/>
          </p:cNvPicPr>
          <p:nvPr/>
        </p:nvPicPr>
        <p:blipFill>
          <a:blip r:embed="rId2"/>
          <a:stretch>
            <a:fillRect/>
          </a:stretch>
        </p:blipFill>
        <p:spPr>
          <a:xfrm>
            <a:off x="1038578" y="1838677"/>
            <a:ext cx="6743700" cy="3873500"/>
          </a:xfrm>
          <a:prstGeom prst="rect">
            <a:avLst/>
          </a:prstGeom>
        </p:spPr>
      </p:pic>
    </p:spTree>
    <p:extLst>
      <p:ext uri="{BB962C8B-B14F-4D97-AF65-F5344CB8AC3E}">
        <p14:creationId xmlns:p14="http://schemas.microsoft.com/office/powerpoint/2010/main" val="3824701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learning variations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What data is available:</a:t>
            </a:r>
          </a:p>
          <a:p>
            <a:pPr lvl="2"/>
            <a:r>
              <a:rPr lang="en-US" dirty="0" smtClean="0"/>
              <a:t>Supervised, unsupervised, </a:t>
            </a:r>
            <a:r>
              <a:rPr lang="en-US" dirty="0"/>
              <a:t>reinforcement </a:t>
            </a:r>
            <a:r>
              <a:rPr lang="en-US" dirty="0" smtClean="0"/>
              <a:t>learning</a:t>
            </a:r>
          </a:p>
          <a:p>
            <a:pPr lvl="2"/>
            <a:r>
              <a:rPr lang="en-US" dirty="0" smtClean="0"/>
              <a:t>semi-supervised, active learning, …</a:t>
            </a:r>
            <a:endParaRPr lang="en-US" dirty="0"/>
          </a:p>
          <a:p>
            <a:pPr lvl="2"/>
            <a:endParaRPr lang="en-US" dirty="0" smtClean="0"/>
          </a:p>
          <a:p>
            <a:pPr marL="0" indent="0">
              <a:buNone/>
            </a:pPr>
            <a:r>
              <a:rPr lang="en-US" dirty="0" smtClean="0"/>
              <a:t>How are we getting the data:</a:t>
            </a:r>
          </a:p>
          <a:p>
            <a:pPr lvl="2"/>
            <a:r>
              <a:rPr lang="en-US" dirty="0" smtClean="0"/>
              <a:t>online vs. offline learning</a:t>
            </a:r>
          </a:p>
          <a:p>
            <a:pPr marL="45720" indent="0">
              <a:buNone/>
            </a:pPr>
            <a:endParaRPr lang="en-US" dirty="0" smtClean="0"/>
          </a:p>
          <a:p>
            <a:pPr marL="45720" indent="0">
              <a:buNone/>
            </a:pPr>
            <a:r>
              <a:rPr lang="en-US" dirty="0" smtClean="0"/>
              <a:t>Type of model:</a:t>
            </a:r>
          </a:p>
          <a:p>
            <a:pPr lvl="2"/>
            <a:r>
              <a:rPr lang="en-US" dirty="0" smtClean="0"/>
              <a:t>generative vs. discriminative</a:t>
            </a:r>
          </a:p>
          <a:p>
            <a:pPr lvl="2"/>
            <a:r>
              <a:rPr lang="en-US" dirty="0" smtClean="0"/>
              <a:t>parametric vs. non-parametric</a:t>
            </a:r>
          </a:p>
        </p:txBody>
      </p:sp>
    </p:spTree>
    <p:extLst>
      <p:ext uri="{BB962C8B-B14F-4D97-AF65-F5344CB8AC3E}">
        <p14:creationId xmlns:p14="http://schemas.microsoft.com/office/powerpoint/2010/main" val="1671205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3619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smtClean="0"/>
              <a:t>Machine </a:t>
            </a:r>
            <a:r>
              <a:rPr lang="tr-TR" dirty="0" err="1" smtClean="0"/>
              <a:t>learning</a:t>
            </a:r>
            <a:r>
              <a:rPr lang="tr-TR" dirty="0" smtClean="0"/>
              <a:t> is </a:t>
            </a:r>
            <a:r>
              <a:rPr lang="tr-TR" dirty="0" err="1" smtClean="0"/>
              <a:t>programming</a:t>
            </a:r>
            <a:r>
              <a:rPr lang="tr-TR" dirty="0" smtClean="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smtClean="0"/>
              <a:t>.</a:t>
            </a:r>
          </a:p>
          <a:p>
            <a:pPr marL="0" indent="0">
              <a:buNone/>
            </a:pPr>
            <a:r>
              <a:rPr lang="tr-TR" dirty="0" smtClean="0">
                <a:solidFill>
                  <a:schemeClr val="tx2"/>
                </a:solidFill>
              </a:rPr>
              <a:t>					-- Ethem </a:t>
            </a:r>
            <a:r>
              <a:rPr lang="tr-TR" dirty="0" err="1" smtClean="0">
                <a:solidFill>
                  <a:schemeClr val="tx2"/>
                </a:solidFill>
              </a:rPr>
              <a:t>Alpaydin</a:t>
            </a:r>
            <a:endParaRPr lang="tr-TR" dirty="0" smtClean="0">
              <a:solidFill>
                <a:schemeClr val="tx2"/>
              </a:solidFill>
            </a:endParaRPr>
          </a:p>
          <a:p>
            <a:pPr marL="0" indent="0">
              <a:buNone/>
            </a:pPr>
            <a:endParaRPr lang="tr-TR" dirty="0">
              <a:solidFill>
                <a:schemeClr val="tx2"/>
              </a:solidFill>
            </a:endParaRPr>
          </a:p>
          <a:p>
            <a:pPr marL="0" indent="0">
              <a:buNone/>
            </a:pPr>
            <a:r>
              <a:rPr lang="en-US" dirty="0" smtClean="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a:t>
            </a:r>
            <a:r>
              <a:rPr lang="tr-TR" dirty="0" smtClean="0">
                <a:solidFill>
                  <a:schemeClr val="tx2"/>
                </a:solidFill>
              </a:rPr>
              <a:t>P. Murphy</a:t>
            </a:r>
          </a:p>
          <a:p>
            <a:pPr marL="0" indent="0">
              <a:buNone/>
            </a:pPr>
            <a:endParaRPr lang="tr-TR" dirty="0" smtClean="0">
              <a:solidFill>
                <a:schemeClr val="tx2"/>
              </a:solidFill>
            </a:endParaRPr>
          </a:p>
          <a:p>
            <a:pPr marL="0" indent="0">
              <a:buNone/>
            </a:pPr>
            <a:r>
              <a:rPr lang="en-US" dirty="0" smtClean="0"/>
              <a:t>The field of pattern recognition is concerned with the automatic discovery of regularities in data through the use of computer algorithms and with the use of these regularities to take actions.</a:t>
            </a:r>
            <a:endParaRPr lang="en-US" dirty="0"/>
          </a:p>
          <a:p>
            <a:pPr marL="0" indent="0">
              <a:buNone/>
            </a:pPr>
            <a:r>
              <a:rPr lang="tr-TR" dirty="0">
                <a:solidFill>
                  <a:schemeClr val="tx2"/>
                </a:solidFill>
              </a:rPr>
              <a:t>					-- </a:t>
            </a:r>
            <a:r>
              <a:rPr lang="tr-TR" dirty="0" err="1" smtClean="0">
                <a:solidFill>
                  <a:schemeClr val="tx2"/>
                </a:solidFill>
              </a:rPr>
              <a:t>Christopher</a:t>
            </a:r>
            <a:r>
              <a:rPr lang="tr-TR" dirty="0" smtClean="0">
                <a:solidFill>
                  <a:schemeClr val="tx2"/>
                </a:solidFill>
              </a:rPr>
              <a:t> M. </a:t>
            </a:r>
            <a:r>
              <a:rPr lang="tr-TR" dirty="0" err="1" smtClean="0">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smtClean="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254429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25039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smtClean="0"/>
              <a:t>Training</a:t>
            </a:r>
          </a:p>
          <a:p>
            <a:pPr algn="ctr"/>
            <a:r>
              <a:rPr lang="en-US" sz="2800" dirty="0" smtClean="0"/>
              <a:t>Data</a:t>
            </a:r>
            <a:endParaRPr lang="en-US" sz="2800" dirty="0"/>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smtClean="0"/>
              <a:t>learn</a:t>
            </a:r>
            <a:endParaRPr lang="en-US" sz="2800" dirty="0"/>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smtClean="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smtClean="0"/>
              <a:t>predict</a:t>
            </a:r>
            <a:endParaRPr lang="en-US" sz="2800" dirty="0"/>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smtClean="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smtClean="0"/>
              <a:t>Testing</a:t>
            </a:r>
          </a:p>
          <a:p>
            <a:pPr algn="ctr"/>
            <a:r>
              <a:rPr lang="en-US" sz="2800" dirty="0" smtClean="0"/>
              <a:t>Data</a:t>
            </a:r>
            <a:endParaRPr lang="en-US" sz="2800" dirty="0"/>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5311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aka</a:t>
            </a:r>
            <a:endParaRPr lang="en-US" dirty="0"/>
          </a:p>
        </p:txBody>
      </p:sp>
      <p:sp>
        <p:nvSpPr>
          <p:cNvPr id="3" name="Content Placeholder 2"/>
          <p:cNvSpPr>
            <a:spLocks noGrp="1"/>
          </p:cNvSpPr>
          <p:nvPr>
            <p:ph sz="quarter" idx="1"/>
          </p:nvPr>
        </p:nvSpPr>
        <p:spPr>
          <a:xfrm>
            <a:off x="612648" y="1600200"/>
            <a:ext cx="8153400" cy="5130800"/>
          </a:xfrm>
        </p:spPr>
        <p:txBody>
          <a:bodyPr>
            <a:normAutofit fontScale="92500" lnSpcReduction="20000"/>
          </a:bodyPr>
          <a:lstStyle/>
          <a:p>
            <a:pPr marL="0" indent="0">
              <a:buNone/>
            </a:pPr>
            <a:r>
              <a:rPr lang="en-US" i="1" dirty="0" smtClean="0"/>
              <a:t>data mining</a:t>
            </a:r>
            <a:r>
              <a:rPr lang="en-US" dirty="0" smtClean="0"/>
              <a:t>: machine learning applied to “databases”, i.e. collections of data</a:t>
            </a:r>
          </a:p>
          <a:p>
            <a:pPr marL="0" indent="0">
              <a:buNone/>
            </a:pPr>
            <a:endParaRPr lang="en-US" i="1" dirty="0" smtClean="0"/>
          </a:p>
          <a:p>
            <a:pPr marL="0" indent="0">
              <a:buNone/>
            </a:pPr>
            <a:r>
              <a:rPr lang="en-US" i="1" dirty="0" smtClean="0"/>
              <a:t>inference</a:t>
            </a:r>
            <a:r>
              <a:rPr lang="en-US" dirty="0" smtClean="0"/>
              <a:t> and/or </a:t>
            </a:r>
            <a:r>
              <a:rPr lang="en-US" i="1" dirty="0" smtClean="0"/>
              <a:t>estimation </a:t>
            </a:r>
            <a:r>
              <a:rPr lang="en-US" dirty="0" smtClean="0"/>
              <a:t>in statistics</a:t>
            </a:r>
            <a:endParaRPr lang="en-US" i="1" dirty="0"/>
          </a:p>
          <a:p>
            <a:pPr marL="0" indent="0">
              <a:buNone/>
            </a:pPr>
            <a:endParaRPr lang="en-US" i="1" dirty="0" smtClean="0"/>
          </a:p>
          <a:p>
            <a:pPr marL="0" indent="0">
              <a:buNone/>
            </a:pPr>
            <a:r>
              <a:rPr lang="en-US" i="1" dirty="0" smtClean="0"/>
              <a:t>pattern recognition</a:t>
            </a:r>
            <a:r>
              <a:rPr lang="en-US" dirty="0" smtClean="0"/>
              <a:t> in engineering</a:t>
            </a:r>
          </a:p>
          <a:p>
            <a:pPr marL="0" indent="0">
              <a:buNone/>
            </a:pPr>
            <a:endParaRPr lang="en-US" i="1" dirty="0" smtClean="0"/>
          </a:p>
          <a:p>
            <a:pPr marL="0" indent="0">
              <a:buNone/>
            </a:pPr>
            <a:r>
              <a:rPr lang="en-US" i="1" dirty="0" smtClean="0"/>
              <a:t>signal processing</a:t>
            </a:r>
            <a:r>
              <a:rPr lang="en-US" dirty="0" smtClean="0"/>
              <a:t> in electrical engineering</a:t>
            </a:r>
          </a:p>
          <a:p>
            <a:pPr marL="0" indent="0">
              <a:buNone/>
            </a:pPr>
            <a:endParaRPr lang="en-US" i="1" dirty="0" smtClean="0"/>
          </a:p>
          <a:p>
            <a:pPr marL="0" indent="0">
              <a:buNone/>
            </a:pPr>
            <a:r>
              <a:rPr lang="en-US" i="1" dirty="0" smtClean="0"/>
              <a:t>induction</a:t>
            </a:r>
          </a:p>
          <a:p>
            <a:pPr marL="0" indent="0">
              <a:buNone/>
            </a:pPr>
            <a:endParaRPr lang="en-US" i="1" dirty="0" smtClean="0"/>
          </a:p>
          <a:p>
            <a:pPr marL="0" indent="0">
              <a:buNone/>
            </a:pPr>
            <a:r>
              <a:rPr lang="en-US" i="1" dirty="0" smtClean="0"/>
              <a:t>optimization</a:t>
            </a:r>
            <a:endParaRPr lang="en-US" i="1" dirty="0"/>
          </a:p>
        </p:txBody>
      </p:sp>
    </p:spTree>
    <p:extLst>
      <p:ext uri="{BB962C8B-B14F-4D97-AF65-F5344CB8AC3E}">
        <p14:creationId xmlns:p14="http://schemas.microsoft.com/office/powerpoint/2010/main" val="240287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course: Learn about…</a:t>
            </a:r>
            <a:endParaRPr lang="en-US" dirty="0"/>
          </a:p>
        </p:txBody>
      </p:sp>
      <p:sp>
        <p:nvSpPr>
          <p:cNvPr id="3" name="Content Placeholder 2"/>
          <p:cNvSpPr>
            <a:spLocks noGrp="1"/>
          </p:cNvSpPr>
          <p:nvPr>
            <p:ph sz="quarter" idx="1"/>
          </p:nvPr>
        </p:nvSpPr>
        <p:spPr>
          <a:xfrm>
            <a:off x="612648" y="1600200"/>
            <a:ext cx="8153400" cy="4848578"/>
          </a:xfrm>
        </p:spPr>
        <p:txBody>
          <a:bodyPr>
            <a:normAutofit fontScale="92500" lnSpcReduction="10000"/>
          </a:bodyPr>
          <a:lstStyle/>
          <a:p>
            <a:pPr marL="0" indent="0">
              <a:buNone/>
            </a:pPr>
            <a:r>
              <a:rPr lang="en-US" dirty="0" smtClean="0"/>
              <a:t>Different machine learning problems</a:t>
            </a:r>
          </a:p>
          <a:p>
            <a:pPr marL="0" indent="0">
              <a:buNone/>
            </a:pPr>
            <a:endParaRPr lang="en-US" dirty="0"/>
          </a:p>
          <a:p>
            <a:pPr marL="0" indent="0">
              <a:buNone/>
            </a:pPr>
            <a:r>
              <a:rPr lang="en-US" dirty="0" smtClean="0"/>
              <a:t>Common techniques/tools used</a:t>
            </a:r>
          </a:p>
          <a:p>
            <a:pPr lvl="1"/>
            <a:r>
              <a:rPr lang="en-US" dirty="0" smtClean="0"/>
              <a:t>theoretical understanding</a:t>
            </a:r>
          </a:p>
          <a:p>
            <a:pPr lvl="1"/>
            <a:r>
              <a:rPr lang="en-US" dirty="0" smtClean="0"/>
              <a:t>practical implementation</a:t>
            </a:r>
          </a:p>
          <a:p>
            <a:pPr marL="0" indent="0">
              <a:buNone/>
            </a:pPr>
            <a:endParaRPr lang="en-US" dirty="0"/>
          </a:p>
          <a:p>
            <a:pPr marL="0" indent="0">
              <a:buNone/>
            </a:pPr>
            <a:r>
              <a:rPr lang="en-US" dirty="0" smtClean="0"/>
              <a:t>Proper experimentation and evaluation</a:t>
            </a:r>
          </a:p>
          <a:p>
            <a:pPr marL="0" indent="0">
              <a:buNone/>
            </a:pPr>
            <a:endParaRPr lang="en-US" dirty="0"/>
          </a:p>
          <a:p>
            <a:pPr marL="0" indent="0">
              <a:buNone/>
            </a:pPr>
            <a:r>
              <a:rPr lang="en-US" dirty="0" smtClean="0"/>
              <a:t>Dealing with large (huge) data sets</a:t>
            </a:r>
          </a:p>
          <a:p>
            <a:pPr lvl="1"/>
            <a:r>
              <a:rPr lang="en-US" dirty="0" smtClean="0"/>
              <a:t>Parallelization frameworks</a:t>
            </a:r>
          </a:p>
          <a:p>
            <a:pPr lvl="1"/>
            <a:r>
              <a:rPr lang="en-US" dirty="0" smtClean="0"/>
              <a:t>Programming tools</a:t>
            </a:r>
            <a:endParaRPr lang="en-US" dirty="0"/>
          </a:p>
        </p:txBody>
      </p:sp>
    </p:spTree>
    <p:extLst>
      <p:ext uri="{BB962C8B-B14F-4D97-AF65-F5344CB8AC3E}">
        <p14:creationId xmlns:p14="http://schemas.microsoft.com/office/powerpoint/2010/main" val="3194879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2692</TotalTime>
  <Words>757</Words>
  <Application>Microsoft Office PowerPoint</Application>
  <PresentationFormat>On-screen Show (4:3)</PresentationFormat>
  <Paragraphs>254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Tw Cen MT</vt:lpstr>
      <vt:lpstr>Wingdings</vt:lpstr>
      <vt:lpstr>Wingdings 2</vt:lpstr>
      <vt:lpstr>Median</vt:lpstr>
      <vt:lpstr>Introduction to Machine Learning</vt:lpstr>
      <vt:lpstr>Why are you here?</vt:lpstr>
      <vt:lpstr>PowerPoint Presentation</vt:lpstr>
      <vt:lpstr>Machine Learning is…</vt:lpstr>
      <vt:lpstr>Machine Learning is…</vt:lpstr>
      <vt:lpstr>Machine Learning is…</vt:lpstr>
      <vt:lpstr>Machine Learning is…</vt:lpstr>
      <vt:lpstr>Machine Learning, aka</vt:lpstr>
      <vt:lpstr>Goals of the course: Learn about…</vt:lpstr>
      <vt:lpstr>Goals of the course</vt:lpstr>
      <vt:lpstr>Administrative</vt:lpstr>
      <vt:lpstr>Course expectations</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Supervised learning: ranking</vt:lpstr>
      <vt:lpstr>Ranking example</vt:lpstr>
      <vt:lpstr>Ranking Applications</vt:lpstr>
      <vt:lpstr>Unsupervised learning</vt:lpstr>
      <vt:lpstr>Unsupervised learning applications</vt:lpstr>
      <vt:lpstr>Reinforcement learning</vt:lpstr>
      <vt:lpstr>Reinforcement learning example</vt:lpstr>
      <vt:lpstr>Reinforcement learning example</vt:lpstr>
      <vt:lpstr>Other learning variations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Windows User</cp:lastModifiedBy>
  <cp:revision>144</cp:revision>
  <dcterms:created xsi:type="dcterms:W3CDTF">2013-09-08T20:10:23Z</dcterms:created>
  <dcterms:modified xsi:type="dcterms:W3CDTF">2021-02-11T04:03:09Z</dcterms:modified>
</cp:coreProperties>
</file>