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Limelight"/>
      <p:regular r:id="rId16"/>
    </p:embeddedFont>
    <p:embeddedFont>
      <p:font typeface="Inter"/>
      <p:regular r:id="rId17"/>
      <p:bold r:id="rId18"/>
    </p:embeddedFont>
    <p:embeddedFont>
      <p:font typeface="Quattrocento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0yrlXipzUis8ggAv/XfafjR+c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slide" Target="slides/slide7.xml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6.xml"/><Relationship Id="rId21" Type="http://schemas.openxmlformats.org/officeDocument/2006/relationships/font" Target="fonts/Quattrocento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-regular.fntdata"/><Relationship Id="rId16" Type="http://schemas.openxmlformats.org/officeDocument/2006/relationships/font" Target="fonts/Limelight-regular.fntdata"/><Relationship Id="rId5" Type="http://schemas.openxmlformats.org/officeDocument/2006/relationships/slide" Target="slides/slide1.xml"/><Relationship Id="rId19" Type="http://schemas.openxmlformats.org/officeDocument/2006/relationships/font" Target="fonts/QuattrocentoSans-regular.fntdata"/><Relationship Id="rId6" Type="http://schemas.openxmlformats.org/officeDocument/2006/relationships/slide" Target="slides/slide2.xml"/><Relationship Id="rId18" Type="http://schemas.openxmlformats.org/officeDocument/2006/relationships/font" Target="fonts/Int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265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Daffodil International University </a:t>
            </a:r>
            <a:br>
              <a:rPr b="1" lang="en-US"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Dept. of CSE </a:t>
            </a:r>
            <a:br>
              <a:rPr b="1" lang="en-US">
                <a:latin typeface="Calibri"/>
                <a:ea typeface="Calibri"/>
                <a:cs typeface="Calibri"/>
                <a:sym typeface="Calibri"/>
              </a:rPr>
            </a:b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Information Security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4206240"/>
            <a:ext cx="10515600" cy="1970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200">
                <a:solidFill>
                  <a:srgbClr val="C00000"/>
                </a:solidFill>
              </a:rPr>
              <a:t>Lecture</a:t>
            </a:r>
            <a:r>
              <a:rPr b="1" lang="en-US" sz="3200">
                <a:solidFill>
                  <a:srgbClr val="C00000"/>
                </a:solidFill>
              </a:rPr>
              <a:t> 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200">
                <a:solidFill>
                  <a:srgbClr val="C00000"/>
                </a:solidFill>
              </a:rPr>
              <a:t>Information Security and It’s Elements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838200" y="749508"/>
            <a:ext cx="10515600" cy="5427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Examples of information warfare weapons include </a:t>
            </a:r>
            <a:r>
              <a:rPr b="1" lang="en-US" sz="2400"/>
              <a:t>viruses</a:t>
            </a:r>
            <a:r>
              <a:rPr lang="en-US" sz="2400"/>
              <a:t>, </a:t>
            </a:r>
            <a:r>
              <a:rPr b="1" lang="en-US" sz="2400"/>
              <a:t>worms</a:t>
            </a:r>
            <a:r>
              <a:rPr lang="en-US" sz="2400"/>
              <a:t>, </a:t>
            </a:r>
            <a:r>
              <a:rPr b="1" lang="en-US" sz="2400"/>
              <a:t>Trojan horses</a:t>
            </a:r>
            <a:r>
              <a:rPr lang="en-US" sz="2400"/>
              <a:t>, </a:t>
            </a:r>
            <a:r>
              <a:rPr b="1" lang="en-US" sz="2400"/>
              <a:t>logic bombs</a:t>
            </a:r>
            <a:r>
              <a:rPr lang="en-US" sz="2400"/>
              <a:t>, </a:t>
            </a:r>
            <a:r>
              <a:rPr b="1" lang="en-US" sz="2400"/>
              <a:t>trap doors</a:t>
            </a:r>
            <a:r>
              <a:rPr lang="en-US" sz="2400"/>
              <a:t>, </a:t>
            </a:r>
            <a:r>
              <a:rPr b="1" lang="en-US" sz="2400"/>
              <a:t>nanomachine and microbes</a:t>
            </a:r>
            <a:r>
              <a:rPr lang="en-US" sz="2400"/>
              <a:t>, </a:t>
            </a:r>
            <a:r>
              <a:rPr b="1" lang="en-US" sz="2400"/>
              <a:t>electronic jamming </a:t>
            </a:r>
            <a:r>
              <a:rPr lang="en-US" sz="2400"/>
              <a:t>and </a:t>
            </a:r>
            <a:r>
              <a:rPr b="1" lang="en-US" sz="2400"/>
              <a:t>penetration exploits and tools</a:t>
            </a:r>
            <a:r>
              <a:rPr lang="en-US" sz="2400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Martin Libicki divided information warfare or InfoWar into the following categories-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Command and control warfare (C2 warfare)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Intelligence-based warfare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Electronic warfare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Psychological warfare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Hacker warfare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Economic warfare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Cyberwarfare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838200" y="344774"/>
            <a:ext cx="10515600" cy="6220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t/>
            </a:r>
            <a:endParaRPr sz="8000"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t/>
            </a:r>
            <a:endParaRPr sz="8000"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8000">
                <a:latin typeface="Limelight"/>
                <a:ea typeface="Limelight"/>
                <a:cs typeface="Limelight"/>
                <a:sym typeface="Limelight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History of information security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2194559"/>
            <a:ext cx="10515600" cy="3982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1968</a:t>
            </a:r>
            <a:r>
              <a:rPr lang="en-US" sz="2400"/>
              <a:t>, Maurice Wilkes discusses password security in Time-Sharing Computer Systems.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1975</a:t>
            </a:r>
            <a:r>
              <a:rPr lang="en-US" sz="2400"/>
              <a:t>, The Federal Information Processing Standards (FIPS) examines Digital Encryption Standard (DES) in the Federal Register.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1979</a:t>
            </a:r>
            <a:r>
              <a:rPr lang="en-US" sz="2400"/>
              <a:t>, Dennis Ritchie publishes “On the Security of UNIX” and “Protection of Data File Contents,” discussing secure user IDs and secure group IDs, and the problems inherent in the systems.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Today</a:t>
            </a:r>
            <a:r>
              <a:rPr lang="en-US" sz="2400"/>
              <a:t>, the Internet brings millions of unsecured computer networks into continuous communication with each other.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security?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838200" y="1690688"/>
            <a:ext cx="10515600" cy="480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In general, </a:t>
            </a:r>
            <a:r>
              <a:rPr b="1" lang="en-US"/>
              <a:t>security</a:t>
            </a:r>
            <a:r>
              <a:rPr lang="en-US"/>
              <a:t> is “the quality or state of being secure—to be free from danger.”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Information Security is a comprehensive study of the principles and practices of computer system security including </a:t>
            </a:r>
            <a:r>
              <a:rPr b="1" lang="en-US" sz="2600"/>
              <a:t>operating system security, network security, software security and web security</a:t>
            </a:r>
            <a:r>
              <a:rPr lang="en-US" sz="2600"/>
              <a:t>.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A successful organization should have the following multiple layers of security –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</a:t>
            </a:r>
            <a:r>
              <a:rPr lang="en-US" sz="2400"/>
              <a:t>-Physical security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	-Personnel security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	-Operations security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	-Communications security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	-Network security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	-Information security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Principles of Security (CIA Triad)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8200" y="1825625"/>
            <a:ext cx="10515600" cy="4800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2800"/>
              <a:buNone/>
            </a:pPr>
            <a:r>
              <a:rPr b="1" i="0" lang="en-US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1. Confidentiality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E48"/>
              </a:buClr>
              <a:buSzPts val="2800"/>
              <a:buNone/>
            </a:pPr>
            <a:r>
              <a:rPr b="1" lang="en-US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	</a:t>
            </a:r>
            <a:r>
              <a:rPr b="1" lang="en-US" sz="2000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  <a:r>
              <a:rPr lang="en-US" sz="2000"/>
              <a:t>Education of information custodians and end users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E48"/>
              </a:buClr>
              <a:buSzPts val="2000"/>
              <a:buNone/>
            </a:pPr>
            <a:r>
              <a:rPr b="1" i="0" lang="en-US" sz="2000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	-</a:t>
            </a:r>
            <a:r>
              <a:rPr lang="en-US" sz="2000"/>
              <a:t>Information classification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E48"/>
              </a:buClr>
              <a:buSzPts val="2000"/>
              <a:buNone/>
            </a:pPr>
            <a:r>
              <a:rPr b="1" i="0" lang="en-US" sz="2000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	-</a:t>
            </a:r>
            <a:r>
              <a:rPr lang="en-US" sz="2000"/>
              <a:t>Application of general security policies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E48"/>
              </a:buClr>
              <a:buSzPts val="2000"/>
              <a:buNone/>
            </a:pPr>
            <a:r>
              <a:rPr b="1" i="0" lang="en-US" sz="2000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	-</a:t>
            </a:r>
            <a:r>
              <a:rPr lang="en-US" sz="2000"/>
              <a:t>Secure document storage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i="0" sz="2000">
              <a:solidFill>
                <a:srgbClr val="323E4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E48"/>
              </a:buClr>
              <a:buSzPts val="2800"/>
              <a:buNone/>
            </a:pPr>
            <a:r>
              <a:rPr b="1" i="0" lang="en-US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2. Integrity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3E48"/>
              </a:buClr>
              <a:buSzPts val="2800"/>
              <a:buNone/>
            </a:pPr>
            <a:r>
              <a:rPr b="1" i="0" lang="en-US">
                <a:solidFill>
                  <a:srgbClr val="323E48"/>
                </a:solidFill>
                <a:latin typeface="Inter"/>
                <a:ea typeface="Inter"/>
                <a:cs typeface="Inter"/>
                <a:sym typeface="Inter"/>
              </a:rPr>
              <a:t>3. Availability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162" y="2630658"/>
            <a:ext cx="4135383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Five major Elements (Confidentiality, Integrity, Availability, Authenticity and Non-Repudiation)</a:t>
            </a:r>
            <a:endParaRPr sz="3600"/>
          </a:p>
        </p:txBody>
      </p:sp>
      <p:pic>
        <p:nvPicPr>
          <p:cNvPr id="110" name="Google Shape;11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1834053"/>
            <a:ext cx="10515599" cy="465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“Attack” in Information Security</a:t>
            </a:r>
            <a:endParaRPr/>
          </a:p>
        </p:txBody>
      </p:sp>
      <p:sp>
        <p:nvSpPr>
          <p:cNvPr id="116" name="Google Shape;116;p6"/>
          <p:cNvSpPr txBox="1"/>
          <p:nvPr>
            <p:ph idx="1" type="body"/>
          </p:nvPr>
        </p:nvSpPr>
        <p:spPr>
          <a:xfrm>
            <a:off x="838200" y="1828799"/>
            <a:ext cx="11213892" cy="487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400"/>
              <a:buNone/>
            </a:pPr>
            <a:r>
              <a:rPr b="1" i="0" lang="en-US" sz="2400">
                <a:solidFill>
                  <a:srgbClr val="0C0C0C"/>
                </a:solidFill>
              </a:rPr>
              <a:t>Attacks = Motive (Goal) + Method + Vulnerability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2400">
              <a:solidFill>
                <a:srgbClr val="42424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None/>
            </a:pPr>
            <a:r>
              <a:rPr b="0" i="0" lang="en-US" sz="2400">
                <a:solidFill>
                  <a:srgbClr val="424242"/>
                </a:solidFill>
              </a:rPr>
              <a:t>An </a:t>
            </a:r>
            <a:r>
              <a:rPr b="1" i="0" lang="en-US" sz="2400">
                <a:solidFill>
                  <a:srgbClr val="424242"/>
                </a:solidFill>
              </a:rPr>
              <a:t>attack</a:t>
            </a:r>
            <a:r>
              <a:rPr b="0" i="0" lang="en-US" sz="2400">
                <a:solidFill>
                  <a:srgbClr val="424242"/>
                </a:solidFill>
              </a:rPr>
              <a:t> is an information security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None/>
            </a:pPr>
            <a:r>
              <a:rPr b="0" i="0" lang="en-US" sz="2400">
                <a:solidFill>
                  <a:srgbClr val="424242"/>
                </a:solidFill>
              </a:rPr>
              <a:t>threat that involves an attempt to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None/>
            </a:pPr>
            <a:r>
              <a:rPr b="0" i="0" lang="en-US" sz="2400">
                <a:solidFill>
                  <a:srgbClr val="424242"/>
                </a:solidFill>
              </a:rPr>
              <a:t>obtain, alter, destroy, remove,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None/>
            </a:pPr>
            <a:r>
              <a:rPr b="0" i="0" lang="en-US" sz="2400">
                <a:solidFill>
                  <a:srgbClr val="424242"/>
                </a:solidFill>
              </a:rPr>
              <a:t>implant or reveal information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None/>
            </a:pPr>
            <a:r>
              <a:rPr b="0" i="0" lang="en-US" sz="2400">
                <a:solidFill>
                  <a:srgbClr val="424242"/>
                </a:solidFill>
              </a:rPr>
              <a:t>without authorized access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None/>
            </a:pPr>
            <a:r>
              <a:rPr b="0" i="0" lang="en-US" sz="2400">
                <a:solidFill>
                  <a:srgbClr val="424242"/>
                </a:solidFill>
              </a:rPr>
              <a:t>or permission.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i="0" sz="2400">
              <a:solidFill>
                <a:srgbClr val="3B3D40"/>
              </a:solidFill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6439" y="2492335"/>
            <a:ext cx="6342402" cy="400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38200" y="872197"/>
            <a:ext cx="10515600" cy="530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>
              <a:solidFill>
                <a:srgbClr val="3B3D4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2619" y="872197"/>
            <a:ext cx="9654674" cy="5304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838200" y="365125"/>
            <a:ext cx="10515600" cy="75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Classification of Attack</a:t>
            </a:r>
            <a:endParaRPr/>
          </a:p>
        </p:txBody>
      </p:sp>
      <p:pic>
        <p:nvPicPr>
          <p:cNvPr id="129" name="Google Shape;12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182447"/>
            <a:ext cx="10789263" cy="531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type="title"/>
          </p:nvPr>
        </p:nvSpPr>
        <p:spPr>
          <a:xfrm>
            <a:off x="838200" y="365126"/>
            <a:ext cx="10515600" cy="624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Information Warfare</a:t>
            </a:r>
            <a:endParaRPr/>
          </a:p>
        </p:txBody>
      </p:sp>
      <p:pic>
        <p:nvPicPr>
          <p:cNvPr id="135" name="Google Shape;13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94" y="1011041"/>
            <a:ext cx="11222712" cy="537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2022-07-30T17:03:50Z</dcterms:created>
  <dc:creator>KOTHA</dc:creator>
</cp:coreProperties>
</file>