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9" r:id="rId5"/>
    <p:sldId id="262" r:id="rId6"/>
    <p:sldId id="270" r:id="rId7"/>
    <p:sldId id="267" r:id="rId8"/>
    <p:sldId id="268"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12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04-Mar-21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04-Mar-21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04-Mar-21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04-Mar-21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04-Mar-21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04-Mar-21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dirty="0" smtClean="0">
                <a:solidFill>
                  <a:srgbClr val="0070C0"/>
                </a:solidFill>
              </a:rPr>
              <a:t>Oil, Fats and waxes</a:t>
            </a:r>
            <a:endParaRPr lang="en-US" dirty="0">
              <a:solidFill>
                <a:srgbClr val="0070C0"/>
              </a:solidFill>
            </a:endParaRPr>
          </a:p>
        </p:txBody>
      </p:sp>
      <p:pic>
        <p:nvPicPr>
          <p:cNvPr id="4" name="Picture 3" descr="C:\Users\Guest\Desktop\images.jpg"/>
          <p:cNvPicPr>
            <a:picLocks noChangeAspect="1" noChangeArrowheads="1"/>
          </p:cNvPicPr>
          <p:nvPr/>
        </p:nvPicPr>
        <p:blipFill>
          <a:blip r:embed="rId2"/>
          <a:srcRect/>
          <a:stretch>
            <a:fillRect/>
          </a:stretch>
        </p:blipFill>
        <p:spPr bwMode="auto">
          <a:xfrm>
            <a:off x="3352800" y="2743200"/>
            <a:ext cx="2362200" cy="2362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457200"/>
          </a:xfrm>
          <a:ln/>
        </p:spPr>
        <p:style>
          <a:lnRef idx="2">
            <a:schemeClr val="accent1"/>
          </a:lnRef>
          <a:fillRef idx="1">
            <a:schemeClr val="lt1"/>
          </a:fillRef>
          <a:effectRef idx="0">
            <a:schemeClr val="accent1"/>
          </a:effectRef>
          <a:fontRef idx="minor">
            <a:schemeClr val="dk1"/>
          </a:fontRef>
        </p:style>
        <p:txBody>
          <a:bodyPr>
            <a:noAutofit/>
          </a:bodyPr>
          <a:lstStyle/>
          <a:p>
            <a:r>
              <a:rPr lang="en-US" sz="2400" dirty="0" smtClean="0">
                <a:solidFill>
                  <a:schemeClr val="accent4">
                    <a:lumMod val="60000"/>
                    <a:lumOff val="40000"/>
                  </a:schemeClr>
                </a:solidFill>
                <a:latin typeface="+mn-lt"/>
              </a:rPr>
              <a:t>Fats and Oil</a:t>
            </a:r>
            <a:endParaRPr lang="en-US" sz="2400" dirty="0">
              <a:solidFill>
                <a:schemeClr val="accent4">
                  <a:lumMod val="60000"/>
                  <a:lumOff val="40000"/>
                </a:schemeClr>
              </a:solidFill>
              <a:latin typeface="+mn-lt"/>
            </a:endParaRPr>
          </a:p>
        </p:txBody>
      </p:sp>
      <p:sp>
        <p:nvSpPr>
          <p:cNvPr id="5" name="TextBox 4"/>
          <p:cNvSpPr txBox="1"/>
          <p:nvPr/>
        </p:nvSpPr>
        <p:spPr>
          <a:xfrm>
            <a:off x="457200" y="1310564"/>
            <a:ext cx="4585026" cy="2123658"/>
          </a:xfrm>
          <a:prstGeom prst="rect">
            <a:avLst/>
          </a:prstGeom>
          <a:noFill/>
        </p:spPr>
        <p:txBody>
          <a:bodyPr wrap="square" rtlCol="0">
            <a:spAutoFit/>
          </a:bodyPr>
          <a:lstStyle/>
          <a:p>
            <a:pPr algn="just"/>
            <a:r>
              <a:rPr lang="en-US" sz="2400" dirty="0" smtClean="0">
                <a:solidFill>
                  <a:srgbClr val="0070C0"/>
                </a:solidFill>
              </a:rPr>
              <a:t>Fats and oils </a:t>
            </a:r>
            <a:r>
              <a:rPr lang="en-US" dirty="0" smtClean="0"/>
              <a:t>are</a:t>
            </a:r>
            <a:r>
              <a:rPr lang="en-US" b="1" dirty="0" smtClean="0"/>
              <a:t> </a:t>
            </a:r>
            <a:r>
              <a:rPr lang="en-US" dirty="0" smtClean="0"/>
              <a:t>organic compounds, complete esters of glycerol (triglycerides) and monobasic higher fatty acids. They belong to the lipid class. Along with carbohydrates and proteins, fats and oils are one of the main components of the cells of animals, plants, and microorganisms.</a:t>
            </a:r>
            <a:endParaRPr lang="en-US" dirty="0"/>
          </a:p>
        </p:txBody>
      </p:sp>
      <p:pic>
        <p:nvPicPr>
          <p:cNvPr id="4" name="Picture 3"/>
          <p:cNvPicPr>
            <a:picLocks noChangeAspect="1"/>
          </p:cNvPicPr>
          <p:nvPr/>
        </p:nvPicPr>
        <p:blipFill>
          <a:blip r:embed="rId2"/>
          <a:stretch>
            <a:fillRect/>
          </a:stretch>
        </p:blipFill>
        <p:spPr>
          <a:xfrm>
            <a:off x="5171880" y="1540217"/>
            <a:ext cx="3493311" cy="1664352"/>
          </a:xfrm>
          <a:prstGeom prst="rect">
            <a:avLst/>
          </a:prstGeom>
        </p:spPr>
      </p:pic>
      <p:sp>
        <p:nvSpPr>
          <p:cNvPr id="6" name="Rectangle 5"/>
          <p:cNvSpPr/>
          <p:nvPr/>
        </p:nvSpPr>
        <p:spPr>
          <a:xfrm>
            <a:off x="4093191" y="4267200"/>
            <a:ext cx="4572000" cy="147732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a:r>
              <a:rPr lang="en-US" dirty="0"/>
              <a:t>Generally speaking, oils containing a greater proportion of unsaturated fatty acids are liquid at room temperature whereas those with higher amounts of saturated fatty acids will be solid</a:t>
            </a:r>
          </a:p>
        </p:txBody>
      </p:sp>
      <p:sp>
        <p:nvSpPr>
          <p:cNvPr id="7" name="TextBox 6"/>
          <p:cNvSpPr txBox="1"/>
          <p:nvPr/>
        </p:nvSpPr>
        <p:spPr>
          <a:xfrm>
            <a:off x="609599" y="4590365"/>
            <a:ext cx="3483591"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smtClean="0">
                <a:solidFill>
                  <a:srgbClr val="0070C0"/>
                </a:solidFill>
              </a:rPr>
              <a:t>Difference between oil and fat</a:t>
            </a:r>
            <a:endParaRPr lang="en-US" sz="2400"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838200"/>
            <a:ext cx="7620000" cy="83099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smtClean="0">
                <a:solidFill>
                  <a:schemeClr val="accent4">
                    <a:lumMod val="60000"/>
                    <a:lumOff val="40000"/>
                  </a:schemeClr>
                </a:solidFill>
              </a:rPr>
              <a:t>Drying, semidrying and non drying oil, petroleum oil, essential oil, edible oil, non edible oil</a:t>
            </a:r>
            <a:endParaRPr lang="en-US" sz="2400" dirty="0">
              <a:solidFill>
                <a:schemeClr val="accent4">
                  <a:lumMod val="60000"/>
                  <a:lumOff val="40000"/>
                </a:schemeClr>
              </a:solidFill>
            </a:endParaRPr>
          </a:p>
        </p:txBody>
      </p:sp>
      <p:sp>
        <p:nvSpPr>
          <p:cNvPr id="3" name="Rectangle 2"/>
          <p:cNvSpPr/>
          <p:nvPr/>
        </p:nvSpPr>
        <p:spPr>
          <a:xfrm>
            <a:off x="820003" y="1905000"/>
            <a:ext cx="7620000" cy="4801314"/>
          </a:xfrm>
          <a:prstGeom prst="rect">
            <a:avLst/>
          </a:prstGeom>
        </p:spPr>
        <p:txBody>
          <a:bodyPr wrap="square">
            <a:spAutoFit/>
          </a:bodyPr>
          <a:lstStyle/>
          <a:p>
            <a:pPr algn="just"/>
            <a:r>
              <a:rPr lang="en-US" dirty="0"/>
              <a:t>A</a:t>
            </a:r>
            <a:r>
              <a:rPr lang="en-US" sz="2400" dirty="0">
                <a:solidFill>
                  <a:srgbClr val="0070C0"/>
                </a:solidFill>
              </a:rPr>
              <a:t> drying oil </a:t>
            </a:r>
            <a:r>
              <a:rPr lang="en-US" dirty="0"/>
              <a:t>is an oil that hardens to a tough, solid film after a period of exposure to air. The oil hardens through a chemical reaction in which the components crosslink (and hence, polymerize) by the action of oxygen (not through the evaporation of water or other solvents). Some commonly used drying oils include linseed oil, </a:t>
            </a:r>
            <a:r>
              <a:rPr lang="en-US" dirty="0" err="1"/>
              <a:t>tung</a:t>
            </a:r>
            <a:r>
              <a:rPr lang="en-US" dirty="0"/>
              <a:t> oil, poppy seed oil, </a:t>
            </a:r>
            <a:r>
              <a:rPr lang="en-US" dirty="0" err="1"/>
              <a:t>perilla</a:t>
            </a:r>
            <a:r>
              <a:rPr lang="en-US" dirty="0"/>
              <a:t> oil, and walnut oil. </a:t>
            </a:r>
            <a:endParaRPr lang="en-US" dirty="0" smtClean="0"/>
          </a:p>
          <a:p>
            <a:pPr algn="just"/>
            <a:endParaRPr lang="en-US" dirty="0"/>
          </a:p>
          <a:p>
            <a:pPr algn="just"/>
            <a:r>
              <a:rPr lang="en-US" dirty="0" smtClean="0"/>
              <a:t>A </a:t>
            </a:r>
            <a:r>
              <a:rPr lang="en-US" sz="2400" dirty="0">
                <a:solidFill>
                  <a:srgbClr val="0070C0"/>
                </a:solidFill>
              </a:rPr>
              <a:t>semi-drying oil </a:t>
            </a:r>
            <a:r>
              <a:rPr lang="en-US" dirty="0"/>
              <a:t>is an oil which partially hardens when it is exposed to air</a:t>
            </a:r>
            <a:r>
              <a:rPr lang="en-US" dirty="0" smtClean="0"/>
              <a:t>. Cottonseed oil, corn oil </a:t>
            </a:r>
            <a:r>
              <a:rPr lang="en-US" dirty="0" err="1" smtClean="0"/>
              <a:t>etc</a:t>
            </a:r>
            <a:r>
              <a:rPr lang="en-US" dirty="0" smtClean="0"/>
              <a:t> are examples of semi drying oil.</a:t>
            </a:r>
          </a:p>
          <a:p>
            <a:pPr algn="just"/>
            <a:endParaRPr lang="en-US" dirty="0"/>
          </a:p>
          <a:p>
            <a:pPr algn="just"/>
            <a:r>
              <a:rPr lang="en-US" dirty="0"/>
              <a:t>A </a:t>
            </a:r>
            <a:r>
              <a:rPr lang="en-US" sz="2400" dirty="0">
                <a:solidFill>
                  <a:srgbClr val="0070C0"/>
                </a:solidFill>
              </a:rPr>
              <a:t>non-drying oil </a:t>
            </a:r>
            <a:r>
              <a:rPr lang="en-US" dirty="0"/>
              <a:t>is an oil which does not harden when it is exposed to air</a:t>
            </a:r>
            <a:r>
              <a:rPr lang="en-US" dirty="0" smtClean="0"/>
              <a:t>. Coconut oil, olive oil, peanut oil </a:t>
            </a:r>
            <a:r>
              <a:rPr lang="en-US" dirty="0" err="1" smtClean="0"/>
              <a:t>etc</a:t>
            </a:r>
            <a:r>
              <a:rPr lang="en-US" dirty="0" smtClean="0"/>
              <a:t> are non drying.</a:t>
            </a:r>
          </a:p>
          <a:p>
            <a:pPr algn="just"/>
            <a:endParaRPr lang="en-US" dirty="0"/>
          </a:p>
          <a:p>
            <a:pPr algn="just"/>
            <a:r>
              <a:rPr lang="en-US" dirty="0" smtClean="0"/>
              <a:t>In terms of Iodine value, oils </a:t>
            </a:r>
            <a:r>
              <a:rPr lang="en-US" dirty="0"/>
              <a:t>with an iodine number greater than 130 are considered drying, those with an iodine number of 115–130 are semi-drying, and those with an iodine number of less than 115 are non-drying.</a:t>
            </a:r>
          </a:p>
          <a:p>
            <a:pPr algn="just"/>
            <a:endParaRPr lang="en-US" dirty="0"/>
          </a:p>
        </p:txBody>
      </p:sp>
    </p:spTree>
    <p:extLst>
      <p:ext uri="{BB962C8B-B14F-4D97-AF65-F5344CB8AC3E}">
        <p14:creationId xmlns:p14="http://schemas.microsoft.com/office/powerpoint/2010/main" val="4200658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8229600" cy="4893647"/>
          </a:xfrm>
          <a:prstGeom prst="rect">
            <a:avLst/>
          </a:prstGeom>
        </p:spPr>
        <p:txBody>
          <a:bodyPr wrap="square">
            <a:spAutoFit/>
          </a:bodyPr>
          <a:lstStyle/>
          <a:p>
            <a:pPr algn="just"/>
            <a:r>
              <a:rPr lang="en-US" sz="2400" dirty="0" smtClean="0">
                <a:solidFill>
                  <a:srgbClr val="0070C0"/>
                </a:solidFill>
              </a:rPr>
              <a:t>Edible </a:t>
            </a:r>
            <a:r>
              <a:rPr lang="en-US" sz="2400" dirty="0">
                <a:solidFill>
                  <a:srgbClr val="0070C0"/>
                </a:solidFill>
              </a:rPr>
              <a:t>oils </a:t>
            </a:r>
            <a:r>
              <a:rPr lang="en-US" dirty="0"/>
              <a:t>have high nutritional value and less industrial </a:t>
            </a:r>
            <a:r>
              <a:rPr lang="en-US" dirty="0" smtClean="0"/>
              <a:t>demand and are </a:t>
            </a:r>
            <a:r>
              <a:rPr lang="en-US" dirty="0"/>
              <a:t>beneficial for human </a:t>
            </a:r>
            <a:r>
              <a:rPr lang="en-US" dirty="0" smtClean="0"/>
              <a:t>consumption. Such </a:t>
            </a:r>
            <a:r>
              <a:rPr lang="en-US" dirty="0"/>
              <a:t>oils also require less processing to make it safe and hygienic for health. Majority of vegetable oils come under edible oil; however not all. There are few vegetable oils and all petroleum oils which are not suitable for eating and have industrial demand. Such oils are grouped </a:t>
            </a:r>
            <a:r>
              <a:rPr lang="en-US" dirty="0" smtClean="0"/>
              <a:t>as </a:t>
            </a:r>
            <a:r>
              <a:rPr lang="en-US" sz="2400" dirty="0">
                <a:solidFill>
                  <a:srgbClr val="0070C0"/>
                </a:solidFill>
              </a:rPr>
              <a:t>non-edible oils</a:t>
            </a:r>
            <a:r>
              <a:rPr lang="en-US" sz="2400" dirty="0" smtClean="0">
                <a:solidFill>
                  <a:srgbClr val="0070C0"/>
                </a:solidFill>
              </a:rPr>
              <a:t>.</a:t>
            </a:r>
          </a:p>
          <a:p>
            <a:pPr algn="just"/>
            <a:endParaRPr lang="en-US" sz="2400" dirty="0">
              <a:solidFill>
                <a:srgbClr val="0070C0"/>
              </a:solidFill>
            </a:endParaRPr>
          </a:p>
          <a:p>
            <a:pPr algn="just"/>
            <a:r>
              <a:rPr lang="en-US" dirty="0"/>
              <a:t>An </a:t>
            </a:r>
            <a:r>
              <a:rPr lang="en-US" sz="2400" dirty="0">
                <a:solidFill>
                  <a:srgbClr val="0070C0"/>
                </a:solidFill>
              </a:rPr>
              <a:t>essential oil </a:t>
            </a:r>
            <a:r>
              <a:rPr lang="en-US" dirty="0"/>
              <a:t>is a concentrated hydrophobic liquid containing volatile (easily evaporated at normal temperatures) aroma compounds from plants. Essential oils are also known as volatile oils, ethereal oils, </a:t>
            </a:r>
            <a:r>
              <a:rPr lang="en-US" dirty="0" err="1"/>
              <a:t>aetherolea</a:t>
            </a:r>
            <a:r>
              <a:rPr lang="en-US" dirty="0"/>
              <a:t>, or simply as the oil of the plant from which they were extracted, such as oil of clove. An essential oil is "essential" in the sense that it contains the "essence of" the plant's fragrance—the characteristic fragrance of the plant from which it is derived. Essential oils are generally extracted by distillation, often by using steam. Other processes include expression, solvent </a:t>
            </a:r>
            <a:r>
              <a:rPr lang="en-US"/>
              <a:t>extraction</a:t>
            </a:r>
            <a:r>
              <a:rPr lang="en-US" smtClean="0"/>
              <a:t>, </a:t>
            </a:r>
            <a:r>
              <a:rPr lang="en-US" dirty="0"/>
              <a:t>absolute oil extraction, resin tapping, wax embedding, and cold pressing. They are used in perfumes, cosmetics, soaps and other products, for flavoring food and drink, and for adding scents to incense and household cleaning </a:t>
            </a:r>
            <a:r>
              <a:rPr lang="en-US" dirty="0" smtClean="0"/>
              <a:t>products.</a:t>
            </a:r>
            <a:endParaRPr lang="en-US" dirty="0"/>
          </a:p>
        </p:txBody>
      </p:sp>
    </p:spTree>
    <p:extLst>
      <p:ext uri="{BB962C8B-B14F-4D97-AF65-F5344CB8AC3E}">
        <p14:creationId xmlns:p14="http://schemas.microsoft.com/office/powerpoint/2010/main" val="299587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4510" y="671155"/>
            <a:ext cx="794186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smtClean="0">
                <a:solidFill>
                  <a:schemeClr val="accent4">
                    <a:lumMod val="60000"/>
                    <a:lumOff val="40000"/>
                  </a:schemeClr>
                </a:solidFill>
              </a:rPr>
              <a:t>Waxes</a:t>
            </a:r>
            <a:endParaRPr lang="en-US" sz="2400" dirty="0">
              <a:solidFill>
                <a:schemeClr val="accent4">
                  <a:lumMod val="60000"/>
                  <a:lumOff val="40000"/>
                </a:schemeClr>
              </a:solidFill>
            </a:endParaRPr>
          </a:p>
        </p:txBody>
      </p:sp>
      <p:sp>
        <p:nvSpPr>
          <p:cNvPr id="5" name="Rectangle 4"/>
          <p:cNvSpPr/>
          <p:nvPr/>
        </p:nvSpPr>
        <p:spPr>
          <a:xfrm>
            <a:off x="685800" y="1132820"/>
            <a:ext cx="7696200" cy="4708981"/>
          </a:xfrm>
          <a:prstGeom prst="rect">
            <a:avLst/>
          </a:prstGeom>
        </p:spPr>
        <p:txBody>
          <a:bodyPr wrap="square">
            <a:spAutoFit/>
          </a:bodyPr>
          <a:lstStyle/>
          <a:p>
            <a:r>
              <a:rPr lang="en-US" sz="2400" dirty="0">
                <a:solidFill>
                  <a:srgbClr val="0070C0"/>
                </a:solidFill>
              </a:rPr>
              <a:t>Waxes</a:t>
            </a:r>
            <a:r>
              <a:rPr lang="en-US" dirty="0"/>
              <a:t> are </a:t>
            </a:r>
            <a:r>
              <a:rPr lang="en-US" dirty="0" smtClean="0"/>
              <a:t>organic in nature, contain long alkyl chain,  </a:t>
            </a:r>
            <a:r>
              <a:rPr lang="en-US" dirty="0"/>
              <a:t>lipophilic, </a:t>
            </a:r>
            <a:r>
              <a:rPr lang="en-US" dirty="0" smtClean="0"/>
              <a:t>hydrophobic, malleable </a:t>
            </a:r>
            <a:r>
              <a:rPr lang="en-US" dirty="0"/>
              <a:t>solids near ambient temperatures</a:t>
            </a:r>
            <a:r>
              <a:rPr lang="en-US" dirty="0" smtClean="0"/>
              <a:t>.</a:t>
            </a:r>
          </a:p>
          <a:p>
            <a:endParaRPr lang="en-US" dirty="0"/>
          </a:p>
          <a:p>
            <a:r>
              <a:rPr lang="en-US" sz="2400" dirty="0">
                <a:solidFill>
                  <a:srgbClr val="0070C0"/>
                </a:solidFill>
              </a:rPr>
              <a:t>Animal waxes</a:t>
            </a:r>
            <a:r>
              <a:rPr lang="en-US" dirty="0"/>
              <a:t>: The most commonly known animal wax is  </a:t>
            </a:r>
            <a:r>
              <a:rPr lang="en-US" sz="2400" dirty="0" err="1">
                <a:solidFill>
                  <a:srgbClr val="0070C0"/>
                </a:solidFill>
              </a:rPr>
              <a:t>beewax</a:t>
            </a:r>
            <a:r>
              <a:rPr lang="en-US" dirty="0"/>
              <a:t>, but other insects secrete waxes. A major component of the beeswax used in constructing honeycombs is the ester </a:t>
            </a:r>
            <a:r>
              <a:rPr lang="en-US" dirty="0" err="1"/>
              <a:t>myricyl</a:t>
            </a:r>
            <a:r>
              <a:rPr lang="en-US" dirty="0"/>
              <a:t> </a:t>
            </a:r>
            <a:r>
              <a:rPr lang="en-US" dirty="0" err="1"/>
              <a:t>palmitate</a:t>
            </a:r>
            <a:r>
              <a:rPr lang="en-US" dirty="0"/>
              <a:t> which is an ester of </a:t>
            </a:r>
            <a:r>
              <a:rPr lang="en-US" dirty="0" err="1"/>
              <a:t>triacontanol</a:t>
            </a:r>
            <a:r>
              <a:rPr lang="en-US" dirty="0"/>
              <a:t> and </a:t>
            </a:r>
            <a:r>
              <a:rPr lang="en-US" dirty="0" err="1"/>
              <a:t>palmitic</a:t>
            </a:r>
            <a:r>
              <a:rPr lang="en-US" dirty="0"/>
              <a:t>.  </a:t>
            </a:r>
            <a:r>
              <a:rPr lang="en-US" sz="2400" dirty="0">
                <a:solidFill>
                  <a:srgbClr val="0070C0"/>
                </a:solidFill>
              </a:rPr>
              <a:t>Spermaceti</a:t>
            </a:r>
            <a:r>
              <a:rPr lang="en-US" dirty="0"/>
              <a:t> occurs in large amounts in the head oil of the sperm whale. One of its main constituents is  </a:t>
            </a:r>
            <a:r>
              <a:rPr lang="en-US" dirty="0" err="1"/>
              <a:t>cetyl</a:t>
            </a:r>
            <a:r>
              <a:rPr lang="en-US" dirty="0"/>
              <a:t>, another ester of </a:t>
            </a:r>
            <a:r>
              <a:rPr lang="en-US" dirty="0" err="1"/>
              <a:t>afatty</a:t>
            </a:r>
            <a:r>
              <a:rPr lang="en-US" dirty="0"/>
              <a:t> acid and a fatty alcohol. </a:t>
            </a:r>
            <a:endParaRPr lang="en-US" dirty="0" smtClean="0"/>
          </a:p>
          <a:p>
            <a:endParaRPr lang="en-US" sz="2400" dirty="0">
              <a:solidFill>
                <a:srgbClr val="0070C0"/>
              </a:solidFill>
            </a:endParaRPr>
          </a:p>
          <a:p>
            <a:r>
              <a:rPr lang="en-US" sz="2400" dirty="0">
                <a:solidFill>
                  <a:srgbClr val="0070C0"/>
                </a:solidFill>
              </a:rPr>
              <a:t>Plant waxes: </a:t>
            </a:r>
            <a:r>
              <a:rPr lang="en-US" dirty="0"/>
              <a:t>The most important plant wax is  </a:t>
            </a:r>
            <a:r>
              <a:rPr lang="en-US" sz="2400" dirty="0">
                <a:solidFill>
                  <a:srgbClr val="0070C0"/>
                </a:solidFill>
              </a:rPr>
              <a:t>Carnauba wax</a:t>
            </a:r>
            <a:r>
              <a:rPr lang="en-US" dirty="0"/>
              <a:t>, a hard wax obtained from the Brazilian palm. Containing the ester </a:t>
            </a:r>
            <a:r>
              <a:rPr lang="en-US" dirty="0" err="1"/>
              <a:t>myricyl</a:t>
            </a:r>
            <a:r>
              <a:rPr lang="en-US" dirty="0"/>
              <a:t> </a:t>
            </a:r>
            <a:r>
              <a:rPr lang="en-US" dirty="0" err="1"/>
              <a:t>cerotate</a:t>
            </a:r>
            <a:r>
              <a:rPr lang="en-US" dirty="0"/>
              <a:t>, it has many applications, such as confectionery and other food coatings, car and furniture polish, floss coating, and other uses.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3562" y="885825"/>
            <a:ext cx="5476875" cy="5086350"/>
          </a:xfrm>
          <a:prstGeom prst="rect">
            <a:avLst/>
          </a:prstGeom>
        </p:spPr>
      </p:pic>
    </p:spTree>
    <p:extLst>
      <p:ext uri="{BB962C8B-B14F-4D97-AF65-F5344CB8AC3E}">
        <p14:creationId xmlns:p14="http://schemas.microsoft.com/office/powerpoint/2010/main" val="3272627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31460"/>
            <a:ext cx="807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smtClean="0">
                <a:solidFill>
                  <a:schemeClr val="accent4">
                    <a:lumMod val="60000"/>
                    <a:lumOff val="40000"/>
                  </a:schemeClr>
                </a:solidFill>
              </a:rPr>
              <a:t>Acid value, iodine value and saponification value</a:t>
            </a:r>
            <a:endParaRPr lang="en-US" sz="2400" dirty="0">
              <a:solidFill>
                <a:schemeClr val="accent4">
                  <a:lumMod val="60000"/>
                  <a:lumOff val="40000"/>
                </a:schemeClr>
              </a:solidFill>
            </a:endParaRPr>
          </a:p>
        </p:txBody>
      </p:sp>
      <p:sp>
        <p:nvSpPr>
          <p:cNvPr id="3" name="Rectangle 2"/>
          <p:cNvSpPr/>
          <p:nvPr/>
        </p:nvSpPr>
        <p:spPr>
          <a:xfrm>
            <a:off x="609600" y="1295400"/>
            <a:ext cx="8153400" cy="4832092"/>
          </a:xfrm>
          <a:prstGeom prst="rect">
            <a:avLst/>
          </a:prstGeom>
        </p:spPr>
        <p:txBody>
          <a:bodyPr wrap="square">
            <a:spAutoFit/>
          </a:bodyPr>
          <a:lstStyle/>
          <a:p>
            <a:pPr algn="just"/>
            <a:r>
              <a:rPr lang="en-US" sz="2400" dirty="0" smtClean="0">
                <a:solidFill>
                  <a:srgbClr val="0070C0"/>
                </a:solidFill>
              </a:rPr>
              <a:t>Acid </a:t>
            </a:r>
            <a:r>
              <a:rPr lang="en-US" sz="2400" dirty="0">
                <a:solidFill>
                  <a:srgbClr val="0070C0"/>
                </a:solidFill>
              </a:rPr>
              <a:t>value </a:t>
            </a:r>
            <a:r>
              <a:rPr lang="en-US" dirty="0" smtClean="0"/>
              <a:t>or </a:t>
            </a:r>
            <a:r>
              <a:rPr lang="en-US" dirty="0"/>
              <a:t>neutralization number or acid number or </a:t>
            </a:r>
            <a:r>
              <a:rPr lang="en-US" dirty="0" smtClean="0"/>
              <a:t>acidity </a:t>
            </a:r>
            <a:r>
              <a:rPr lang="en-US" dirty="0"/>
              <a:t>is the mass of potassium hydroxide (KOH) in milligrams that is required to neutralize one gram of </a:t>
            </a:r>
            <a:r>
              <a:rPr lang="en-US" dirty="0" smtClean="0"/>
              <a:t>oil. </a:t>
            </a:r>
            <a:r>
              <a:rPr lang="en-US" dirty="0"/>
              <a:t>The acid number is a measure of the number of carboxylic acid groups in a chemical compound, such as a fatty acid, or in a mixture of compounds. In a typical procedure, a known amount of </a:t>
            </a:r>
            <a:r>
              <a:rPr lang="en-US" dirty="0" smtClean="0"/>
              <a:t>oil sample is </a:t>
            </a:r>
            <a:r>
              <a:rPr lang="en-US" dirty="0"/>
              <a:t>dissolved in an organic solvent (often isopropanol) and titrated with a solution of potassium hydroxide (KOH) of known concentration using phenolphthalein as a color </a:t>
            </a:r>
            <a:r>
              <a:rPr lang="en-US" dirty="0" smtClean="0"/>
              <a:t>indicator.</a:t>
            </a:r>
          </a:p>
          <a:p>
            <a:pPr algn="just"/>
            <a:endParaRPr lang="en-US" dirty="0"/>
          </a:p>
          <a:p>
            <a:pPr algn="just"/>
            <a:r>
              <a:rPr lang="en-US" sz="2400" dirty="0">
                <a:solidFill>
                  <a:srgbClr val="0070C0"/>
                </a:solidFill>
              </a:rPr>
              <a:t>The </a:t>
            </a:r>
            <a:r>
              <a:rPr lang="en-US" sz="2400" dirty="0" smtClean="0">
                <a:solidFill>
                  <a:srgbClr val="0070C0"/>
                </a:solidFill>
              </a:rPr>
              <a:t>Iodine </a:t>
            </a:r>
            <a:r>
              <a:rPr lang="en-US" sz="2400" dirty="0">
                <a:solidFill>
                  <a:srgbClr val="0070C0"/>
                </a:solidFill>
              </a:rPr>
              <a:t>value </a:t>
            </a:r>
            <a:r>
              <a:rPr lang="en-US" dirty="0" smtClean="0"/>
              <a:t>or </a:t>
            </a:r>
            <a:r>
              <a:rPr lang="en-US" dirty="0"/>
              <a:t>iodine adsorption value or iodine number or iodine </a:t>
            </a:r>
            <a:r>
              <a:rPr lang="en-US" dirty="0" smtClean="0"/>
              <a:t>index </a:t>
            </a:r>
            <a:r>
              <a:rPr lang="en-US" dirty="0"/>
              <a:t>is the mass of iodine in grams that is consumed by 100 grams of </a:t>
            </a:r>
            <a:r>
              <a:rPr lang="en-US" dirty="0" smtClean="0"/>
              <a:t>a oil. </a:t>
            </a:r>
            <a:r>
              <a:rPr lang="en-US" dirty="0"/>
              <a:t>Iodine numbers are often used to determine the amount of unsaturation in fatty acids. This unsaturation is in the form of double bonds, which react with iodine compounds. The higher the iodine number, the more C=C bonds are present in the fat</a:t>
            </a:r>
            <a:r>
              <a:rPr lang="en-US" dirty="0" smtClean="0"/>
              <a:t>. </a:t>
            </a:r>
            <a:r>
              <a:rPr lang="en-US" dirty="0"/>
              <a:t>It can be seen from the table that coconut oil is very saturated, which means it is good for making soap. On the other hand, linseed oil is highly unsaturated, which makes it a drying oil, well suited for making oil paints.</a:t>
            </a:r>
          </a:p>
        </p:txBody>
      </p:sp>
    </p:spTree>
    <p:extLst>
      <p:ext uri="{BB962C8B-B14F-4D97-AF65-F5344CB8AC3E}">
        <p14:creationId xmlns:p14="http://schemas.microsoft.com/office/powerpoint/2010/main" val="2041707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0"/>
            <a:ext cx="8077200" cy="3785652"/>
          </a:xfrm>
          <a:prstGeom prst="rect">
            <a:avLst/>
          </a:prstGeom>
        </p:spPr>
        <p:txBody>
          <a:bodyPr wrap="square">
            <a:spAutoFit/>
          </a:bodyPr>
          <a:lstStyle/>
          <a:p>
            <a:pPr algn="just"/>
            <a:r>
              <a:rPr lang="en-US" sz="2400" dirty="0">
                <a:solidFill>
                  <a:srgbClr val="0070C0"/>
                </a:solidFill>
              </a:rPr>
              <a:t>Saponification </a:t>
            </a:r>
            <a:r>
              <a:rPr lang="en-US" sz="2400" dirty="0" smtClean="0">
                <a:solidFill>
                  <a:srgbClr val="0070C0"/>
                </a:solidFill>
              </a:rPr>
              <a:t>value </a:t>
            </a:r>
            <a:r>
              <a:rPr lang="en-US" dirty="0" smtClean="0"/>
              <a:t>or saponification </a:t>
            </a:r>
            <a:r>
              <a:rPr lang="en-US" dirty="0"/>
              <a:t>number represents the number of milligrams of potassium hydroxide required to </a:t>
            </a:r>
            <a:r>
              <a:rPr lang="en-US" dirty="0" err="1"/>
              <a:t>saponify</a:t>
            </a:r>
            <a:r>
              <a:rPr lang="en-US" dirty="0"/>
              <a:t> 1g of fat under the conditions specified</a:t>
            </a:r>
            <a:r>
              <a:rPr lang="en-US" dirty="0" smtClean="0"/>
              <a:t>. </a:t>
            </a:r>
            <a:r>
              <a:rPr lang="en-US" dirty="0"/>
              <a:t>It is a measure of the average molecular weight (or chain length) of all the fatty acids present</a:t>
            </a:r>
            <a:r>
              <a:rPr lang="en-US" dirty="0" smtClean="0"/>
              <a:t>.</a:t>
            </a:r>
          </a:p>
          <a:p>
            <a:pPr algn="just"/>
            <a:endParaRPr lang="en-US" dirty="0"/>
          </a:p>
          <a:p>
            <a:pPr algn="just"/>
            <a:endParaRPr lang="en-US" dirty="0" smtClean="0"/>
          </a:p>
          <a:p>
            <a:r>
              <a:rPr lang="en-US" dirty="0"/>
              <a:t>Acid value refers to the amount of "free" fatty acids in the oil/fat. </a:t>
            </a:r>
            <a:br>
              <a:rPr lang="en-US" dirty="0"/>
            </a:br>
            <a:r>
              <a:rPr lang="en-US" dirty="0"/>
              <a:t>Saponification value refers to the amount of esters that can be </a:t>
            </a:r>
            <a:r>
              <a:rPr lang="en-US" dirty="0" smtClean="0"/>
              <a:t>hydrolyzed </a:t>
            </a:r>
            <a:r>
              <a:rPr lang="en-US" dirty="0"/>
              <a:t>and turned into soap. </a:t>
            </a:r>
            <a:br>
              <a:rPr lang="en-US" dirty="0"/>
            </a:br>
            <a:endParaRPr lang="en-US" dirty="0" smtClean="0"/>
          </a:p>
          <a:p>
            <a:r>
              <a:rPr lang="en-US" dirty="0" smtClean="0"/>
              <a:t>Both </a:t>
            </a:r>
            <a:r>
              <a:rPr lang="en-US" dirty="0"/>
              <a:t>these values are given as mg KOH per g of oil or fat</a:t>
            </a:r>
          </a:p>
          <a:p>
            <a:r>
              <a:rPr lang="en-US" dirty="0"/>
              <a:t/>
            </a:r>
            <a:br>
              <a:rPr lang="en-US" dirty="0"/>
            </a:br>
            <a:endParaRPr lang="en-US" dirty="0"/>
          </a:p>
        </p:txBody>
      </p:sp>
    </p:spTree>
    <p:extLst>
      <p:ext uri="{BB962C8B-B14F-4D97-AF65-F5344CB8AC3E}">
        <p14:creationId xmlns:p14="http://schemas.microsoft.com/office/powerpoint/2010/main" val="592678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1676400"/>
            <a:ext cx="74676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smtClean="0">
                <a:solidFill>
                  <a:schemeClr val="accent4">
                    <a:lumMod val="60000"/>
                    <a:lumOff val="40000"/>
                  </a:schemeClr>
                </a:solidFill>
              </a:rPr>
              <a:t>Rancidity and its prevention by hydrogenation</a:t>
            </a:r>
            <a:endParaRPr lang="en-US" sz="2400" dirty="0">
              <a:solidFill>
                <a:schemeClr val="accent4">
                  <a:lumMod val="60000"/>
                  <a:lumOff val="40000"/>
                </a:schemeClr>
              </a:solidFill>
            </a:endParaRPr>
          </a:p>
        </p:txBody>
      </p:sp>
      <p:sp>
        <p:nvSpPr>
          <p:cNvPr id="8" name="Rectangle 7"/>
          <p:cNvSpPr/>
          <p:nvPr/>
        </p:nvSpPr>
        <p:spPr>
          <a:xfrm>
            <a:off x="457200" y="2362200"/>
            <a:ext cx="7772400" cy="3323987"/>
          </a:xfrm>
          <a:prstGeom prst="rect">
            <a:avLst/>
          </a:prstGeom>
        </p:spPr>
        <p:txBody>
          <a:bodyPr wrap="square">
            <a:spAutoFit/>
          </a:bodyPr>
          <a:lstStyle/>
          <a:p>
            <a:pPr algn="just"/>
            <a:r>
              <a:rPr lang="en-US" dirty="0"/>
              <a:t>Vegetable oils contain a mix of saturated, monounsaturated, and polyunsaturated fatty acids. The mono- and polyunsaturated fatty acids have double bonds, all in the normal “</a:t>
            </a:r>
            <a:r>
              <a:rPr lang="en-US" dirty="0" err="1"/>
              <a:t>cis</a:t>
            </a:r>
            <a:r>
              <a:rPr lang="en-US" dirty="0"/>
              <a:t>” formation. These bonds can easily be broken down by oxygen. This produces compounds that make the oil </a:t>
            </a:r>
            <a:r>
              <a:rPr lang="en-US" sz="2400" dirty="0">
                <a:solidFill>
                  <a:srgbClr val="0070C0"/>
                </a:solidFill>
              </a:rPr>
              <a:t>rancid</a:t>
            </a:r>
            <a:r>
              <a:rPr lang="en-US" dirty="0"/>
              <a:t> which produces off-flavors in foods. To control this, food manufacturers use hydrogenated vegetable oils. </a:t>
            </a:r>
            <a:r>
              <a:rPr lang="en-US" sz="2400" dirty="0">
                <a:solidFill>
                  <a:srgbClr val="0070C0"/>
                </a:solidFill>
              </a:rPr>
              <a:t>Hydrogenation</a:t>
            </a:r>
            <a:r>
              <a:rPr lang="en-US" dirty="0"/>
              <a:t> is a chemical process that adds hydrogen atoms to the available double bonds in the vegetable oil. As the degree of hydrogenation increases, the amount of saturated fats increases and mono- and polyunsaturated fats decrease. Completely hydrogenated fat is solid at room temperature. Moderately hydrogenated fats are liquid at room temperature and contain more </a:t>
            </a:r>
            <a:r>
              <a:rPr lang="en-US" dirty="0" err="1"/>
              <a:t>satu</a:t>
            </a:r>
            <a:r>
              <a:rPr lang="en-US" dirty="0"/>
              <a:t>-rated fatty acids than the original oil.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1108</Words>
  <Application>Microsoft Office PowerPoint</Application>
  <PresentationFormat>On-screen Show (4:3)</PresentationFormat>
  <Paragraphs>34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Oil, Fats and waxes</vt:lpstr>
      <vt:lpstr>Fats and Oil</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Guest</dc:creator>
  <cp:lastModifiedBy>HP</cp:lastModifiedBy>
  <cp:revision>20</cp:revision>
  <dcterms:created xsi:type="dcterms:W3CDTF">2006-08-16T00:00:00Z</dcterms:created>
  <dcterms:modified xsi:type="dcterms:W3CDTF">2021-03-04T04:39:12Z</dcterms:modified>
</cp:coreProperties>
</file>