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86" r:id="rId2"/>
    <p:sldId id="293" r:id="rId3"/>
    <p:sldId id="313" r:id="rId4"/>
    <p:sldId id="290" r:id="rId5"/>
    <p:sldId id="318" r:id="rId6"/>
    <p:sldId id="314" r:id="rId7"/>
    <p:sldId id="319" r:id="rId8"/>
    <p:sldId id="296" r:id="rId9"/>
    <p:sldId id="320" r:id="rId10"/>
    <p:sldId id="317" r:id="rId11"/>
    <p:sldId id="297" r:id="rId12"/>
    <p:sldId id="298" r:id="rId13"/>
    <p:sldId id="300" r:id="rId14"/>
    <p:sldId id="302" r:id="rId15"/>
    <p:sldId id="304" r:id="rId16"/>
    <p:sldId id="305" r:id="rId17"/>
    <p:sldId id="307" r:id="rId18"/>
    <p:sldId id="312" r:id="rId19"/>
    <p:sldId id="316" r:id="rId20"/>
    <p:sldId id="268" r:id="rId21"/>
    <p:sldId id="283" r:id="rId22"/>
    <p:sldId id="282" r:id="rId23"/>
    <p:sldId id="285" r:id="rId24"/>
    <p:sldId id="269" r:id="rId25"/>
    <p:sldId id="284" r:id="rId26"/>
    <p:sldId id="270" r:id="rId27"/>
    <p:sldId id="271" r:id="rId28"/>
    <p:sldId id="272" r:id="rId29"/>
    <p:sldId id="273" r:id="rId30"/>
    <p:sldId id="274" r:id="rId31"/>
    <p:sldId id="275" r:id="rId32"/>
    <p:sldId id="276" r:id="rId33"/>
    <p:sldId id="277" r:id="rId34"/>
    <p:sldId id="278" r:id="rId35"/>
    <p:sldId id="315" r:id="rId36"/>
    <p:sldId id="280" r:id="rId37"/>
  </p:sldIdLst>
  <p:sldSz cx="10972800" cy="73152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p15:clr>
            <a:srgbClr val="A4A3A4"/>
          </p15:clr>
        </p15:guide>
        <p15:guide id="2" pos="345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FF"/>
    <a:srgbClr val="66FF99"/>
    <a:srgbClr val="99FF33"/>
    <a:srgbClr val="FFFF99"/>
    <a:srgbClr val="CCFF33"/>
    <a:srgbClr val="6699FF"/>
    <a:srgbClr val="66FFCC"/>
    <a:srgbClr val="00FF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200" y="72"/>
      </p:cViewPr>
      <p:guideLst>
        <p:guide orient="horz" pos="2304"/>
        <p:guide pos="345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DB931C-6F88-4606-A202-6076E4C4D8DA}" type="doc">
      <dgm:prSet loTypeId="urn:microsoft.com/office/officeart/2005/8/layout/hProcess9" loCatId="process" qsTypeId="urn:microsoft.com/office/officeart/2005/8/quickstyle/simple1" qsCatId="simple" csTypeId="urn:microsoft.com/office/officeart/2005/8/colors/accent1_2" csCatId="accent1" phldr="1"/>
      <dgm:spPr/>
    </dgm:pt>
    <dgm:pt modelId="{B6F697A1-7BD6-4108-8E3B-6A4A15E743F9}">
      <dgm:prSet phldrT="[Text]"/>
      <dgm:spPr/>
      <dgm:t>
        <a:bodyPr/>
        <a:lstStyle/>
        <a:p>
          <a:r>
            <a:rPr lang="en-US" dirty="0"/>
            <a:t>Democratization</a:t>
          </a:r>
        </a:p>
      </dgm:t>
    </dgm:pt>
    <dgm:pt modelId="{B5179EF9-CEF8-4304-8B82-A77DD7D6402A}" type="parTrans" cxnId="{760E00C2-4D54-41FF-B47C-57B7CDBC16A5}">
      <dgm:prSet/>
      <dgm:spPr/>
      <dgm:t>
        <a:bodyPr/>
        <a:lstStyle/>
        <a:p>
          <a:endParaRPr lang="en-US"/>
        </a:p>
      </dgm:t>
    </dgm:pt>
    <dgm:pt modelId="{CD0C5937-3277-471D-B995-AE1DF34494CE}" type="sibTrans" cxnId="{760E00C2-4D54-41FF-B47C-57B7CDBC16A5}">
      <dgm:prSet/>
      <dgm:spPr/>
      <dgm:t>
        <a:bodyPr/>
        <a:lstStyle/>
        <a:p>
          <a:endParaRPr lang="en-US"/>
        </a:p>
      </dgm:t>
    </dgm:pt>
    <dgm:pt modelId="{3CEBDBB5-D2EF-4863-91FF-5B25F6F7187E}">
      <dgm:prSet phldrT="[Text]"/>
      <dgm:spPr/>
      <dgm:t>
        <a:bodyPr/>
        <a:lstStyle/>
        <a:p>
          <a:r>
            <a:rPr lang="en-US" dirty="0"/>
            <a:t>Local Decision Making</a:t>
          </a:r>
        </a:p>
      </dgm:t>
    </dgm:pt>
    <dgm:pt modelId="{E268D7F7-7B70-4B52-B7F1-3D0AF5FDA0D9}" type="parTrans" cxnId="{5FE5569B-205D-41B5-9D50-4546016214B3}">
      <dgm:prSet/>
      <dgm:spPr/>
      <dgm:t>
        <a:bodyPr/>
        <a:lstStyle/>
        <a:p>
          <a:endParaRPr lang="en-US"/>
        </a:p>
      </dgm:t>
    </dgm:pt>
    <dgm:pt modelId="{B5AD7A92-BF85-4D3C-A208-622F5034B6FC}" type="sibTrans" cxnId="{5FE5569B-205D-41B5-9D50-4546016214B3}">
      <dgm:prSet/>
      <dgm:spPr/>
      <dgm:t>
        <a:bodyPr/>
        <a:lstStyle/>
        <a:p>
          <a:endParaRPr lang="en-US"/>
        </a:p>
      </dgm:t>
    </dgm:pt>
    <dgm:pt modelId="{3FF37B46-0E83-4295-8558-E7690AD56CBF}">
      <dgm:prSet phldrT="[Text]"/>
      <dgm:spPr/>
      <dgm:t>
        <a:bodyPr/>
        <a:lstStyle/>
        <a:p>
          <a:r>
            <a:rPr lang="en-US" dirty="0"/>
            <a:t>Transparency</a:t>
          </a:r>
        </a:p>
      </dgm:t>
    </dgm:pt>
    <dgm:pt modelId="{331E799F-E383-4257-B532-5E6985875260}" type="parTrans" cxnId="{CF17F5E1-CC4F-4D20-8F0D-88A71D626BEC}">
      <dgm:prSet/>
      <dgm:spPr/>
      <dgm:t>
        <a:bodyPr/>
        <a:lstStyle/>
        <a:p>
          <a:endParaRPr lang="en-US"/>
        </a:p>
      </dgm:t>
    </dgm:pt>
    <dgm:pt modelId="{879187A3-0806-44A8-AA55-2B210A5DCD1A}" type="sibTrans" cxnId="{CF17F5E1-CC4F-4D20-8F0D-88A71D626BEC}">
      <dgm:prSet/>
      <dgm:spPr/>
      <dgm:t>
        <a:bodyPr/>
        <a:lstStyle/>
        <a:p>
          <a:endParaRPr lang="en-US"/>
        </a:p>
      </dgm:t>
    </dgm:pt>
    <dgm:pt modelId="{502B6AC2-F4E9-4319-B510-5863F212F89F}" type="pres">
      <dgm:prSet presAssocID="{F5DB931C-6F88-4606-A202-6076E4C4D8DA}" presName="CompostProcess" presStyleCnt="0">
        <dgm:presLayoutVars>
          <dgm:dir/>
          <dgm:resizeHandles val="exact"/>
        </dgm:presLayoutVars>
      </dgm:prSet>
      <dgm:spPr/>
    </dgm:pt>
    <dgm:pt modelId="{3C032FBD-0BA2-4A91-AB84-DC7D505653D1}" type="pres">
      <dgm:prSet presAssocID="{F5DB931C-6F88-4606-A202-6076E4C4D8DA}" presName="arrow" presStyleLbl="bgShp" presStyleIdx="0" presStyleCnt="1"/>
      <dgm:spPr/>
    </dgm:pt>
    <dgm:pt modelId="{6CFCCFAD-FD50-4F56-A8E5-FE15F350F5ED}" type="pres">
      <dgm:prSet presAssocID="{F5DB931C-6F88-4606-A202-6076E4C4D8DA}" presName="linearProcess" presStyleCnt="0"/>
      <dgm:spPr/>
    </dgm:pt>
    <dgm:pt modelId="{A367C3ED-148A-4557-AA0C-752EA7AD523D}" type="pres">
      <dgm:prSet presAssocID="{B6F697A1-7BD6-4108-8E3B-6A4A15E743F9}" presName="textNode" presStyleLbl="node1" presStyleIdx="0" presStyleCnt="3">
        <dgm:presLayoutVars>
          <dgm:bulletEnabled val="1"/>
        </dgm:presLayoutVars>
      </dgm:prSet>
      <dgm:spPr/>
    </dgm:pt>
    <dgm:pt modelId="{096886EB-C84A-448A-98D1-BA675EA549C9}" type="pres">
      <dgm:prSet presAssocID="{CD0C5937-3277-471D-B995-AE1DF34494CE}" presName="sibTrans" presStyleCnt="0"/>
      <dgm:spPr/>
    </dgm:pt>
    <dgm:pt modelId="{10F06537-C49C-479E-A740-07ECBF82C522}" type="pres">
      <dgm:prSet presAssocID="{3CEBDBB5-D2EF-4863-91FF-5B25F6F7187E}" presName="textNode" presStyleLbl="node1" presStyleIdx="1" presStyleCnt="3">
        <dgm:presLayoutVars>
          <dgm:bulletEnabled val="1"/>
        </dgm:presLayoutVars>
      </dgm:prSet>
      <dgm:spPr/>
    </dgm:pt>
    <dgm:pt modelId="{565A18DA-E094-460B-AEB6-120F9B9A15E9}" type="pres">
      <dgm:prSet presAssocID="{B5AD7A92-BF85-4D3C-A208-622F5034B6FC}" presName="sibTrans" presStyleCnt="0"/>
      <dgm:spPr/>
    </dgm:pt>
    <dgm:pt modelId="{6861EC40-36B5-4D2F-895A-283721FA0513}" type="pres">
      <dgm:prSet presAssocID="{3FF37B46-0E83-4295-8558-E7690AD56CBF}" presName="textNode" presStyleLbl="node1" presStyleIdx="2" presStyleCnt="3">
        <dgm:presLayoutVars>
          <dgm:bulletEnabled val="1"/>
        </dgm:presLayoutVars>
      </dgm:prSet>
      <dgm:spPr/>
    </dgm:pt>
  </dgm:ptLst>
  <dgm:cxnLst>
    <dgm:cxn modelId="{8CCCE507-468D-476E-82F4-28DC0C286F2F}" type="presOf" srcId="{3FF37B46-0E83-4295-8558-E7690AD56CBF}" destId="{6861EC40-36B5-4D2F-895A-283721FA0513}" srcOrd="0" destOrd="0" presId="urn:microsoft.com/office/officeart/2005/8/layout/hProcess9"/>
    <dgm:cxn modelId="{6257763E-7BD1-4924-8360-F9748D9F19AE}" type="presOf" srcId="{3CEBDBB5-D2EF-4863-91FF-5B25F6F7187E}" destId="{10F06537-C49C-479E-A740-07ECBF82C522}" srcOrd="0" destOrd="0" presId="urn:microsoft.com/office/officeart/2005/8/layout/hProcess9"/>
    <dgm:cxn modelId="{59EC7C97-864C-4487-8971-8CD74FBF07CC}" type="presOf" srcId="{F5DB931C-6F88-4606-A202-6076E4C4D8DA}" destId="{502B6AC2-F4E9-4319-B510-5863F212F89F}" srcOrd="0" destOrd="0" presId="urn:microsoft.com/office/officeart/2005/8/layout/hProcess9"/>
    <dgm:cxn modelId="{5FE5569B-205D-41B5-9D50-4546016214B3}" srcId="{F5DB931C-6F88-4606-A202-6076E4C4D8DA}" destId="{3CEBDBB5-D2EF-4863-91FF-5B25F6F7187E}" srcOrd="1" destOrd="0" parTransId="{E268D7F7-7B70-4B52-B7F1-3D0AF5FDA0D9}" sibTransId="{B5AD7A92-BF85-4D3C-A208-622F5034B6FC}"/>
    <dgm:cxn modelId="{1AA64DA0-E146-4877-8DEB-765D496C7DD5}" type="presOf" srcId="{B6F697A1-7BD6-4108-8E3B-6A4A15E743F9}" destId="{A367C3ED-148A-4557-AA0C-752EA7AD523D}" srcOrd="0" destOrd="0" presId="urn:microsoft.com/office/officeart/2005/8/layout/hProcess9"/>
    <dgm:cxn modelId="{760E00C2-4D54-41FF-B47C-57B7CDBC16A5}" srcId="{F5DB931C-6F88-4606-A202-6076E4C4D8DA}" destId="{B6F697A1-7BD6-4108-8E3B-6A4A15E743F9}" srcOrd="0" destOrd="0" parTransId="{B5179EF9-CEF8-4304-8B82-A77DD7D6402A}" sibTransId="{CD0C5937-3277-471D-B995-AE1DF34494CE}"/>
    <dgm:cxn modelId="{CF17F5E1-CC4F-4D20-8F0D-88A71D626BEC}" srcId="{F5DB931C-6F88-4606-A202-6076E4C4D8DA}" destId="{3FF37B46-0E83-4295-8558-E7690AD56CBF}" srcOrd="2" destOrd="0" parTransId="{331E799F-E383-4257-B532-5E6985875260}" sibTransId="{879187A3-0806-44A8-AA55-2B210A5DCD1A}"/>
    <dgm:cxn modelId="{EF410438-8F7F-4106-B05E-5EC9C6252676}" type="presParOf" srcId="{502B6AC2-F4E9-4319-B510-5863F212F89F}" destId="{3C032FBD-0BA2-4A91-AB84-DC7D505653D1}" srcOrd="0" destOrd="0" presId="urn:microsoft.com/office/officeart/2005/8/layout/hProcess9"/>
    <dgm:cxn modelId="{09CD5310-F3B9-4257-B9A7-0D3299EE1861}" type="presParOf" srcId="{502B6AC2-F4E9-4319-B510-5863F212F89F}" destId="{6CFCCFAD-FD50-4F56-A8E5-FE15F350F5ED}" srcOrd="1" destOrd="0" presId="urn:microsoft.com/office/officeart/2005/8/layout/hProcess9"/>
    <dgm:cxn modelId="{871A9E6B-272D-431C-AF6B-FA223A9916FF}" type="presParOf" srcId="{6CFCCFAD-FD50-4F56-A8E5-FE15F350F5ED}" destId="{A367C3ED-148A-4557-AA0C-752EA7AD523D}" srcOrd="0" destOrd="0" presId="urn:microsoft.com/office/officeart/2005/8/layout/hProcess9"/>
    <dgm:cxn modelId="{71D5C54B-6D53-4EB8-B23D-258CA09F2DAC}" type="presParOf" srcId="{6CFCCFAD-FD50-4F56-A8E5-FE15F350F5ED}" destId="{096886EB-C84A-448A-98D1-BA675EA549C9}" srcOrd="1" destOrd="0" presId="urn:microsoft.com/office/officeart/2005/8/layout/hProcess9"/>
    <dgm:cxn modelId="{0062923F-69E9-469E-B08C-4E3C9156B303}" type="presParOf" srcId="{6CFCCFAD-FD50-4F56-A8E5-FE15F350F5ED}" destId="{10F06537-C49C-479E-A740-07ECBF82C522}" srcOrd="2" destOrd="0" presId="urn:microsoft.com/office/officeart/2005/8/layout/hProcess9"/>
    <dgm:cxn modelId="{B24D450F-1FDF-46B3-BD86-EF1CEE6398F4}" type="presParOf" srcId="{6CFCCFAD-FD50-4F56-A8E5-FE15F350F5ED}" destId="{565A18DA-E094-460B-AEB6-120F9B9A15E9}" srcOrd="3" destOrd="0" presId="urn:microsoft.com/office/officeart/2005/8/layout/hProcess9"/>
    <dgm:cxn modelId="{1C63A024-FE7B-4145-A035-0CACA6F0D3DF}" type="presParOf" srcId="{6CFCCFAD-FD50-4F56-A8E5-FE15F350F5ED}" destId="{6861EC40-36B5-4D2F-895A-283721FA0513}"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32FBD-0BA2-4A91-AB84-DC7D505653D1}">
      <dsp:nvSpPr>
        <dsp:cNvPr id="0" name=""/>
        <dsp:cNvSpPr/>
      </dsp:nvSpPr>
      <dsp:spPr>
        <a:xfrm>
          <a:off x="761237" y="0"/>
          <a:ext cx="8627364"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67C3ED-148A-4557-AA0C-752EA7AD523D}">
      <dsp:nvSpPr>
        <dsp:cNvPr id="0" name=""/>
        <dsp:cNvSpPr/>
      </dsp:nvSpPr>
      <dsp:spPr>
        <a:xfrm>
          <a:off x="3285" y="1625600"/>
          <a:ext cx="3255868" cy="21674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Democratization</a:t>
          </a:r>
        </a:p>
      </dsp:txBody>
      <dsp:txXfrm>
        <a:off x="109092" y="1731407"/>
        <a:ext cx="3044254" cy="1955852"/>
      </dsp:txXfrm>
    </dsp:sp>
    <dsp:sp modelId="{10F06537-C49C-479E-A740-07ECBF82C522}">
      <dsp:nvSpPr>
        <dsp:cNvPr id="0" name=""/>
        <dsp:cNvSpPr/>
      </dsp:nvSpPr>
      <dsp:spPr>
        <a:xfrm>
          <a:off x="3446985" y="1625600"/>
          <a:ext cx="3255868" cy="21674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Local Decision Making</a:t>
          </a:r>
        </a:p>
      </dsp:txBody>
      <dsp:txXfrm>
        <a:off x="3552792" y="1731407"/>
        <a:ext cx="3044254" cy="1955852"/>
      </dsp:txXfrm>
    </dsp:sp>
    <dsp:sp modelId="{6861EC40-36B5-4D2F-895A-283721FA0513}">
      <dsp:nvSpPr>
        <dsp:cNvPr id="0" name=""/>
        <dsp:cNvSpPr/>
      </dsp:nvSpPr>
      <dsp:spPr>
        <a:xfrm>
          <a:off x="6890685" y="1625600"/>
          <a:ext cx="3255868" cy="21674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n-US" sz="3000" kern="1200" dirty="0"/>
            <a:t>Transparency</a:t>
          </a:r>
        </a:p>
      </dsp:txBody>
      <dsp:txXfrm>
        <a:off x="6996492" y="1731407"/>
        <a:ext cx="3044254" cy="195585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230B1F4-12B4-4DED-8E1A-3D5C8018AB61}" type="datetimeFigureOut">
              <a:rPr lang="en-US" smtClean="0"/>
              <a:pPr/>
              <a:t>9/8/2023</a:t>
            </a:fld>
            <a:endParaRPr lang="en-US"/>
          </a:p>
        </p:txBody>
      </p:sp>
      <p:sp>
        <p:nvSpPr>
          <p:cNvPr id="4" name="Slide Image Placeholder 3"/>
          <p:cNvSpPr>
            <a:spLocks noGrp="1" noRot="1" noChangeAspect="1"/>
          </p:cNvSpPr>
          <p:nvPr>
            <p:ph type="sldImg" idx="2"/>
          </p:nvPr>
        </p:nvSpPr>
        <p:spPr>
          <a:xfrm>
            <a:off x="2643188" y="514350"/>
            <a:ext cx="3857625"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A588DFD9-18A1-48BA-948F-1274BFD45E85}" type="slidenum">
              <a:rPr lang="en-US" smtClean="0"/>
              <a:pPr/>
              <a:t>‹#›</a:t>
            </a:fld>
            <a:endParaRPr lang="en-US"/>
          </a:p>
        </p:txBody>
      </p:sp>
    </p:spTree>
    <p:extLst>
      <p:ext uri="{BB962C8B-B14F-4D97-AF65-F5344CB8AC3E}">
        <p14:creationId xmlns:p14="http://schemas.microsoft.com/office/powerpoint/2010/main" val="850135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2643188" y="514350"/>
            <a:ext cx="3857625" cy="2571750"/>
          </a:xfrm>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35844" name="Slide Number Placeholder 3"/>
          <p:cNvSpPr>
            <a:spLocks noGrp="1"/>
          </p:cNvSpPr>
          <p:nvPr>
            <p:ph type="sldNum" sz="quarter" idx="5"/>
          </p:nvPr>
        </p:nvSpPr>
        <p:spPr/>
        <p:txBody>
          <a:bodyPr/>
          <a:lstStyle/>
          <a:p>
            <a:pPr>
              <a:defRPr/>
            </a:pPr>
            <a:fld id="{D075F75F-4B21-493C-BC87-12399BF8F92F}" type="slidenum">
              <a:rPr lang="en-US" smtClean="0"/>
              <a:pPr>
                <a:defRPr/>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2643188" y="514350"/>
            <a:ext cx="3857625" cy="2571750"/>
          </a:xfrm>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35844" name="Slide Number Placeholder 3"/>
          <p:cNvSpPr>
            <a:spLocks noGrp="1"/>
          </p:cNvSpPr>
          <p:nvPr>
            <p:ph type="sldNum" sz="quarter" idx="5"/>
          </p:nvPr>
        </p:nvSpPr>
        <p:spPr/>
        <p:txBody>
          <a:bodyPr/>
          <a:lstStyle/>
          <a:p>
            <a:pPr>
              <a:defRPr/>
            </a:pPr>
            <a:fld id="{D075F75F-4B21-493C-BC87-12399BF8F92F}" type="slidenum">
              <a:rPr lang="en-US" smtClean="0"/>
              <a:pPr>
                <a:defRPr/>
              </a:pPr>
              <a:t>9</a:t>
            </a:fld>
            <a:endParaRPr lang="en-US"/>
          </a:p>
        </p:txBody>
      </p:sp>
    </p:spTree>
    <p:extLst>
      <p:ext uri="{BB962C8B-B14F-4D97-AF65-F5344CB8AC3E}">
        <p14:creationId xmlns:p14="http://schemas.microsoft.com/office/powerpoint/2010/main" val="16026764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88DFD9-18A1-48BA-948F-1274BFD45E85}"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10159" y="-9032"/>
            <a:ext cx="11003765" cy="7333264"/>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356715" y="2564837"/>
            <a:ext cx="6992063" cy="1756055"/>
          </a:xfrm>
        </p:spPr>
        <p:txBody>
          <a:bodyPr anchor="b">
            <a:noAutofit/>
          </a:bodyPr>
          <a:lstStyle>
            <a:lvl1pPr algn="r">
              <a:defRPr sz="576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356715" y="4320890"/>
            <a:ext cx="6992063" cy="1170026"/>
          </a:xfrm>
        </p:spPr>
        <p:txBody>
          <a:bodyPr anchor="t"/>
          <a:lstStyle>
            <a:lvl1pPr marL="0" indent="0" algn="r">
              <a:buNone/>
              <a:defRPr>
                <a:solidFill>
                  <a:schemeClr val="tx1">
                    <a:lumMod val="50000"/>
                    <a:lumOff val="50000"/>
                  </a:schemeClr>
                </a:solidFill>
              </a:defRPr>
            </a:lvl1pPr>
            <a:lvl2pPr marL="487695" indent="0" algn="ctr">
              <a:buNone/>
              <a:defRPr>
                <a:solidFill>
                  <a:schemeClr val="tx1">
                    <a:tint val="75000"/>
                  </a:schemeClr>
                </a:solidFill>
              </a:defRPr>
            </a:lvl2pPr>
            <a:lvl3pPr marL="975390" indent="0" algn="ctr">
              <a:buNone/>
              <a:defRPr>
                <a:solidFill>
                  <a:schemeClr val="tx1">
                    <a:tint val="75000"/>
                  </a:schemeClr>
                </a:solidFill>
              </a:defRPr>
            </a:lvl3pPr>
            <a:lvl4pPr marL="1463086" indent="0" algn="ctr">
              <a:buNone/>
              <a:defRPr>
                <a:solidFill>
                  <a:schemeClr val="tx1">
                    <a:tint val="75000"/>
                  </a:schemeClr>
                </a:solidFill>
              </a:defRPr>
            </a:lvl4pPr>
            <a:lvl5pPr marL="1950781" indent="0" algn="ctr">
              <a:buNone/>
              <a:defRPr>
                <a:solidFill>
                  <a:schemeClr val="tx1">
                    <a:tint val="75000"/>
                  </a:schemeClr>
                </a:solidFill>
              </a:defRPr>
            </a:lvl5pPr>
            <a:lvl6pPr marL="2438476" indent="0" algn="ctr">
              <a:buNone/>
              <a:defRPr>
                <a:solidFill>
                  <a:schemeClr val="tx1">
                    <a:tint val="75000"/>
                  </a:schemeClr>
                </a:solidFill>
              </a:defRPr>
            </a:lvl6pPr>
            <a:lvl7pPr marL="2926171" indent="0" algn="ctr">
              <a:buNone/>
              <a:defRPr>
                <a:solidFill>
                  <a:schemeClr val="tx1">
                    <a:tint val="75000"/>
                  </a:schemeClr>
                </a:solidFill>
              </a:defRPr>
            </a:lvl7pPr>
            <a:lvl8pPr marL="3413867" indent="0" algn="ctr">
              <a:buNone/>
              <a:defRPr>
                <a:solidFill>
                  <a:schemeClr val="tx1">
                    <a:tint val="75000"/>
                  </a:schemeClr>
                </a:solidFill>
              </a:defRPr>
            </a:lvl8pPr>
            <a:lvl9pPr marL="3901562"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CE0DF5-5DD7-49E0-B810-8152EDD70B3F}"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363048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20" y="650240"/>
            <a:ext cx="7617257" cy="3630507"/>
          </a:xfrm>
        </p:spPr>
        <p:txBody>
          <a:bodyPr anchor="ctr">
            <a:normAutofit/>
          </a:bodyPr>
          <a:lstStyle>
            <a:lvl1pPr algn="l">
              <a:defRPr sz="4693" b="0" cap="none"/>
            </a:lvl1pPr>
          </a:lstStyle>
          <a:p>
            <a:r>
              <a:rPr lang="en-US"/>
              <a:t>Click to edit Master title style</a:t>
            </a:r>
            <a:endParaRPr lang="en-US" dirty="0"/>
          </a:p>
        </p:txBody>
      </p:sp>
      <p:sp>
        <p:nvSpPr>
          <p:cNvPr id="3" name="Text Placeholder 2"/>
          <p:cNvSpPr>
            <a:spLocks noGrp="1"/>
          </p:cNvSpPr>
          <p:nvPr>
            <p:ph type="body" idx="1"/>
          </p:nvPr>
        </p:nvSpPr>
        <p:spPr>
          <a:xfrm>
            <a:off x="731520" y="4768427"/>
            <a:ext cx="7617257" cy="1675693"/>
          </a:xfrm>
        </p:spPr>
        <p:txBody>
          <a:bodyPr anchor="ctr">
            <a:normAutofit/>
          </a:bodyPr>
          <a:lstStyle>
            <a:lvl1pPr marL="0" indent="0" algn="l">
              <a:buNone/>
              <a:defRPr sz="1920">
                <a:solidFill>
                  <a:schemeClr val="tx1">
                    <a:lumMod val="75000"/>
                    <a:lumOff val="25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CE0DF5-5DD7-49E0-B810-8152EDD70B3F}"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3858636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29862" y="650240"/>
            <a:ext cx="7286618" cy="3224107"/>
          </a:xfrm>
        </p:spPr>
        <p:txBody>
          <a:bodyPr anchor="ctr">
            <a:normAutofit/>
          </a:bodyPr>
          <a:lstStyle>
            <a:lvl1pPr algn="l">
              <a:defRPr sz="4693"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21289" y="3874347"/>
            <a:ext cx="6503765" cy="406400"/>
          </a:xfrm>
        </p:spPr>
        <p:txBody>
          <a:bodyPr anchor="ctr">
            <a:noAutofit/>
          </a:bodyPr>
          <a:lstStyle>
            <a:lvl1pPr marL="0" indent="0">
              <a:buFontTx/>
              <a:buNone/>
              <a:defRPr sz="1707">
                <a:solidFill>
                  <a:schemeClr val="tx1">
                    <a:lumMod val="50000"/>
                    <a:lumOff val="50000"/>
                  </a:schemeClr>
                </a:solidFill>
              </a:defRPr>
            </a:lvl1pPr>
            <a:lvl2pPr marL="487695" indent="0">
              <a:buFontTx/>
              <a:buNone/>
              <a:defRPr/>
            </a:lvl2pPr>
            <a:lvl3pPr marL="975390" indent="0">
              <a:buFontTx/>
              <a:buNone/>
              <a:defRPr/>
            </a:lvl3pPr>
            <a:lvl4pPr marL="1463086" indent="0">
              <a:buFontTx/>
              <a:buNone/>
              <a:defRPr/>
            </a:lvl4pPr>
            <a:lvl5pPr marL="1950781" indent="0">
              <a:buFontTx/>
              <a:buNone/>
              <a:defRPr/>
            </a:lvl5pPr>
          </a:lstStyle>
          <a:p>
            <a:pPr lvl="0"/>
            <a:r>
              <a:rPr lang="en-US"/>
              <a:t>Click to edit Master text styles</a:t>
            </a:r>
          </a:p>
        </p:txBody>
      </p:sp>
      <p:sp>
        <p:nvSpPr>
          <p:cNvPr id="3" name="Text Placeholder 2"/>
          <p:cNvSpPr>
            <a:spLocks noGrp="1"/>
          </p:cNvSpPr>
          <p:nvPr>
            <p:ph type="body" idx="1"/>
          </p:nvPr>
        </p:nvSpPr>
        <p:spPr>
          <a:xfrm>
            <a:off x="731518" y="4768427"/>
            <a:ext cx="7617258" cy="1675693"/>
          </a:xfrm>
        </p:spPr>
        <p:txBody>
          <a:bodyPr anchor="ctr">
            <a:normAutofit/>
          </a:bodyPr>
          <a:lstStyle>
            <a:lvl1pPr marL="0" indent="0" algn="l">
              <a:buNone/>
              <a:defRPr sz="1920">
                <a:solidFill>
                  <a:schemeClr val="tx1">
                    <a:lumMod val="75000"/>
                    <a:lumOff val="25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CE0DF5-5DD7-49E0-B810-8152EDD70B3F}"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
        <p:nvSpPr>
          <p:cNvPr id="24" name="TextBox 23"/>
          <p:cNvSpPr txBox="1"/>
          <p:nvPr/>
        </p:nvSpPr>
        <p:spPr>
          <a:xfrm>
            <a:off x="579254" y="843070"/>
            <a:ext cx="548783"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097239" y="3078993"/>
            <a:ext cx="548783"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91766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731518" y="2060787"/>
            <a:ext cx="7617258" cy="2768491"/>
          </a:xfrm>
        </p:spPr>
        <p:txBody>
          <a:bodyPr anchor="b">
            <a:normAutofit/>
          </a:bodyPr>
          <a:lstStyle>
            <a:lvl1pPr algn="l">
              <a:defRPr sz="4693" b="0" cap="none"/>
            </a:lvl1pPr>
          </a:lstStyle>
          <a:p>
            <a:r>
              <a:rPr lang="en-US"/>
              <a:t>Click to edit Master title style</a:t>
            </a:r>
            <a:endParaRPr lang="en-US" dirty="0"/>
          </a:p>
        </p:txBody>
      </p:sp>
      <p:sp>
        <p:nvSpPr>
          <p:cNvPr id="3" name="Text Placeholder 2"/>
          <p:cNvSpPr>
            <a:spLocks noGrp="1"/>
          </p:cNvSpPr>
          <p:nvPr>
            <p:ph type="body" idx="1"/>
          </p:nvPr>
        </p:nvSpPr>
        <p:spPr>
          <a:xfrm>
            <a:off x="731518" y="4829278"/>
            <a:ext cx="7617258" cy="1614842"/>
          </a:xfrm>
        </p:spPr>
        <p:txBody>
          <a:bodyPr anchor="t">
            <a:normAutofit/>
          </a:bodyPr>
          <a:lstStyle>
            <a:lvl1pPr marL="0" indent="0" algn="l">
              <a:buNone/>
              <a:defRPr sz="1920">
                <a:solidFill>
                  <a:schemeClr val="tx1">
                    <a:lumMod val="75000"/>
                    <a:lumOff val="25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CE0DF5-5DD7-49E0-B810-8152EDD70B3F}"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2548059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29862" y="650240"/>
            <a:ext cx="7286618" cy="3224107"/>
          </a:xfrm>
        </p:spPr>
        <p:txBody>
          <a:bodyPr anchor="ctr">
            <a:normAutofit/>
          </a:bodyPr>
          <a:lstStyle>
            <a:lvl1pPr algn="l">
              <a:defRPr sz="4693"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731517" y="4280747"/>
            <a:ext cx="7617259" cy="548531"/>
          </a:xfrm>
        </p:spPr>
        <p:txBody>
          <a:bodyPr anchor="b">
            <a:noAutofit/>
          </a:bodyPr>
          <a:lstStyle>
            <a:lvl1pPr marL="0" indent="0">
              <a:buFontTx/>
              <a:buNone/>
              <a:defRPr sz="2560">
                <a:solidFill>
                  <a:schemeClr val="tx1">
                    <a:lumMod val="75000"/>
                    <a:lumOff val="25000"/>
                  </a:schemeClr>
                </a:solidFill>
              </a:defRPr>
            </a:lvl1pPr>
            <a:lvl2pPr marL="487695" indent="0">
              <a:buFontTx/>
              <a:buNone/>
              <a:defRPr/>
            </a:lvl2pPr>
            <a:lvl3pPr marL="975390" indent="0">
              <a:buFontTx/>
              <a:buNone/>
              <a:defRPr/>
            </a:lvl3pPr>
            <a:lvl4pPr marL="1463086" indent="0">
              <a:buFontTx/>
              <a:buNone/>
              <a:defRPr/>
            </a:lvl4pPr>
            <a:lvl5pPr marL="1950781" indent="0">
              <a:buFontTx/>
              <a:buNone/>
              <a:defRPr/>
            </a:lvl5pPr>
          </a:lstStyle>
          <a:p>
            <a:pPr lvl="0"/>
            <a:r>
              <a:rPr lang="en-US"/>
              <a:t>Click to edit Master text styles</a:t>
            </a:r>
          </a:p>
        </p:txBody>
      </p:sp>
      <p:sp>
        <p:nvSpPr>
          <p:cNvPr id="3" name="Text Placeholder 2"/>
          <p:cNvSpPr>
            <a:spLocks noGrp="1"/>
          </p:cNvSpPr>
          <p:nvPr>
            <p:ph type="body" idx="1"/>
          </p:nvPr>
        </p:nvSpPr>
        <p:spPr>
          <a:xfrm>
            <a:off x="731518" y="4829278"/>
            <a:ext cx="7617258" cy="1614842"/>
          </a:xfrm>
        </p:spPr>
        <p:txBody>
          <a:bodyPr anchor="t">
            <a:normAutofit/>
          </a:bodyPr>
          <a:lstStyle>
            <a:lvl1pPr marL="0" indent="0" algn="l">
              <a:buNone/>
              <a:defRPr sz="1920">
                <a:solidFill>
                  <a:schemeClr val="tx1">
                    <a:lumMod val="50000"/>
                    <a:lumOff val="50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CE0DF5-5DD7-49E0-B810-8152EDD70B3F}"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
        <p:nvSpPr>
          <p:cNvPr id="24" name="TextBox 23"/>
          <p:cNvSpPr txBox="1"/>
          <p:nvPr/>
        </p:nvSpPr>
        <p:spPr>
          <a:xfrm>
            <a:off x="579254" y="843070"/>
            <a:ext cx="548783"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097239" y="3078993"/>
            <a:ext cx="548783" cy="623761"/>
          </a:xfrm>
          <a:prstGeom prst="rect">
            <a:avLst/>
          </a:prstGeom>
        </p:spPr>
        <p:txBody>
          <a:bodyPr vert="horz" lIns="97536" tIns="48768" rIns="97536" bIns="48768" rtlCol="0" anchor="ctr">
            <a:noAutofit/>
          </a:bodyPr>
          <a:lstStyle/>
          <a:p>
            <a:pPr lvl="0"/>
            <a:r>
              <a:rPr lang="en-US" sz="8534"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543103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739018" y="650240"/>
            <a:ext cx="7609758" cy="3224107"/>
          </a:xfrm>
        </p:spPr>
        <p:txBody>
          <a:bodyPr anchor="ctr">
            <a:normAutofit/>
          </a:bodyPr>
          <a:lstStyle>
            <a:lvl1pPr algn="l">
              <a:defRPr sz="4693"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731517" y="4280747"/>
            <a:ext cx="7617259" cy="548531"/>
          </a:xfrm>
        </p:spPr>
        <p:txBody>
          <a:bodyPr anchor="b">
            <a:noAutofit/>
          </a:bodyPr>
          <a:lstStyle>
            <a:lvl1pPr marL="0" indent="0">
              <a:buFontTx/>
              <a:buNone/>
              <a:defRPr sz="2560">
                <a:solidFill>
                  <a:schemeClr val="accent1"/>
                </a:solidFill>
              </a:defRPr>
            </a:lvl1pPr>
            <a:lvl2pPr marL="487695" indent="0">
              <a:buFontTx/>
              <a:buNone/>
              <a:defRPr/>
            </a:lvl2pPr>
            <a:lvl3pPr marL="975390" indent="0">
              <a:buFontTx/>
              <a:buNone/>
              <a:defRPr/>
            </a:lvl3pPr>
            <a:lvl4pPr marL="1463086" indent="0">
              <a:buFontTx/>
              <a:buNone/>
              <a:defRPr/>
            </a:lvl4pPr>
            <a:lvl5pPr marL="1950781" indent="0">
              <a:buFontTx/>
              <a:buNone/>
              <a:defRPr/>
            </a:lvl5pPr>
          </a:lstStyle>
          <a:p>
            <a:pPr lvl="0"/>
            <a:r>
              <a:rPr lang="en-US"/>
              <a:t>Click to edit Master text styles</a:t>
            </a:r>
          </a:p>
        </p:txBody>
      </p:sp>
      <p:sp>
        <p:nvSpPr>
          <p:cNvPr id="3" name="Text Placeholder 2"/>
          <p:cNvSpPr>
            <a:spLocks noGrp="1"/>
          </p:cNvSpPr>
          <p:nvPr>
            <p:ph type="body" idx="1"/>
          </p:nvPr>
        </p:nvSpPr>
        <p:spPr>
          <a:xfrm>
            <a:off x="731518" y="4829278"/>
            <a:ext cx="7617258" cy="1614842"/>
          </a:xfrm>
        </p:spPr>
        <p:txBody>
          <a:bodyPr anchor="t">
            <a:normAutofit/>
          </a:bodyPr>
          <a:lstStyle>
            <a:lvl1pPr marL="0" indent="0" algn="l">
              <a:buNone/>
              <a:defRPr sz="1920">
                <a:solidFill>
                  <a:schemeClr val="tx1">
                    <a:lumMod val="50000"/>
                    <a:lumOff val="50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CE0DF5-5DD7-49E0-B810-8152EDD70B3F}"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1523916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0DF5-5DD7-49E0-B810-8152EDD70B3F}"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104689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72775" y="650240"/>
            <a:ext cx="1174574" cy="560154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731519" y="650240"/>
            <a:ext cx="6234031" cy="560154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0DF5-5DD7-49E0-B810-8152EDD70B3F}"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731040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0DF5-5DD7-49E0-B810-8152EDD70B3F}"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2989451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31518" y="2880926"/>
            <a:ext cx="7617258" cy="1948353"/>
          </a:xfrm>
        </p:spPr>
        <p:txBody>
          <a:bodyPr anchor="b"/>
          <a:lstStyle>
            <a:lvl1pPr algn="l">
              <a:defRPr sz="4267" b="0" cap="none"/>
            </a:lvl1pPr>
          </a:lstStyle>
          <a:p>
            <a:r>
              <a:rPr lang="en-US"/>
              <a:t>Click to edit Master title style</a:t>
            </a:r>
            <a:endParaRPr lang="en-US" dirty="0"/>
          </a:p>
        </p:txBody>
      </p:sp>
      <p:sp>
        <p:nvSpPr>
          <p:cNvPr id="3" name="Text Placeholder 2"/>
          <p:cNvSpPr>
            <a:spLocks noGrp="1"/>
          </p:cNvSpPr>
          <p:nvPr>
            <p:ph type="body" idx="1"/>
          </p:nvPr>
        </p:nvSpPr>
        <p:spPr>
          <a:xfrm>
            <a:off x="731518" y="4829278"/>
            <a:ext cx="7617258" cy="917760"/>
          </a:xfrm>
        </p:spPr>
        <p:txBody>
          <a:bodyPr anchor="t"/>
          <a:lstStyle>
            <a:lvl1pPr marL="0" indent="0" algn="l">
              <a:buNone/>
              <a:defRPr sz="2133">
                <a:solidFill>
                  <a:schemeClr val="tx1">
                    <a:lumMod val="50000"/>
                    <a:lumOff val="50000"/>
                  </a:schemeClr>
                </a:solidFill>
              </a:defRPr>
            </a:lvl1pPr>
            <a:lvl2pPr marL="487695" indent="0">
              <a:buNone/>
              <a:defRPr sz="1920">
                <a:solidFill>
                  <a:schemeClr val="tx1">
                    <a:tint val="75000"/>
                  </a:schemeClr>
                </a:solidFill>
              </a:defRPr>
            </a:lvl2pPr>
            <a:lvl3pPr marL="975390" indent="0">
              <a:buNone/>
              <a:defRPr sz="1707">
                <a:solidFill>
                  <a:schemeClr val="tx1">
                    <a:tint val="75000"/>
                  </a:schemeClr>
                </a:solidFill>
              </a:defRPr>
            </a:lvl3pPr>
            <a:lvl4pPr marL="1463086" indent="0">
              <a:buNone/>
              <a:defRPr sz="1493">
                <a:solidFill>
                  <a:schemeClr val="tx1">
                    <a:tint val="75000"/>
                  </a:schemeClr>
                </a:solidFill>
              </a:defRPr>
            </a:lvl4pPr>
            <a:lvl5pPr marL="1950781" indent="0">
              <a:buNone/>
              <a:defRPr sz="1493">
                <a:solidFill>
                  <a:schemeClr val="tx1">
                    <a:tint val="75000"/>
                  </a:schemeClr>
                </a:solidFill>
              </a:defRPr>
            </a:lvl5pPr>
            <a:lvl6pPr marL="2438476" indent="0">
              <a:buNone/>
              <a:defRPr sz="1493">
                <a:solidFill>
                  <a:schemeClr val="tx1">
                    <a:tint val="75000"/>
                  </a:schemeClr>
                </a:solidFill>
              </a:defRPr>
            </a:lvl6pPr>
            <a:lvl7pPr marL="2926171" indent="0">
              <a:buNone/>
              <a:defRPr sz="1493">
                <a:solidFill>
                  <a:schemeClr val="tx1">
                    <a:tint val="75000"/>
                  </a:schemeClr>
                </a:solidFill>
              </a:defRPr>
            </a:lvl7pPr>
            <a:lvl8pPr marL="3413867" indent="0">
              <a:buNone/>
              <a:defRPr sz="1493">
                <a:solidFill>
                  <a:schemeClr val="tx1">
                    <a:tint val="75000"/>
                  </a:schemeClr>
                </a:solidFill>
              </a:defRPr>
            </a:lvl8pPr>
            <a:lvl9pPr marL="3901562" indent="0">
              <a:buNone/>
              <a:defRPr sz="149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CE0DF5-5DD7-49E0-B810-8152EDD70B3F}" type="datetimeFigureOut">
              <a:rPr lang="en-US" smtClean="0"/>
              <a:pPr/>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2470062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650240"/>
            <a:ext cx="7617257" cy="1408853"/>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31521" y="2304628"/>
            <a:ext cx="3705731" cy="4139490"/>
          </a:xfrm>
        </p:spPr>
        <p:txBody>
          <a:bodyPr>
            <a:normAutofit/>
          </a:bodyPr>
          <a:lstStyle>
            <a:lvl1pPr>
              <a:defRPr sz="1920"/>
            </a:lvl1pPr>
            <a:lvl2pPr>
              <a:defRPr sz="1707"/>
            </a:lvl2pPr>
            <a:lvl3pPr>
              <a:defRPr sz="1493"/>
            </a:lvl3pPr>
            <a:lvl4pPr>
              <a:defRPr sz="1280"/>
            </a:lvl4pPr>
            <a:lvl5pPr>
              <a:defRPr sz="1280"/>
            </a:lvl5pPr>
            <a:lvl6pPr>
              <a:defRPr sz="1280"/>
            </a:lvl6pPr>
            <a:lvl7pPr>
              <a:defRPr sz="1280"/>
            </a:lvl7pPr>
            <a:lvl8pPr>
              <a:defRPr sz="1280"/>
            </a:lvl8pPr>
            <a:lvl9pPr>
              <a:defRPr sz="12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3045" y="2304630"/>
            <a:ext cx="3705732" cy="4139491"/>
          </a:xfrm>
        </p:spPr>
        <p:txBody>
          <a:bodyPr>
            <a:normAutofit/>
          </a:bodyPr>
          <a:lstStyle>
            <a:lvl1pPr>
              <a:defRPr sz="1920"/>
            </a:lvl1pPr>
            <a:lvl2pPr>
              <a:defRPr sz="1707"/>
            </a:lvl2pPr>
            <a:lvl3pPr>
              <a:defRPr sz="1493"/>
            </a:lvl3pPr>
            <a:lvl4pPr>
              <a:defRPr sz="1280"/>
            </a:lvl4pPr>
            <a:lvl5pPr>
              <a:defRPr sz="1280"/>
            </a:lvl5pPr>
            <a:lvl6pPr>
              <a:defRPr sz="1280"/>
            </a:lvl6pPr>
            <a:lvl7pPr>
              <a:defRPr sz="1280"/>
            </a:lvl7pPr>
            <a:lvl8pPr>
              <a:defRPr sz="1280"/>
            </a:lvl8pPr>
            <a:lvl9pPr>
              <a:defRPr sz="12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CE0DF5-5DD7-49E0-B810-8152EDD70B3F}" type="datetimeFigureOut">
              <a:rPr lang="en-US" smtClean="0"/>
              <a:pPr/>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1887396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1519" y="650240"/>
            <a:ext cx="7617256" cy="1408853"/>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31519" y="2305049"/>
            <a:ext cx="3708806" cy="614679"/>
          </a:xfrm>
        </p:spPr>
        <p:txBody>
          <a:bodyPr anchor="b">
            <a:noAutofit/>
          </a:bodyPr>
          <a:lstStyle>
            <a:lvl1pPr marL="0" indent="0">
              <a:buNone/>
              <a:defRPr sz="2560" b="0"/>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Click to edit Master text styles</a:t>
            </a:r>
          </a:p>
        </p:txBody>
      </p:sp>
      <p:sp>
        <p:nvSpPr>
          <p:cNvPr id="4" name="Content Placeholder 3"/>
          <p:cNvSpPr>
            <a:spLocks noGrp="1"/>
          </p:cNvSpPr>
          <p:nvPr>
            <p:ph sz="half" idx="2"/>
          </p:nvPr>
        </p:nvSpPr>
        <p:spPr>
          <a:xfrm>
            <a:off x="731519" y="2919730"/>
            <a:ext cx="3708806" cy="352439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39968" y="2305049"/>
            <a:ext cx="3708806" cy="614679"/>
          </a:xfrm>
        </p:spPr>
        <p:txBody>
          <a:bodyPr anchor="b">
            <a:noAutofit/>
          </a:bodyPr>
          <a:lstStyle>
            <a:lvl1pPr marL="0" indent="0">
              <a:buNone/>
              <a:defRPr sz="2560" b="0"/>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a:t>Click to edit Master text styles</a:t>
            </a:r>
          </a:p>
        </p:txBody>
      </p:sp>
      <p:sp>
        <p:nvSpPr>
          <p:cNvPr id="6" name="Content Placeholder 5"/>
          <p:cNvSpPr>
            <a:spLocks noGrp="1"/>
          </p:cNvSpPr>
          <p:nvPr>
            <p:ph sz="quarter" idx="4"/>
          </p:nvPr>
        </p:nvSpPr>
        <p:spPr>
          <a:xfrm>
            <a:off x="4639968" y="2919730"/>
            <a:ext cx="3708806" cy="352439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CE0DF5-5DD7-49E0-B810-8152EDD70B3F}" type="datetimeFigureOut">
              <a:rPr lang="en-US" smtClean="0"/>
              <a:pPr/>
              <a:t>9/8/2023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1543400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31519" y="650240"/>
            <a:ext cx="7617257" cy="1408853"/>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CE0DF5-5DD7-49E0-B810-8152EDD70B3F}" type="datetimeFigureOut">
              <a:rPr lang="en-US" smtClean="0"/>
              <a:pPr/>
              <a:t>9/8/2023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3441394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E0DF5-5DD7-49E0-B810-8152EDD70B3F}" type="datetimeFigureOut">
              <a:rPr lang="en-US" smtClean="0"/>
              <a:pPr/>
              <a:t>9/8/2023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1230502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19" y="1598511"/>
            <a:ext cx="3348218" cy="1363697"/>
          </a:xfrm>
        </p:spPr>
        <p:txBody>
          <a:bodyPr anchor="b">
            <a:normAutofit/>
          </a:bodyPr>
          <a:lstStyle>
            <a:lvl1pPr>
              <a:defRPr sz="2133"/>
            </a:lvl1pPr>
          </a:lstStyle>
          <a:p>
            <a:r>
              <a:rPr lang="en-US"/>
              <a:t>Click to edit Master title style</a:t>
            </a:r>
            <a:endParaRPr lang="en-US" dirty="0"/>
          </a:p>
        </p:txBody>
      </p:sp>
      <p:sp>
        <p:nvSpPr>
          <p:cNvPr id="3" name="Content Placeholder 2"/>
          <p:cNvSpPr>
            <a:spLocks noGrp="1"/>
          </p:cNvSpPr>
          <p:nvPr>
            <p:ph idx="1"/>
          </p:nvPr>
        </p:nvSpPr>
        <p:spPr>
          <a:xfrm>
            <a:off x="4285531" y="549254"/>
            <a:ext cx="4063244" cy="58948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1519" y="2962207"/>
            <a:ext cx="3348218" cy="2756746"/>
          </a:xfrm>
        </p:spPr>
        <p:txBody>
          <a:bodyPr>
            <a:normAutofit/>
          </a:bodyPr>
          <a:lstStyle>
            <a:lvl1pPr marL="0" indent="0">
              <a:buNone/>
              <a:defRPr sz="1493"/>
            </a:lvl1pPr>
            <a:lvl2pPr marL="365771" indent="0">
              <a:buNone/>
              <a:defRPr sz="1120"/>
            </a:lvl2pPr>
            <a:lvl3pPr marL="731543" indent="0">
              <a:buNone/>
              <a:defRPr sz="960"/>
            </a:lvl3pPr>
            <a:lvl4pPr marL="1097314" indent="0">
              <a:buNone/>
              <a:defRPr sz="800"/>
            </a:lvl4pPr>
            <a:lvl5pPr marL="1463086" indent="0">
              <a:buNone/>
              <a:defRPr sz="800"/>
            </a:lvl5pPr>
            <a:lvl6pPr marL="1828857" indent="0">
              <a:buNone/>
              <a:defRPr sz="800"/>
            </a:lvl6pPr>
            <a:lvl7pPr marL="2194629" indent="0">
              <a:buNone/>
              <a:defRPr sz="800"/>
            </a:lvl7pPr>
            <a:lvl8pPr marL="2560400" indent="0">
              <a:buNone/>
              <a:defRPr sz="800"/>
            </a:lvl8pPr>
            <a:lvl9pPr marL="2926171"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63CE0DF5-5DD7-49E0-B810-8152EDD70B3F}" type="datetimeFigureOut">
              <a:rPr lang="en-US" smtClean="0"/>
              <a:pPr/>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2067740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1519" y="5120640"/>
            <a:ext cx="7617257" cy="604521"/>
          </a:xfrm>
        </p:spPr>
        <p:txBody>
          <a:bodyPr anchor="b">
            <a:normAutofit/>
          </a:bodyPr>
          <a:lstStyle>
            <a:lvl1pPr algn="l">
              <a:defRPr sz="256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1519" y="650240"/>
            <a:ext cx="7617257" cy="4102099"/>
          </a:xfrm>
        </p:spPr>
        <p:txBody>
          <a:bodyPr anchor="t">
            <a:normAutofit/>
          </a:bodyPr>
          <a:lstStyle>
            <a:lvl1pPr marL="0" indent="0" algn="ctr">
              <a:buNone/>
              <a:defRPr sz="1707"/>
            </a:lvl1pPr>
            <a:lvl2pPr marL="487695" indent="0">
              <a:buNone/>
              <a:defRPr sz="1707"/>
            </a:lvl2pPr>
            <a:lvl3pPr marL="975390" indent="0">
              <a:buNone/>
              <a:defRPr sz="1707"/>
            </a:lvl3pPr>
            <a:lvl4pPr marL="1463086" indent="0">
              <a:buNone/>
              <a:defRPr sz="1707"/>
            </a:lvl4pPr>
            <a:lvl5pPr marL="1950781" indent="0">
              <a:buNone/>
              <a:defRPr sz="1707"/>
            </a:lvl5pPr>
            <a:lvl6pPr marL="2438476" indent="0">
              <a:buNone/>
              <a:defRPr sz="1707"/>
            </a:lvl6pPr>
            <a:lvl7pPr marL="2926171" indent="0">
              <a:buNone/>
              <a:defRPr sz="1707"/>
            </a:lvl7pPr>
            <a:lvl8pPr marL="3413867" indent="0">
              <a:buNone/>
              <a:defRPr sz="1707"/>
            </a:lvl8pPr>
            <a:lvl9pPr marL="3901562" indent="0">
              <a:buNone/>
              <a:defRPr sz="1707"/>
            </a:lvl9pPr>
          </a:lstStyle>
          <a:p>
            <a:r>
              <a:rPr lang="en-US"/>
              <a:t>Click icon to add picture</a:t>
            </a:r>
            <a:endParaRPr lang="en-US" dirty="0"/>
          </a:p>
        </p:txBody>
      </p:sp>
      <p:sp>
        <p:nvSpPr>
          <p:cNvPr id="4" name="Text Placeholder 3"/>
          <p:cNvSpPr>
            <a:spLocks noGrp="1"/>
          </p:cNvSpPr>
          <p:nvPr>
            <p:ph type="body" sz="half" idx="2"/>
          </p:nvPr>
        </p:nvSpPr>
        <p:spPr>
          <a:xfrm>
            <a:off x="731519" y="5725161"/>
            <a:ext cx="7617257" cy="718959"/>
          </a:xfrm>
        </p:spPr>
        <p:txBody>
          <a:bodyPr>
            <a:normAutofit/>
          </a:bodyPr>
          <a:lstStyle>
            <a:lvl1pPr marL="0" indent="0">
              <a:buNone/>
              <a:defRPr sz="1280"/>
            </a:lvl1pPr>
            <a:lvl2pPr marL="487695" indent="0">
              <a:buNone/>
              <a:defRPr sz="1280"/>
            </a:lvl2pPr>
            <a:lvl3pPr marL="975390" indent="0">
              <a:buNone/>
              <a:defRPr sz="1067"/>
            </a:lvl3pPr>
            <a:lvl4pPr marL="1463086" indent="0">
              <a:buNone/>
              <a:defRPr sz="960"/>
            </a:lvl4pPr>
            <a:lvl5pPr marL="1950781" indent="0">
              <a:buNone/>
              <a:defRPr sz="960"/>
            </a:lvl5pPr>
            <a:lvl6pPr marL="2438476" indent="0">
              <a:buNone/>
              <a:defRPr sz="960"/>
            </a:lvl6pPr>
            <a:lvl7pPr marL="2926171" indent="0">
              <a:buNone/>
              <a:defRPr sz="960"/>
            </a:lvl7pPr>
            <a:lvl8pPr marL="3413867" indent="0">
              <a:buNone/>
              <a:defRPr sz="960"/>
            </a:lvl8pPr>
            <a:lvl9pPr marL="3901562" indent="0">
              <a:buNone/>
              <a:defRPr sz="960"/>
            </a:lvl9pPr>
          </a:lstStyle>
          <a:p>
            <a:pPr lvl="0"/>
            <a:r>
              <a:rPr lang="en-US"/>
              <a:t>Click to edit Master text styles</a:t>
            </a:r>
          </a:p>
        </p:txBody>
      </p:sp>
      <p:sp>
        <p:nvSpPr>
          <p:cNvPr id="5" name="Date Placeholder 4"/>
          <p:cNvSpPr>
            <a:spLocks noGrp="1"/>
          </p:cNvSpPr>
          <p:nvPr>
            <p:ph type="dt" sz="half" idx="10"/>
          </p:nvPr>
        </p:nvSpPr>
        <p:spPr/>
        <p:txBody>
          <a:bodyPr/>
          <a:lstStyle/>
          <a:p>
            <a:fld id="{63CE0DF5-5DD7-49E0-B810-8152EDD70B3F}" type="datetimeFigureOut">
              <a:rPr lang="en-US" smtClean="0"/>
              <a:pPr/>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1AFC5-63DA-447C-8B2A-F97F1C651D7D}" type="slidenum">
              <a:rPr lang="en-US" smtClean="0"/>
              <a:pPr/>
              <a:t>‹#›</a:t>
            </a:fld>
            <a:endParaRPr lang="en-US"/>
          </a:p>
        </p:txBody>
      </p:sp>
    </p:spTree>
    <p:extLst>
      <p:ext uri="{BB962C8B-B14F-4D97-AF65-F5344CB8AC3E}">
        <p14:creationId xmlns:p14="http://schemas.microsoft.com/office/powerpoint/2010/main" val="3046042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10160" y="-9032"/>
            <a:ext cx="11003766" cy="7333264"/>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731519" y="650240"/>
            <a:ext cx="7617256" cy="1408853"/>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731519" y="2304630"/>
            <a:ext cx="7617257" cy="41394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86310" y="6444121"/>
            <a:ext cx="820958" cy="389467"/>
          </a:xfrm>
          <a:prstGeom prst="rect">
            <a:avLst/>
          </a:prstGeom>
        </p:spPr>
        <p:txBody>
          <a:bodyPr vert="horz" lIns="91440" tIns="45720" rIns="91440" bIns="45720" rtlCol="0" anchor="ctr"/>
          <a:lstStyle>
            <a:lvl1pPr algn="r">
              <a:defRPr sz="960">
                <a:solidFill>
                  <a:schemeClr val="tx1">
                    <a:tint val="75000"/>
                  </a:schemeClr>
                </a:solidFill>
              </a:defRPr>
            </a:lvl1pPr>
          </a:lstStyle>
          <a:p>
            <a:fld id="{63CE0DF5-5DD7-49E0-B810-8152EDD70B3F}" type="datetimeFigureOut">
              <a:rPr lang="en-US" smtClean="0"/>
              <a:pPr/>
              <a:t>9/8/2023</a:t>
            </a:fld>
            <a:endParaRPr lang="en-US"/>
          </a:p>
        </p:txBody>
      </p:sp>
      <p:sp>
        <p:nvSpPr>
          <p:cNvPr id="5" name="Footer Placeholder 4"/>
          <p:cNvSpPr>
            <a:spLocks noGrp="1"/>
          </p:cNvSpPr>
          <p:nvPr>
            <p:ph type="ftr" sz="quarter" idx="3"/>
          </p:nvPr>
        </p:nvSpPr>
        <p:spPr>
          <a:xfrm>
            <a:off x="731519" y="6444121"/>
            <a:ext cx="5547568" cy="389467"/>
          </a:xfrm>
          <a:prstGeom prst="rect">
            <a:avLst/>
          </a:prstGeom>
        </p:spPr>
        <p:txBody>
          <a:bodyPr vert="horz" lIns="91440" tIns="45720" rIns="91440" bIns="45720" rtlCol="0" anchor="ctr"/>
          <a:lstStyle>
            <a:lvl1pPr algn="l">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33611" y="6444121"/>
            <a:ext cx="615166" cy="389467"/>
          </a:xfrm>
          <a:prstGeom prst="rect">
            <a:avLst/>
          </a:prstGeom>
        </p:spPr>
        <p:txBody>
          <a:bodyPr vert="horz" lIns="91440" tIns="45720" rIns="91440" bIns="45720" rtlCol="0" anchor="ctr"/>
          <a:lstStyle>
            <a:lvl1pPr algn="r">
              <a:defRPr sz="960">
                <a:solidFill>
                  <a:schemeClr val="accent1"/>
                </a:solidFill>
              </a:defRPr>
            </a:lvl1pPr>
          </a:lstStyle>
          <a:p>
            <a:fld id="{3CF1AFC5-63DA-447C-8B2A-F97F1C651D7D}" type="slidenum">
              <a:rPr lang="en-US" smtClean="0"/>
              <a:pPr/>
              <a:t>‹#›</a:t>
            </a:fld>
            <a:endParaRPr lang="en-US"/>
          </a:p>
        </p:txBody>
      </p:sp>
    </p:spTree>
    <p:extLst>
      <p:ext uri="{BB962C8B-B14F-4D97-AF65-F5344CB8AC3E}">
        <p14:creationId xmlns:p14="http://schemas.microsoft.com/office/powerpoint/2010/main" val="8089371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87695" rtl="0" eaLnBrk="1" latinLnBrk="0" hangingPunct="1">
        <a:spcBef>
          <a:spcPct val="0"/>
        </a:spcBef>
        <a:buNone/>
        <a:defRPr sz="384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71" indent="-365771" algn="l" defTabSz="487695" rtl="0" eaLnBrk="1" latinLnBrk="0" hangingPunct="1">
        <a:spcBef>
          <a:spcPts val="1067"/>
        </a:spcBef>
        <a:spcAft>
          <a:spcPts val="0"/>
        </a:spcAft>
        <a:buClr>
          <a:schemeClr val="accent1"/>
        </a:buClr>
        <a:buSzPct val="80000"/>
        <a:buFont typeface="Wingdings 3" charset="2"/>
        <a:buChar char=""/>
        <a:defRPr sz="1920" kern="1200">
          <a:solidFill>
            <a:schemeClr val="tx1">
              <a:lumMod val="75000"/>
              <a:lumOff val="25000"/>
            </a:schemeClr>
          </a:solidFill>
          <a:latin typeface="+mn-lt"/>
          <a:ea typeface="+mn-ea"/>
          <a:cs typeface="+mn-cs"/>
        </a:defRPr>
      </a:lvl1pPr>
      <a:lvl2pPr marL="792505" indent="-304810" algn="l" defTabSz="487695" rtl="0" eaLnBrk="1" latinLnBrk="0" hangingPunct="1">
        <a:spcBef>
          <a:spcPts val="1067"/>
        </a:spcBef>
        <a:spcAft>
          <a:spcPts val="0"/>
        </a:spcAft>
        <a:buClr>
          <a:schemeClr val="accent1"/>
        </a:buClr>
        <a:buSzPct val="80000"/>
        <a:buFont typeface="Wingdings 3" charset="2"/>
        <a:buChar char=""/>
        <a:defRPr sz="1707" kern="1200">
          <a:solidFill>
            <a:schemeClr val="tx1">
              <a:lumMod val="75000"/>
              <a:lumOff val="25000"/>
            </a:schemeClr>
          </a:solidFill>
          <a:latin typeface="+mn-lt"/>
          <a:ea typeface="+mn-ea"/>
          <a:cs typeface="+mn-cs"/>
        </a:defRPr>
      </a:lvl2pPr>
      <a:lvl3pPr marL="1219238" indent="-243848" algn="l" defTabSz="487695" rtl="0" eaLnBrk="1" latinLnBrk="0" hangingPunct="1">
        <a:spcBef>
          <a:spcPts val="1067"/>
        </a:spcBef>
        <a:spcAft>
          <a:spcPts val="0"/>
        </a:spcAft>
        <a:buClr>
          <a:schemeClr val="accent1"/>
        </a:buClr>
        <a:buSzPct val="80000"/>
        <a:buFont typeface="Wingdings 3" charset="2"/>
        <a:buChar char=""/>
        <a:defRPr sz="1493" kern="1200">
          <a:solidFill>
            <a:schemeClr val="tx1">
              <a:lumMod val="75000"/>
              <a:lumOff val="25000"/>
            </a:schemeClr>
          </a:solidFill>
          <a:latin typeface="+mn-lt"/>
          <a:ea typeface="+mn-ea"/>
          <a:cs typeface="+mn-cs"/>
        </a:defRPr>
      </a:lvl3pPr>
      <a:lvl4pPr marL="1706933"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4pPr>
      <a:lvl5pPr marL="2194629"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5pPr>
      <a:lvl6pPr marL="2682324"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6pPr>
      <a:lvl7pPr marL="3170019"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7pPr>
      <a:lvl8pPr marL="3657714"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8pPr>
      <a:lvl9pPr marL="4145410" indent="-243848" algn="l" defTabSz="487695" rtl="0" eaLnBrk="1" latinLnBrk="0" hangingPunct="1">
        <a:spcBef>
          <a:spcPts val="1067"/>
        </a:spcBef>
        <a:spcAft>
          <a:spcPts val="0"/>
        </a:spcAft>
        <a:buClr>
          <a:schemeClr val="accent1"/>
        </a:buClr>
        <a:buSzPct val="80000"/>
        <a:buFont typeface="Wingdings 3" charset="2"/>
        <a:buChar char=""/>
        <a:defRPr sz="1280" kern="1200">
          <a:solidFill>
            <a:schemeClr val="tx1">
              <a:lumMod val="75000"/>
              <a:lumOff val="25000"/>
            </a:schemeClr>
          </a:solidFill>
          <a:latin typeface="+mn-lt"/>
          <a:ea typeface="+mn-ea"/>
          <a:cs typeface="+mn-cs"/>
        </a:defRPr>
      </a:lvl9pPr>
    </p:bodyStyle>
    <p:otherStyle>
      <a:defPPr>
        <a:defRPr lang="en-US"/>
      </a:defPPr>
      <a:lvl1pPr marL="0" algn="l" defTabSz="487695" rtl="0" eaLnBrk="1" latinLnBrk="0" hangingPunct="1">
        <a:defRPr sz="1920" kern="1200">
          <a:solidFill>
            <a:schemeClr val="tx1"/>
          </a:solidFill>
          <a:latin typeface="+mn-lt"/>
          <a:ea typeface="+mn-ea"/>
          <a:cs typeface="+mn-cs"/>
        </a:defRPr>
      </a:lvl1pPr>
      <a:lvl2pPr marL="487695" algn="l" defTabSz="487695" rtl="0" eaLnBrk="1" latinLnBrk="0" hangingPunct="1">
        <a:defRPr sz="1920" kern="1200">
          <a:solidFill>
            <a:schemeClr val="tx1"/>
          </a:solidFill>
          <a:latin typeface="+mn-lt"/>
          <a:ea typeface="+mn-ea"/>
          <a:cs typeface="+mn-cs"/>
        </a:defRPr>
      </a:lvl2pPr>
      <a:lvl3pPr marL="975390" algn="l" defTabSz="487695" rtl="0" eaLnBrk="1" latinLnBrk="0" hangingPunct="1">
        <a:defRPr sz="1920" kern="1200">
          <a:solidFill>
            <a:schemeClr val="tx1"/>
          </a:solidFill>
          <a:latin typeface="+mn-lt"/>
          <a:ea typeface="+mn-ea"/>
          <a:cs typeface="+mn-cs"/>
        </a:defRPr>
      </a:lvl3pPr>
      <a:lvl4pPr marL="1463086" algn="l" defTabSz="487695" rtl="0" eaLnBrk="1" latinLnBrk="0" hangingPunct="1">
        <a:defRPr sz="1920" kern="1200">
          <a:solidFill>
            <a:schemeClr val="tx1"/>
          </a:solidFill>
          <a:latin typeface="+mn-lt"/>
          <a:ea typeface="+mn-ea"/>
          <a:cs typeface="+mn-cs"/>
        </a:defRPr>
      </a:lvl4pPr>
      <a:lvl5pPr marL="1950781" algn="l" defTabSz="487695" rtl="0" eaLnBrk="1" latinLnBrk="0" hangingPunct="1">
        <a:defRPr sz="1920" kern="1200">
          <a:solidFill>
            <a:schemeClr val="tx1"/>
          </a:solidFill>
          <a:latin typeface="+mn-lt"/>
          <a:ea typeface="+mn-ea"/>
          <a:cs typeface="+mn-cs"/>
        </a:defRPr>
      </a:lvl5pPr>
      <a:lvl6pPr marL="2438476" algn="l" defTabSz="487695" rtl="0" eaLnBrk="1" latinLnBrk="0" hangingPunct="1">
        <a:defRPr sz="1920" kern="1200">
          <a:solidFill>
            <a:schemeClr val="tx1"/>
          </a:solidFill>
          <a:latin typeface="+mn-lt"/>
          <a:ea typeface="+mn-ea"/>
          <a:cs typeface="+mn-cs"/>
        </a:defRPr>
      </a:lvl6pPr>
      <a:lvl7pPr marL="2926171" algn="l" defTabSz="487695" rtl="0" eaLnBrk="1" latinLnBrk="0" hangingPunct="1">
        <a:defRPr sz="1920" kern="1200">
          <a:solidFill>
            <a:schemeClr val="tx1"/>
          </a:solidFill>
          <a:latin typeface="+mn-lt"/>
          <a:ea typeface="+mn-ea"/>
          <a:cs typeface="+mn-cs"/>
        </a:defRPr>
      </a:lvl7pPr>
      <a:lvl8pPr marL="3413867" algn="l" defTabSz="487695" rtl="0" eaLnBrk="1" latinLnBrk="0" hangingPunct="1">
        <a:defRPr sz="1920" kern="1200">
          <a:solidFill>
            <a:schemeClr val="tx1"/>
          </a:solidFill>
          <a:latin typeface="+mn-lt"/>
          <a:ea typeface="+mn-ea"/>
          <a:cs typeface="+mn-cs"/>
        </a:defRPr>
      </a:lvl8pPr>
      <a:lvl9pPr marL="3901562" algn="l" defTabSz="487695"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humanrightscareers.com/issues/why-ngos-are-important/"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sciencedirect.com/topics/earth-and-planetary-sciences/non-governmental-organisatio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hls.harvard.edu/bernard-koteen-office-of-public-interest-advising/about-opia/what-is-public-interest-law/public-service-practice-settings/international-public-interest-law-practice-setting/nongovernmental-organizations-ngo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33400" y="1143000"/>
            <a:ext cx="9326880" cy="1676401"/>
          </a:xfrm>
          <a:prstGeom prst="rect">
            <a:avLst/>
          </a:prstGeom>
          <a:solidFill>
            <a:srgbClr val="292929"/>
          </a:solidFill>
        </p:spPr>
        <p:txBody>
          <a:bodyPr vert="horz" lIns="104493" tIns="52247" rIns="104493" bIns="52247" rtlCol="0" anchor="ctr">
            <a:noAutofit/>
          </a:bodyPr>
          <a:lstStyle/>
          <a:p>
            <a:pPr lvl="0" algn="ctr">
              <a:spcBef>
                <a:spcPct val="0"/>
              </a:spcBef>
            </a:pPr>
            <a:r>
              <a:rPr lang="en-US" sz="5700" b="1" dirty="0">
                <a:solidFill>
                  <a:srgbClr val="0070C0"/>
                </a:solidFill>
                <a:effectLst>
                  <a:outerShdw blurRad="38100" dist="38100" dir="2700000" algn="tl">
                    <a:srgbClr val="000000">
                      <a:alpha val="43137"/>
                    </a:srgbClr>
                  </a:outerShdw>
                </a:effectLst>
                <a:latin typeface="Cambria" pitchFamily="18" charset="0"/>
                <a:ea typeface="Segoe UI Black" pitchFamily="34" charset="0"/>
              </a:rPr>
              <a:t>The Role of NGOs in Rural Development </a:t>
            </a:r>
            <a:endParaRPr lang="en-US" sz="5700" b="1" dirty="0">
              <a:solidFill>
                <a:srgbClr val="00B050"/>
              </a:solidFill>
              <a:effectLst>
                <a:outerShdw blurRad="38100" dist="38100" dir="2700000" algn="tl">
                  <a:srgbClr val="000000">
                    <a:alpha val="43137"/>
                  </a:srgbClr>
                </a:outerShdw>
              </a:effectLst>
              <a:latin typeface="Cambria" pitchFamily="18" charset="0"/>
              <a:ea typeface="Cambria" pitchFamily="18" charset="0"/>
              <a:cs typeface="+mj-cs"/>
            </a:endParaRPr>
          </a:p>
        </p:txBody>
      </p:sp>
      <p:sp>
        <p:nvSpPr>
          <p:cNvPr id="8" name="Subtitle 2"/>
          <p:cNvSpPr>
            <a:spLocks noGrp="1"/>
          </p:cNvSpPr>
          <p:nvPr>
            <p:ph type="subTitle" idx="1"/>
          </p:nvPr>
        </p:nvSpPr>
        <p:spPr>
          <a:xfrm>
            <a:off x="1143000" y="3661348"/>
            <a:ext cx="7680960" cy="2331721"/>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3200" b="1" dirty="0">
                <a:solidFill>
                  <a:srgbClr val="00206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Md. Fouad Hossain Sarker</a:t>
            </a:r>
          </a:p>
          <a:p>
            <a:pPr algn="ctr"/>
            <a:r>
              <a:rPr lang="en-US" sz="3200" b="1" dirty="0">
                <a:solidFill>
                  <a:srgbClr val="00206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Associate Professor </a:t>
            </a:r>
            <a:endParaRPr lang="en-US" sz="3200" b="1" dirty="0">
              <a:solidFill>
                <a:srgbClr val="002060"/>
              </a:solidFill>
              <a:latin typeface="Cambria" pitchFamily="18" charset="0"/>
              <a:ea typeface="Cambria" pitchFamily="18" charset="0"/>
            </a:endParaRPr>
          </a:p>
          <a:p>
            <a:pPr algn="ctr"/>
            <a:r>
              <a:rPr lang="en-US" sz="3200" b="1" dirty="0">
                <a:solidFill>
                  <a:srgbClr val="002060"/>
                </a:solidFill>
                <a:latin typeface="Cambria" pitchFamily="18" charset="0"/>
                <a:ea typeface="Cambria" pitchFamily="18" charset="0"/>
              </a:rPr>
              <a:t>Department of Development Studies</a:t>
            </a:r>
          </a:p>
          <a:p>
            <a:pPr algn="ctr"/>
            <a:r>
              <a:rPr lang="en-US" sz="3200" b="1" dirty="0">
                <a:solidFill>
                  <a:srgbClr val="002060"/>
                </a:solidFill>
                <a:latin typeface="Cambria" pitchFamily="18" charset="0"/>
                <a:ea typeface="Cambria" pitchFamily="18" charset="0"/>
              </a:rPr>
              <a:t>Daffodil International University</a:t>
            </a:r>
            <a:r>
              <a:rPr lang="en-US" sz="3000" b="1" dirty="0">
                <a:solidFill>
                  <a:srgbClr val="002060"/>
                </a:solidFill>
                <a:latin typeface="Cambria" pitchFamily="18" charset="0"/>
                <a:ea typeface="Cambria" pitchFamily="18" charset="0"/>
              </a:rPr>
              <a:t>  </a:t>
            </a:r>
          </a:p>
        </p:txBody>
      </p:sp>
    </p:spTree>
    <p:extLst>
      <p:ext uri="{BB962C8B-B14F-4D97-AF65-F5344CB8AC3E}">
        <p14:creationId xmlns:p14="http://schemas.microsoft.com/office/powerpoint/2010/main" val="2072493547"/>
      </p:ext>
    </p:extLst>
  </p:cSld>
  <p:clrMapOvr>
    <a:masterClrMapping/>
  </p:clrMapOvr>
  <p:transition>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F82222F-68F3-6AF9-1CBC-CD646EADB983}"/>
              </a:ext>
            </a:extLst>
          </p:cNvPr>
          <p:cNvSpPr>
            <a:spLocks noGrp="1"/>
          </p:cNvSpPr>
          <p:nvPr>
            <p:ph idx="1"/>
          </p:nvPr>
        </p:nvSpPr>
        <p:spPr>
          <a:xfrm>
            <a:off x="731519" y="2304630"/>
            <a:ext cx="9098281" cy="4139491"/>
          </a:xfrm>
        </p:spPr>
        <p:txBody>
          <a:bodyPr>
            <a:normAutofit/>
          </a:bodyPr>
          <a:lstStyle/>
          <a:p>
            <a:pPr marL="0" indent="0" algn="ctr">
              <a:lnSpc>
                <a:spcPct val="150000"/>
              </a:lnSpc>
              <a:buNone/>
            </a:pPr>
            <a:r>
              <a:rPr lang="en-GB" sz="4000" b="1" dirty="0">
                <a:solidFill>
                  <a:schemeClr val="tx1"/>
                </a:solidFill>
                <a:latin typeface="Cambria" panose="02040503050406030204" pitchFamily="18" charset="0"/>
                <a:ea typeface="Cambria" panose="02040503050406030204" pitchFamily="18" charset="0"/>
              </a:rPr>
              <a:t>Make a brief introduction to different NGOs in terms of Rural Development </a:t>
            </a:r>
          </a:p>
        </p:txBody>
      </p:sp>
    </p:spTree>
    <p:extLst>
      <p:ext uri="{BB962C8B-B14F-4D97-AF65-F5344CB8AC3E}">
        <p14:creationId xmlns:p14="http://schemas.microsoft.com/office/powerpoint/2010/main" val="387459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65014" y="6824377"/>
            <a:ext cx="60807" cy="134382"/>
          </a:xfrm>
          <a:prstGeom prst="rect">
            <a:avLst/>
          </a:prstGeom>
        </p:spPr>
      </p:pic>
      <p:sp>
        <p:nvSpPr>
          <p:cNvPr id="3" name="object 3"/>
          <p:cNvSpPr txBox="1"/>
          <p:nvPr/>
        </p:nvSpPr>
        <p:spPr>
          <a:xfrm>
            <a:off x="618408" y="491689"/>
            <a:ext cx="9816084" cy="6601807"/>
          </a:xfrm>
          <a:prstGeom prst="rect">
            <a:avLst/>
          </a:prstGeom>
        </p:spPr>
        <p:style>
          <a:lnRef idx="2">
            <a:schemeClr val="accent5"/>
          </a:lnRef>
          <a:fillRef idx="1">
            <a:schemeClr val="lt1"/>
          </a:fillRef>
          <a:effectRef idx="0">
            <a:schemeClr val="accent5"/>
          </a:effectRef>
          <a:fontRef idx="minor">
            <a:schemeClr val="dk1"/>
          </a:fontRef>
        </p:style>
        <p:txBody>
          <a:bodyPr vert="horz" wrap="square" lIns="0" tIns="12700" rIns="0" bIns="0" rtlCol="0">
            <a:spAutoFit/>
          </a:bodyPr>
          <a:lstStyle/>
          <a:p>
            <a:pPr marL="697865" indent="-685800" algn="ctr">
              <a:lnSpc>
                <a:spcPct val="100000"/>
              </a:lnSpc>
              <a:spcBef>
                <a:spcPts val="100"/>
              </a:spcBef>
              <a:tabLst>
                <a:tab pos="698500" algn="l"/>
              </a:tabLst>
            </a:pPr>
            <a:r>
              <a:rPr lang="en-US" sz="4000" b="1" dirty="0">
                <a:effectLst>
                  <a:outerShdw blurRad="38100" dist="38100" dir="2700000" algn="tl">
                    <a:srgbClr val="000000">
                      <a:alpha val="43137"/>
                    </a:srgbClr>
                  </a:outerShdw>
                </a:effectLst>
                <a:latin typeface="Cambria" pitchFamily="18" charset="0"/>
                <a:cs typeface="Calibri"/>
              </a:rPr>
              <a:t>BRAC</a:t>
            </a:r>
          </a:p>
          <a:p>
            <a:pPr marL="697865" indent="-685800" algn="just">
              <a:lnSpc>
                <a:spcPct val="100000"/>
              </a:lnSpc>
              <a:spcBef>
                <a:spcPts val="100"/>
              </a:spcBef>
              <a:tabLst>
                <a:tab pos="698500" algn="l"/>
              </a:tabLst>
            </a:pPr>
            <a:endParaRPr lang="en-US" sz="3200" dirty="0">
              <a:latin typeface="Cambria" pitchFamily="18" charset="0"/>
              <a:cs typeface="Calibri"/>
            </a:endParaRPr>
          </a:p>
          <a:p>
            <a:pPr marL="697865" indent="-685800" algn="just">
              <a:lnSpc>
                <a:spcPct val="100000"/>
              </a:lnSpc>
              <a:spcBef>
                <a:spcPts val="100"/>
              </a:spcBef>
              <a:buFont typeface="Wingdings"/>
              <a:buChar char=""/>
              <a:tabLst>
                <a:tab pos="698500" algn="l"/>
              </a:tabLst>
            </a:pPr>
            <a:r>
              <a:rPr lang="en-US" sz="3200" dirty="0">
                <a:latin typeface="Cambria" pitchFamily="18" charset="0"/>
                <a:cs typeface="Calibri"/>
              </a:rPr>
              <a:t>BRAC is the largest non-governmental development organization in the world.</a:t>
            </a:r>
          </a:p>
          <a:p>
            <a:pPr marL="697865" indent="-685800" algn="just">
              <a:lnSpc>
                <a:spcPct val="100000"/>
              </a:lnSpc>
              <a:spcBef>
                <a:spcPts val="100"/>
              </a:spcBef>
              <a:buFont typeface="Wingdings"/>
              <a:buChar char=""/>
              <a:tabLst>
                <a:tab pos="698500" algn="l"/>
              </a:tabLst>
            </a:pPr>
            <a:r>
              <a:rPr lang="en-US" sz="3200" dirty="0">
                <a:latin typeface="Cambria" pitchFamily="18" charset="0"/>
                <a:cs typeface="Calibri"/>
              </a:rPr>
              <a:t>BRAC started its journey in 1972 and has introduced itself as “a pioneer in  recognizing and tackling the many different realities of poverty.”</a:t>
            </a:r>
          </a:p>
          <a:p>
            <a:pPr marL="697865" indent="-685800" algn="just">
              <a:lnSpc>
                <a:spcPct val="100000"/>
              </a:lnSpc>
              <a:spcBef>
                <a:spcPts val="100"/>
              </a:spcBef>
              <a:buFont typeface="Wingdings"/>
              <a:buChar char=""/>
              <a:tabLst>
                <a:tab pos="698500" algn="l"/>
              </a:tabLst>
            </a:pPr>
            <a:r>
              <a:rPr lang="en-US" sz="3200" dirty="0">
                <a:latin typeface="Cambria" pitchFamily="18" charset="0"/>
                <a:cs typeface="Calibri"/>
              </a:rPr>
              <a:t>Their vision is of just, enlightened, healthy, and democratic societies free from </a:t>
            </a:r>
            <a:r>
              <a:rPr lang="en-US" sz="3200" b="1" dirty="0">
                <a:latin typeface="Cambria" pitchFamily="18" charset="0"/>
                <a:cs typeface="Calibri"/>
              </a:rPr>
              <a:t>hunger, poverty, environmental degradation, and all forms of exploitation based on age, sex, religion, and ethnicity.</a:t>
            </a:r>
          </a:p>
          <a:p>
            <a:pPr marL="697865" indent="-685800" algn="just">
              <a:lnSpc>
                <a:spcPct val="100000"/>
              </a:lnSpc>
              <a:spcBef>
                <a:spcPts val="100"/>
              </a:spcBef>
              <a:buFont typeface="Wingdings"/>
              <a:buChar char=""/>
              <a:tabLst>
                <a:tab pos="698500" algn="l"/>
              </a:tabLst>
            </a:pPr>
            <a:endParaRPr sz="3200" dirty="0">
              <a:latin typeface="Cambria" pitchFamily="18" charset="0"/>
              <a:cs typeface="Calibri"/>
            </a:endParaRPr>
          </a:p>
        </p:txBody>
      </p:sp>
      <p:pic>
        <p:nvPicPr>
          <p:cNvPr id="4" name="object 4"/>
          <p:cNvPicPr/>
          <p:nvPr/>
        </p:nvPicPr>
        <p:blipFill>
          <a:blip r:embed="rId3" cstate="print"/>
          <a:stretch>
            <a:fillRect/>
          </a:stretch>
        </p:blipFill>
        <p:spPr>
          <a:xfrm>
            <a:off x="7383323" y="336499"/>
            <a:ext cx="2588209" cy="126146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64212" y="6822061"/>
            <a:ext cx="61951" cy="139015"/>
          </a:xfrm>
          <a:prstGeom prst="rect">
            <a:avLst/>
          </a:prstGeom>
        </p:spPr>
      </p:pic>
      <p:sp>
        <p:nvSpPr>
          <p:cNvPr id="3" name="object 3"/>
          <p:cNvSpPr txBox="1"/>
          <p:nvPr/>
        </p:nvSpPr>
        <p:spPr>
          <a:xfrm>
            <a:off x="3867694" y="239112"/>
            <a:ext cx="6257734" cy="751488"/>
          </a:xfrm>
          <a:prstGeom prst="rect">
            <a:avLst/>
          </a:prstGeom>
        </p:spPr>
        <p:txBody>
          <a:bodyPr vert="horz" wrap="square" lIns="0" tIns="12700" rIns="0" bIns="0" rtlCol="0">
            <a:spAutoFit/>
          </a:bodyPr>
          <a:lstStyle/>
          <a:p>
            <a:pPr marL="698500" indent="-685800">
              <a:lnSpc>
                <a:spcPct val="100000"/>
              </a:lnSpc>
              <a:spcBef>
                <a:spcPts val="100"/>
              </a:spcBef>
              <a:tabLst>
                <a:tab pos="698500" algn="l"/>
              </a:tabLst>
            </a:pPr>
            <a:r>
              <a:rPr lang="en-US" sz="4800" b="1" dirty="0">
                <a:effectLst>
                  <a:outerShdw blurRad="38100" dist="38100" dir="2700000" algn="tl">
                    <a:srgbClr val="000000">
                      <a:alpha val="43137"/>
                    </a:srgbClr>
                  </a:outerShdw>
                </a:effectLst>
                <a:latin typeface="Cambria" pitchFamily="18" charset="0"/>
                <a:cs typeface="Arial"/>
              </a:rPr>
              <a:t>What does BRAC Do?</a:t>
            </a:r>
            <a:endParaRPr sz="4800" b="1" dirty="0">
              <a:effectLst>
                <a:outerShdw blurRad="38100" dist="38100" dir="2700000" algn="tl">
                  <a:srgbClr val="000000">
                    <a:alpha val="43137"/>
                  </a:srgbClr>
                </a:outerShdw>
              </a:effectLst>
              <a:latin typeface="Cambria" pitchFamily="18" charset="0"/>
              <a:cs typeface="Arial"/>
            </a:endParaRPr>
          </a:p>
        </p:txBody>
      </p:sp>
      <p:sp>
        <p:nvSpPr>
          <p:cNvPr id="4" name="object 4"/>
          <p:cNvSpPr txBox="1"/>
          <p:nvPr/>
        </p:nvSpPr>
        <p:spPr>
          <a:xfrm>
            <a:off x="3810000" y="990600"/>
            <a:ext cx="6781800" cy="2205091"/>
          </a:xfrm>
          <a:prstGeom prst="rect">
            <a:avLst/>
          </a:prstGeom>
        </p:spPr>
        <p:txBody>
          <a:bodyPr vert="horz" wrap="square" lIns="0" tIns="12065" rIns="0" bIns="0" rtlCol="0">
            <a:spAutoFit/>
          </a:bodyPr>
          <a:lstStyle/>
          <a:p>
            <a:pPr marL="12700" algn="ctr">
              <a:lnSpc>
                <a:spcPct val="100000"/>
              </a:lnSpc>
              <a:spcBef>
                <a:spcPts val="95"/>
              </a:spcBef>
            </a:pPr>
            <a:r>
              <a:rPr lang="en-US" sz="2800" b="1" u="heavy" spc="-265" dirty="0">
                <a:uFill>
                  <a:solidFill>
                    <a:srgbClr val="DFDFDF"/>
                  </a:solidFill>
                </a:uFill>
                <a:latin typeface="Cambria" pitchFamily="18" charset="0"/>
                <a:cs typeface="Arial"/>
              </a:rPr>
              <a:t>Microfinance</a:t>
            </a:r>
          </a:p>
          <a:p>
            <a:pPr marL="12700">
              <a:lnSpc>
                <a:spcPct val="100000"/>
              </a:lnSpc>
              <a:spcBef>
                <a:spcPts val="95"/>
              </a:spcBef>
            </a:pPr>
            <a:r>
              <a:rPr lang="en-US" sz="2800" b="1" u="heavy" spc="-265" dirty="0" err="1">
                <a:uFill>
                  <a:solidFill>
                    <a:srgbClr val="DFDFDF"/>
                  </a:solidFill>
                </a:uFill>
                <a:latin typeface="Cambria" pitchFamily="18" charset="0"/>
                <a:cs typeface="Arial"/>
              </a:rPr>
              <a:t>Dabi</a:t>
            </a:r>
            <a:r>
              <a:rPr lang="en-US" sz="2800" b="1" u="heavy" spc="-265" dirty="0">
                <a:uFill>
                  <a:solidFill>
                    <a:srgbClr val="DFDFDF"/>
                  </a:solidFill>
                </a:uFill>
                <a:latin typeface="Cambria" pitchFamily="18" charset="0"/>
                <a:cs typeface="Arial"/>
              </a:rPr>
              <a:t> - </a:t>
            </a:r>
            <a:r>
              <a:rPr lang="en-US" sz="2800" u="heavy" spc="-265" dirty="0">
                <a:uFill>
                  <a:solidFill>
                    <a:srgbClr val="DFDFDF"/>
                  </a:solidFill>
                </a:uFill>
                <a:latin typeface="Cambria" pitchFamily="18" charset="0"/>
                <a:cs typeface="Arial"/>
              </a:rPr>
              <a:t>Poverty alleviation for poor landless women</a:t>
            </a:r>
          </a:p>
          <a:p>
            <a:pPr marL="12700">
              <a:lnSpc>
                <a:spcPct val="100000"/>
              </a:lnSpc>
              <a:spcBef>
                <a:spcPts val="95"/>
              </a:spcBef>
            </a:pPr>
            <a:r>
              <a:rPr lang="en-US" sz="2800" b="1" u="heavy" spc="-265" dirty="0" err="1">
                <a:uFill>
                  <a:solidFill>
                    <a:srgbClr val="DFDFDF"/>
                  </a:solidFill>
                </a:uFill>
                <a:latin typeface="Cambria" pitchFamily="18" charset="0"/>
                <a:cs typeface="Arial"/>
              </a:rPr>
              <a:t>Unnoti</a:t>
            </a:r>
            <a:r>
              <a:rPr lang="en-US" sz="2800" b="1" u="heavy" spc="-265" dirty="0">
                <a:uFill>
                  <a:solidFill>
                    <a:srgbClr val="DFDFDF"/>
                  </a:solidFill>
                </a:uFill>
                <a:latin typeface="Cambria" pitchFamily="18" charset="0"/>
                <a:cs typeface="Arial"/>
              </a:rPr>
              <a:t> - </a:t>
            </a:r>
            <a:r>
              <a:rPr lang="en-US" sz="2800" u="heavy" spc="-265" dirty="0">
                <a:uFill>
                  <a:solidFill>
                    <a:srgbClr val="DFDFDF"/>
                  </a:solidFill>
                </a:uFill>
                <a:latin typeface="Cambria" pitchFamily="18" charset="0"/>
                <a:cs typeface="Arial"/>
              </a:rPr>
              <a:t>Microenterprise development for marginal  farmers</a:t>
            </a:r>
          </a:p>
          <a:p>
            <a:pPr marL="12700">
              <a:lnSpc>
                <a:spcPct val="100000"/>
              </a:lnSpc>
              <a:spcBef>
                <a:spcPts val="95"/>
              </a:spcBef>
            </a:pPr>
            <a:r>
              <a:rPr lang="en-US" sz="2800" b="1" u="heavy" spc="-265" dirty="0" err="1">
                <a:uFill>
                  <a:solidFill>
                    <a:srgbClr val="DFDFDF"/>
                  </a:solidFill>
                </a:uFill>
                <a:latin typeface="Cambria" pitchFamily="18" charset="0"/>
                <a:cs typeface="Arial"/>
              </a:rPr>
              <a:t>Progoti</a:t>
            </a:r>
            <a:r>
              <a:rPr lang="en-US" sz="2800" b="1" u="heavy" spc="-265" dirty="0">
                <a:uFill>
                  <a:solidFill>
                    <a:srgbClr val="DFDFDF"/>
                  </a:solidFill>
                </a:uFill>
                <a:latin typeface="Cambria" pitchFamily="18" charset="0"/>
                <a:cs typeface="Arial"/>
              </a:rPr>
              <a:t> - </a:t>
            </a:r>
            <a:r>
              <a:rPr lang="en-US" sz="2800" u="heavy" spc="-265" dirty="0">
                <a:uFill>
                  <a:solidFill>
                    <a:srgbClr val="DFDFDF"/>
                  </a:solidFill>
                </a:uFill>
                <a:latin typeface="Cambria" pitchFamily="18" charset="0"/>
                <a:cs typeface="Arial"/>
              </a:rPr>
              <a:t>Small enterprise development for  businesses</a:t>
            </a:r>
          </a:p>
        </p:txBody>
      </p:sp>
      <p:pic>
        <p:nvPicPr>
          <p:cNvPr id="5" name="object 5"/>
          <p:cNvPicPr/>
          <p:nvPr/>
        </p:nvPicPr>
        <p:blipFill>
          <a:blip r:embed="rId3" cstate="print"/>
          <a:stretch>
            <a:fillRect/>
          </a:stretch>
        </p:blipFill>
        <p:spPr>
          <a:xfrm>
            <a:off x="608990" y="825804"/>
            <a:ext cx="2873502" cy="2300224"/>
          </a:xfrm>
          <a:prstGeom prst="rect">
            <a:avLst/>
          </a:prstGeom>
        </p:spPr>
      </p:pic>
      <p:sp>
        <p:nvSpPr>
          <p:cNvPr id="7" name="object 3"/>
          <p:cNvSpPr txBox="1"/>
          <p:nvPr/>
        </p:nvSpPr>
        <p:spPr>
          <a:xfrm>
            <a:off x="609600" y="3352800"/>
            <a:ext cx="9829800" cy="3400931"/>
          </a:xfrm>
          <a:prstGeom prst="rect">
            <a:avLst/>
          </a:prstGeom>
        </p:spPr>
        <p:txBody>
          <a:bodyPr vert="horz" wrap="square" lIns="0" tIns="12700" rIns="0" bIns="0" rtlCol="0">
            <a:spAutoFit/>
          </a:bodyPr>
          <a:lstStyle/>
          <a:p>
            <a:pPr marL="583565" indent="-571500">
              <a:spcBef>
                <a:spcPts val="100"/>
              </a:spcBef>
              <a:tabLst>
                <a:tab pos="583565" algn="l"/>
                <a:tab pos="584200" algn="l"/>
              </a:tabLst>
            </a:pPr>
            <a:r>
              <a:rPr lang="en-US" sz="3600" b="1" dirty="0">
                <a:latin typeface="Cambria" pitchFamily="18" charset="0"/>
                <a:cs typeface="Arial MT"/>
              </a:rPr>
              <a:t>Program  Support  Enterprise</a:t>
            </a:r>
          </a:p>
          <a:p>
            <a:pPr marL="583565" indent="-571500">
              <a:spcBef>
                <a:spcPts val="100"/>
              </a:spcBef>
              <a:tabLst>
                <a:tab pos="583565" algn="l"/>
                <a:tab pos="584200" algn="l"/>
              </a:tabLst>
            </a:pPr>
            <a:r>
              <a:rPr lang="en-US" sz="3600" dirty="0">
                <a:latin typeface="Cambria" pitchFamily="18" charset="0"/>
                <a:cs typeface="Arial MT"/>
              </a:rPr>
              <a:t>-</a:t>
            </a:r>
            <a:r>
              <a:rPr lang="en-US" sz="3600" dirty="0" err="1">
                <a:latin typeface="Cambria" pitchFamily="18" charset="0"/>
                <a:cs typeface="Arial MT"/>
              </a:rPr>
              <a:t>Aarong</a:t>
            </a:r>
            <a:r>
              <a:rPr lang="en-US" sz="3600" dirty="0">
                <a:latin typeface="Cambria" pitchFamily="18" charset="0"/>
                <a:cs typeface="Arial MT"/>
              </a:rPr>
              <a:t>			-Dairy and Food Project</a:t>
            </a:r>
          </a:p>
          <a:p>
            <a:pPr marL="583565" indent="-571500">
              <a:spcBef>
                <a:spcPts val="100"/>
              </a:spcBef>
              <a:tabLst>
                <a:tab pos="583565" algn="l"/>
                <a:tab pos="584200" algn="l"/>
              </a:tabLst>
            </a:pPr>
            <a:r>
              <a:rPr lang="en-US" sz="3600" dirty="0">
                <a:latin typeface="Cambria" pitchFamily="18" charset="0"/>
                <a:cs typeface="Arial MT"/>
              </a:rPr>
              <a:t>-Vegetable Export	-Nurseries		-Feed Mills</a:t>
            </a:r>
          </a:p>
          <a:p>
            <a:pPr marL="583565" indent="-571500">
              <a:spcBef>
                <a:spcPts val="100"/>
              </a:spcBef>
              <a:tabLst>
                <a:tab pos="583565" algn="l"/>
                <a:tab pos="584200" algn="l"/>
              </a:tabLst>
            </a:pPr>
            <a:r>
              <a:rPr lang="en-US" sz="3600" dirty="0">
                <a:latin typeface="Cambria" pitchFamily="18" charset="0"/>
                <a:cs typeface="Arial MT"/>
              </a:rPr>
              <a:t>-Poultry Farms &amp; Disease Diagnosis Lab</a:t>
            </a:r>
          </a:p>
          <a:p>
            <a:pPr marL="583565" indent="-571500">
              <a:spcBef>
                <a:spcPts val="100"/>
              </a:spcBef>
              <a:tabLst>
                <a:tab pos="583565" algn="l"/>
                <a:tab pos="584200" algn="l"/>
              </a:tabLst>
            </a:pPr>
            <a:r>
              <a:rPr lang="en-US" sz="3600" dirty="0">
                <a:latin typeface="Cambria" pitchFamily="18" charset="0"/>
                <a:cs typeface="Arial MT"/>
              </a:rPr>
              <a:t>-Broiler Production &amp; Marketing</a:t>
            </a:r>
          </a:p>
          <a:p>
            <a:pPr marL="583565" indent="-571500">
              <a:spcBef>
                <a:spcPts val="100"/>
              </a:spcBef>
              <a:tabLst>
                <a:tab pos="583565" algn="l"/>
                <a:tab pos="584200" algn="l"/>
              </a:tabLst>
            </a:pPr>
            <a:r>
              <a:rPr lang="en-US" sz="3600" dirty="0">
                <a:latin typeface="Cambria" pitchFamily="18" charset="0"/>
                <a:cs typeface="Arial MT"/>
              </a:rPr>
              <a:t>-Seed Enterprise	-Fisheries Enterprise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35981" y="6822061"/>
            <a:ext cx="125270" cy="139015"/>
          </a:xfrm>
          <a:prstGeom prst="rect">
            <a:avLst/>
          </a:prstGeom>
        </p:spPr>
      </p:pic>
      <p:sp>
        <p:nvSpPr>
          <p:cNvPr id="3" name="object 3"/>
          <p:cNvSpPr txBox="1"/>
          <p:nvPr/>
        </p:nvSpPr>
        <p:spPr>
          <a:xfrm>
            <a:off x="304800" y="304801"/>
            <a:ext cx="5715000" cy="6603731"/>
          </a:xfrm>
          <a:prstGeom prst="rect">
            <a:avLst/>
          </a:prstGeom>
        </p:spPr>
        <p:style>
          <a:lnRef idx="2">
            <a:schemeClr val="accent5"/>
          </a:lnRef>
          <a:fillRef idx="1">
            <a:schemeClr val="lt1"/>
          </a:fillRef>
          <a:effectRef idx="0">
            <a:schemeClr val="accent5"/>
          </a:effectRef>
          <a:fontRef idx="minor">
            <a:schemeClr val="dk1"/>
          </a:fontRef>
        </p:style>
        <p:txBody>
          <a:bodyPr vert="horz" wrap="square" lIns="0" tIns="12065" rIns="0" bIns="0" rtlCol="0">
            <a:spAutoFit/>
          </a:bodyPr>
          <a:lstStyle/>
          <a:p>
            <a:pPr marL="697865" indent="-685800" algn="ctr">
              <a:lnSpc>
                <a:spcPct val="100000"/>
              </a:lnSpc>
              <a:spcBef>
                <a:spcPts val="95"/>
              </a:spcBef>
              <a:tabLst>
                <a:tab pos="697865" algn="l"/>
                <a:tab pos="698500" algn="l"/>
              </a:tabLst>
            </a:pPr>
            <a:r>
              <a:rPr lang="en-US" sz="3000" b="1" dirty="0">
                <a:effectLst>
                  <a:outerShdw blurRad="38100" dist="38100" dir="2700000" algn="tl">
                    <a:srgbClr val="000000">
                      <a:alpha val="43137"/>
                    </a:srgbClr>
                  </a:outerShdw>
                </a:effectLst>
                <a:latin typeface="Cambria" pitchFamily="18" charset="0"/>
                <a:cs typeface="Arial MT"/>
              </a:rPr>
              <a:t>Education</a:t>
            </a:r>
          </a:p>
          <a:p>
            <a:pPr marL="697865" indent="-685800">
              <a:lnSpc>
                <a:spcPct val="100000"/>
              </a:lnSpc>
              <a:spcBef>
                <a:spcPts val="95"/>
              </a:spcBef>
              <a:tabLst>
                <a:tab pos="697865" algn="l"/>
                <a:tab pos="698500" algn="l"/>
              </a:tabLst>
            </a:pPr>
            <a:r>
              <a:rPr lang="en-US" sz="3000" dirty="0">
                <a:latin typeface="Cambria" pitchFamily="18" charset="0"/>
                <a:cs typeface="Arial MT"/>
              </a:rPr>
              <a:t>-Pre-Primary School</a:t>
            </a:r>
          </a:p>
          <a:p>
            <a:pPr marL="697865" indent="-685800">
              <a:lnSpc>
                <a:spcPct val="100000"/>
              </a:lnSpc>
              <a:spcBef>
                <a:spcPts val="95"/>
              </a:spcBef>
              <a:tabLst>
                <a:tab pos="697865" algn="l"/>
                <a:tab pos="698500" algn="l"/>
              </a:tabLst>
            </a:pPr>
            <a:r>
              <a:rPr lang="en-US" sz="3000" dirty="0">
                <a:latin typeface="Cambria" pitchFamily="18" charset="0"/>
                <a:cs typeface="Arial MT"/>
              </a:rPr>
              <a:t>-Primary School</a:t>
            </a:r>
          </a:p>
          <a:p>
            <a:pPr marL="697865" indent="-685800">
              <a:lnSpc>
                <a:spcPct val="100000"/>
              </a:lnSpc>
              <a:spcBef>
                <a:spcPts val="95"/>
              </a:spcBef>
              <a:tabLst>
                <a:tab pos="697865" algn="l"/>
                <a:tab pos="698500" algn="l"/>
              </a:tabLst>
            </a:pPr>
            <a:r>
              <a:rPr lang="en-US" sz="3000" dirty="0">
                <a:latin typeface="Cambria" pitchFamily="18" charset="0"/>
                <a:cs typeface="Arial MT"/>
              </a:rPr>
              <a:t>-Children with Special Needs(CSN)</a:t>
            </a:r>
          </a:p>
          <a:p>
            <a:pPr marL="697865" indent="-685800">
              <a:lnSpc>
                <a:spcPct val="100000"/>
              </a:lnSpc>
              <a:spcBef>
                <a:spcPts val="95"/>
              </a:spcBef>
              <a:tabLst>
                <a:tab pos="697865" algn="l"/>
                <a:tab pos="698500" algn="l"/>
              </a:tabLst>
            </a:pPr>
            <a:r>
              <a:rPr lang="en-US" sz="3000" dirty="0">
                <a:latin typeface="Cambria" pitchFamily="18" charset="0"/>
                <a:cs typeface="Arial MT"/>
              </a:rPr>
              <a:t>-Education for Indigenous Children</a:t>
            </a:r>
          </a:p>
          <a:p>
            <a:pPr marL="697865" indent="-685800">
              <a:lnSpc>
                <a:spcPct val="100000"/>
              </a:lnSpc>
              <a:spcBef>
                <a:spcPts val="95"/>
              </a:spcBef>
              <a:tabLst>
                <a:tab pos="697865" algn="l"/>
                <a:tab pos="698500" algn="l"/>
              </a:tabLst>
            </a:pPr>
            <a:r>
              <a:rPr lang="en-US" sz="3000" dirty="0">
                <a:latin typeface="Cambria" pitchFamily="18" charset="0"/>
                <a:cs typeface="Arial MT"/>
              </a:rPr>
              <a:t>-Community and Formal School</a:t>
            </a:r>
          </a:p>
          <a:p>
            <a:pPr marL="697865" indent="-685800">
              <a:lnSpc>
                <a:spcPct val="100000"/>
              </a:lnSpc>
              <a:spcBef>
                <a:spcPts val="95"/>
              </a:spcBef>
              <a:tabLst>
                <a:tab pos="697865" algn="l"/>
                <a:tab pos="698500" algn="l"/>
              </a:tabLst>
            </a:pPr>
            <a:r>
              <a:rPr lang="en-US" sz="3000" dirty="0">
                <a:latin typeface="Cambria" pitchFamily="18" charset="0"/>
                <a:cs typeface="Arial MT"/>
              </a:rPr>
              <a:t>-Partnership with Mainstream Primary Schools</a:t>
            </a:r>
          </a:p>
          <a:p>
            <a:pPr marL="697865" indent="-685800">
              <a:lnSpc>
                <a:spcPct val="100000"/>
              </a:lnSpc>
              <a:spcBef>
                <a:spcPts val="95"/>
              </a:spcBef>
              <a:tabLst>
                <a:tab pos="697865" algn="l"/>
                <a:tab pos="698500" algn="l"/>
              </a:tabLst>
            </a:pPr>
            <a:r>
              <a:rPr lang="en-US" sz="3000" dirty="0">
                <a:latin typeface="Cambria" pitchFamily="18" charset="0"/>
                <a:cs typeface="Arial MT"/>
              </a:rPr>
              <a:t>-Secondary School</a:t>
            </a:r>
          </a:p>
          <a:p>
            <a:pPr marL="697865" indent="-685800">
              <a:lnSpc>
                <a:spcPct val="100000"/>
              </a:lnSpc>
              <a:spcBef>
                <a:spcPts val="95"/>
              </a:spcBef>
              <a:tabLst>
                <a:tab pos="697865" algn="l"/>
                <a:tab pos="698500" algn="l"/>
              </a:tabLst>
            </a:pPr>
            <a:r>
              <a:rPr lang="en-US" sz="3000" dirty="0">
                <a:latin typeface="Cambria" pitchFamily="18" charset="0"/>
                <a:cs typeface="Arial MT"/>
              </a:rPr>
              <a:t>-Continuing Education Program(CE)</a:t>
            </a:r>
          </a:p>
          <a:p>
            <a:pPr marL="697865" indent="-685800">
              <a:lnSpc>
                <a:spcPct val="100000"/>
              </a:lnSpc>
              <a:spcBef>
                <a:spcPts val="95"/>
              </a:spcBef>
              <a:tabLst>
                <a:tab pos="697865" algn="l"/>
                <a:tab pos="698500" algn="l"/>
              </a:tabLst>
            </a:pPr>
            <a:r>
              <a:rPr lang="en-US" sz="3000" dirty="0">
                <a:latin typeface="Cambria" pitchFamily="18" charset="0"/>
                <a:cs typeface="Arial MT"/>
              </a:rPr>
              <a:t>-Adolescent Development Program</a:t>
            </a:r>
          </a:p>
          <a:p>
            <a:pPr marL="697865" indent="-685800">
              <a:lnSpc>
                <a:spcPct val="100000"/>
              </a:lnSpc>
              <a:spcBef>
                <a:spcPts val="95"/>
              </a:spcBef>
              <a:tabLst>
                <a:tab pos="697865" algn="l"/>
                <a:tab pos="698500" algn="l"/>
              </a:tabLst>
            </a:pPr>
            <a:endParaRPr sz="3000">
              <a:latin typeface="Cambria" pitchFamily="18" charset="0"/>
              <a:cs typeface="Arial MT"/>
            </a:endParaRPr>
          </a:p>
        </p:txBody>
      </p:sp>
      <p:sp>
        <p:nvSpPr>
          <p:cNvPr id="5" name="object 3"/>
          <p:cNvSpPr txBox="1"/>
          <p:nvPr/>
        </p:nvSpPr>
        <p:spPr>
          <a:xfrm>
            <a:off x="6272784" y="304801"/>
            <a:ext cx="4471416" cy="6630020"/>
          </a:xfrm>
          <a:prstGeom prst="rect">
            <a:avLst/>
          </a:prstGeom>
        </p:spPr>
        <p:style>
          <a:lnRef idx="2">
            <a:schemeClr val="accent5"/>
          </a:lnRef>
          <a:fillRef idx="1">
            <a:schemeClr val="lt1"/>
          </a:fillRef>
          <a:effectRef idx="0">
            <a:schemeClr val="accent5"/>
          </a:effectRef>
          <a:fontRef idx="minor">
            <a:schemeClr val="dk1"/>
          </a:fontRef>
        </p:style>
        <p:txBody>
          <a:bodyPr vert="horz" wrap="square" lIns="0" tIns="12700" rIns="0" bIns="0" rtlCol="0">
            <a:spAutoFit/>
          </a:bodyPr>
          <a:lstStyle/>
          <a:p>
            <a:pPr marL="583565" indent="-571500" algn="ctr">
              <a:lnSpc>
                <a:spcPct val="100000"/>
              </a:lnSpc>
              <a:spcBef>
                <a:spcPts val="100"/>
              </a:spcBef>
              <a:tabLst>
                <a:tab pos="583565" algn="l"/>
                <a:tab pos="584200" algn="l"/>
              </a:tabLst>
            </a:pPr>
            <a:r>
              <a:rPr lang="en-US" sz="3000" b="1" dirty="0">
                <a:latin typeface="Cambria" pitchFamily="18" charset="0"/>
                <a:cs typeface="Arial MT"/>
              </a:rPr>
              <a:t>Health Program</a:t>
            </a:r>
          </a:p>
          <a:p>
            <a:pPr marL="583565" indent="-571500">
              <a:lnSpc>
                <a:spcPct val="100000"/>
              </a:lnSpc>
              <a:spcBef>
                <a:spcPts val="100"/>
              </a:spcBef>
              <a:tabLst>
                <a:tab pos="583565" algn="l"/>
                <a:tab pos="584200" algn="l"/>
              </a:tabLst>
            </a:pPr>
            <a:endParaRPr lang="en-US" sz="3000" b="1" dirty="0">
              <a:latin typeface="Cambria" pitchFamily="18" charset="0"/>
              <a:cs typeface="Arial MT"/>
            </a:endParaRPr>
          </a:p>
          <a:p>
            <a:pPr marL="583565" indent="-571500">
              <a:lnSpc>
                <a:spcPct val="100000"/>
              </a:lnSpc>
              <a:spcBef>
                <a:spcPts val="100"/>
              </a:spcBef>
              <a:tabLst>
                <a:tab pos="583565" algn="l"/>
                <a:tab pos="584200" algn="l"/>
              </a:tabLst>
            </a:pPr>
            <a:r>
              <a:rPr lang="en-US" sz="3000" dirty="0">
                <a:latin typeface="Cambria" pitchFamily="18" charset="0"/>
                <a:cs typeface="Arial MT"/>
              </a:rPr>
              <a:t>-Essential Health Care</a:t>
            </a:r>
          </a:p>
          <a:p>
            <a:pPr marL="583565" indent="-571500">
              <a:lnSpc>
                <a:spcPct val="100000"/>
              </a:lnSpc>
              <a:spcBef>
                <a:spcPts val="100"/>
              </a:spcBef>
              <a:tabLst>
                <a:tab pos="583565" algn="l"/>
                <a:tab pos="584200" algn="l"/>
              </a:tabLst>
            </a:pPr>
            <a:r>
              <a:rPr lang="en-US" sz="3000" dirty="0">
                <a:latin typeface="Cambria" pitchFamily="18" charset="0"/>
                <a:cs typeface="Arial MT"/>
              </a:rPr>
              <a:t>-EHC-STUP</a:t>
            </a:r>
          </a:p>
          <a:p>
            <a:pPr marL="583565" indent="-571500">
              <a:lnSpc>
                <a:spcPct val="100000"/>
              </a:lnSpc>
              <a:spcBef>
                <a:spcPts val="100"/>
              </a:spcBef>
              <a:tabLst>
                <a:tab pos="583565" algn="l"/>
                <a:tab pos="584200" algn="l"/>
              </a:tabLst>
            </a:pPr>
            <a:r>
              <a:rPr lang="en-US" sz="3000" dirty="0">
                <a:latin typeface="Cambria" pitchFamily="18" charset="0"/>
                <a:cs typeface="Arial MT"/>
              </a:rPr>
              <a:t>-WASH</a:t>
            </a:r>
          </a:p>
          <a:p>
            <a:pPr marL="583565" indent="-571500">
              <a:lnSpc>
                <a:spcPct val="100000"/>
              </a:lnSpc>
              <a:spcBef>
                <a:spcPts val="100"/>
              </a:spcBef>
              <a:tabLst>
                <a:tab pos="583565" algn="l"/>
                <a:tab pos="584200" algn="l"/>
              </a:tabLst>
            </a:pPr>
            <a:r>
              <a:rPr lang="en-US" sz="3000" dirty="0">
                <a:latin typeface="Cambria" pitchFamily="18" charset="0"/>
                <a:cs typeface="Arial MT"/>
              </a:rPr>
              <a:t>-MNCH-Rural</a:t>
            </a:r>
          </a:p>
          <a:p>
            <a:pPr marL="583565" indent="-571500">
              <a:lnSpc>
                <a:spcPct val="100000"/>
              </a:lnSpc>
              <a:spcBef>
                <a:spcPts val="100"/>
              </a:spcBef>
              <a:tabLst>
                <a:tab pos="583565" algn="l"/>
                <a:tab pos="584200" algn="l"/>
              </a:tabLst>
            </a:pPr>
            <a:r>
              <a:rPr lang="en-US" sz="3000" dirty="0">
                <a:latin typeface="Cambria" pitchFamily="18" charset="0"/>
                <a:cs typeface="Arial MT"/>
              </a:rPr>
              <a:t>-</a:t>
            </a:r>
            <a:r>
              <a:rPr lang="en-US" sz="3000" dirty="0" err="1">
                <a:latin typeface="Cambria" pitchFamily="18" charset="0"/>
                <a:cs typeface="Arial MT"/>
              </a:rPr>
              <a:t>Manoshi</a:t>
            </a:r>
            <a:r>
              <a:rPr lang="en-US" sz="3000" dirty="0">
                <a:latin typeface="Cambria" pitchFamily="18" charset="0"/>
                <a:cs typeface="Arial MT"/>
              </a:rPr>
              <a:t>-MNCH Urban</a:t>
            </a:r>
          </a:p>
          <a:p>
            <a:pPr marL="583565" indent="-571500">
              <a:lnSpc>
                <a:spcPct val="100000"/>
              </a:lnSpc>
              <a:spcBef>
                <a:spcPts val="100"/>
              </a:spcBef>
              <a:tabLst>
                <a:tab pos="583565" algn="l"/>
                <a:tab pos="584200" algn="l"/>
              </a:tabLst>
            </a:pPr>
            <a:r>
              <a:rPr lang="en-US" sz="3000" dirty="0">
                <a:latin typeface="Cambria" pitchFamily="18" charset="0"/>
                <a:cs typeface="Arial MT"/>
              </a:rPr>
              <a:t>-Tuberculosis Control</a:t>
            </a:r>
          </a:p>
          <a:p>
            <a:pPr marL="583565" indent="-571500">
              <a:lnSpc>
                <a:spcPct val="100000"/>
              </a:lnSpc>
              <a:spcBef>
                <a:spcPts val="100"/>
              </a:spcBef>
              <a:tabLst>
                <a:tab pos="583565" algn="l"/>
                <a:tab pos="584200" algn="l"/>
              </a:tabLst>
            </a:pPr>
            <a:r>
              <a:rPr lang="en-US" sz="3000" dirty="0">
                <a:latin typeface="Cambria" pitchFamily="18" charset="0"/>
                <a:cs typeface="Arial MT"/>
              </a:rPr>
              <a:t>-Malaria Control</a:t>
            </a:r>
          </a:p>
          <a:p>
            <a:pPr marL="583565" indent="-571500">
              <a:lnSpc>
                <a:spcPct val="100000"/>
              </a:lnSpc>
              <a:spcBef>
                <a:spcPts val="100"/>
              </a:spcBef>
              <a:tabLst>
                <a:tab pos="583565" algn="l"/>
                <a:tab pos="584200" algn="l"/>
              </a:tabLst>
            </a:pPr>
            <a:r>
              <a:rPr lang="en-US" sz="3000" dirty="0">
                <a:latin typeface="Cambria" pitchFamily="18" charset="0"/>
                <a:cs typeface="Arial MT"/>
              </a:rPr>
              <a:t>-HIV/AIDS</a:t>
            </a:r>
          </a:p>
          <a:p>
            <a:pPr marL="583565" indent="-571500">
              <a:lnSpc>
                <a:spcPct val="100000"/>
              </a:lnSpc>
              <a:spcBef>
                <a:spcPts val="100"/>
              </a:spcBef>
              <a:tabLst>
                <a:tab pos="583565" algn="l"/>
                <a:tab pos="584200" algn="l"/>
              </a:tabLst>
            </a:pPr>
            <a:r>
              <a:rPr lang="en-US" sz="3000" dirty="0">
                <a:latin typeface="Cambria" pitchFamily="18" charset="0"/>
                <a:cs typeface="Arial MT"/>
              </a:rPr>
              <a:t>-</a:t>
            </a:r>
            <a:r>
              <a:rPr lang="en-US" sz="3000" dirty="0" err="1">
                <a:latin typeface="Cambria" pitchFamily="18" charset="0"/>
                <a:cs typeface="Arial MT"/>
              </a:rPr>
              <a:t>Shushasthya</a:t>
            </a:r>
            <a:endParaRPr lang="en-US" sz="3000" dirty="0">
              <a:latin typeface="Cambria" pitchFamily="18" charset="0"/>
              <a:cs typeface="Arial MT"/>
            </a:endParaRPr>
          </a:p>
          <a:p>
            <a:pPr marL="583565" indent="-571500">
              <a:lnSpc>
                <a:spcPct val="100000"/>
              </a:lnSpc>
              <a:spcBef>
                <a:spcPts val="100"/>
              </a:spcBef>
              <a:tabLst>
                <a:tab pos="583565" algn="l"/>
                <a:tab pos="584200" algn="l"/>
              </a:tabLst>
            </a:pPr>
            <a:r>
              <a:rPr lang="en-US" sz="3000" dirty="0">
                <a:latin typeface="Cambria" pitchFamily="18" charset="0"/>
                <a:cs typeface="Arial MT"/>
              </a:rPr>
              <a:t>-BRAC Limb and Brace </a:t>
            </a:r>
            <a:r>
              <a:rPr lang="en-US" sz="3000" dirty="0" err="1">
                <a:latin typeface="Cambria" pitchFamily="18" charset="0"/>
                <a:cs typeface="Arial MT"/>
              </a:rPr>
              <a:t>Centres</a:t>
            </a:r>
            <a:endParaRPr lang="en-US" sz="3000" dirty="0">
              <a:latin typeface="Cambria" pitchFamily="18" charset="0"/>
              <a:cs typeface="Arial MT"/>
            </a:endParaRPr>
          </a:p>
          <a:p>
            <a:pPr marL="583565" indent="-571500">
              <a:lnSpc>
                <a:spcPct val="100000"/>
              </a:lnSpc>
              <a:spcBef>
                <a:spcPts val="100"/>
              </a:spcBef>
              <a:tabLst>
                <a:tab pos="583565" algn="l"/>
                <a:tab pos="584200" algn="l"/>
              </a:tabLst>
            </a:pPr>
            <a:r>
              <a:rPr lang="en-US" sz="3000" dirty="0">
                <a:latin typeface="Cambria" pitchFamily="18" charset="0"/>
                <a:cs typeface="Arial MT"/>
              </a:rPr>
              <a:t>-Pilot Initiatives</a:t>
            </a:r>
            <a:endParaRPr sz="3000">
              <a:latin typeface="Cambria" pitchFamily="18" charset="0"/>
              <a:cs typeface="Arial M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35980" y="6822060"/>
            <a:ext cx="124816" cy="136699"/>
          </a:xfrm>
          <a:prstGeom prst="rect">
            <a:avLst/>
          </a:prstGeom>
        </p:spPr>
      </p:pic>
      <p:sp>
        <p:nvSpPr>
          <p:cNvPr id="3" name="object 3"/>
          <p:cNvSpPr txBox="1"/>
          <p:nvPr/>
        </p:nvSpPr>
        <p:spPr>
          <a:xfrm>
            <a:off x="304801" y="400303"/>
            <a:ext cx="4953000" cy="6553076"/>
          </a:xfrm>
          <a:prstGeom prst="rect">
            <a:avLst/>
          </a:prstGeom>
        </p:spPr>
        <p:style>
          <a:lnRef idx="2">
            <a:schemeClr val="accent4"/>
          </a:lnRef>
          <a:fillRef idx="1">
            <a:schemeClr val="lt1"/>
          </a:fillRef>
          <a:effectRef idx="0">
            <a:schemeClr val="accent4"/>
          </a:effectRef>
          <a:fontRef idx="minor">
            <a:schemeClr val="dk1"/>
          </a:fontRef>
        </p:style>
        <p:txBody>
          <a:bodyPr vert="horz" wrap="square" lIns="0" tIns="12700" rIns="0" bIns="0" rtlCol="0">
            <a:spAutoFit/>
          </a:bodyPr>
          <a:lstStyle/>
          <a:p>
            <a:pPr marL="274320" indent="274320" algn="ctr">
              <a:lnSpc>
                <a:spcPct val="100000"/>
              </a:lnSpc>
              <a:spcBef>
                <a:spcPts val="100"/>
              </a:spcBef>
              <a:tabLst>
                <a:tab pos="698500" algn="l"/>
              </a:tabLst>
            </a:pPr>
            <a:r>
              <a:rPr lang="en-US" sz="3000" b="1" dirty="0">
                <a:latin typeface="Cambria" pitchFamily="18" charset="0"/>
                <a:cs typeface="Arial MT"/>
              </a:rPr>
              <a:t>Human Rights &amp; Legal Services</a:t>
            </a:r>
          </a:p>
          <a:p>
            <a:pPr marL="274320" indent="274320" algn="just">
              <a:lnSpc>
                <a:spcPct val="100000"/>
              </a:lnSpc>
              <a:spcBef>
                <a:spcPts val="100"/>
              </a:spcBef>
              <a:tabLst>
                <a:tab pos="698500" algn="l"/>
              </a:tabLst>
            </a:pPr>
            <a:r>
              <a:rPr lang="en-US" sz="3000" dirty="0">
                <a:latin typeface="Cambria" pitchFamily="18" charset="0"/>
                <a:cs typeface="Arial MT"/>
              </a:rPr>
              <a:t>-Human Rights and Legal Education</a:t>
            </a:r>
          </a:p>
          <a:p>
            <a:pPr marL="274320" indent="274320" algn="just">
              <a:lnSpc>
                <a:spcPct val="100000"/>
              </a:lnSpc>
              <a:spcBef>
                <a:spcPts val="100"/>
              </a:spcBef>
              <a:tabLst>
                <a:tab pos="698500" algn="l"/>
              </a:tabLst>
            </a:pPr>
            <a:r>
              <a:rPr lang="en-US" sz="3000" dirty="0">
                <a:latin typeface="Cambria" pitchFamily="18" charset="0"/>
                <a:cs typeface="Arial MT"/>
              </a:rPr>
              <a:t>-Capacity Building of </a:t>
            </a:r>
            <a:r>
              <a:rPr lang="en-US" sz="3000" dirty="0" err="1">
                <a:latin typeface="Cambria" pitchFamily="18" charset="0"/>
                <a:cs typeface="Arial MT"/>
              </a:rPr>
              <a:t>Sheboks</a:t>
            </a:r>
            <a:r>
              <a:rPr lang="en-US" sz="3000" dirty="0">
                <a:latin typeface="Cambria" pitchFamily="18" charset="0"/>
                <a:cs typeface="Arial MT"/>
              </a:rPr>
              <a:t>/</a:t>
            </a:r>
            <a:r>
              <a:rPr lang="en-US" sz="3000" dirty="0" err="1">
                <a:latin typeface="Cambria" pitchFamily="18" charset="0"/>
                <a:cs typeface="Arial MT"/>
              </a:rPr>
              <a:t>shebikas</a:t>
            </a:r>
            <a:endParaRPr lang="en-US" sz="3000" dirty="0">
              <a:latin typeface="Cambria" pitchFamily="18" charset="0"/>
              <a:cs typeface="Arial MT"/>
            </a:endParaRPr>
          </a:p>
          <a:p>
            <a:pPr marL="274320" indent="274320" algn="just">
              <a:lnSpc>
                <a:spcPct val="100000"/>
              </a:lnSpc>
              <a:spcBef>
                <a:spcPts val="100"/>
              </a:spcBef>
              <a:tabLst>
                <a:tab pos="698500" algn="l"/>
              </a:tabLst>
            </a:pPr>
            <a:r>
              <a:rPr lang="en-US" sz="3000" dirty="0">
                <a:latin typeface="Cambria" pitchFamily="18" charset="0"/>
                <a:cs typeface="Arial MT"/>
              </a:rPr>
              <a:t>-Local Community Leaders Workshop</a:t>
            </a:r>
          </a:p>
          <a:p>
            <a:pPr marL="274320" indent="274320" algn="just">
              <a:lnSpc>
                <a:spcPct val="100000"/>
              </a:lnSpc>
              <a:spcBef>
                <a:spcPts val="100"/>
              </a:spcBef>
              <a:tabLst>
                <a:tab pos="698500" algn="l"/>
              </a:tabLst>
            </a:pPr>
            <a:r>
              <a:rPr lang="en-US" sz="3000" dirty="0">
                <a:latin typeface="Cambria" pitchFamily="18" charset="0"/>
                <a:cs typeface="Arial MT"/>
              </a:rPr>
              <a:t>-Human Rights Implementation Committees</a:t>
            </a:r>
          </a:p>
          <a:p>
            <a:pPr marL="274320" indent="274320" algn="just">
              <a:lnSpc>
                <a:spcPct val="100000"/>
              </a:lnSpc>
              <a:spcBef>
                <a:spcPts val="100"/>
              </a:spcBef>
              <a:tabLst>
                <a:tab pos="698500" algn="l"/>
              </a:tabLst>
            </a:pPr>
            <a:r>
              <a:rPr lang="en-US" sz="3000" dirty="0">
                <a:latin typeface="Cambria" pitchFamily="18" charset="0"/>
                <a:cs typeface="Arial MT"/>
              </a:rPr>
              <a:t>-Legal Assistance and Legal Aid Clinics</a:t>
            </a:r>
          </a:p>
          <a:p>
            <a:pPr marL="274320" indent="274320" algn="just">
              <a:lnSpc>
                <a:spcPct val="100000"/>
              </a:lnSpc>
              <a:spcBef>
                <a:spcPts val="100"/>
              </a:spcBef>
              <a:tabLst>
                <a:tab pos="698500" algn="l"/>
              </a:tabLst>
            </a:pPr>
            <a:r>
              <a:rPr lang="en-US" sz="3000" dirty="0">
                <a:latin typeface="Cambria" pitchFamily="18" charset="0"/>
                <a:cs typeface="Arial MT"/>
              </a:rPr>
              <a:t>-Human Rights Violation Cases</a:t>
            </a:r>
            <a:endParaRPr sz="3000">
              <a:latin typeface="Cambria" pitchFamily="18" charset="0"/>
              <a:cs typeface="Arial MT"/>
            </a:endParaRPr>
          </a:p>
        </p:txBody>
      </p:sp>
      <p:sp>
        <p:nvSpPr>
          <p:cNvPr id="5" name="object 3"/>
          <p:cNvSpPr txBox="1"/>
          <p:nvPr/>
        </p:nvSpPr>
        <p:spPr>
          <a:xfrm>
            <a:off x="5562600" y="381000"/>
            <a:ext cx="5024247" cy="6517169"/>
          </a:xfrm>
          <a:prstGeom prst="rect">
            <a:avLst/>
          </a:prstGeom>
        </p:spPr>
        <p:style>
          <a:lnRef idx="2">
            <a:schemeClr val="accent5"/>
          </a:lnRef>
          <a:fillRef idx="1">
            <a:schemeClr val="lt1"/>
          </a:fillRef>
          <a:effectRef idx="0">
            <a:schemeClr val="accent5"/>
          </a:effectRef>
          <a:fontRef idx="minor">
            <a:schemeClr val="dk1"/>
          </a:fontRef>
        </p:style>
        <p:txBody>
          <a:bodyPr vert="horz" wrap="square" lIns="0" tIns="12700" rIns="0" bIns="0" rtlCol="0">
            <a:spAutoFit/>
          </a:bodyPr>
          <a:lstStyle/>
          <a:p>
            <a:pPr marL="698500" indent="-685800" algn="ctr">
              <a:lnSpc>
                <a:spcPct val="100000"/>
              </a:lnSpc>
              <a:spcBef>
                <a:spcPts val="100"/>
              </a:spcBef>
              <a:tabLst>
                <a:tab pos="698500" algn="l"/>
              </a:tabLst>
            </a:pPr>
            <a:r>
              <a:rPr lang="en-US" sz="3200" b="1" dirty="0">
                <a:latin typeface="Cambria" pitchFamily="18" charset="0"/>
                <a:cs typeface="Arial MT"/>
              </a:rPr>
              <a:t>Social Development</a:t>
            </a:r>
          </a:p>
          <a:p>
            <a:pPr marL="698500" indent="-685800" algn="ctr">
              <a:lnSpc>
                <a:spcPct val="100000"/>
              </a:lnSpc>
              <a:spcBef>
                <a:spcPts val="100"/>
              </a:spcBef>
              <a:tabLst>
                <a:tab pos="698500" algn="l"/>
              </a:tabLst>
            </a:pPr>
            <a:endParaRPr lang="en-US" sz="3200" b="1" dirty="0">
              <a:latin typeface="Cambria" pitchFamily="18" charset="0"/>
              <a:cs typeface="Arial MT"/>
            </a:endParaRPr>
          </a:p>
          <a:p>
            <a:pPr marL="698500" indent="-685800">
              <a:lnSpc>
                <a:spcPct val="100000"/>
              </a:lnSpc>
              <a:spcBef>
                <a:spcPts val="100"/>
              </a:spcBef>
              <a:tabLst>
                <a:tab pos="698500" algn="l"/>
              </a:tabLst>
            </a:pPr>
            <a:r>
              <a:rPr lang="en-US" sz="3200" dirty="0">
                <a:latin typeface="Cambria" pitchFamily="18" charset="0"/>
                <a:cs typeface="Arial MT"/>
              </a:rPr>
              <a:t>-</a:t>
            </a:r>
            <a:r>
              <a:rPr lang="en-US" sz="3200" dirty="0" err="1">
                <a:latin typeface="Cambria" pitchFamily="18" charset="0"/>
                <a:cs typeface="Arial MT"/>
              </a:rPr>
              <a:t>Polli</a:t>
            </a:r>
            <a:r>
              <a:rPr lang="en-US" sz="3200" dirty="0">
                <a:latin typeface="Cambria" pitchFamily="18" charset="0"/>
                <a:cs typeface="Arial MT"/>
              </a:rPr>
              <a:t> </a:t>
            </a:r>
            <a:r>
              <a:rPr lang="en-US" sz="3200" dirty="0" err="1">
                <a:latin typeface="Cambria" pitchFamily="18" charset="0"/>
                <a:cs typeface="Arial MT"/>
              </a:rPr>
              <a:t>Shomaj</a:t>
            </a:r>
            <a:r>
              <a:rPr lang="en-US" sz="3200" dirty="0">
                <a:latin typeface="Cambria" pitchFamily="18" charset="0"/>
                <a:cs typeface="Arial MT"/>
              </a:rPr>
              <a:t>-ward level federations</a:t>
            </a:r>
          </a:p>
          <a:p>
            <a:pPr marL="698500" indent="-685800">
              <a:lnSpc>
                <a:spcPct val="100000"/>
              </a:lnSpc>
              <a:spcBef>
                <a:spcPts val="100"/>
              </a:spcBef>
              <a:tabLst>
                <a:tab pos="698500" algn="l"/>
              </a:tabLst>
            </a:pPr>
            <a:endParaRPr lang="en-US" sz="3200" dirty="0">
              <a:latin typeface="Cambria" pitchFamily="18" charset="0"/>
              <a:cs typeface="Arial MT"/>
            </a:endParaRPr>
          </a:p>
          <a:p>
            <a:pPr marL="698500" indent="-685800">
              <a:lnSpc>
                <a:spcPct val="100000"/>
              </a:lnSpc>
              <a:spcBef>
                <a:spcPts val="100"/>
              </a:spcBef>
              <a:tabLst>
                <a:tab pos="698500" algn="l"/>
              </a:tabLst>
            </a:pPr>
            <a:r>
              <a:rPr lang="en-US" sz="3200" dirty="0">
                <a:latin typeface="Cambria" pitchFamily="18" charset="0"/>
                <a:cs typeface="Arial MT"/>
              </a:rPr>
              <a:t>-Union </a:t>
            </a:r>
            <a:r>
              <a:rPr lang="en-US" sz="3200" dirty="0" err="1">
                <a:latin typeface="Cambria" pitchFamily="18" charset="0"/>
                <a:cs typeface="Arial MT"/>
              </a:rPr>
              <a:t>Shomaj</a:t>
            </a:r>
            <a:r>
              <a:rPr lang="en-US" sz="3200" dirty="0">
                <a:latin typeface="Cambria" pitchFamily="18" charset="0"/>
                <a:cs typeface="Arial MT"/>
              </a:rPr>
              <a:t>- union level federation</a:t>
            </a:r>
          </a:p>
          <a:p>
            <a:pPr marL="698500" indent="-685800">
              <a:lnSpc>
                <a:spcPct val="100000"/>
              </a:lnSpc>
              <a:spcBef>
                <a:spcPts val="100"/>
              </a:spcBef>
              <a:tabLst>
                <a:tab pos="698500" algn="l"/>
              </a:tabLst>
            </a:pPr>
            <a:r>
              <a:rPr lang="en-US" sz="3200" dirty="0">
                <a:latin typeface="Cambria" pitchFamily="18" charset="0"/>
                <a:cs typeface="Arial MT"/>
              </a:rPr>
              <a:t>-Capacity Development of Local  Government</a:t>
            </a:r>
          </a:p>
          <a:p>
            <a:pPr marL="698500" indent="-685800">
              <a:lnSpc>
                <a:spcPct val="100000"/>
              </a:lnSpc>
              <a:spcBef>
                <a:spcPts val="100"/>
              </a:spcBef>
              <a:tabLst>
                <a:tab pos="698500" algn="l"/>
              </a:tabLst>
            </a:pPr>
            <a:endParaRPr lang="en-US" sz="3200" dirty="0">
              <a:latin typeface="Cambria" pitchFamily="18" charset="0"/>
              <a:cs typeface="Arial MT"/>
            </a:endParaRPr>
          </a:p>
          <a:p>
            <a:pPr marL="698500" indent="-685800">
              <a:lnSpc>
                <a:spcPct val="100000"/>
              </a:lnSpc>
              <a:spcBef>
                <a:spcPts val="100"/>
              </a:spcBef>
              <a:tabLst>
                <a:tab pos="698500" algn="l"/>
              </a:tabLst>
            </a:pPr>
            <a:r>
              <a:rPr lang="en-US" sz="3200" dirty="0">
                <a:latin typeface="Cambria" pitchFamily="18" charset="0"/>
                <a:cs typeface="Arial MT"/>
              </a:rPr>
              <a:t>-Popular Theatre</a:t>
            </a:r>
          </a:p>
          <a:p>
            <a:pPr marL="698500" indent="-685800">
              <a:lnSpc>
                <a:spcPct val="100000"/>
              </a:lnSpc>
              <a:spcBef>
                <a:spcPts val="100"/>
              </a:spcBef>
              <a:tabLst>
                <a:tab pos="698500" algn="l"/>
              </a:tabLst>
            </a:pPr>
            <a:r>
              <a:rPr lang="en-US" sz="3200" dirty="0">
                <a:latin typeface="Cambria" pitchFamily="18" charset="0"/>
                <a:cs typeface="Arial MT"/>
              </a:rPr>
              <a:t>-Human Rights Violation Issues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35980" y="6822060"/>
            <a:ext cx="125273" cy="136699"/>
          </a:xfrm>
          <a:prstGeom prst="rect">
            <a:avLst/>
          </a:prstGeom>
        </p:spPr>
      </p:pic>
      <p:sp>
        <p:nvSpPr>
          <p:cNvPr id="3" name="object 3"/>
          <p:cNvSpPr txBox="1"/>
          <p:nvPr/>
        </p:nvSpPr>
        <p:spPr>
          <a:xfrm>
            <a:off x="254661" y="443518"/>
            <a:ext cx="6603339" cy="6160020"/>
          </a:xfrm>
          <a:prstGeom prst="rect">
            <a:avLst/>
          </a:prstGeom>
        </p:spPr>
        <p:style>
          <a:lnRef idx="2">
            <a:schemeClr val="accent3"/>
          </a:lnRef>
          <a:fillRef idx="1">
            <a:schemeClr val="lt1"/>
          </a:fillRef>
          <a:effectRef idx="0">
            <a:schemeClr val="accent3"/>
          </a:effectRef>
          <a:fontRef idx="minor">
            <a:schemeClr val="dk1"/>
          </a:fontRef>
        </p:style>
        <p:txBody>
          <a:bodyPr vert="horz" wrap="square" lIns="0" tIns="12065" rIns="0" bIns="0" rtlCol="0">
            <a:spAutoFit/>
          </a:bodyPr>
          <a:lstStyle/>
          <a:p>
            <a:pPr marL="698500" indent="-685800" algn="ctr">
              <a:lnSpc>
                <a:spcPct val="100000"/>
              </a:lnSpc>
              <a:spcBef>
                <a:spcPts val="95"/>
              </a:spcBef>
              <a:tabLst>
                <a:tab pos="697865" algn="l"/>
                <a:tab pos="698500" algn="l"/>
              </a:tabLst>
            </a:pPr>
            <a:r>
              <a:rPr lang="en-US" sz="4000" b="1" dirty="0">
                <a:latin typeface="Cambria" pitchFamily="18" charset="0"/>
                <a:cs typeface="Arial MT"/>
              </a:rPr>
              <a:t>Agriculture</a:t>
            </a:r>
          </a:p>
          <a:p>
            <a:pPr marL="698500" indent="-685800" algn="just">
              <a:lnSpc>
                <a:spcPct val="100000"/>
              </a:lnSpc>
              <a:spcBef>
                <a:spcPts val="95"/>
              </a:spcBef>
              <a:tabLst>
                <a:tab pos="697865" algn="l"/>
                <a:tab pos="698500" algn="l"/>
              </a:tabLst>
            </a:pPr>
            <a:r>
              <a:rPr lang="en-US" sz="3200" dirty="0">
                <a:latin typeface="Cambria" pitchFamily="18" charset="0"/>
                <a:cs typeface="Arial MT"/>
              </a:rPr>
              <a:t>-Support Programs and business</a:t>
            </a:r>
          </a:p>
          <a:p>
            <a:pPr marL="698500" indent="-685800" algn="just">
              <a:lnSpc>
                <a:spcPct val="100000"/>
              </a:lnSpc>
              <a:spcBef>
                <a:spcPts val="95"/>
              </a:spcBef>
              <a:tabLst>
                <a:tab pos="697865" algn="l"/>
                <a:tab pos="698500" algn="l"/>
              </a:tabLst>
            </a:pPr>
            <a:r>
              <a:rPr lang="en-US" sz="3200" dirty="0">
                <a:latin typeface="Cambria" pitchFamily="18" charset="0"/>
                <a:cs typeface="Arial MT"/>
              </a:rPr>
              <a:t>-Poultry and Livestock Program</a:t>
            </a:r>
          </a:p>
          <a:p>
            <a:pPr marL="698500" indent="-685800" algn="just">
              <a:lnSpc>
                <a:spcPct val="100000"/>
              </a:lnSpc>
              <a:spcBef>
                <a:spcPts val="95"/>
              </a:spcBef>
              <a:tabLst>
                <a:tab pos="697865" algn="l"/>
                <a:tab pos="698500" algn="l"/>
              </a:tabLst>
            </a:pPr>
            <a:r>
              <a:rPr lang="en-US" sz="3200" dirty="0">
                <a:latin typeface="Cambria" pitchFamily="18" charset="0"/>
                <a:cs typeface="Arial MT"/>
              </a:rPr>
              <a:t>-Support Enterprise for Livestock and Poultry  farming</a:t>
            </a:r>
          </a:p>
          <a:p>
            <a:pPr marL="698500" indent="-685800" algn="just">
              <a:lnSpc>
                <a:spcPct val="100000"/>
              </a:lnSpc>
              <a:spcBef>
                <a:spcPts val="95"/>
              </a:spcBef>
              <a:tabLst>
                <a:tab pos="697865" algn="l"/>
                <a:tab pos="698500" algn="l"/>
              </a:tabLst>
            </a:pPr>
            <a:r>
              <a:rPr lang="en-US" sz="3200" dirty="0">
                <a:latin typeface="Cambria" pitchFamily="18" charset="0"/>
                <a:cs typeface="Arial MT"/>
              </a:rPr>
              <a:t>-Support Enterprises for Agriculture</a:t>
            </a:r>
          </a:p>
          <a:p>
            <a:pPr marL="698500" indent="-685800" algn="just">
              <a:lnSpc>
                <a:spcPct val="100000"/>
              </a:lnSpc>
              <a:spcBef>
                <a:spcPts val="95"/>
              </a:spcBef>
              <a:tabLst>
                <a:tab pos="697865" algn="l"/>
                <a:tab pos="698500" algn="l"/>
              </a:tabLst>
            </a:pPr>
            <a:r>
              <a:rPr lang="en-US" sz="3200" dirty="0">
                <a:latin typeface="Cambria" pitchFamily="18" charset="0"/>
                <a:cs typeface="Arial MT"/>
              </a:rPr>
              <a:t>-Fisheries Program</a:t>
            </a:r>
          </a:p>
          <a:p>
            <a:pPr marL="698500" indent="-685800" algn="just">
              <a:lnSpc>
                <a:spcPct val="100000"/>
              </a:lnSpc>
              <a:spcBef>
                <a:spcPts val="95"/>
              </a:spcBef>
              <a:tabLst>
                <a:tab pos="697865" algn="l"/>
                <a:tab pos="698500" algn="l"/>
              </a:tabLst>
            </a:pPr>
            <a:r>
              <a:rPr lang="en-US" sz="3200" dirty="0">
                <a:latin typeface="Cambria" pitchFamily="18" charset="0"/>
                <a:cs typeface="Arial MT"/>
              </a:rPr>
              <a:t>-Support Enterprise for Fisheries</a:t>
            </a:r>
          </a:p>
          <a:p>
            <a:pPr marL="698500" indent="-685800" algn="just">
              <a:lnSpc>
                <a:spcPct val="100000"/>
              </a:lnSpc>
              <a:spcBef>
                <a:spcPts val="95"/>
              </a:spcBef>
              <a:tabLst>
                <a:tab pos="697865" algn="l"/>
                <a:tab pos="698500" algn="l"/>
              </a:tabLst>
            </a:pPr>
            <a:r>
              <a:rPr lang="en-US" sz="3200" dirty="0">
                <a:latin typeface="Cambria" pitchFamily="18" charset="0"/>
                <a:cs typeface="Arial MT"/>
              </a:rPr>
              <a:t>-Social Forestry Program</a:t>
            </a:r>
          </a:p>
          <a:p>
            <a:pPr marL="698500" indent="-685800" algn="just">
              <a:lnSpc>
                <a:spcPct val="100000"/>
              </a:lnSpc>
              <a:spcBef>
                <a:spcPts val="95"/>
              </a:spcBef>
              <a:tabLst>
                <a:tab pos="697865" algn="l"/>
                <a:tab pos="698500" algn="l"/>
              </a:tabLst>
            </a:pPr>
            <a:r>
              <a:rPr lang="en-US" sz="3200" dirty="0">
                <a:latin typeface="Cambria" pitchFamily="18" charset="0"/>
                <a:cs typeface="Arial MT"/>
              </a:rPr>
              <a:t>-Support Enterprises for Social Forestry</a:t>
            </a:r>
          </a:p>
          <a:p>
            <a:pPr marL="698500" indent="-685800" algn="just">
              <a:lnSpc>
                <a:spcPct val="100000"/>
              </a:lnSpc>
              <a:spcBef>
                <a:spcPts val="95"/>
              </a:spcBef>
              <a:tabLst>
                <a:tab pos="697865" algn="l"/>
                <a:tab pos="698500" algn="l"/>
              </a:tabLst>
            </a:pPr>
            <a:r>
              <a:rPr lang="en-US" sz="3200" dirty="0">
                <a:latin typeface="Cambria" pitchFamily="18" charset="0"/>
                <a:cs typeface="Arial MT"/>
              </a:rPr>
              <a:t>-Sericulture</a:t>
            </a:r>
          </a:p>
        </p:txBody>
      </p:sp>
      <p:pic>
        <p:nvPicPr>
          <p:cNvPr id="4" name="object 4"/>
          <p:cNvPicPr/>
          <p:nvPr/>
        </p:nvPicPr>
        <p:blipFill>
          <a:blip r:embed="rId3" cstate="print"/>
          <a:stretch>
            <a:fillRect/>
          </a:stretch>
        </p:blipFill>
        <p:spPr>
          <a:xfrm>
            <a:off x="7630210" y="1936089"/>
            <a:ext cx="2983230" cy="353568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35981" y="6822061"/>
            <a:ext cx="126302" cy="139015"/>
          </a:xfrm>
          <a:prstGeom prst="rect">
            <a:avLst/>
          </a:prstGeom>
        </p:spPr>
      </p:pic>
      <p:sp>
        <p:nvSpPr>
          <p:cNvPr id="3" name="object 3"/>
          <p:cNvSpPr txBox="1"/>
          <p:nvPr/>
        </p:nvSpPr>
        <p:spPr>
          <a:xfrm>
            <a:off x="304800" y="1219200"/>
            <a:ext cx="10210800" cy="1490152"/>
          </a:xfrm>
          <a:prstGeom prst="rect">
            <a:avLst/>
          </a:prstGeom>
        </p:spPr>
        <p:txBody>
          <a:bodyPr vert="horz" wrap="square" lIns="0" tIns="12700" rIns="0" bIns="0" rtlCol="0">
            <a:spAutoFit/>
          </a:bodyPr>
          <a:lstStyle/>
          <a:p>
            <a:pPr marL="697865" indent="-685800" algn="just">
              <a:lnSpc>
                <a:spcPct val="100000"/>
              </a:lnSpc>
              <a:spcBef>
                <a:spcPts val="100"/>
              </a:spcBef>
              <a:tabLst>
                <a:tab pos="698500" algn="l"/>
              </a:tabLst>
            </a:pPr>
            <a:r>
              <a:rPr lang="en-US" sz="2400" dirty="0">
                <a:latin typeface="Cambria" pitchFamily="18" charset="0"/>
                <a:cs typeface="Arial MT"/>
              </a:rPr>
              <a:t>Caritas Bangladesh works in </a:t>
            </a:r>
            <a:r>
              <a:rPr lang="en-US" sz="2400" b="1" dirty="0">
                <a:latin typeface="Cambria" pitchFamily="18" charset="0"/>
                <a:cs typeface="Arial MT"/>
              </a:rPr>
              <a:t>integrated development, disaster management, and human resource development</a:t>
            </a:r>
            <a:r>
              <a:rPr lang="en-US" sz="2400" dirty="0">
                <a:latin typeface="Cambria" pitchFamily="18" charset="0"/>
                <a:cs typeface="Arial MT"/>
              </a:rPr>
              <a:t>. They started their journey in  1967 as Caritas East Pakistan. In 1976 they were re-introduced their name as Caritas.</a:t>
            </a:r>
            <a:endParaRPr sz="2400" dirty="0">
              <a:latin typeface="Cambria" pitchFamily="18" charset="0"/>
              <a:cs typeface="Arial MT"/>
            </a:endParaRPr>
          </a:p>
        </p:txBody>
      </p:sp>
      <p:sp>
        <p:nvSpPr>
          <p:cNvPr id="5" name="object 3"/>
          <p:cNvSpPr txBox="1"/>
          <p:nvPr/>
        </p:nvSpPr>
        <p:spPr>
          <a:xfrm>
            <a:off x="304800" y="304800"/>
            <a:ext cx="10287000" cy="705321"/>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700" rIns="0" bIns="0" rtlCol="0">
            <a:spAutoFit/>
          </a:bodyPr>
          <a:lstStyle/>
          <a:p>
            <a:pPr marL="697865" indent="-685800" algn="ctr">
              <a:lnSpc>
                <a:spcPct val="100000"/>
              </a:lnSpc>
              <a:spcBef>
                <a:spcPts val="100"/>
              </a:spcBef>
              <a:tabLst>
                <a:tab pos="698500" algn="l"/>
              </a:tabLst>
            </a:pPr>
            <a:r>
              <a:rPr lang="en-US" sz="4500" b="1" dirty="0">
                <a:latin typeface="Cambria" pitchFamily="18" charset="0"/>
                <a:cs typeface="Arial MT"/>
              </a:rPr>
              <a:t>Caritas Bangladesh</a:t>
            </a:r>
            <a:endParaRPr sz="4500" b="1">
              <a:latin typeface="Cambria" pitchFamily="18" charset="0"/>
              <a:cs typeface="Arial MT"/>
            </a:endParaRPr>
          </a:p>
        </p:txBody>
      </p:sp>
      <p:sp>
        <p:nvSpPr>
          <p:cNvPr id="6" name="object 3"/>
          <p:cNvSpPr txBox="1"/>
          <p:nvPr/>
        </p:nvSpPr>
        <p:spPr>
          <a:xfrm>
            <a:off x="342900" y="2898806"/>
            <a:ext cx="10553700" cy="3733800"/>
          </a:xfrm>
          <a:prstGeom prst="rect">
            <a:avLst/>
          </a:prstGeom>
        </p:spPr>
        <p:txBody>
          <a:bodyPr vert="horz" wrap="square" lIns="0" tIns="110489" rIns="0" bIns="0" rtlCol="0">
            <a:spAutoFit/>
          </a:bodyPr>
          <a:lstStyle/>
          <a:p>
            <a:pPr marL="12065" marR="5080">
              <a:lnSpc>
                <a:spcPct val="85000"/>
              </a:lnSpc>
              <a:spcBef>
                <a:spcPts val="869"/>
              </a:spcBef>
              <a:tabLst>
                <a:tab pos="697865" algn="l"/>
                <a:tab pos="698500" algn="l"/>
              </a:tabLst>
            </a:pPr>
            <a:r>
              <a:rPr lang="en-US" sz="2800" dirty="0">
                <a:latin typeface="Cambria" pitchFamily="18" charset="0"/>
                <a:cs typeface="Arial MT"/>
              </a:rPr>
              <a:t>Caritas Bangladesh is implementing ongoing projects relating to these six  goals/sectors:</a:t>
            </a:r>
          </a:p>
          <a:p>
            <a:pPr marL="697865" marR="5080" indent="-685800">
              <a:lnSpc>
                <a:spcPct val="85000"/>
              </a:lnSpc>
              <a:spcBef>
                <a:spcPts val="869"/>
              </a:spcBef>
              <a:buFont typeface="Wingdings"/>
              <a:buChar char=""/>
              <a:tabLst>
                <a:tab pos="697865" algn="l"/>
                <a:tab pos="698500" algn="l"/>
              </a:tabLst>
            </a:pPr>
            <a:r>
              <a:rPr lang="en-US" sz="2400" dirty="0">
                <a:latin typeface="Cambria" pitchFamily="18" charset="0"/>
                <a:cs typeface="Arial MT"/>
              </a:rPr>
              <a:t>Improvement of the </a:t>
            </a:r>
            <a:r>
              <a:rPr lang="en-US" sz="2400" b="1" dirty="0">
                <a:latin typeface="Cambria" pitchFamily="18" charset="0"/>
                <a:cs typeface="Arial MT"/>
              </a:rPr>
              <a:t>Quality of Life </a:t>
            </a:r>
            <a:r>
              <a:rPr lang="en-US" sz="2400" dirty="0">
                <a:latin typeface="Cambria" pitchFamily="18" charset="0"/>
                <a:cs typeface="Arial MT"/>
              </a:rPr>
              <a:t>of the  Extremely Poor and Vulnerable Communities.</a:t>
            </a:r>
          </a:p>
          <a:p>
            <a:pPr marL="697865" marR="5080" indent="-685800">
              <a:lnSpc>
                <a:spcPct val="85000"/>
              </a:lnSpc>
              <a:spcBef>
                <a:spcPts val="869"/>
              </a:spcBef>
              <a:buFont typeface="Wingdings"/>
              <a:buChar char=""/>
              <a:tabLst>
                <a:tab pos="697865" algn="l"/>
                <a:tab pos="698500" algn="l"/>
              </a:tabLst>
            </a:pPr>
            <a:r>
              <a:rPr lang="en-US" sz="2400" b="1" dirty="0">
                <a:latin typeface="Cambria" pitchFamily="18" charset="0"/>
                <a:cs typeface="Arial MT"/>
              </a:rPr>
              <a:t>Promote Education Rights </a:t>
            </a:r>
            <a:r>
              <a:rPr lang="en-US" sz="2400" dirty="0">
                <a:latin typeface="Cambria" pitchFamily="18" charset="0"/>
                <a:cs typeface="Arial MT"/>
              </a:rPr>
              <a:t>and Inclusive Quality  Education.</a:t>
            </a:r>
          </a:p>
          <a:p>
            <a:pPr marL="697865" marR="5080" indent="-685800">
              <a:lnSpc>
                <a:spcPct val="85000"/>
              </a:lnSpc>
              <a:spcBef>
                <a:spcPts val="869"/>
              </a:spcBef>
              <a:buFont typeface="Wingdings"/>
              <a:buChar char=""/>
              <a:tabLst>
                <a:tab pos="697865" algn="l"/>
                <a:tab pos="698500" algn="l"/>
              </a:tabLst>
            </a:pPr>
            <a:r>
              <a:rPr lang="en-US" sz="2400" dirty="0">
                <a:latin typeface="Cambria" pitchFamily="18" charset="0"/>
                <a:cs typeface="Arial MT"/>
              </a:rPr>
              <a:t>Improve </a:t>
            </a:r>
            <a:r>
              <a:rPr lang="en-US" sz="2400" b="1" dirty="0">
                <a:latin typeface="Cambria" pitchFamily="18" charset="0"/>
                <a:cs typeface="Arial MT"/>
              </a:rPr>
              <a:t>Health Education</a:t>
            </a:r>
            <a:r>
              <a:rPr lang="en-US" sz="2400" dirty="0">
                <a:latin typeface="Cambria" pitchFamily="18" charset="0"/>
                <a:cs typeface="Arial MT"/>
              </a:rPr>
              <a:t>, Care, and Public  Health Services.</a:t>
            </a:r>
          </a:p>
          <a:p>
            <a:pPr marL="697865" marR="5080" indent="-685800">
              <a:lnSpc>
                <a:spcPct val="85000"/>
              </a:lnSpc>
              <a:spcBef>
                <a:spcPts val="869"/>
              </a:spcBef>
              <a:buFont typeface="Wingdings"/>
              <a:buChar char=""/>
              <a:tabLst>
                <a:tab pos="697865" algn="l"/>
                <a:tab pos="698500" algn="l"/>
              </a:tabLst>
            </a:pPr>
            <a:r>
              <a:rPr lang="en-US" sz="2400" dirty="0">
                <a:latin typeface="Cambria" pitchFamily="18" charset="0"/>
                <a:cs typeface="Arial MT"/>
              </a:rPr>
              <a:t>Strengthen </a:t>
            </a:r>
            <a:r>
              <a:rPr lang="en-US" sz="2400" b="1" dirty="0">
                <a:latin typeface="Cambria" pitchFamily="18" charset="0"/>
                <a:cs typeface="Arial MT"/>
              </a:rPr>
              <a:t>Disaster Response and Community  Resilience</a:t>
            </a:r>
            <a:r>
              <a:rPr lang="en-US" sz="2400" dirty="0">
                <a:latin typeface="Cambria" pitchFamily="18" charset="0"/>
                <a:cs typeface="Arial MT"/>
              </a:rPr>
              <a:t>.</a:t>
            </a:r>
          </a:p>
          <a:p>
            <a:pPr marL="697865" marR="5080" indent="-685800">
              <a:lnSpc>
                <a:spcPct val="85000"/>
              </a:lnSpc>
              <a:spcBef>
                <a:spcPts val="869"/>
              </a:spcBef>
              <a:buFont typeface="Wingdings"/>
              <a:buChar char=""/>
              <a:tabLst>
                <a:tab pos="697865" algn="l"/>
                <a:tab pos="698500" algn="l"/>
              </a:tabLst>
            </a:pPr>
            <a:r>
              <a:rPr lang="en-US" sz="2400" dirty="0">
                <a:latin typeface="Cambria" pitchFamily="18" charset="0"/>
                <a:cs typeface="Arial MT"/>
              </a:rPr>
              <a:t>Strengthen </a:t>
            </a:r>
            <a:r>
              <a:rPr lang="en-US" sz="2400" b="1" dirty="0">
                <a:latin typeface="Cambria" pitchFamily="18" charset="0"/>
                <a:cs typeface="Arial MT"/>
              </a:rPr>
              <a:t>Ecological Sustainability</a:t>
            </a:r>
            <a:r>
              <a:rPr lang="en-US" sz="2400" dirty="0">
                <a:latin typeface="Cambria" pitchFamily="18" charset="0"/>
                <a:cs typeface="Arial MT"/>
              </a:rPr>
              <a:t>.</a:t>
            </a:r>
          </a:p>
          <a:p>
            <a:pPr marL="697865" marR="5080" indent="-685800">
              <a:lnSpc>
                <a:spcPct val="85000"/>
              </a:lnSpc>
              <a:spcBef>
                <a:spcPts val="869"/>
              </a:spcBef>
              <a:buFont typeface="Wingdings"/>
              <a:buChar char=""/>
              <a:tabLst>
                <a:tab pos="697865" algn="l"/>
                <a:tab pos="698500" algn="l"/>
              </a:tabLst>
            </a:pPr>
            <a:r>
              <a:rPr lang="en-US" sz="2400" dirty="0">
                <a:latin typeface="Cambria" pitchFamily="18" charset="0"/>
                <a:cs typeface="Arial MT"/>
              </a:rPr>
              <a:t>Improvement of the Living </a:t>
            </a:r>
            <a:r>
              <a:rPr lang="en-US" sz="2400" b="1" dirty="0">
                <a:latin typeface="Cambria" pitchFamily="18" charset="0"/>
                <a:cs typeface="Arial MT"/>
              </a:rPr>
              <a:t>Standards of  Indigenous Peoples</a:t>
            </a:r>
            <a:r>
              <a:rPr lang="en-US" sz="2400" dirty="0">
                <a:latin typeface="Cambria" pitchFamily="18" charset="0"/>
                <a:cs typeface="Arial MT"/>
              </a:rPr>
              <a:t>.</a:t>
            </a:r>
            <a:endParaRPr sz="2400" dirty="0">
              <a:latin typeface="Cambria" pitchFamily="18" charset="0"/>
              <a:cs typeface="Arial M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59400" y="6739453"/>
            <a:ext cx="288036" cy="312251"/>
          </a:xfrm>
          <a:custGeom>
            <a:avLst/>
            <a:gdLst/>
            <a:ahLst/>
            <a:cxnLst/>
            <a:rect l="l" t="t" r="r" b="b"/>
            <a:pathLst>
              <a:path w="320039" h="292734">
                <a:moveTo>
                  <a:pt x="88011" y="64579"/>
                </a:moveTo>
                <a:lnTo>
                  <a:pt x="58674" y="64579"/>
                </a:lnTo>
                <a:lnTo>
                  <a:pt x="58674" y="292468"/>
                </a:lnTo>
                <a:lnTo>
                  <a:pt x="88011" y="292468"/>
                </a:lnTo>
                <a:lnTo>
                  <a:pt x="88011" y="64579"/>
                </a:lnTo>
                <a:close/>
              </a:path>
              <a:path w="320039" h="292734">
                <a:moveTo>
                  <a:pt x="88011" y="0"/>
                </a:moveTo>
                <a:lnTo>
                  <a:pt x="68961" y="0"/>
                </a:lnTo>
                <a:lnTo>
                  <a:pt x="64480" y="9603"/>
                </a:lnTo>
                <a:lnTo>
                  <a:pt x="58642" y="19327"/>
                </a:lnTo>
                <a:lnTo>
                  <a:pt x="33182" y="48793"/>
                </a:lnTo>
                <a:lnTo>
                  <a:pt x="0" y="73126"/>
                </a:lnTo>
                <a:lnTo>
                  <a:pt x="0" y="107695"/>
                </a:lnTo>
                <a:lnTo>
                  <a:pt x="39493" y="82735"/>
                </a:lnTo>
                <a:lnTo>
                  <a:pt x="58674" y="64579"/>
                </a:lnTo>
                <a:lnTo>
                  <a:pt x="88011" y="64579"/>
                </a:lnTo>
                <a:lnTo>
                  <a:pt x="88011" y="0"/>
                </a:lnTo>
                <a:close/>
              </a:path>
              <a:path w="320039" h="292734">
                <a:moveTo>
                  <a:pt x="319913" y="4965"/>
                </a:moveTo>
                <a:lnTo>
                  <a:pt x="165481" y="4965"/>
                </a:lnTo>
                <a:lnTo>
                  <a:pt x="165481" y="39344"/>
                </a:lnTo>
                <a:lnTo>
                  <a:pt x="282067" y="39344"/>
                </a:lnTo>
                <a:lnTo>
                  <a:pt x="271186" y="55661"/>
                </a:lnTo>
                <a:lnTo>
                  <a:pt x="250473" y="93213"/>
                </a:lnTo>
                <a:lnTo>
                  <a:pt x="231566" y="136788"/>
                </a:lnTo>
                <a:lnTo>
                  <a:pt x="216465" y="183180"/>
                </a:lnTo>
                <a:lnTo>
                  <a:pt x="205579" y="230817"/>
                </a:lnTo>
                <a:lnTo>
                  <a:pt x="199812" y="273432"/>
                </a:lnTo>
                <a:lnTo>
                  <a:pt x="198882" y="292468"/>
                </a:lnTo>
                <a:lnTo>
                  <a:pt x="228854" y="292468"/>
                </a:lnTo>
                <a:lnTo>
                  <a:pt x="232237" y="257021"/>
                </a:lnTo>
                <a:lnTo>
                  <a:pt x="238394" y="221411"/>
                </a:lnTo>
                <a:lnTo>
                  <a:pt x="259080" y="149707"/>
                </a:lnTo>
                <a:lnTo>
                  <a:pt x="287353" y="84472"/>
                </a:lnTo>
                <a:lnTo>
                  <a:pt x="319913" y="32791"/>
                </a:lnTo>
                <a:lnTo>
                  <a:pt x="319913" y="4965"/>
                </a:lnTo>
                <a:close/>
              </a:path>
            </a:pathLst>
          </a:custGeom>
          <a:solidFill>
            <a:srgbClr val="F8F8F8">
              <a:alpha val="50195"/>
            </a:srgbClr>
          </a:solidFill>
        </p:spPr>
        <p:txBody>
          <a:bodyPr wrap="square" lIns="0" tIns="0" rIns="0" bIns="0" rtlCol="0"/>
          <a:lstStyle/>
          <a:p>
            <a:endParaRPr/>
          </a:p>
        </p:txBody>
      </p:sp>
      <p:pic>
        <p:nvPicPr>
          <p:cNvPr id="4" name="object 4"/>
          <p:cNvPicPr/>
          <p:nvPr/>
        </p:nvPicPr>
        <p:blipFill>
          <a:blip r:embed="rId2" cstate="print"/>
          <a:stretch>
            <a:fillRect/>
          </a:stretch>
        </p:blipFill>
        <p:spPr>
          <a:xfrm>
            <a:off x="8077200" y="0"/>
            <a:ext cx="2895600" cy="4038600"/>
          </a:xfrm>
          <a:prstGeom prst="rect">
            <a:avLst/>
          </a:prstGeom>
        </p:spPr>
      </p:pic>
      <p:sp>
        <p:nvSpPr>
          <p:cNvPr id="6" name="object 3"/>
          <p:cNvSpPr txBox="1"/>
          <p:nvPr/>
        </p:nvSpPr>
        <p:spPr>
          <a:xfrm>
            <a:off x="341026" y="1725566"/>
            <a:ext cx="7620000" cy="5154616"/>
          </a:xfrm>
          <a:prstGeom prst="rect">
            <a:avLst/>
          </a:prstGeom>
        </p:spPr>
        <p:style>
          <a:lnRef idx="2">
            <a:schemeClr val="accent3"/>
          </a:lnRef>
          <a:fillRef idx="1">
            <a:schemeClr val="lt1"/>
          </a:fillRef>
          <a:effectRef idx="0">
            <a:schemeClr val="accent3"/>
          </a:effectRef>
          <a:fontRef idx="minor">
            <a:schemeClr val="dk1"/>
          </a:fontRef>
        </p:style>
        <p:txBody>
          <a:bodyPr vert="horz" wrap="square" lIns="0" tIns="12065" rIns="0" bIns="0" rtlCol="0">
            <a:spAutoFit/>
          </a:bodyPr>
          <a:lstStyle/>
          <a:p>
            <a:pPr marL="698500" indent="-685800" algn="just">
              <a:lnSpc>
                <a:spcPct val="100000"/>
              </a:lnSpc>
              <a:spcBef>
                <a:spcPts val="95"/>
              </a:spcBef>
              <a:tabLst>
                <a:tab pos="697865" algn="l"/>
                <a:tab pos="698500" algn="l"/>
              </a:tabLst>
            </a:pPr>
            <a:r>
              <a:rPr lang="en-US" sz="3000" dirty="0">
                <a:latin typeface="Cambria" pitchFamily="18" charset="0"/>
                <a:cs typeface="Arial MT"/>
              </a:rPr>
              <a:t>Established in 1976</a:t>
            </a:r>
          </a:p>
          <a:p>
            <a:pPr marL="698500" indent="-685800" algn="just">
              <a:lnSpc>
                <a:spcPct val="100000"/>
              </a:lnSpc>
              <a:spcBef>
                <a:spcPts val="95"/>
              </a:spcBef>
              <a:tabLst>
                <a:tab pos="697865" algn="l"/>
                <a:tab pos="698500" algn="l"/>
              </a:tabLst>
            </a:pPr>
            <a:r>
              <a:rPr lang="en-US" sz="3000" dirty="0" err="1">
                <a:latin typeface="Cambria" pitchFamily="18" charset="0"/>
                <a:cs typeface="Arial MT"/>
              </a:rPr>
              <a:t>Proshika</a:t>
            </a:r>
            <a:r>
              <a:rPr lang="en-US" sz="3000" dirty="0">
                <a:latin typeface="Cambria" pitchFamily="18" charset="0"/>
                <a:cs typeface="Arial MT"/>
              </a:rPr>
              <a:t> was founded by social workers trained in BRAC who decided to concentrate mainly on human development training. The rural development activities of PROSHIKA can be  grouped into three broad categories :</a:t>
            </a:r>
          </a:p>
          <a:p>
            <a:pPr marL="698500" indent="-685800" algn="just">
              <a:lnSpc>
                <a:spcPct val="100000"/>
              </a:lnSpc>
              <a:spcBef>
                <a:spcPts val="95"/>
              </a:spcBef>
              <a:tabLst>
                <a:tab pos="697865" algn="l"/>
                <a:tab pos="698500" algn="l"/>
              </a:tabLst>
            </a:pPr>
            <a:endParaRPr lang="en-US" sz="3000" dirty="0">
              <a:latin typeface="Cambria" pitchFamily="18" charset="0"/>
              <a:cs typeface="Arial MT"/>
            </a:endParaRPr>
          </a:p>
          <a:p>
            <a:pPr marL="698500" indent="-685800" algn="just">
              <a:lnSpc>
                <a:spcPct val="100000"/>
              </a:lnSpc>
              <a:spcBef>
                <a:spcPts val="95"/>
              </a:spcBef>
              <a:buFont typeface="Wingdings" pitchFamily="2" charset="2"/>
              <a:buChar char="§"/>
              <a:tabLst>
                <a:tab pos="697865" algn="l"/>
                <a:tab pos="698500" algn="l"/>
              </a:tabLst>
            </a:pPr>
            <a:r>
              <a:rPr lang="en-US" sz="3000" dirty="0">
                <a:latin typeface="Cambria" pitchFamily="18" charset="0"/>
                <a:cs typeface="Arial MT"/>
              </a:rPr>
              <a:t>Building self-awareness and  confidence</a:t>
            </a:r>
          </a:p>
          <a:p>
            <a:pPr marL="698500" indent="-685800" algn="just">
              <a:lnSpc>
                <a:spcPct val="100000"/>
              </a:lnSpc>
              <a:spcBef>
                <a:spcPts val="95"/>
              </a:spcBef>
              <a:buFont typeface="Wingdings" pitchFamily="2" charset="2"/>
              <a:buChar char="§"/>
              <a:tabLst>
                <a:tab pos="697865" algn="l"/>
                <a:tab pos="698500" algn="l"/>
              </a:tabLst>
            </a:pPr>
            <a:r>
              <a:rPr lang="en-US" sz="3000" dirty="0">
                <a:latin typeface="Cambria" pitchFamily="18" charset="0"/>
                <a:cs typeface="Arial MT"/>
              </a:rPr>
              <a:t>Promotion of income</a:t>
            </a:r>
          </a:p>
          <a:p>
            <a:pPr marL="698500" indent="-685800" algn="just">
              <a:lnSpc>
                <a:spcPct val="100000"/>
              </a:lnSpc>
              <a:spcBef>
                <a:spcPts val="95"/>
              </a:spcBef>
              <a:buFont typeface="Wingdings" pitchFamily="2" charset="2"/>
              <a:buChar char="§"/>
              <a:tabLst>
                <a:tab pos="697865" algn="l"/>
                <a:tab pos="698500" algn="l"/>
              </a:tabLst>
            </a:pPr>
            <a:r>
              <a:rPr lang="en-US" sz="3000" dirty="0">
                <a:latin typeface="Cambria" pitchFamily="18" charset="0"/>
                <a:cs typeface="Arial MT"/>
              </a:rPr>
              <a:t>Development of education</a:t>
            </a:r>
          </a:p>
        </p:txBody>
      </p:sp>
      <p:sp>
        <p:nvSpPr>
          <p:cNvPr id="7" name="object 3"/>
          <p:cNvSpPr txBox="1"/>
          <p:nvPr/>
        </p:nvSpPr>
        <p:spPr>
          <a:xfrm>
            <a:off x="341026" y="685800"/>
            <a:ext cx="7543800" cy="751488"/>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700" rIns="0" bIns="0" rtlCol="0">
            <a:spAutoFit/>
          </a:bodyPr>
          <a:lstStyle/>
          <a:p>
            <a:pPr marL="697865" indent="-685800" algn="ctr">
              <a:lnSpc>
                <a:spcPct val="100000"/>
              </a:lnSpc>
              <a:spcBef>
                <a:spcPts val="100"/>
              </a:spcBef>
              <a:tabLst>
                <a:tab pos="698500" algn="l"/>
              </a:tabLst>
            </a:pPr>
            <a:r>
              <a:rPr lang="en-US" sz="4800" b="1" dirty="0" err="1">
                <a:latin typeface="Cambria" pitchFamily="18" charset="0"/>
                <a:cs typeface="Arial MT"/>
              </a:rPr>
              <a:t>Proshika</a:t>
            </a:r>
            <a:endParaRPr sz="4500" b="1">
              <a:latin typeface="Cambria" pitchFamily="18" charset="0"/>
              <a:cs typeface="Arial M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259400" y="6739453"/>
            <a:ext cx="288036" cy="312251"/>
          </a:xfrm>
          <a:custGeom>
            <a:avLst/>
            <a:gdLst/>
            <a:ahLst/>
            <a:cxnLst/>
            <a:rect l="l" t="t" r="r" b="b"/>
            <a:pathLst>
              <a:path w="320039" h="292734">
                <a:moveTo>
                  <a:pt x="88011" y="64579"/>
                </a:moveTo>
                <a:lnTo>
                  <a:pt x="58674" y="64579"/>
                </a:lnTo>
                <a:lnTo>
                  <a:pt x="58674" y="292468"/>
                </a:lnTo>
                <a:lnTo>
                  <a:pt x="88011" y="292468"/>
                </a:lnTo>
                <a:lnTo>
                  <a:pt x="88011" y="64579"/>
                </a:lnTo>
                <a:close/>
              </a:path>
              <a:path w="320039" h="292734">
                <a:moveTo>
                  <a:pt x="88011" y="0"/>
                </a:moveTo>
                <a:lnTo>
                  <a:pt x="68961" y="0"/>
                </a:lnTo>
                <a:lnTo>
                  <a:pt x="64480" y="9603"/>
                </a:lnTo>
                <a:lnTo>
                  <a:pt x="58642" y="19327"/>
                </a:lnTo>
                <a:lnTo>
                  <a:pt x="33182" y="48793"/>
                </a:lnTo>
                <a:lnTo>
                  <a:pt x="0" y="73126"/>
                </a:lnTo>
                <a:lnTo>
                  <a:pt x="0" y="107695"/>
                </a:lnTo>
                <a:lnTo>
                  <a:pt x="39493" y="82735"/>
                </a:lnTo>
                <a:lnTo>
                  <a:pt x="58674" y="64579"/>
                </a:lnTo>
                <a:lnTo>
                  <a:pt x="88011" y="64579"/>
                </a:lnTo>
                <a:lnTo>
                  <a:pt x="88011" y="0"/>
                </a:lnTo>
                <a:close/>
              </a:path>
              <a:path w="320039" h="292734">
                <a:moveTo>
                  <a:pt x="319913" y="4965"/>
                </a:moveTo>
                <a:lnTo>
                  <a:pt x="165481" y="4965"/>
                </a:lnTo>
                <a:lnTo>
                  <a:pt x="165481" y="39344"/>
                </a:lnTo>
                <a:lnTo>
                  <a:pt x="282067" y="39344"/>
                </a:lnTo>
                <a:lnTo>
                  <a:pt x="271186" y="55661"/>
                </a:lnTo>
                <a:lnTo>
                  <a:pt x="250473" y="93213"/>
                </a:lnTo>
                <a:lnTo>
                  <a:pt x="231566" y="136788"/>
                </a:lnTo>
                <a:lnTo>
                  <a:pt x="216465" y="183180"/>
                </a:lnTo>
                <a:lnTo>
                  <a:pt x="205579" y="230817"/>
                </a:lnTo>
                <a:lnTo>
                  <a:pt x="199812" y="273432"/>
                </a:lnTo>
                <a:lnTo>
                  <a:pt x="198882" y="292468"/>
                </a:lnTo>
                <a:lnTo>
                  <a:pt x="228854" y="292468"/>
                </a:lnTo>
                <a:lnTo>
                  <a:pt x="232237" y="257021"/>
                </a:lnTo>
                <a:lnTo>
                  <a:pt x="238394" y="221411"/>
                </a:lnTo>
                <a:lnTo>
                  <a:pt x="259080" y="149707"/>
                </a:lnTo>
                <a:lnTo>
                  <a:pt x="287353" y="84472"/>
                </a:lnTo>
                <a:lnTo>
                  <a:pt x="319913" y="32791"/>
                </a:lnTo>
                <a:lnTo>
                  <a:pt x="319913" y="4965"/>
                </a:lnTo>
                <a:close/>
              </a:path>
            </a:pathLst>
          </a:custGeom>
          <a:solidFill>
            <a:srgbClr val="F8F8F8">
              <a:alpha val="50195"/>
            </a:srgbClr>
          </a:solidFill>
        </p:spPr>
        <p:txBody>
          <a:bodyPr wrap="square" lIns="0" tIns="0" rIns="0" bIns="0" rtlCol="0"/>
          <a:lstStyle/>
          <a:p>
            <a:endParaRPr/>
          </a:p>
        </p:txBody>
      </p:sp>
      <p:sp>
        <p:nvSpPr>
          <p:cNvPr id="6" name="object 3"/>
          <p:cNvSpPr txBox="1"/>
          <p:nvPr/>
        </p:nvSpPr>
        <p:spPr>
          <a:xfrm>
            <a:off x="457200" y="1447800"/>
            <a:ext cx="10134600" cy="5359801"/>
          </a:xfrm>
          <a:prstGeom prst="rect">
            <a:avLst/>
          </a:prstGeom>
        </p:spPr>
        <p:style>
          <a:lnRef idx="2">
            <a:schemeClr val="accent3"/>
          </a:lnRef>
          <a:fillRef idx="1">
            <a:schemeClr val="lt1"/>
          </a:fillRef>
          <a:effectRef idx="0">
            <a:schemeClr val="accent3"/>
          </a:effectRef>
          <a:fontRef idx="minor">
            <a:schemeClr val="dk1"/>
          </a:fontRef>
        </p:style>
        <p:txBody>
          <a:bodyPr vert="horz" wrap="square" lIns="0" tIns="12065" rIns="0" bIns="0" rtlCol="0">
            <a:spAutoFit/>
          </a:bodyPr>
          <a:lstStyle/>
          <a:p>
            <a:pPr marL="698500" indent="-685800" algn="just">
              <a:lnSpc>
                <a:spcPct val="100000"/>
              </a:lnSpc>
              <a:spcBef>
                <a:spcPts val="95"/>
              </a:spcBef>
              <a:tabLst>
                <a:tab pos="697865" algn="l"/>
                <a:tab pos="698500" algn="l"/>
              </a:tabLst>
            </a:pPr>
            <a:r>
              <a:rPr lang="en-US" sz="3400" dirty="0">
                <a:latin typeface="Cambria" pitchFamily="18" charset="0"/>
                <a:cs typeface="Arial MT"/>
              </a:rPr>
              <a:t>Established in 1978.</a:t>
            </a:r>
          </a:p>
          <a:p>
            <a:pPr marL="698500" indent="-685800" algn="just">
              <a:lnSpc>
                <a:spcPct val="100000"/>
              </a:lnSpc>
              <a:spcBef>
                <a:spcPts val="95"/>
              </a:spcBef>
              <a:tabLst>
                <a:tab pos="697865" algn="l"/>
                <a:tab pos="698500" algn="l"/>
              </a:tabLst>
            </a:pPr>
            <a:endParaRPr lang="en-US" sz="3400" dirty="0">
              <a:latin typeface="Cambria" pitchFamily="18" charset="0"/>
              <a:cs typeface="Arial MT"/>
            </a:endParaRPr>
          </a:p>
          <a:p>
            <a:pPr marL="698500" indent="-685800" algn="just">
              <a:lnSpc>
                <a:spcPct val="100000"/>
              </a:lnSpc>
              <a:spcBef>
                <a:spcPts val="95"/>
              </a:spcBef>
              <a:tabLst>
                <a:tab pos="697865" algn="l"/>
                <a:tab pos="698500" algn="l"/>
              </a:tabLst>
            </a:pPr>
            <a:r>
              <a:rPr lang="en-US" sz="3400" dirty="0">
                <a:latin typeface="Cambria" pitchFamily="18" charset="0"/>
                <a:cs typeface="Arial MT"/>
              </a:rPr>
              <a:t>Rural development programs taken by ASA like as-</a:t>
            </a:r>
          </a:p>
          <a:p>
            <a:pPr marL="698500" indent="-685800" algn="just">
              <a:lnSpc>
                <a:spcPct val="100000"/>
              </a:lnSpc>
              <a:spcBef>
                <a:spcPts val="95"/>
              </a:spcBef>
              <a:buFont typeface="Arial" panose="020B0604020202020204" pitchFamily="34" charset="0"/>
              <a:buChar char="•"/>
              <a:tabLst>
                <a:tab pos="697865" algn="l"/>
                <a:tab pos="698500" algn="l"/>
              </a:tabLst>
            </a:pPr>
            <a:r>
              <a:rPr lang="en-US" sz="3400" dirty="0">
                <a:latin typeface="Cambria" pitchFamily="18" charset="0"/>
                <a:cs typeface="Arial MT"/>
              </a:rPr>
              <a:t>Loan</a:t>
            </a:r>
          </a:p>
          <a:p>
            <a:pPr marL="698500" indent="-685800" algn="just">
              <a:lnSpc>
                <a:spcPct val="100000"/>
              </a:lnSpc>
              <a:spcBef>
                <a:spcPts val="95"/>
              </a:spcBef>
              <a:buFont typeface="Arial" panose="020B0604020202020204" pitchFamily="34" charset="0"/>
              <a:buChar char="•"/>
              <a:tabLst>
                <a:tab pos="697865" algn="l"/>
                <a:tab pos="698500" algn="l"/>
              </a:tabLst>
            </a:pPr>
            <a:r>
              <a:rPr lang="en-US" sz="3400" dirty="0">
                <a:latin typeface="Cambria" pitchFamily="18" charset="0"/>
                <a:cs typeface="Arial MT"/>
              </a:rPr>
              <a:t>Savings</a:t>
            </a:r>
          </a:p>
          <a:p>
            <a:pPr marL="698500" indent="-685800" algn="just">
              <a:lnSpc>
                <a:spcPct val="100000"/>
              </a:lnSpc>
              <a:spcBef>
                <a:spcPts val="95"/>
              </a:spcBef>
              <a:buFont typeface="Arial" panose="020B0604020202020204" pitchFamily="34" charset="0"/>
              <a:buChar char="•"/>
              <a:tabLst>
                <a:tab pos="697865" algn="l"/>
                <a:tab pos="698500" algn="l"/>
              </a:tabLst>
            </a:pPr>
            <a:r>
              <a:rPr lang="en-US" sz="3400" dirty="0">
                <a:latin typeface="Cambria" pitchFamily="18" charset="0"/>
                <a:cs typeface="Arial MT"/>
              </a:rPr>
              <a:t>Insurance</a:t>
            </a:r>
          </a:p>
          <a:p>
            <a:pPr marL="698500" indent="-685800" algn="just">
              <a:lnSpc>
                <a:spcPct val="100000"/>
              </a:lnSpc>
              <a:spcBef>
                <a:spcPts val="95"/>
              </a:spcBef>
              <a:buFont typeface="Arial" panose="020B0604020202020204" pitchFamily="34" charset="0"/>
              <a:buChar char="•"/>
              <a:tabLst>
                <a:tab pos="697865" algn="l"/>
                <a:tab pos="698500" algn="l"/>
              </a:tabLst>
            </a:pPr>
            <a:r>
              <a:rPr lang="en-US" sz="3400" dirty="0">
                <a:latin typeface="Cambria" pitchFamily="18" charset="0"/>
                <a:cs typeface="Arial MT"/>
              </a:rPr>
              <a:t>Health awareness</a:t>
            </a:r>
          </a:p>
          <a:p>
            <a:pPr marL="698500" indent="-685800" algn="just">
              <a:lnSpc>
                <a:spcPct val="100000"/>
              </a:lnSpc>
              <a:spcBef>
                <a:spcPts val="95"/>
              </a:spcBef>
              <a:buFont typeface="Arial" panose="020B0604020202020204" pitchFamily="34" charset="0"/>
              <a:buChar char="•"/>
              <a:tabLst>
                <a:tab pos="697865" algn="l"/>
                <a:tab pos="698500" algn="l"/>
              </a:tabLst>
            </a:pPr>
            <a:r>
              <a:rPr lang="en-US" sz="3400" dirty="0">
                <a:latin typeface="Cambria" pitchFamily="18" charset="0"/>
                <a:cs typeface="Arial MT"/>
              </a:rPr>
              <a:t>Primary education</a:t>
            </a:r>
          </a:p>
          <a:p>
            <a:pPr marL="698500" indent="-685800" algn="just">
              <a:lnSpc>
                <a:spcPct val="100000"/>
              </a:lnSpc>
              <a:spcBef>
                <a:spcPts val="95"/>
              </a:spcBef>
              <a:buFont typeface="Arial" panose="020B0604020202020204" pitchFamily="34" charset="0"/>
              <a:buChar char="•"/>
              <a:tabLst>
                <a:tab pos="697865" algn="l"/>
                <a:tab pos="698500" algn="l"/>
              </a:tabLst>
            </a:pPr>
            <a:r>
              <a:rPr lang="en-US" sz="3400" dirty="0">
                <a:latin typeface="Cambria" pitchFamily="18" charset="0"/>
                <a:cs typeface="Arial MT"/>
              </a:rPr>
              <a:t>Higher education</a:t>
            </a:r>
          </a:p>
          <a:p>
            <a:pPr marL="698500" indent="-685800" algn="just">
              <a:lnSpc>
                <a:spcPct val="100000"/>
              </a:lnSpc>
              <a:spcBef>
                <a:spcPts val="95"/>
              </a:spcBef>
              <a:buFont typeface="Arial" panose="020B0604020202020204" pitchFamily="34" charset="0"/>
              <a:buChar char="•"/>
              <a:tabLst>
                <a:tab pos="697865" algn="l"/>
                <a:tab pos="698500" algn="l"/>
              </a:tabLst>
            </a:pPr>
            <a:r>
              <a:rPr lang="en-US" sz="3400" dirty="0">
                <a:latin typeface="Cambria" pitchFamily="18" charset="0"/>
                <a:cs typeface="Arial MT"/>
              </a:rPr>
              <a:t>Partnership building among rural people</a:t>
            </a:r>
          </a:p>
        </p:txBody>
      </p:sp>
      <p:sp>
        <p:nvSpPr>
          <p:cNvPr id="7" name="object 3"/>
          <p:cNvSpPr txBox="1"/>
          <p:nvPr/>
        </p:nvSpPr>
        <p:spPr>
          <a:xfrm>
            <a:off x="304800" y="304800"/>
            <a:ext cx="7010400" cy="751488"/>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700" rIns="0" bIns="0" rtlCol="0">
            <a:spAutoFit/>
          </a:bodyPr>
          <a:lstStyle/>
          <a:p>
            <a:pPr marL="698500" indent="-686435" algn="ctr">
              <a:lnSpc>
                <a:spcPts val="5670"/>
              </a:lnSpc>
              <a:spcBef>
                <a:spcPts val="100"/>
              </a:spcBef>
              <a:tabLst>
                <a:tab pos="699135" algn="l"/>
              </a:tabLst>
            </a:pPr>
            <a:r>
              <a:rPr lang="en-US" sz="4800" b="1" spc="-730" dirty="0">
                <a:latin typeface="Cambria" pitchFamily="18" charset="0"/>
                <a:cs typeface="Arial"/>
              </a:rPr>
              <a:t>ASA</a:t>
            </a:r>
            <a:endParaRPr lang="en-US" sz="4800" dirty="0">
              <a:latin typeface="Cambria" pitchFamily="18" charset="0"/>
              <a:cs typeface="Arial"/>
            </a:endParaRPr>
          </a:p>
        </p:txBody>
      </p:sp>
      <p:pic>
        <p:nvPicPr>
          <p:cNvPr id="8" name="object 4"/>
          <p:cNvPicPr/>
          <p:nvPr/>
        </p:nvPicPr>
        <p:blipFill>
          <a:blip r:embed="rId2" cstate="print"/>
          <a:stretch>
            <a:fillRect/>
          </a:stretch>
        </p:blipFill>
        <p:spPr>
          <a:xfrm>
            <a:off x="7397039" y="152400"/>
            <a:ext cx="3575761" cy="99060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F82222F-68F3-6AF9-1CBC-CD646EADB983}"/>
              </a:ext>
            </a:extLst>
          </p:cNvPr>
          <p:cNvSpPr>
            <a:spLocks noGrp="1"/>
          </p:cNvSpPr>
          <p:nvPr>
            <p:ph idx="1"/>
          </p:nvPr>
        </p:nvSpPr>
        <p:spPr>
          <a:xfrm>
            <a:off x="731519" y="2304630"/>
            <a:ext cx="9098281" cy="4139491"/>
          </a:xfrm>
        </p:spPr>
        <p:txBody>
          <a:bodyPr>
            <a:normAutofit/>
          </a:bodyPr>
          <a:lstStyle/>
          <a:p>
            <a:pPr marL="0" marR="0" lvl="0" indent="0" algn="ctr" defTabSz="457200" rtl="0" eaLnBrk="1" fontAlgn="auto" latinLnBrk="0" hangingPunct="1">
              <a:lnSpc>
                <a:spcPct val="150000"/>
              </a:lnSpc>
              <a:spcBef>
                <a:spcPts val="0"/>
              </a:spcBef>
              <a:spcAft>
                <a:spcPts val="0"/>
              </a:spcAft>
              <a:buClrTx/>
              <a:buSzTx/>
              <a:buNone/>
              <a:tabLst/>
              <a:defRPr/>
            </a:pPr>
            <a:r>
              <a:rPr kumimoji="0" lang="en-GB" sz="3600" b="1"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Evaluate the initiatives and activities of NGOs that prevail in the rural areas of the country and their success and achievements!!!</a:t>
            </a:r>
          </a:p>
        </p:txBody>
      </p:sp>
    </p:spTree>
    <p:extLst>
      <p:ext uri="{BB962C8B-B14F-4D97-AF65-F5344CB8AC3E}">
        <p14:creationId xmlns:p14="http://schemas.microsoft.com/office/powerpoint/2010/main" val="337035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62727" y="6822060"/>
            <a:ext cx="62407" cy="136699"/>
          </a:xfrm>
          <a:prstGeom prst="rect">
            <a:avLst/>
          </a:prstGeom>
        </p:spPr>
      </p:pic>
      <p:sp>
        <p:nvSpPr>
          <p:cNvPr id="3" name="object 3"/>
          <p:cNvSpPr txBox="1"/>
          <p:nvPr/>
        </p:nvSpPr>
        <p:spPr>
          <a:xfrm>
            <a:off x="319734" y="785359"/>
            <a:ext cx="10210800" cy="566822"/>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700" rIns="0" bIns="0" rtlCol="0">
            <a:spAutoFit/>
          </a:bodyPr>
          <a:lstStyle/>
          <a:p>
            <a:pPr marL="870585" indent="-858519">
              <a:lnSpc>
                <a:spcPct val="100000"/>
              </a:lnSpc>
              <a:spcBef>
                <a:spcPts val="100"/>
              </a:spcBef>
              <a:tabLst>
                <a:tab pos="871219" algn="l"/>
              </a:tabLst>
            </a:pPr>
            <a:r>
              <a:rPr lang="en-US" sz="3600" b="1" dirty="0">
                <a:latin typeface="Cambria" pitchFamily="18" charset="0"/>
                <a:cs typeface="Arial"/>
              </a:rPr>
              <a:t>Objectives and Outcomes of the Session </a:t>
            </a:r>
            <a:endParaRPr sz="3600" b="1" dirty="0">
              <a:latin typeface="Cambria" pitchFamily="18" charset="0"/>
              <a:cs typeface="Arial"/>
            </a:endParaRPr>
          </a:p>
        </p:txBody>
      </p:sp>
      <p:sp>
        <p:nvSpPr>
          <p:cNvPr id="4" name="object 4"/>
          <p:cNvSpPr txBox="1"/>
          <p:nvPr/>
        </p:nvSpPr>
        <p:spPr>
          <a:xfrm>
            <a:off x="457200" y="2438400"/>
            <a:ext cx="7162800" cy="627736"/>
          </a:xfrm>
          <a:prstGeom prst="rect">
            <a:avLst/>
          </a:prstGeom>
        </p:spPr>
        <p:txBody>
          <a:bodyPr vert="horz" wrap="square" lIns="0" tIns="12065" rIns="0" bIns="0" rtlCol="0">
            <a:spAutoFit/>
          </a:bodyPr>
          <a:lstStyle/>
          <a:p>
            <a:pPr marL="12700" marR="5080" algn="just">
              <a:lnSpc>
                <a:spcPct val="100000"/>
              </a:lnSpc>
              <a:spcBef>
                <a:spcPts val="95"/>
              </a:spcBef>
            </a:pPr>
            <a:endParaRPr sz="4000" dirty="0">
              <a:latin typeface="Cambria" pitchFamily="18" charset="0"/>
              <a:cs typeface="Calibri"/>
            </a:endParaRPr>
          </a:p>
        </p:txBody>
      </p:sp>
      <p:sp>
        <p:nvSpPr>
          <p:cNvPr id="7" name="TextBox 6">
            <a:extLst>
              <a:ext uri="{FF2B5EF4-FFF2-40B4-BE49-F238E27FC236}">
                <a16:creationId xmlns:a16="http://schemas.microsoft.com/office/drawing/2014/main" id="{8BB1DC5E-2357-E52B-4E54-DED192689C1B}"/>
              </a:ext>
            </a:extLst>
          </p:cNvPr>
          <p:cNvSpPr txBox="1"/>
          <p:nvPr/>
        </p:nvSpPr>
        <p:spPr>
          <a:xfrm>
            <a:off x="288530" y="1447800"/>
            <a:ext cx="10210800" cy="5183022"/>
          </a:xfrm>
          <a:prstGeom prst="rect">
            <a:avLst/>
          </a:prstGeom>
          <a:noFill/>
        </p:spPr>
        <p:txBody>
          <a:bodyPr wrap="square">
            <a:spAutoFit/>
          </a:bodyPr>
          <a:lstStyle/>
          <a:p>
            <a:pPr marL="342900" indent="-342900">
              <a:lnSpc>
                <a:spcPct val="150000"/>
              </a:lnSpc>
              <a:buFont typeface="Wingdings" panose="05000000000000000000" pitchFamily="2" charset="2"/>
              <a:buChar char="§"/>
            </a:pPr>
            <a:r>
              <a:rPr lang="en-GB" sz="2800" i="0" dirty="0">
                <a:effectLst/>
                <a:latin typeface="Cambria" panose="02040503050406030204" pitchFamily="18" charset="0"/>
                <a:ea typeface="Cambria" panose="02040503050406030204" pitchFamily="18" charset="0"/>
              </a:rPr>
              <a:t>Conceptual understanding of NGOs and its essentials </a:t>
            </a:r>
          </a:p>
          <a:p>
            <a:pPr marL="342900" indent="-342900">
              <a:lnSpc>
                <a:spcPct val="150000"/>
              </a:lnSpc>
              <a:buFont typeface="Wingdings" panose="05000000000000000000" pitchFamily="2" charset="2"/>
              <a:buChar char="§"/>
            </a:pPr>
            <a:r>
              <a:rPr lang="en-GB" sz="2800" i="0" dirty="0">
                <a:effectLst/>
                <a:latin typeface="Cambria" panose="02040503050406030204" pitchFamily="18" charset="0"/>
                <a:ea typeface="Cambria" panose="02040503050406030204" pitchFamily="18" charset="0"/>
              </a:rPr>
              <a:t>Understand the Linkage between NGOs and Rural </a:t>
            </a:r>
            <a:r>
              <a:rPr lang="en-GB" sz="2800" dirty="0">
                <a:latin typeface="Cambria" panose="02040503050406030204" pitchFamily="18" charset="0"/>
                <a:ea typeface="Cambria" panose="02040503050406030204" pitchFamily="18" charset="0"/>
              </a:rPr>
              <a:t>Development </a:t>
            </a:r>
          </a:p>
          <a:p>
            <a:pPr marL="342900" indent="-342900">
              <a:lnSpc>
                <a:spcPct val="150000"/>
              </a:lnSpc>
              <a:buFont typeface="Wingdings" panose="05000000000000000000" pitchFamily="2" charset="2"/>
              <a:buChar char="§"/>
            </a:pPr>
            <a:r>
              <a:rPr lang="en-GB" sz="2800" dirty="0">
                <a:latin typeface="Cambria" panose="02040503050406030204" pitchFamily="18" charset="0"/>
                <a:ea typeface="Cambria" panose="02040503050406030204" pitchFamily="18" charset="0"/>
              </a:rPr>
              <a:t>Make a brief introduction to different NGOs in terms of Rural Development </a:t>
            </a:r>
          </a:p>
          <a:p>
            <a:pPr marL="342900" indent="-342900">
              <a:lnSpc>
                <a:spcPct val="150000"/>
              </a:lnSpc>
              <a:buFont typeface="Wingdings" panose="05000000000000000000" pitchFamily="2" charset="2"/>
              <a:buChar char="§"/>
            </a:pPr>
            <a:r>
              <a:rPr lang="en-GB" sz="2800" dirty="0">
                <a:latin typeface="Cambria" panose="02040503050406030204" pitchFamily="18" charset="0"/>
                <a:ea typeface="Cambria" panose="02040503050406030204" pitchFamily="18" charset="0"/>
              </a:rPr>
              <a:t>E</a:t>
            </a:r>
            <a:r>
              <a:rPr lang="en-GB" sz="2800" i="0" dirty="0">
                <a:effectLst/>
                <a:latin typeface="Cambria" panose="02040503050406030204" pitchFamily="18" charset="0"/>
                <a:ea typeface="Cambria" panose="02040503050406030204" pitchFamily="18" charset="0"/>
              </a:rPr>
              <a:t>valuate the initiatives and activities of NGOs that prevail in the rural areas of the country</a:t>
            </a:r>
            <a:r>
              <a:rPr lang="en-GB" sz="2800" dirty="0">
                <a:latin typeface="Cambria" panose="02040503050406030204" pitchFamily="18" charset="0"/>
                <a:ea typeface="Cambria" panose="02040503050406030204" pitchFamily="18" charset="0"/>
              </a:rPr>
              <a:t> and </a:t>
            </a:r>
            <a:r>
              <a:rPr lang="en-GB" sz="2800" i="0" dirty="0">
                <a:effectLst/>
                <a:latin typeface="Cambria" panose="02040503050406030204" pitchFamily="18" charset="0"/>
                <a:ea typeface="Cambria" panose="02040503050406030204" pitchFamily="18" charset="0"/>
              </a:rPr>
              <a:t>their success and achievements</a:t>
            </a:r>
            <a:endParaRPr lang="en-GB" sz="2800" dirty="0">
              <a:latin typeface="Cambria" panose="02040503050406030204" pitchFamily="18" charset="0"/>
              <a:ea typeface="Cambria" panose="02040503050406030204" pitchFamily="18" charset="0"/>
            </a:endParaRPr>
          </a:p>
          <a:p>
            <a:pPr marL="342900" indent="-342900">
              <a:lnSpc>
                <a:spcPct val="150000"/>
              </a:lnSpc>
              <a:buFont typeface="Wingdings" panose="05000000000000000000" pitchFamily="2" charset="2"/>
              <a:buChar char="§"/>
            </a:pPr>
            <a:r>
              <a:rPr lang="en-GB" sz="2800" i="0" dirty="0">
                <a:effectLst/>
                <a:latin typeface="Cambria" panose="02040503050406030204" pitchFamily="18" charset="0"/>
                <a:ea typeface="Cambria" panose="02040503050406030204" pitchFamily="18" charset="0"/>
              </a:rPr>
              <a:t>Make a debate on the multidimensional approaches of NGOs in rural areas.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972800" cy="1219200"/>
          </a:xfrm>
          <a:solidFill>
            <a:srgbClr val="66FF99"/>
          </a:solidFill>
        </p:spPr>
        <p:txBody>
          <a:bodyPr>
            <a:noAutofit/>
          </a:bodyPr>
          <a:lstStyle/>
          <a:p>
            <a:r>
              <a:rPr lang="en-US" sz="4000" b="1" dirty="0">
                <a:effectLst>
                  <a:outerShdw blurRad="38100" dist="38100" dir="2700000" algn="tl">
                    <a:srgbClr val="000000">
                      <a:alpha val="43137"/>
                    </a:srgbClr>
                  </a:outerShdw>
                </a:effectLst>
                <a:latin typeface="Cambria" pitchFamily="18" charset="0"/>
              </a:rPr>
              <a:t>The Contribution of NGOs in Social Change in Bangladesh, Somalia, Nigeria : </a:t>
            </a:r>
            <a:r>
              <a:rPr lang="en-US" sz="4500" b="1" dirty="0">
                <a:solidFill>
                  <a:srgbClr val="FF0000"/>
                </a:solidFill>
                <a:effectLst>
                  <a:outerShdw blurRad="38100" dist="38100" dir="2700000" algn="tl">
                    <a:srgbClr val="000000">
                      <a:alpha val="43137"/>
                    </a:srgbClr>
                  </a:outerShdw>
                </a:effectLst>
                <a:latin typeface="Cambria" pitchFamily="18" charset="0"/>
              </a:rPr>
              <a:t>Microfinance </a:t>
            </a:r>
          </a:p>
        </p:txBody>
      </p:sp>
      <p:sp>
        <p:nvSpPr>
          <p:cNvPr id="3" name="Content Placeholder 2"/>
          <p:cNvSpPr>
            <a:spLocks noGrp="1"/>
          </p:cNvSpPr>
          <p:nvPr>
            <p:ph idx="1"/>
          </p:nvPr>
        </p:nvSpPr>
        <p:spPr>
          <a:xfrm>
            <a:off x="228600" y="1447800"/>
            <a:ext cx="10515600" cy="5715000"/>
          </a:xfrm>
        </p:spPr>
        <p:style>
          <a:lnRef idx="2">
            <a:schemeClr val="accent1"/>
          </a:lnRef>
          <a:fillRef idx="1">
            <a:schemeClr val="lt1"/>
          </a:fillRef>
          <a:effectRef idx="0">
            <a:schemeClr val="accent1"/>
          </a:effectRef>
          <a:fontRef idx="minor">
            <a:schemeClr val="dk1"/>
          </a:fontRef>
        </p:style>
        <p:txBody>
          <a:bodyPr>
            <a:normAutofit/>
          </a:bodyPr>
          <a:lstStyle/>
          <a:p>
            <a:pPr marL="274320" indent="-274320" algn="just">
              <a:spcBef>
                <a:spcPts val="0"/>
              </a:spcBef>
              <a:buFont typeface="Wingdings" pitchFamily="2" charset="2"/>
              <a:buChar char="§"/>
            </a:pPr>
            <a:r>
              <a:rPr lang="en-US" sz="3000" dirty="0">
                <a:latin typeface="Cambria" pitchFamily="18" charset="0"/>
              </a:rPr>
              <a:t>In countries like Bangladesh, Somalia, and Nigeria, women are disproportionately disadvantaged. </a:t>
            </a:r>
          </a:p>
          <a:p>
            <a:pPr marL="274320" indent="-274320" algn="just">
              <a:spcBef>
                <a:spcPts val="0"/>
              </a:spcBef>
              <a:buFont typeface="Wingdings" pitchFamily="2" charset="2"/>
              <a:buChar char="§"/>
            </a:pPr>
            <a:r>
              <a:rPr lang="en-US" sz="3000" dirty="0">
                <a:latin typeface="Cambria" pitchFamily="18" charset="0"/>
              </a:rPr>
              <a:t>Women constitute the overwhelming majority of the microfinance beneficiaries.</a:t>
            </a:r>
          </a:p>
          <a:p>
            <a:pPr marL="274320" indent="-274320" algn="just">
              <a:spcBef>
                <a:spcPts val="0"/>
              </a:spcBef>
              <a:buFont typeface="Wingdings" pitchFamily="2" charset="2"/>
              <a:buChar char="§"/>
            </a:pPr>
            <a:r>
              <a:rPr lang="en-US" sz="3000" dirty="0">
                <a:latin typeface="Cambria" pitchFamily="18" charset="0"/>
              </a:rPr>
              <a:t>Microfinance helps women acquire assets of their own and exercise power in household decision making. </a:t>
            </a:r>
          </a:p>
          <a:p>
            <a:pPr marL="274320" indent="-274320" algn="just">
              <a:spcBef>
                <a:spcPts val="0"/>
              </a:spcBef>
              <a:buFont typeface="Wingdings" pitchFamily="2" charset="2"/>
              <a:buChar char="§"/>
            </a:pPr>
            <a:r>
              <a:rPr lang="en-US" sz="3000" dirty="0">
                <a:latin typeface="Cambria" pitchFamily="18" charset="0"/>
              </a:rPr>
              <a:t>Microfinance programs taken by NGOs promote investment in human capital and raise awareness of reproductive health issues among poor families. </a:t>
            </a:r>
          </a:p>
          <a:p>
            <a:pPr marL="274320" indent="-274320" algn="just">
              <a:spcBef>
                <a:spcPts val="0"/>
              </a:spcBef>
              <a:buFont typeface="Wingdings" pitchFamily="2" charset="2"/>
              <a:buChar char="§"/>
            </a:pPr>
            <a:r>
              <a:rPr lang="en-US" sz="3000" b="1" dirty="0" err="1">
                <a:latin typeface="Cambria" pitchFamily="18" charset="0"/>
              </a:rPr>
              <a:t>Grameen</a:t>
            </a:r>
            <a:r>
              <a:rPr lang="en-US" sz="3000" b="1" dirty="0">
                <a:latin typeface="Cambria" pitchFamily="18" charset="0"/>
              </a:rPr>
              <a:t> Bank, BRAC, ASA in Bangladesh; Salaam Financial Services, </a:t>
            </a:r>
            <a:r>
              <a:rPr lang="en-US" sz="3000" b="1" dirty="0" err="1">
                <a:latin typeface="Cambria" pitchFamily="18" charset="0"/>
              </a:rPr>
              <a:t>Kabaa</a:t>
            </a:r>
            <a:r>
              <a:rPr lang="en-US" sz="3000" b="1" dirty="0">
                <a:latin typeface="Cambria" pitchFamily="18" charset="0"/>
              </a:rPr>
              <a:t> Microfinance Institution (K-MFI) in Somaliland provide short loans to poor women</a:t>
            </a:r>
            <a:r>
              <a:rPr lang="en-US" sz="3000" dirty="0">
                <a:latin typeface="Cambria" pitchFamily="18" charset="0"/>
              </a:rPr>
              <a:t>.  </a:t>
            </a:r>
          </a:p>
        </p:txBody>
      </p:sp>
    </p:spTree>
    <p:extLst>
      <p:ext uri="{BB962C8B-B14F-4D97-AF65-F5344CB8AC3E}">
        <p14:creationId xmlns:p14="http://schemas.microsoft.com/office/powerpoint/2010/main" val="2307984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762000"/>
            <a:ext cx="2514600" cy="525272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vert="vert270" lIns="104493" tIns="52247" rIns="104493" bIns="52247" rtlCol="0" anchor="ctr"/>
          <a:lstStyle/>
          <a:p>
            <a:pPr algn="ctr"/>
            <a:r>
              <a:rPr lang="en-US" sz="4800" dirty="0"/>
              <a:t>Microfinance</a:t>
            </a:r>
            <a:r>
              <a:rPr lang="en-US" sz="4000" dirty="0"/>
              <a:t> </a:t>
            </a:r>
          </a:p>
        </p:txBody>
      </p:sp>
      <p:sp>
        <p:nvSpPr>
          <p:cNvPr id="10" name="Rounded Rectangle 9"/>
          <p:cNvSpPr/>
          <p:nvPr/>
        </p:nvSpPr>
        <p:spPr>
          <a:xfrm>
            <a:off x="4480560" y="1950720"/>
            <a:ext cx="3108960" cy="2600960"/>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104493" tIns="52247" rIns="104493" bIns="52247" rtlCol="0" anchor="ctr"/>
          <a:lstStyle/>
          <a:p>
            <a:pPr algn="ctr"/>
            <a:r>
              <a:rPr lang="en-US" sz="5000" dirty="0"/>
              <a:t>Targeting Women  </a:t>
            </a:r>
          </a:p>
        </p:txBody>
      </p:sp>
      <p:cxnSp>
        <p:nvCxnSpPr>
          <p:cNvPr id="12" name="Straight Connector 11"/>
          <p:cNvCxnSpPr>
            <a:stCxn id="10" idx="1"/>
          </p:cNvCxnSpPr>
          <p:nvPr/>
        </p:nvCxnSpPr>
        <p:spPr>
          <a:xfrm rot="10800000">
            <a:off x="3200400" y="3251200"/>
            <a:ext cx="1280160" cy="1694"/>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8412480" y="487680"/>
            <a:ext cx="1920240" cy="625856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vert="vert270" lIns="104493" tIns="52247" rIns="104493" bIns="52247" rtlCol="0" anchor="ctr"/>
          <a:lstStyle/>
          <a:p>
            <a:pPr algn="ctr"/>
            <a:r>
              <a:rPr lang="en-US" sz="4800" dirty="0"/>
              <a:t>Women Empowerment</a:t>
            </a:r>
          </a:p>
        </p:txBody>
      </p:sp>
      <p:cxnSp>
        <p:nvCxnSpPr>
          <p:cNvPr id="15" name="Straight Connector 14"/>
          <p:cNvCxnSpPr>
            <a:stCxn id="10" idx="3"/>
          </p:cNvCxnSpPr>
          <p:nvPr/>
        </p:nvCxnSpPr>
        <p:spPr>
          <a:xfrm>
            <a:off x="7589520" y="3251200"/>
            <a:ext cx="822960" cy="169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images of microcredit"/>
          <p:cNvPicPr>
            <a:picLocks noChangeAspect="1" noChangeArrowheads="1"/>
          </p:cNvPicPr>
          <p:nvPr/>
        </p:nvPicPr>
        <p:blipFill>
          <a:blip r:embed="rId2"/>
          <a:srcRect/>
          <a:stretch>
            <a:fillRect/>
          </a:stretch>
        </p:blipFill>
        <p:spPr bwMode="auto">
          <a:xfrm>
            <a:off x="0" y="0"/>
            <a:ext cx="10972800" cy="73152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http://article.sciencepublishinggroup.com/journal/296/2960017/image001.jpg"/>
          <p:cNvPicPr>
            <a:picLocks noChangeAspect="1" noChangeArrowheads="1"/>
          </p:cNvPicPr>
          <p:nvPr/>
        </p:nvPicPr>
        <p:blipFill>
          <a:blip r:embed="rId2"/>
          <a:srcRect/>
          <a:stretch>
            <a:fillRect/>
          </a:stretch>
        </p:blipFill>
        <p:spPr bwMode="auto">
          <a:xfrm>
            <a:off x="731520" y="568960"/>
            <a:ext cx="9784080" cy="5608320"/>
          </a:xfrm>
          <a:prstGeom prst="rect">
            <a:avLst/>
          </a:prstGeom>
          <a:noFill/>
        </p:spPr>
      </p:pic>
      <p:sp>
        <p:nvSpPr>
          <p:cNvPr id="3" name="TextBox 2"/>
          <p:cNvSpPr txBox="1"/>
          <p:nvPr/>
        </p:nvSpPr>
        <p:spPr>
          <a:xfrm>
            <a:off x="1828800" y="6664960"/>
            <a:ext cx="7406640" cy="428680"/>
          </a:xfrm>
          <a:prstGeom prst="rect">
            <a:avLst/>
          </a:prstGeom>
          <a:noFill/>
        </p:spPr>
        <p:txBody>
          <a:bodyPr wrap="square" lIns="104493" tIns="52247" rIns="104493" bIns="52247" rtlCol="0">
            <a:spAutoFit/>
          </a:bodyPr>
          <a:lstStyle/>
          <a:p>
            <a:r>
              <a:rPr lang="en-US" b="1" dirty="0"/>
              <a:t>Figure: </a:t>
            </a:r>
            <a:r>
              <a:rPr lang="en-US" dirty="0" err="1">
                <a:solidFill>
                  <a:srgbClr val="FF0000"/>
                </a:solidFill>
              </a:rPr>
              <a:t>Grameen</a:t>
            </a:r>
            <a:r>
              <a:rPr lang="en-US" dirty="0">
                <a:solidFill>
                  <a:srgbClr val="FF0000"/>
                </a:solidFill>
              </a:rPr>
              <a:t> Bank Loan Distribution System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10515600" cy="5715000"/>
          </a:xfrm>
        </p:spPr>
        <p:style>
          <a:lnRef idx="2">
            <a:schemeClr val="accent2"/>
          </a:lnRef>
          <a:fillRef idx="1">
            <a:schemeClr val="lt1"/>
          </a:fillRef>
          <a:effectRef idx="0">
            <a:schemeClr val="accent2"/>
          </a:effectRef>
          <a:fontRef idx="minor">
            <a:schemeClr val="dk1"/>
          </a:fontRef>
        </p:style>
        <p:txBody>
          <a:bodyPr>
            <a:normAutofit/>
          </a:bodyPr>
          <a:lstStyle/>
          <a:p>
            <a:pPr marL="274320" indent="-274320" algn="just">
              <a:spcBef>
                <a:spcPts val="0"/>
              </a:spcBef>
              <a:buFont typeface="Wingdings" pitchFamily="2" charset="2"/>
              <a:buChar char="§"/>
            </a:pPr>
            <a:r>
              <a:rPr lang="en-US" sz="3000" dirty="0">
                <a:latin typeface="Cambria" pitchFamily="18" charset="0"/>
              </a:rPr>
              <a:t>BRAC’s </a:t>
            </a:r>
            <a:r>
              <a:rPr lang="en-US" sz="3000" b="1" dirty="0">
                <a:latin typeface="Cambria" pitchFamily="18" charset="0"/>
              </a:rPr>
              <a:t>Non-Formal Primary Education Program </a:t>
            </a:r>
            <a:r>
              <a:rPr lang="en-US" sz="3000" dirty="0">
                <a:latin typeface="Cambria" pitchFamily="18" charset="0"/>
              </a:rPr>
              <a:t>is an initiative for the rural areas of Bangladesh to provide basic education to the large numbers of children </a:t>
            </a:r>
            <a:r>
              <a:rPr lang="en-US" sz="3000" b="1" i="1" dirty="0">
                <a:latin typeface="Cambria" pitchFamily="18" charset="0"/>
              </a:rPr>
              <a:t>who were not being reached through government efforts. </a:t>
            </a:r>
          </a:p>
          <a:p>
            <a:pPr marL="274320" indent="-274320" algn="just">
              <a:spcBef>
                <a:spcPts val="0"/>
              </a:spcBef>
              <a:buFont typeface="Wingdings" pitchFamily="2" charset="2"/>
              <a:buChar char="§"/>
            </a:pPr>
            <a:r>
              <a:rPr lang="en-US" sz="3000" dirty="0">
                <a:latin typeface="Cambria" pitchFamily="18" charset="0"/>
              </a:rPr>
              <a:t>In comparison with the teachers in the formal education system, BRAC teachers have smaller classes (30 students only), teach fewer subjects, address fewer objectives and provide an estimated 500 additional hours per year of engaged instructional time. </a:t>
            </a:r>
          </a:p>
          <a:p>
            <a:pPr marL="274320" indent="-274320" algn="just">
              <a:spcBef>
                <a:spcPts val="0"/>
              </a:spcBef>
              <a:buFont typeface="Wingdings" pitchFamily="2" charset="2"/>
              <a:buChar char="§"/>
            </a:pPr>
            <a:r>
              <a:rPr lang="en-US" sz="3000" dirty="0">
                <a:latin typeface="Cambria" pitchFamily="18" charset="0"/>
              </a:rPr>
              <a:t>Similarly  Association for Social Advancement-ASA in Bangladesh, Plan International, Teach for India these are working for ensuring basic education for drop out students. </a:t>
            </a: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marL="0" marR="0" lvl="0" indent="0" algn="ctr" defTabSz="1044924"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rPr>
              <a:t>Education </a:t>
            </a:r>
          </a:p>
        </p:txBody>
      </p:sp>
    </p:spTree>
    <p:extLst>
      <p:ext uri="{BB962C8B-B14F-4D97-AF65-F5344CB8AC3E}">
        <p14:creationId xmlns:p14="http://schemas.microsoft.com/office/powerpoint/2010/main" val="2997633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Image result for images of BRAC ananda school"/>
          <p:cNvPicPr>
            <a:picLocks noChangeAspect="1" noChangeArrowheads="1"/>
          </p:cNvPicPr>
          <p:nvPr/>
        </p:nvPicPr>
        <p:blipFill>
          <a:blip r:embed="rId3"/>
          <a:srcRect/>
          <a:stretch>
            <a:fillRect/>
          </a:stretch>
        </p:blipFill>
        <p:spPr bwMode="auto">
          <a:xfrm>
            <a:off x="640080" y="568960"/>
            <a:ext cx="9692640" cy="633984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10515600" cy="5623560"/>
          </a:xfrm>
        </p:spPr>
        <p:txBody>
          <a:bodyPr>
            <a:normAutofit/>
          </a:bodyPr>
          <a:lstStyle/>
          <a:p>
            <a:pPr marL="274320" indent="-274320" algn="just">
              <a:spcBef>
                <a:spcPts val="0"/>
              </a:spcBef>
            </a:pPr>
            <a:r>
              <a:rPr lang="en-US" sz="3000" dirty="0">
                <a:latin typeface="Cambria" pitchFamily="18" charset="0"/>
              </a:rPr>
              <a:t>The Lancet documented in 2013 that Bangladesh achieved a great success in health especially in the improvements in the survival of infants and children under 5 years of age, life expectancy, immunization coverage and tuberculosis.</a:t>
            </a:r>
          </a:p>
          <a:p>
            <a:pPr marL="274320" indent="-274320" algn="just">
              <a:spcBef>
                <a:spcPts val="0"/>
              </a:spcBef>
            </a:pPr>
            <a:r>
              <a:rPr lang="en-US" sz="3000" dirty="0">
                <a:latin typeface="Cambria" pitchFamily="18" charset="0"/>
              </a:rPr>
              <a:t>BRAC’s WASH (Water, Sanitation, and Hygiene) program is another hallmark initiative in health sector.</a:t>
            </a:r>
          </a:p>
          <a:p>
            <a:pPr marL="274320" indent="-274320" algn="just">
              <a:spcBef>
                <a:spcPts val="0"/>
              </a:spcBef>
            </a:pPr>
            <a:r>
              <a:rPr lang="en-US" sz="3000" dirty="0">
                <a:latin typeface="Cambria" pitchFamily="18" charset="0"/>
              </a:rPr>
              <a:t>Under this program extreme poor people get financial cooperation in construction of sanitary latrine and also obtain awareness about sanitation system.</a:t>
            </a:r>
          </a:p>
          <a:p>
            <a:pPr marL="274320" indent="-274320" algn="just">
              <a:spcBef>
                <a:spcPts val="0"/>
              </a:spcBef>
            </a:pPr>
            <a:r>
              <a:rPr lang="en-US" sz="3000" dirty="0">
                <a:latin typeface="Cambria" pitchFamily="18" charset="0"/>
              </a:rPr>
              <a:t>African Childhood Care Network in Nigeria, Society for Telemedicine and E-Health in Nigeria, Oxfam International in Somalia  are working for ensuring health facilities. </a:t>
            </a:r>
          </a:p>
        </p:txBody>
      </p:sp>
      <p:sp>
        <p:nvSpPr>
          <p:cNvPr id="5"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marL="0" marR="0" lvl="0" indent="0" algn="ctr" defTabSz="1044924"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kumimoji="0" lang="en-US" sz="40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rPr>
              <a:t>Health </a:t>
            </a:r>
          </a:p>
        </p:txBody>
      </p:sp>
    </p:spTree>
    <p:extLst>
      <p:ext uri="{BB962C8B-B14F-4D97-AF65-F5344CB8AC3E}">
        <p14:creationId xmlns:p14="http://schemas.microsoft.com/office/powerpoint/2010/main" val="38112022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10515600" cy="5857240"/>
          </a:xfrm>
        </p:spPr>
        <p:style>
          <a:lnRef idx="2">
            <a:schemeClr val="accent5"/>
          </a:lnRef>
          <a:fillRef idx="1">
            <a:schemeClr val="lt1"/>
          </a:fillRef>
          <a:effectRef idx="0">
            <a:schemeClr val="accent5"/>
          </a:effectRef>
          <a:fontRef idx="minor">
            <a:schemeClr val="dk1"/>
          </a:fontRef>
        </p:style>
        <p:txBody>
          <a:bodyPr>
            <a:noAutofit/>
          </a:bodyPr>
          <a:lstStyle/>
          <a:p>
            <a:pPr marL="274320" indent="-274320" algn="just">
              <a:spcBef>
                <a:spcPts val="0"/>
              </a:spcBef>
              <a:buFont typeface="Wingdings" pitchFamily="2" charset="2"/>
              <a:buChar char="§"/>
            </a:pPr>
            <a:r>
              <a:rPr lang="en-US" sz="2800" dirty="0">
                <a:latin typeface="Cambria" pitchFamily="18" charset="0"/>
              </a:rPr>
              <a:t>NGOs, as the development partners of government, are working towards women empowerment and implementing a series of development intervention for eradicating gender discrimination.</a:t>
            </a:r>
          </a:p>
          <a:p>
            <a:pPr marL="274320" indent="-274320" algn="just">
              <a:spcBef>
                <a:spcPts val="0"/>
              </a:spcBef>
              <a:buFont typeface="Wingdings" pitchFamily="2" charset="2"/>
              <a:buChar char="§"/>
            </a:pPr>
            <a:r>
              <a:rPr lang="en-US" sz="2800" dirty="0">
                <a:latin typeface="Cambria" pitchFamily="18" charset="0"/>
              </a:rPr>
              <a:t>Following  the continuation of initiatives, NGOs have arranged many income generating activities like apiculture, silk production, embroidery, fishnet matching, poultry and livestock to increase the socio economic condition of women.</a:t>
            </a:r>
          </a:p>
          <a:p>
            <a:pPr marL="274320" indent="-274320" algn="just">
              <a:spcBef>
                <a:spcPts val="0"/>
              </a:spcBef>
              <a:buFont typeface="Wingdings" pitchFamily="2" charset="2"/>
              <a:buChar char="§"/>
            </a:pPr>
            <a:r>
              <a:rPr lang="en-US" sz="2800" dirty="0">
                <a:latin typeface="Cambria" pitchFamily="18" charset="0"/>
              </a:rPr>
              <a:t>In 2012, CARE Bangladesh provided a list of 81 NGOs including BRAC, CARE-Bangladesh, </a:t>
            </a:r>
            <a:r>
              <a:rPr lang="en-US" sz="2800" dirty="0" err="1">
                <a:latin typeface="Cambria" pitchFamily="18" charset="0"/>
              </a:rPr>
              <a:t>Hitaishi</a:t>
            </a:r>
            <a:r>
              <a:rPr lang="en-US" sz="2800" dirty="0">
                <a:latin typeface="Cambria" pitchFamily="18" charset="0"/>
              </a:rPr>
              <a:t> Bangladesh, </a:t>
            </a:r>
            <a:r>
              <a:rPr lang="en-US" sz="2800" dirty="0" err="1">
                <a:latin typeface="Cambria" pitchFamily="18" charset="0"/>
              </a:rPr>
              <a:t>Manusher</a:t>
            </a:r>
            <a:r>
              <a:rPr lang="en-US" sz="2800" dirty="0">
                <a:latin typeface="Cambria" pitchFamily="18" charset="0"/>
              </a:rPr>
              <a:t> </a:t>
            </a:r>
            <a:r>
              <a:rPr lang="en-US" sz="2800" dirty="0" err="1">
                <a:latin typeface="Cambria" pitchFamily="18" charset="0"/>
              </a:rPr>
              <a:t>Jonno</a:t>
            </a:r>
            <a:r>
              <a:rPr lang="en-US" sz="2800" dirty="0">
                <a:latin typeface="Cambria" pitchFamily="18" charset="0"/>
              </a:rPr>
              <a:t>, </a:t>
            </a:r>
            <a:r>
              <a:rPr lang="en-US" sz="2800" dirty="0" err="1">
                <a:latin typeface="Cambria" pitchFamily="18" charset="0"/>
              </a:rPr>
              <a:t>Mohila</a:t>
            </a:r>
            <a:r>
              <a:rPr lang="en-US" sz="2800" dirty="0">
                <a:latin typeface="Cambria" pitchFamily="18" charset="0"/>
              </a:rPr>
              <a:t> </a:t>
            </a:r>
            <a:r>
              <a:rPr lang="en-US" sz="2800" dirty="0" err="1">
                <a:latin typeface="Cambria" pitchFamily="18" charset="0"/>
              </a:rPr>
              <a:t>Porishad</a:t>
            </a:r>
            <a:r>
              <a:rPr lang="en-US" sz="2800" dirty="0">
                <a:latin typeface="Cambria" pitchFamily="18" charset="0"/>
              </a:rPr>
              <a:t>, Oxfam, have been launching project on issues pertaining to violence against women, either through direct services or advocacy.  </a:t>
            </a:r>
            <a:r>
              <a:rPr lang="en-US" sz="2800" b="1" dirty="0">
                <a:latin typeface="Cambria" pitchFamily="18" charset="0"/>
              </a:rPr>
              <a:t>Action Aid Nigeria, African Girls Empowerment working for the women empowerment. </a:t>
            </a:r>
          </a:p>
          <a:p>
            <a:pPr marL="274320" indent="-274320" algn="just">
              <a:spcBef>
                <a:spcPts val="0"/>
              </a:spcBef>
              <a:buFont typeface="Wingdings" pitchFamily="2" charset="2"/>
              <a:buChar char="§"/>
            </a:pPr>
            <a:endParaRPr lang="en-US" sz="2800" dirty="0">
              <a:latin typeface="Cambria" pitchFamily="18" charset="0"/>
            </a:endParaRPr>
          </a:p>
        </p:txBody>
      </p:sp>
      <p:sp>
        <p:nvSpPr>
          <p:cNvPr id="5"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marL="0" marR="0" lvl="0" indent="0" algn="ctr" defTabSz="1044924"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lang="en-US" sz="3200" b="1" dirty="0">
                <a:solidFill>
                  <a:srgbClr val="FF0000"/>
                </a:solidFill>
                <a:effectLst>
                  <a:outerShdw blurRad="38100" dist="38100" dir="2700000" algn="tl">
                    <a:srgbClr val="000000">
                      <a:alpha val="43137"/>
                    </a:srgbClr>
                  </a:outerShdw>
                </a:effectLst>
                <a:latin typeface="Cambria" pitchFamily="18" charset="0"/>
                <a:ea typeface="+mj-ea"/>
                <a:cs typeface="+mj-cs"/>
              </a:rPr>
              <a:t>Women Empowerment </a:t>
            </a:r>
            <a:r>
              <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rPr>
              <a:t> </a:t>
            </a:r>
          </a:p>
        </p:txBody>
      </p:sp>
    </p:spTree>
    <p:extLst>
      <p:ext uri="{BB962C8B-B14F-4D97-AF65-F5344CB8AC3E}">
        <p14:creationId xmlns:p14="http://schemas.microsoft.com/office/powerpoint/2010/main" val="3980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78792335"/>
              </p:ext>
            </p:extLst>
          </p:nvPr>
        </p:nvGraphicFramePr>
        <p:xfrm>
          <a:off x="457200" y="1490133"/>
          <a:ext cx="1014984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marL="0" marR="0" lvl="0" indent="0" algn="ctr" defTabSz="1044924"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lang="en-US" sz="3200" b="1" dirty="0">
                <a:solidFill>
                  <a:srgbClr val="FF0000"/>
                </a:solidFill>
                <a:effectLst>
                  <a:outerShdw blurRad="38100" dist="38100" dir="2700000" algn="tl">
                    <a:srgbClr val="000000">
                      <a:alpha val="43137"/>
                    </a:srgbClr>
                  </a:outerShdw>
                </a:effectLst>
                <a:latin typeface="Cambria" pitchFamily="18" charset="0"/>
                <a:ea typeface="+mj-ea"/>
                <a:cs typeface="+mj-cs"/>
              </a:rPr>
              <a:t>Raising Awareness </a:t>
            </a:r>
            <a:r>
              <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rPr>
              <a:t> </a:t>
            </a:r>
          </a:p>
        </p:txBody>
      </p:sp>
    </p:spTree>
    <p:extLst>
      <p:ext uri="{BB962C8B-B14F-4D97-AF65-F5344CB8AC3E}">
        <p14:creationId xmlns:p14="http://schemas.microsoft.com/office/powerpoint/2010/main" val="19866340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10515600" cy="4876800"/>
          </a:xfrm>
        </p:spPr>
        <p:style>
          <a:lnRef idx="2">
            <a:schemeClr val="accent5"/>
          </a:lnRef>
          <a:fillRef idx="1">
            <a:schemeClr val="lt1"/>
          </a:fillRef>
          <a:effectRef idx="0">
            <a:schemeClr val="accent5"/>
          </a:effectRef>
          <a:fontRef idx="minor">
            <a:schemeClr val="dk1"/>
          </a:fontRef>
        </p:style>
        <p:txBody>
          <a:bodyPr>
            <a:normAutofit/>
          </a:bodyPr>
          <a:lstStyle/>
          <a:p>
            <a:pPr marL="274320" indent="-274320" algn="just">
              <a:spcBef>
                <a:spcPts val="0"/>
              </a:spcBef>
              <a:buFont typeface="Wingdings" pitchFamily="2" charset="2"/>
              <a:buChar char="§"/>
            </a:pPr>
            <a:r>
              <a:rPr lang="en-US" sz="3000" dirty="0">
                <a:latin typeface="Cambria" pitchFamily="18" charset="0"/>
              </a:rPr>
              <a:t>Many NGOs have created the unconventional opportunity to use the </a:t>
            </a:r>
            <a:r>
              <a:rPr lang="en-US" sz="3000" dirty="0" err="1">
                <a:latin typeface="Cambria" pitchFamily="18" charset="0"/>
              </a:rPr>
              <a:t>khas</a:t>
            </a:r>
            <a:r>
              <a:rPr lang="en-US" sz="3000" dirty="0">
                <a:latin typeface="Cambria" pitchFamily="18" charset="0"/>
              </a:rPr>
              <a:t> (unused) land by introducing social forestation and group irrigations system for landless people usage.</a:t>
            </a:r>
          </a:p>
          <a:p>
            <a:pPr marL="274320" indent="-274320" algn="just">
              <a:spcBef>
                <a:spcPts val="0"/>
              </a:spcBef>
              <a:buFont typeface="Wingdings" pitchFamily="2" charset="2"/>
              <a:buChar char="§"/>
            </a:pPr>
            <a:r>
              <a:rPr lang="en-US" sz="3000" dirty="0">
                <a:latin typeface="Cambria" pitchFamily="18" charset="0"/>
              </a:rPr>
              <a:t>Particularly, NGOs are organizing the landless people, establishing village based nursery, assisting in social forestation and tree plantation, taking lease to </a:t>
            </a:r>
            <a:r>
              <a:rPr lang="en-US" sz="3000" dirty="0" err="1">
                <a:latin typeface="Cambria" pitchFamily="18" charset="0"/>
              </a:rPr>
              <a:t>khas</a:t>
            </a:r>
            <a:r>
              <a:rPr lang="en-US" sz="3000" dirty="0">
                <a:latin typeface="Cambria" pitchFamily="18" charset="0"/>
              </a:rPr>
              <a:t> land and dry riverbed to make use of shared fish culture.</a:t>
            </a:r>
          </a:p>
          <a:p>
            <a:pPr marL="274320" indent="-274320" algn="just">
              <a:spcBef>
                <a:spcPts val="0"/>
              </a:spcBef>
              <a:buFont typeface="Wingdings" pitchFamily="2" charset="2"/>
              <a:buChar char="§"/>
            </a:pPr>
            <a:r>
              <a:rPr lang="en-US" sz="3000" dirty="0">
                <a:latin typeface="Cambria" pitchFamily="18" charset="0"/>
              </a:rPr>
              <a:t>Action Aid Nigeria, Association for Grassroots Development (AGD) are working for the urban-rural peoples development. </a:t>
            </a: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lang="en-US" sz="3200" b="1" dirty="0">
                <a:solidFill>
                  <a:srgbClr val="FF0000"/>
                </a:solidFill>
                <a:effectLst>
                  <a:outerShdw blurRad="38100" dist="38100" dir="2700000" algn="tl">
                    <a:srgbClr val="000000">
                      <a:alpha val="43137"/>
                    </a:srgbClr>
                  </a:outerShdw>
                </a:effectLst>
                <a:latin typeface="Cambria" pitchFamily="18" charset="0"/>
              </a:rPr>
              <a:t>Access to Government Resources</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3987072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62727" y="6822060"/>
            <a:ext cx="62407" cy="136699"/>
          </a:xfrm>
          <a:prstGeom prst="rect">
            <a:avLst/>
          </a:prstGeom>
        </p:spPr>
      </p:pic>
      <p:sp>
        <p:nvSpPr>
          <p:cNvPr id="3" name="object 3"/>
          <p:cNvSpPr txBox="1"/>
          <p:nvPr/>
        </p:nvSpPr>
        <p:spPr>
          <a:xfrm>
            <a:off x="609600" y="1066800"/>
            <a:ext cx="7162800" cy="936154"/>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700" rIns="0" bIns="0" rtlCol="0">
            <a:spAutoFit/>
          </a:bodyPr>
          <a:lstStyle/>
          <a:p>
            <a:pPr marL="870585" indent="-858519" algn="ctr">
              <a:lnSpc>
                <a:spcPct val="100000"/>
              </a:lnSpc>
              <a:spcBef>
                <a:spcPts val="100"/>
              </a:spcBef>
              <a:tabLst>
                <a:tab pos="871219" algn="l"/>
              </a:tabLst>
            </a:pPr>
            <a:r>
              <a:rPr lang="en-US" sz="6000" dirty="0">
                <a:latin typeface="Cambria" pitchFamily="18" charset="0"/>
                <a:cs typeface="Arial"/>
              </a:rPr>
              <a:t>WHAT IS NGO?</a:t>
            </a:r>
            <a:endParaRPr sz="6000" dirty="0">
              <a:latin typeface="Cambria" pitchFamily="18" charset="0"/>
              <a:cs typeface="Arial"/>
            </a:endParaRPr>
          </a:p>
        </p:txBody>
      </p:sp>
      <p:sp>
        <p:nvSpPr>
          <p:cNvPr id="4" name="object 4"/>
          <p:cNvSpPr txBox="1"/>
          <p:nvPr/>
        </p:nvSpPr>
        <p:spPr>
          <a:xfrm>
            <a:off x="685800" y="2455696"/>
            <a:ext cx="7162800" cy="2856551"/>
          </a:xfrm>
          <a:prstGeom prst="rect">
            <a:avLst/>
          </a:prstGeom>
        </p:spPr>
        <p:txBody>
          <a:bodyPr vert="horz" wrap="square" lIns="0" tIns="12065" rIns="0" bIns="0" rtlCol="0">
            <a:spAutoFit/>
          </a:bodyPr>
          <a:lstStyle/>
          <a:p>
            <a:pPr marL="12700" marR="5080" algn="just">
              <a:lnSpc>
                <a:spcPct val="100000"/>
              </a:lnSpc>
              <a:spcBef>
                <a:spcPts val="95"/>
              </a:spcBef>
            </a:pPr>
            <a:r>
              <a:rPr lang="en-US" sz="3600" dirty="0">
                <a:latin typeface="Cambria" pitchFamily="18" charset="0"/>
                <a:cs typeface="Calibri"/>
              </a:rPr>
              <a:t>A non-governmental organization  (NGO) is any non-profit, voluntary citizens' group that is organized on a local, national, or international level.</a:t>
            </a:r>
          </a:p>
          <a:p>
            <a:pPr marL="12700" marR="5080" algn="just">
              <a:lnSpc>
                <a:spcPct val="100000"/>
              </a:lnSpc>
              <a:spcBef>
                <a:spcPts val="95"/>
              </a:spcBef>
            </a:pPr>
            <a:endParaRPr sz="4000" dirty="0">
              <a:latin typeface="Cambria" pitchFamily="18" charset="0"/>
              <a:cs typeface="Calibri"/>
            </a:endParaRPr>
          </a:p>
        </p:txBody>
      </p:sp>
      <p:pic>
        <p:nvPicPr>
          <p:cNvPr id="5" name="object 5"/>
          <p:cNvPicPr/>
          <p:nvPr/>
        </p:nvPicPr>
        <p:blipFill>
          <a:blip r:embed="rId3" cstate="print"/>
          <a:stretch>
            <a:fillRect/>
          </a:stretch>
        </p:blipFill>
        <p:spPr>
          <a:xfrm>
            <a:off x="8305799" y="1981200"/>
            <a:ext cx="2258263" cy="3932733"/>
          </a:xfrm>
          <a:prstGeom prst="rect">
            <a:avLst/>
          </a:prstGeom>
        </p:spPr>
      </p:pic>
    </p:spTree>
    <p:extLst>
      <p:ext uri="{BB962C8B-B14F-4D97-AF65-F5344CB8AC3E}">
        <p14:creationId xmlns:p14="http://schemas.microsoft.com/office/powerpoint/2010/main" val="821555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10439400" cy="5562600"/>
          </a:xfrm>
        </p:spPr>
        <p:style>
          <a:lnRef idx="2">
            <a:schemeClr val="accent6"/>
          </a:lnRef>
          <a:fillRef idx="1">
            <a:schemeClr val="lt1"/>
          </a:fillRef>
          <a:effectRef idx="0">
            <a:schemeClr val="accent6"/>
          </a:effectRef>
          <a:fontRef idx="minor">
            <a:schemeClr val="dk1"/>
          </a:fontRef>
        </p:style>
        <p:txBody>
          <a:bodyPr>
            <a:normAutofit lnSpcReduction="10000"/>
          </a:bodyPr>
          <a:lstStyle/>
          <a:p>
            <a:pPr marL="274320" indent="-274320" algn="just">
              <a:spcBef>
                <a:spcPts val="600"/>
              </a:spcBef>
              <a:buFont typeface="Wingdings" pitchFamily="2" charset="2"/>
              <a:buChar char="§"/>
            </a:pPr>
            <a:r>
              <a:rPr lang="en-US" sz="3000" dirty="0">
                <a:latin typeface="Cambria" pitchFamily="18" charset="0"/>
              </a:rPr>
              <a:t>The major environmental problems in Bangladesh include deforestation, desertification arsenic problem and damage to the genetic and aquatic environment.</a:t>
            </a:r>
          </a:p>
          <a:p>
            <a:pPr marL="274320" indent="-274320" algn="just">
              <a:spcBef>
                <a:spcPts val="600"/>
              </a:spcBef>
              <a:buFont typeface="Wingdings" pitchFamily="2" charset="2"/>
              <a:buChar char="§"/>
            </a:pPr>
            <a:r>
              <a:rPr lang="en-US" sz="3000" dirty="0">
                <a:latin typeface="Cambria" pitchFamily="18" charset="0"/>
              </a:rPr>
              <a:t>The NGOs undertake various programs to contest deforestation and to improve the conditions of deforestation as well as in a forestation program, improving sanitation facilities and ensuring the supply of safe drinking water through the distribution of water-sealed latrines and tube-wells among the beneficiaries.</a:t>
            </a:r>
          </a:p>
          <a:p>
            <a:pPr marL="274320" indent="-274320" algn="just">
              <a:spcBef>
                <a:spcPts val="600"/>
              </a:spcBef>
              <a:buFont typeface="Wingdings" pitchFamily="2" charset="2"/>
              <a:buChar char="§"/>
            </a:pPr>
            <a:r>
              <a:rPr lang="en-US" sz="3000" b="1" dirty="0">
                <a:latin typeface="Cambria" pitchFamily="18" charset="0"/>
              </a:rPr>
              <a:t>Green Peace, BELA, World Wildlife Fund, 1% For The Planet, and Friends of Earth are working to protect the environment</a:t>
            </a:r>
            <a:r>
              <a:rPr lang="en-US" sz="3000" dirty="0">
                <a:latin typeface="Cambria" pitchFamily="18" charset="0"/>
              </a:rPr>
              <a:t>. </a:t>
            </a: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 </a:t>
            </a:r>
            <a:r>
              <a:rPr lang="en-US" sz="3200" b="1" dirty="0">
                <a:solidFill>
                  <a:srgbClr val="FF0000"/>
                </a:solidFill>
                <a:effectLst>
                  <a:outerShdw blurRad="38100" dist="38100" dir="2700000" algn="tl">
                    <a:srgbClr val="000000">
                      <a:alpha val="43137"/>
                    </a:srgbClr>
                  </a:outerShdw>
                </a:effectLst>
                <a:latin typeface="Cambria" pitchFamily="18" charset="0"/>
              </a:rPr>
              <a:t>Environment </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7800233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10515600" cy="5562600"/>
          </a:xfrm>
        </p:spPr>
        <p:style>
          <a:lnRef idx="2">
            <a:schemeClr val="accent2"/>
          </a:lnRef>
          <a:fillRef idx="1">
            <a:schemeClr val="lt1"/>
          </a:fillRef>
          <a:effectRef idx="0">
            <a:schemeClr val="accent2"/>
          </a:effectRef>
          <a:fontRef idx="minor">
            <a:schemeClr val="dk1"/>
          </a:fontRef>
        </p:style>
        <p:txBody>
          <a:bodyPr>
            <a:normAutofit/>
          </a:bodyPr>
          <a:lstStyle/>
          <a:p>
            <a:pPr marL="274320" indent="-274320" algn="just">
              <a:spcBef>
                <a:spcPts val="0"/>
              </a:spcBef>
              <a:buFont typeface="Wingdings" pitchFamily="2" charset="2"/>
              <a:buChar char="§"/>
            </a:pPr>
            <a:r>
              <a:rPr lang="en-US" sz="3000" dirty="0">
                <a:latin typeface="Cambria" pitchFamily="18" charset="0"/>
              </a:rPr>
              <a:t>At the time of natural disasters like flood, drought, famine, storm, contaminated diseases, the NGOs have been planning a momentous role in distributing relief and substantial help among the wounded people along with government and after disaster, and then they would also undertake different rehabilitation activities for the betterment of disaster affected people. </a:t>
            </a:r>
          </a:p>
          <a:p>
            <a:pPr marL="274320" indent="-274320" algn="just">
              <a:spcBef>
                <a:spcPts val="0"/>
              </a:spcBef>
              <a:buFont typeface="Wingdings" pitchFamily="2" charset="2"/>
              <a:buChar char="§"/>
            </a:pPr>
            <a:endParaRPr lang="en-US" sz="3000" dirty="0">
              <a:latin typeface="Cambria" pitchFamily="18" charset="0"/>
            </a:endParaRPr>
          </a:p>
          <a:p>
            <a:pPr marL="274320" indent="-274320" algn="just">
              <a:spcBef>
                <a:spcPts val="0"/>
              </a:spcBef>
              <a:buFont typeface="Wingdings" pitchFamily="2" charset="2"/>
              <a:buChar char="§"/>
            </a:pPr>
            <a:r>
              <a:rPr lang="en-US" sz="3000" dirty="0">
                <a:latin typeface="Cambria" pitchFamily="18" charset="0"/>
              </a:rPr>
              <a:t>African Refugee Foundation (AREF) in Nigeria, Islamic Relief and Mercy Corps in Somalia have been working for a long time in the crisis areas. </a:t>
            </a: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a:t>
            </a:r>
            <a:r>
              <a:rPr lang="en-US" sz="3200" b="1" dirty="0">
                <a:solidFill>
                  <a:srgbClr val="FF0000"/>
                </a:solidFill>
                <a:latin typeface="Cambria" pitchFamily="18" charset="0"/>
              </a:rPr>
              <a:t>Relief and Rehabilitation</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19373938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10439400" cy="5562600"/>
          </a:xfrm>
        </p:spPr>
        <p:style>
          <a:lnRef idx="2">
            <a:schemeClr val="accent4"/>
          </a:lnRef>
          <a:fillRef idx="1">
            <a:schemeClr val="lt1"/>
          </a:fillRef>
          <a:effectRef idx="0">
            <a:schemeClr val="accent4"/>
          </a:effectRef>
          <a:fontRef idx="minor">
            <a:schemeClr val="dk1"/>
          </a:fontRef>
        </p:style>
        <p:txBody>
          <a:bodyPr>
            <a:normAutofit/>
          </a:bodyPr>
          <a:lstStyle/>
          <a:p>
            <a:pPr marL="274320" indent="-274320" algn="just">
              <a:spcBef>
                <a:spcPts val="0"/>
              </a:spcBef>
              <a:buFont typeface="Wingdings" pitchFamily="2" charset="2"/>
              <a:buChar char="§"/>
            </a:pPr>
            <a:r>
              <a:rPr lang="en-US" sz="3000" dirty="0">
                <a:latin typeface="Cambria" pitchFamily="18" charset="0"/>
              </a:rPr>
              <a:t>NGOs are playing significant role to encourage the rural poor to participate in different economic activities and to increase their income through employment generation.</a:t>
            </a:r>
          </a:p>
          <a:p>
            <a:pPr marL="274320" indent="-274320" algn="just">
              <a:spcBef>
                <a:spcPts val="0"/>
              </a:spcBef>
              <a:buFont typeface="Wingdings" pitchFamily="2" charset="2"/>
              <a:buChar char="§"/>
            </a:pPr>
            <a:r>
              <a:rPr lang="en-US" sz="3000" dirty="0">
                <a:latin typeface="Cambria" pitchFamily="18" charset="0"/>
              </a:rPr>
              <a:t>Some large organizations launches very effective professional training for higher official and unemployed people that generate job facilities.</a:t>
            </a:r>
          </a:p>
          <a:p>
            <a:pPr marL="274320" indent="-274320" algn="just">
              <a:spcBef>
                <a:spcPts val="0"/>
              </a:spcBef>
              <a:buFont typeface="Wingdings" pitchFamily="2" charset="2"/>
              <a:buChar char="§"/>
            </a:pPr>
            <a:r>
              <a:rPr lang="en-US" sz="3000" dirty="0">
                <a:latin typeface="Cambria" pitchFamily="18" charset="0"/>
              </a:rPr>
              <a:t>On the other hand, they provide loans and management assistance to individuals, which create new employment opportunity.</a:t>
            </a:r>
          </a:p>
          <a:p>
            <a:pPr marL="274320" indent="-274320" algn="just">
              <a:spcBef>
                <a:spcPts val="0"/>
              </a:spcBef>
              <a:buFont typeface="Wingdings" pitchFamily="2" charset="2"/>
              <a:buChar char="§"/>
            </a:pPr>
            <a:r>
              <a:rPr lang="en-US" sz="3000" dirty="0">
                <a:latin typeface="Cambria" pitchFamily="18" charset="0"/>
              </a:rPr>
              <a:t>Action Aid for the Unemployed in Nigeria has been working for the unemployed people.  </a:t>
            </a:r>
          </a:p>
        </p:txBody>
      </p:sp>
      <p:sp>
        <p:nvSpPr>
          <p:cNvPr id="5"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a:t>
            </a:r>
            <a:r>
              <a:rPr lang="en-US" sz="3200" b="1" dirty="0">
                <a:solidFill>
                  <a:srgbClr val="FF0000"/>
                </a:solidFill>
                <a:effectLst>
                  <a:outerShdw blurRad="38100" dist="38100" dir="2700000" algn="tl">
                    <a:srgbClr val="000000">
                      <a:alpha val="43137"/>
                    </a:srgbClr>
                  </a:outerShdw>
                </a:effectLst>
                <a:latin typeface="Cambria" pitchFamily="18" charset="0"/>
              </a:rPr>
              <a:t>Employment Generation</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36697407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10591800" cy="5486400"/>
          </a:xfrm>
        </p:spPr>
        <p:txBody>
          <a:bodyPr>
            <a:noAutofit/>
          </a:bodyPr>
          <a:lstStyle/>
          <a:p>
            <a:pPr marL="274320" indent="-274320" algn="just">
              <a:spcBef>
                <a:spcPts val="0"/>
              </a:spcBef>
              <a:buFont typeface="Wingdings" pitchFamily="2" charset="2"/>
              <a:buChar char="§"/>
            </a:pPr>
            <a:r>
              <a:rPr lang="en-US" sz="3000" dirty="0">
                <a:latin typeface="Cambria" pitchFamily="18" charset="0"/>
              </a:rPr>
              <a:t>Under taking the program of agriculture and food security, BRAC works with government to ensure food security by keeping direct contribution in producing, distributing and marketing quality seeds, conducting research to develop better varieties.</a:t>
            </a:r>
          </a:p>
          <a:p>
            <a:pPr marL="274320" indent="-274320" algn="just">
              <a:spcBef>
                <a:spcPts val="0"/>
              </a:spcBef>
              <a:buFont typeface="Wingdings" pitchFamily="2" charset="2"/>
              <a:buChar char="§"/>
            </a:pPr>
            <a:r>
              <a:rPr lang="en-US" sz="3000" dirty="0">
                <a:latin typeface="Cambria" pitchFamily="18" charset="0"/>
              </a:rPr>
              <a:t>In 2012, under share croppers development project, total borrowers was 2, 00,000 and more than 1, 50,000 farmers got training on their agricultural works as the extension of non-traditional agriculture.</a:t>
            </a:r>
          </a:p>
          <a:p>
            <a:pPr marL="274320" indent="-274320" algn="just">
              <a:spcBef>
                <a:spcPts val="0"/>
              </a:spcBef>
              <a:buFont typeface="Wingdings" pitchFamily="2" charset="2"/>
              <a:buChar char="§"/>
            </a:pPr>
            <a:r>
              <a:rPr lang="en-US" sz="3000" dirty="0">
                <a:latin typeface="Cambria" pitchFamily="18" charset="0"/>
              </a:rPr>
              <a:t>Some NGOs undertake unique programs of technology involving innovative fertilizer usage and waste management. Advocacy Committee Against Hunger in Nigeria is like that. </a:t>
            </a:r>
          </a:p>
        </p:txBody>
      </p:sp>
      <p:sp>
        <p:nvSpPr>
          <p:cNvPr id="4" name="Title 1"/>
          <p:cNvSpPr txBox="1">
            <a:spLocks/>
          </p:cNvSpPr>
          <p:nvPr/>
        </p:nvSpPr>
        <p:spPr>
          <a:xfrm>
            <a:off x="0" y="0"/>
            <a:ext cx="10972800" cy="1600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a:ln>
                  <a:noFill/>
                </a:ln>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a:t>
            </a:r>
            <a:r>
              <a:rPr lang="en-US" sz="3200" b="1" dirty="0">
                <a:solidFill>
                  <a:srgbClr val="FF0000"/>
                </a:solidFill>
                <a:latin typeface="Cambria" pitchFamily="18" charset="0"/>
              </a:rPr>
              <a:t>Non-traditional Agricultural Extension and Food Security</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12134126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10439400" cy="4038600"/>
          </a:xfrm>
        </p:spPr>
        <p:style>
          <a:lnRef idx="2">
            <a:schemeClr val="accent1"/>
          </a:lnRef>
          <a:fillRef idx="1">
            <a:schemeClr val="lt1"/>
          </a:fillRef>
          <a:effectRef idx="0">
            <a:schemeClr val="accent1"/>
          </a:effectRef>
          <a:fontRef idx="minor">
            <a:schemeClr val="dk1"/>
          </a:fontRef>
        </p:style>
        <p:txBody>
          <a:bodyPr>
            <a:normAutofit/>
          </a:bodyPr>
          <a:lstStyle/>
          <a:p>
            <a:pPr marL="274320" indent="-274320" algn="just">
              <a:spcBef>
                <a:spcPts val="0"/>
              </a:spcBef>
              <a:buFont typeface="Wingdings" pitchFamily="2" charset="2"/>
              <a:buChar char="§"/>
            </a:pPr>
            <a:r>
              <a:rPr lang="en-US" sz="3000" dirty="0">
                <a:latin typeface="Cambria" pitchFamily="18" charset="0"/>
              </a:rPr>
              <a:t>NGOs have made momentous contributions on family planning.</a:t>
            </a:r>
          </a:p>
          <a:p>
            <a:pPr marL="274320" indent="-274320" algn="just">
              <a:spcBef>
                <a:spcPts val="0"/>
              </a:spcBef>
              <a:buFont typeface="Wingdings" pitchFamily="2" charset="2"/>
              <a:buChar char="§"/>
            </a:pPr>
            <a:r>
              <a:rPr lang="en-US" sz="3000" dirty="0">
                <a:latin typeface="Cambria" pitchFamily="18" charset="0"/>
              </a:rPr>
              <a:t>Specifically, Bangladesh’s national policies and NGOs include a highly developed outreach program that offers family planning services through a program of direct education and distribution of contraceptives in the homes and motivational activities as well as reproductive health care and surgical services of rural women and urban slums in Bangladesh.</a:t>
            </a:r>
          </a:p>
        </p:txBody>
      </p:sp>
      <p:sp>
        <p:nvSpPr>
          <p:cNvPr id="4" name="Title 1"/>
          <p:cNvSpPr txBox="1">
            <a:spLocks/>
          </p:cNvSpPr>
          <p:nvPr/>
        </p:nvSpPr>
        <p:spPr>
          <a:xfrm>
            <a:off x="0" y="0"/>
            <a:ext cx="10972800" cy="1219200"/>
          </a:xfrm>
          <a:prstGeom prst="rect">
            <a:avLst/>
          </a:prstGeom>
          <a:solidFill>
            <a:srgbClr val="66FF99"/>
          </a:solidFill>
        </p:spPr>
        <p:txBody>
          <a:bodyPr vert="horz" lIns="104493" tIns="52247" rIns="104493" bIns="52247" rtlCol="0" anchor="ctr">
            <a:noAutofit/>
          </a:bodyPr>
          <a:lstStyle/>
          <a:p>
            <a:pPr lvl="0" algn="ctr">
              <a:spcBef>
                <a:spcPct val="0"/>
              </a:spcBef>
            </a:pPr>
            <a:r>
              <a:rPr kumimoji="0" lang="en-US" sz="3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Cambria" pitchFamily="18" charset="0"/>
                <a:ea typeface="+mj-ea"/>
                <a:cs typeface="+mj-cs"/>
              </a:rPr>
              <a:t>The Contribution of NGOs in Social Change in Bangladesh, Somalia, Nigeria: </a:t>
            </a:r>
            <a:r>
              <a:rPr lang="en-US" sz="3200" b="1" dirty="0">
                <a:solidFill>
                  <a:srgbClr val="FF0000"/>
                </a:solidFill>
                <a:effectLst>
                  <a:outerShdw blurRad="38100" dist="38100" dir="2700000" algn="tl">
                    <a:srgbClr val="000000">
                      <a:alpha val="43137"/>
                    </a:srgbClr>
                  </a:outerShdw>
                </a:effectLst>
                <a:latin typeface="Cambria" pitchFamily="18" charset="0"/>
              </a:rPr>
              <a:t>Family Planning </a:t>
            </a:r>
            <a:endParaRPr kumimoji="0" lang="en-US" sz="3200"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mj-ea"/>
              <a:cs typeface="+mj-cs"/>
            </a:endParaRPr>
          </a:p>
        </p:txBody>
      </p:sp>
    </p:spTree>
    <p:extLst>
      <p:ext uri="{BB962C8B-B14F-4D97-AF65-F5344CB8AC3E}">
        <p14:creationId xmlns:p14="http://schemas.microsoft.com/office/powerpoint/2010/main" val="18603070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F82222F-68F3-6AF9-1CBC-CD646EADB983}"/>
              </a:ext>
            </a:extLst>
          </p:cNvPr>
          <p:cNvSpPr>
            <a:spLocks noGrp="1"/>
          </p:cNvSpPr>
          <p:nvPr>
            <p:ph idx="1"/>
          </p:nvPr>
        </p:nvSpPr>
        <p:spPr/>
        <p:txBody>
          <a:bodyPr>
            <a:normAutofit/>
          </a:bodyPr>
          <a:lstStyle/>
          <a:p>
            <a:pPr marL="0" indent="0" algn="ctr">
              <a:buNone/>
            </a:pPr>
            <a:r>
              <a:rPr kumimoji="0" lang="en-GB" sz="44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Make a debate on the multidimensional approaches of NGOs in rural areas!!</a:t>
            </a:r>
            <a:endParaRPr lang="en-US" sz="4400" dirty="0"/>
          </a:p>
        </p:txBody>
      </p:sp>
    </p:spTree>
    <p:extLst>
      <p:ext uri="{BB962C8B-B14F-4D97-AF65-F5344CB8AC3E}">
        <p14:creationId xmlns:p14="http://schemas.microsoft.com/office/powerpoint/2010/main" val="40372321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2960" y="731520"/>
            <a:ext cx="9601200" cy="5933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4013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xfrm>
            <a:off x="914400" y="0"/>
            <a:ext cx="9601200" cy="812800"/>
          </a:xfrm>
        </p:spPr>
        <p:style>
          <a:lnRef idx="1">
            <a:schemeClr val="accent1"/>
          </a:lnRef>
          <a:fillRef idx="2">
            <a:schemeClr val="accent1"/>
          </a:fillRef>
          <a:effectRef idx="1">
            <a:schemeClr val="accent1"/>
          </a:effectRef>
          <a:fontRef idx="minor">
            <a:schemeClr val="dk1"/>
          </a:fontRef>
        </p:style>
        <p:txBody>
          <a:bodyPr wrap="square" lIns="104498" tIns="52249" rIns="104498" bIns="52249" numCol="1" compatLnSpc="1">
            <a:prstTxWarp prst="textNoShape">
              <a:avLst/>
            </a:prstTxWarp>
          </a:bodyPr>
          <a:lstStyle/>
          <a:p>
            <a:pPr>
              <a:defRPr/>
            </a:pPr>
            <a:r>
              <a:rPr lang="en-US" sz="4600" dirty="0">
                <a:solidFill>
                  <a:schemeClr val="tx1"/>
                </a:solidFill>
                <a:latin typeface="Cambria" pitchFamily="18" charset="0"/>
                <a:cs typeface="Calibri" pitchFamily="34" charset="0"/>
              </a:rPr>
              <a:t>Rural Development</a:t>
            </a:r>
            <a:endParaRPr sz="4600">
              <a:solidFill>
                <a:schemeClr val="tx1"/>
              </a:solidFill>
              <a:effectLst/>
              <a:latin typeface="Cambria" pitchFamily="18" charset="0"/>
              <a:cs typeface="Calibri" pitchFamily="34" charset="0"/>
            </a:endParaRPr>
          </a:p>
        </p:txBody>
      </p:sp>
      <p:sp>
        <p:nvSpPr>
          <p:cNvPr id="21507" name="Content Placeholder 2"/>
          <p:cNvSpPr>
            <a:spLocks noGrp="1"/>
          </p:cNvSpPr>
          <p:nvPr>
            <p:ph idx="1"/>
          </p:nvPr>
        </p:nvSpPr>
        <p:spPr>
          <a:xfrm>
            <a:off x="548640" y="894080"/>
            <a:ext cx="9601200" cy="2113280"/>
          </a:xfrm>
        </p:spPr>
        <p:txBody>
          <a:bodyPr/>
          <a:lstStyle/>
          <a:p>
            <a:pPr marL="0" indent="0" algn="just">
              <a:buNone/>
            </a:pPr>
            <a:r>
              <a:rPr lang="en-US" sz="2300" dirty="0">
                <a:latin typeface="Cambria" pitchFamily="18" charset="0"/>
                <a:cs typeface="Calibri" pitchFamily="34" charset="0"/>
              </a:rPr>
              <a:t>Rural development is the betterment in the totality of life for rural people. It is the </a:t>
            </a:r>
            <a:r>
              <a:rPr lang="en-US" sz="2300" b="1" dirty="0">
                <a:latin typeface="Cambria" pitchFamily="18" charset="0"/>
                <a:cs typeface="Calibri" pitchFamily="34" charset="0"/>
              </a:rPr>
              <a:t>process of improving the quality of life and economic well-being of people</a:t>
            </a:r>
            <a:r>
              <a:rPr lang="en-US" sz="2300" dirty="0">
                <a:latin typeface="Cambria" pitchFamily="18" charset="0"/>
                <a:cs typeface="Calibri" pitchFamily="34" charset="0"/>
              </a:rPr>
              <a:t> living in relatively isolated and sparsely populated areas. Its actions are mainly </a:t>
            </a:r>
            <a:r>
              <a:rPr lang="en-US" sz="2300" b="1" dirty="0">
                <a:latin typeface="Cambria" pitchFamily="18" charset="0"/>
                <a:cs typeface="Calibri" pitchFamily="34" charset="0"/>
              </a:rPr>
              <a:t>aimed to the social and economic development of the rural areas</a:t>
            </a:r>
            <a:r>
              <a:rPr lang="en-US" sz="2300" dirty="0">
                <a:latin typeface="Cambria" pitchFamily="18" charset="0"/>
                <a:cs typeface="Calibri" pitchFamily="34" charset="0"/>
              </a:rPr>
              <a:t>.</a:t>
            </a:r>
          </a:p>
        </p:txBody>
      </p:sp>
      <p:sp>
        <p:nvSpPr>
          <p:cNvPr id="5" name="Title 1"/>
          <p:cNvSpPr txBox="1">
            <a:spLocks/>
          </p:cNvSpPr>
          <p:nvPr/>
        </p:nvSpPr>
        <p:spPr>
          <a:xfrm>
            <a:off x="548640" y="3007360"/>
            <a:ext cx="9532620" cy="650240"/>
          </a:xfrm>
          <a:prstGeom prst="rect">
            <a:avLst/>
          </a:prstGeom>
        </p:spPr>
        <p:txBody>
          <a:bodyPr lIns="104498" tIns="52249" rIns="104498" bIns="52249" anchor="ctr">
            <a:normAutofit fontScale="97500" lnSpcReduction="10000"/>
          </a:bodyPr>
          <a:lstStyle/>
          <a:p>
            <a:pPr algn="ctr" eaLnBrk="0" hangingPunct="0">
              <a:defRPr/>
            </a:pPr>
            <a:r>
              <a:rPr lang="en-US" sz="3700" b="1" dirty="0">
                <a:latin typeface="Cambria" pitchFamily="18" charset="0"/>
                <a:ea typeface="+mj-ea"/>
                <a:cs typeface="Calibri" pitchFamily="34" charset="0"/>
              </a:rPr>
              <a:t>Indicators of Rural Development</a:t>
            </a:r>
          </a:p>
        </p:txBody>
      </p:sp>
      <p:sp>
        <p:nvSpPr>
          <p:cNvPr id="21510" name="Content Placeholder 2"/>
          <p:cNvSpPr txBox="1">
            <a:spLocks/>
          </p:cNvSpPr>
          <p:nvPr/>
        </p:nvSpPr>
        <p:spPr bwMode="auto">
          <a:xfrm>
            <a:off x="548640" y="3738880"/>
            <a:ext cx="9890760" cy="3271520"/>
          </a:xfrm>
          <a:prstGeom prst="rect">
            <a:avLst/>
          </a:prstGeom>
          <a:noFill/>
          <a:ln w="9525">
            <a:noFill/>
            <a:miter lim="800000"/>
            <a:headEnd/>
            <a:tailEnd/>
          </a:ln>
        </p:spPr>
        <p:txBody>
          <a:bodyPr lIns="104498" tIns="52249" rIns="104498" bIns="52249"/>
          <a:lstStyle/>
          <a:p>
            <a:pPr marL="417265" indent="-322927" algn="just" eaLnBrk="0" hangingPunct="0">
              <a:spcBef>
                <a:spcPts val="686"/>
              </a:spcBef>
              <a:buClr>
                <a:schemeClr val="accent1"/>
              </a:buClr>
              <a:buSzPct val="80000"/>
              <a:buFont typeface="Wingdings" pitchFamily="2" charset="2"/>
              <a:buChar char="q"/>
            </a:pPr>
            <a:r>
              <a:rPr lang="en-US" sz="2300" dirty="0">
                <a:latin typeface="Cambria" pitchFamily="18" charset="0"/>
                <a:cs typeface="Calibri" pitchFamily="34" charset="0"/>
              </a:rPr>
              <a:t>Changes in agricultural productivity.</a:t>
            </a:r>
          </a:p>
          <a:p>
            <a:pPr marL="417265" indent="-322927" algn="just" eaLnBrk="0" hangingPunct="0">
              <a:spcBef>
                <a:spcPts val="686"/>
              </a:spcBef>
              <a:buClr>
                <a:schemeClr val="accent1"/>
              </a:buClr>
              <a:buSzPct val="80000"/>
              <a:buFont typeface="Wingdings" pitchFamily="2" charset="2"/>
              <a:buChar char="q"/>
            </a:pPr>
            <a:r>
              <a:rPr lang="en-US" sz="2300" dirty="0">
                <a:latin typeface="Cambria" pitchFamily="18" charset="0"/>
                <a:cs typeface="Calibri" pitchFamily="34" charset="0"/>
              </a:rPr>
              <a:t>Changes in rural employment, unemployment and under employment</a:t>
            </a:r>
          </a:p>
          <a:p>
            <a:pPr marL="417265" indent="-322927" algn="just" eaLnBrk="0" hangingPunct="0">
              <a:spcBef>
                <a:spcPts val="686"/>
              </a:spcBef>
              <a:buClr>
                <a:schemeClr val="accent1"/>
              </a:buClr>
              <a:buSzPct val="80000"/>
              <a:buFont typeface="Wingdings" pitchFamily="2" charset="2"/>
              <a:buChar char="q"/>
            </a:pPr>
            <a:r>
              <a:rPr lang="en-US" sz="2300" dirty="0">
                <a:latin typeface="Cambria" pitchFamily="18" charset="0"/>
                <a:cs typeface="Calibri" pitchFamily="34" charset="0"/>
              </a:rPr>
              <a:t>Changes in the income of different income groups</a:t>
            </a:r>
          </a:p>
          <a:p>
            <a:pPr marL="417265" indent="-322927" algn="just" eaLnBrk="0" hangingPunct="0">
              <a:spcBef>
                <a:spcPts val="686"/>
              </a:spcBef>
              <a:buClr>
                <a:schemeClr val="accent1"/>
              </a:buClr>
              <a:buSzPct val="80000"/>
              <a:buFont typeface="Wingdings" pitchFamily="2" charset="2"/>
              <a:buChar char="q"/>
            </a:pPr>
            <a:r>
              <a:rPr lang="en-US" sz="2300" dirty="0">
                <a:latin typeface="Cambria" pitchFamily="18" charset="0"/>
                <a:cs typeface="Calibri" pitchFamily="34" charset="0"/>
              </a:rPr>
              <a:t>Changes in the distribution of power, influence and participation. </a:t>
            </a:r>
          </a:p>
          <a:p>
            <a:pPr marL="417265" indent="-322927" algn="just" eaLnBrk="0" hangingPunct="0">
              <a:spcBef>
                <a:spcPts val="686"/>
              </a:spcBef>
              <a:buClr>
                <a:schemeClr val="accent1"/>
              </a:buClr>
              <a:buSzPct val="80000"/>
              <a:buFont typeface="Wingdings" pitchFamily="2" charset="2"/>
              <a:buChar char="q"/>
            </a:pPr>
            <a:r>
              <a:rPr lang="en-US" sz="2300" dirty="0">
                <a:latin typeface="Cambria" pitchFamily="18" charset="0"/>
                <a:cs typeface="Calibri" pitchFamily="34" charset="0"/>
              </a:rPr>
              <a:t>Changes in literacy, schooling, literacy rate and life expectancy</a:t>
            </a:r>
          </a:p>
          <a:p>
            <a:pPr marL="417265" indent="-322927" algn="just" eaLnBrk="0" hangingPunct="0">
              <a:spcBef>
                <a:spcPts val="686"/>
              </a:spcBef>
              <a:buClr>
                <a:schemeClr val="accent1"/>
              </a:buClr>
              <a:buSzPct val="80000"/>
              <a:buFont typeface="Wingdings" pitchFamily="2" charset="2"/>
              <a:buChar char="q"/>
            </a:pPr>
            <a:r>
              <a:rPr lang="en-US" sz="2300" dirty="0">
                <a:latin typeface="Cambria" pitchFamily="18" charset="0"/>
                <a:cs typeface="Calibri" pitchFamily="34" charset="0"/>
              </a:rPr>
              <a:t>Changes in values, believes and attitudes of members of state agencies as well as the rural policymaking.</a:t>
            </a:r>
          </a:p>
        </p:txBody>
      </p:sp>
    </p:spTree>
    <p:extLst>
      <p:ext uri="{BB962C8B-B14F-4D97-AF65-F5344CB8AC3E}">
        <p14:creationId xmlns:p14="http://schemas.microsoft.com/office/powerpoint/2010/main" val="38863849"/>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F82222F-68F3-6AF9-1CBC-CD646EADB983}"/>
              </a:ext>
            </a:extLst>
          </p:cNvPr>
          <p:cNvSpPr>
            <a:spLocks noGrp="1"/>
          </p:cNvSpPr>
          <p:nvPr>
            <p:ph idx="1"/>
          </p:nvPr>
        </p:nvSpPr>
        <p:spPr>
          <a:xfrm>
            <a:off x="731519" y="2304631"/>
            <a:ext cx="9098281" cy="2343570"/>
          </a:xfrm>
        </p:spPr>
        <p:txBody>
          <a:bodyPr>
            <a:normAutofit/>
          </a:bodyPr>
          <a:lstStyle/>
          <a:p>
            <a:pPr marL="0" indent="0" algn="ctr">
              <a:lnSpc>
                <a:spcPct val="150000"/>
              </a:lnSpc>
              <a:buNone/>
            </a:pPr>
            <a:r>
              <a:rPr lang="en-GB" sz="4000" b="1" dirty="0">
                <a:solidFill>
                  <a:schemeClr val="tx1"/>
                </a:solidFill>
                <a:latin typeface="Cambria" panose="02040503050406030204" pitchFamily="18" charset="0"/>
                <a:ea typeface="Cambria" panose="02040503050406030204" pitchFamily="18" charset="0"/>
              </a:rPr>
              <a:t>Reasons for the Emerging of NGOs and </a:t>
            </a:r>
            <a:r>
              <a:rPr lang="en-GB" sz="4000" b="1" i="0" dirty="0">
                <a:solidFill>
                  <a:schemeClr val="tx1"/>
                </a:solidFill>
                <a:effectLst/>
                <a:latin typeface="Cambria" panose="02040503050406030204" pitchFamily="18" charset="0"/>
                <a:ea typeface="Cambria" panose="02040503050406030204" pitchFamily="18" charset="0"/>
              </a:rPr>
              <a:t>their Essentials </a:t>
            </a:r>
            <a:endParaRPr lang="en-GB" sz="4000" b="1" dirty="0">
              <a:solidFill>
                <a:schemeClr val="tx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71177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62727" y="6822060"/>
            <a:ext cx="62407" cy="136699"/>
          </a:xfrm>
          <a:prstGeom prst="rect">
            <a:avLst/>
          </a:prstGeom>
        </p:spPr>
      </p:pic>
      <p:sp>
        <p:nvSpPr>
          <p:cNvPr id="3" name="object 3"/>
          <p:cNvSpPr txBox="1"/>
          <p:nvPr/>
        </p:nvSpPr>
        <p:spPr>
          <a:xfrm>
            <a:off x="319734" y="785359"/>
            <a:ext cx="10210800" cy="566822"/>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700" rIns="0" bIns="0" rtlCol="0">
            <a:spAutoFit/>
          </a:bodyPr>
          <a:lstStyle/>
          <a:p>
            <a:pPr marL="870585" marR="0" lvl="0" indent="-858519" algn="ctr" defTabSz="457200" rtl="0" eaLnBrk="1" fontAlgn="auto" latinLnBrk="0" hangingPunct="1">
              <a:lnSpc>
                <a:spcPct val="100000"/>
              </a:lnSpc>
              <a:spcBef>
                <a:spcPts val="100"/>
              </a:spcBef>
              <a:spcAft>
                <a:spcPts val="0"/>
              </a:spcAft>
              <a:buClrTx/>
              <a:buSzTx/>
              <a:buFontTx/>
              <a:buNone/>
              <a:tabLst>
                <a:tab pos="871219" algn="l"/>
              </a:tabLst>
              <a:defRPr/>
            </a:pPr>
            <a:r>
              <a:rPr kumimoji="0" lang="en-US" sz="3600" b="1" i="0" u="none" strike="noStrike" kern="1200" cap="none" spc="0" normalizeH="0" baseline="0" noProof="0" dirty="0">
                <a:ln>
                  <a:noFill/>
                </a:ln>
                <a:solidFill>
                  <a:prstClr val="black"/>
                </a:solidFill>
                <a:effectLst/>
                <a:uLnTx/>
                <a:uFillTx/>
                <a:latin typeface="Cambria" pitchFamily="18" charset="0"/>
                <a:ea typeface="+mn-ea"/>
                <a:cs typeface="Arial"/>
              </a:rPr>
              <a:t>Essentials of NGOs</a:t>
            </a:r>
            <a:endParaRPr kumimoji="0" sz="3600" b="1" i="0" u="none" strike="noStrike" kern="1200" cap="none" spc="0" normalizeH="0" baseline="0" noProof="0" dirty="0">
              <a:ln>
                <a:noFill/>
              </a:ln>
              <a:solidFill>
                <a:prstClr val="black"/>
              </a:solidFill>
              <a:effectLst/>
              <a:uLnTx/>
              <a:uFillTx/>
              <a:latin typeface="Cambria" pitchFamily="18" charset="0"/>
              <a:ea typeface="+mn-ea"/>
              <a:cs typeface="Arial"/>
            </a:endParaRPr>
          </a:p>
        </p:txBody>
      </p:sp>
      <p:sp>
        <p:nvSpPr>
          <p:cNvPr id="4" name="object 4"/>
          <p:cNvSpPr txBox="1"/>
          <p:nvPr/>
        </p:nvSpPr>
        <p:spPr>
          <a:xfrm>
            <a:off x="457200" y="2438400"/>
            <a:ext cx="7162800" cy="627736"/>
          </a:xfrm>
          <a:prstGeom prst="rect">
            <a:avLst/>
          </a:prstGeom>
        </p:spPr>
        <p:txBody>
          <a:bodyPr vert="horz" wrap="square" lIns="0" tIns="12065" rIns="0" bIns="0" rtlCol="0">
            <a:spAutoFit/>
          </a:bodyPr>
          <a:lstStyle/>
          <a:p>
            <a:pPr marL="12700" marR="5080" lvl="0" indent="0" algn="just" defTabSz="457200" rtl="0" eaLnBrk="1" fontAlgn="auto" latinLnBrk="0" hangingPunct="1">
              <a:lnSpc>
                <a:spcPct val="100000"/>
              </a:lnSpc>
              <a:spcBef>
                <a:spcPts val="95"/>
              </a:spcBef>
              <a:spcAft>
                <a:spcPts val="0"/>
              </a:spcAft>
              <a:buClrTx/>
              <a:buSzTx/>
              <a:buFontTx/>
              <a:buNone/>
              <a:tabLst/>
              <a:defRPr/>
            </a:pPr>
            <a:endParaRPr kumimoji="0" sz="4000" b="0" i="0" u="none" strike="noStrike" kern="1200" cap="none" spc="0" normalizeH="0" baseline="0" noProof="0" dirty="0">
              <a:ln>
                <a:noFill/>
              </a:ln>
              <a:solidFill>
                <a:prstClr val="black"/>
              </a:solidFill>
              <a:effectLst/>
              <a:uLnTx/>
              <a:uFillTx/>
              <a:latin typeface="Cambria" pitchFamily="18" charset="0"/>
              <a:ea typeface="+mn-ea"/>
              <a:cs typeface="Calibri"/>
            </a:endParaRPr>
          </a:p>
        </p:txBody>
      </p:sp>
      <p:sp>
        <p:nvSpPr>
          <p:cNvPr id="7" name="TextBox 6">
            <a:extLst>
              <a:ext uri="{FF2B5EF4-FFF2-40B4-BE49-F238E27FC236}">
                <a16:creationId xmlns:a16="http://schemas.microsoft.com/office/drawing/2014/main" id="{8BB1DC5E-2357-E52B-4E54-DED192689C1B}"/>
              </a:ext>
            </a:extLst>
          </p:cNvPr>
          <p:cNvSpPr txBox="1"/>
          <p:nvPr/>
        </p:nvSpPr>
        <p:spPr>
          <a:xfrm>
            <a:off x="288530" y="1447800"/>
            <a:ext cx="10210800" cy="5183022"/>
          </a:xfrm>
          <a:prstGeom prst="rect">
            <a:avLst/>
          </a:prstGeom>
          <a:noFill/>
        </p:spPr>
        <p:txBody>
          <a:bodyPr wrap="square">
            <a:spAutoFit/>
          </a:bodyPr>
          <a:lstStyle/>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GB" sz="2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Development of money economy </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GB" sz="2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Increasing the size of the state and organizations</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GB" sz="2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Socio-cultural Development </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GB" sz="2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Technological advancement </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GB" sz="2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Acceptability and Flexibility</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lang="en-GB" sz="2800" dirty="0">
                <a:solidFill>
                  <a:prstClr val="black"/>
                </a:solidFill>
                <a:latin typeface="Cambria" panose="02040503050406030204" pitchFamily="18" charset="0"/>
                <a:ea typeface="Cambria" panose="02040503050406030204" pitchFamily="18" charset="0"/>
              </a:rPr>
              <a:t>Responsiveness and tangibility </a:t>
            </a:r>
            <a:r>
              <a:rPr kumimoji="0" lang="en-GB" sz="2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 </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lang="en-GB" sz="2800" dirty="0">
                <a:solidFill>
                  <a:prstClr val="black"/>
                </a:solidFill>
                <a:latin typeface="Cambria" panose="02040503050406030204" pitchFamily="18" charset="0"/>
                <a:ea typeface="Cambria" panose="02040503050406030204" pitchFamily="18" charset="0"/>
              </a:rPr>
              <a:t>Red </a:t>
            </a:r>
            <a:r>
              <a:rPr lang="en-GB" sz="2800" dirty="0" err="1">
                <a:solidFill>
                  <a:prstClr val="black"/>
                </a:solidFill>
                <a:latin typeface="Cambria" panose="02040503050406030204" pitchFamily="18" charset="0"/>
                <a:ea typeface="Cambria" panose="02040503050406030204" pitchFamily="18" charset="0"/>
              </a:rPr>
              <a:t>tapism</a:t>
            </a:r>
            <a:r>
              <a:rPr lang="en-GB" sz="2800" dirty="0">
                <a:solidFill>
                  <a:prstClr val="black"/>
                </a:solidFill>
                <a:latin typeface="Cambria" panose="02040503050406030204" pitchFamily="18" charset="0"/>
                <a:ea typeface="Cambria" panose="02040503050406030204" pitchFamily="18" charset="0"/>
              </a:rPr>
              <a:t> and presence corruptions </a:t>
            </a:r>
          </a:p>
          <a:p>
            <a:pPr marL="342900" marR="0" lvl="0" indent="-342900" algn="l" defTabSz="457200" rtl="0" eaLnBrk="1" fontAlgn="auto" latinLnBrk="0" hangingPunct="1">
              <a:lnSpc>
                <a:spcPct val="150000"/>
              </a:lnSpc>
              <a:spcBef>
                <a:spcPts val="0"/>
              </a:spcBef>
              <a:spcAft>
                <a:spcPts val="0"/>
              </a:spcAft>
              <a:buClrTx/>
              <a:buSzTx/>
              <a:buFont typeface="Wingdings" panose="05000000000000000000" pitchFamily="2" charset="2"/>
              <a:buChar char="§"/>
              <a:tabLst/>
              <a:defRPr/>
            </a:pPr>
            <a:r>
              <a:rPr kumimoji="0" lang="en-GB" sz="2800" b="0" i="0" u="none" strike="noStrike" kern="1200" cap="none" spc="0" normalizeH="0" baseline="0" noProof="0" dirty="0">
                <a:ln>
                  <a:noFill/>
                </a:ln>
                <a:solidFill>
                  <a:prstClr val="black"/>
                </a:solidFill>
                <a:effectLst/>
                <a:uLnTx/>
                <a:uFillTx/>
                <a:latin typeface="Cambria" panose="02040503050406030204" pitchFamily="18" charset="0"/>
                <a:ea typeface="Cambria" panose="02040503050406030204" pitchFamily="18" charset="0"/>
                <a:cs typeface="+mn-cs"/>
              </a:rPr>
              <a:t>Promoting a better service delivery </a:t>
            </a:r>
          </a:p>
        </p:txBody>
      </p:sp>
    </p:spTree>
    <p:extLst>
      <p:ext uri="{BB962C8B-B14F-4D97-AF65-F5344CB8AC3E}">
        <p14:creationId xmlns:p14="http://schemas.microsoft.com/office/powerpoint/2010/main" val="724899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5362727" y="6822060"/>
            <a:ext cx="62407" cy="136699"/>
          </a:xfrm>
          <a:prstGeom prst="rect">
            <a:avLst/>
          </a:prstGeom>
        </p:spPr>
      </p:pic>
      <p:sp>
        <p:nvSpPr>
          <p:cNvPr id="3" name="object 3"/>
          <p:cNvSpPr txBox="1"/>
          <p:nvPr/>
        </p:nvSpPr>
        <p:spPr>
          <a:xfrm>
            <a:off x="257327" y="1531103"/>
            <a:ext cx="10210800" cy="566822"/>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700" rIns="0" bIns="0" rtlCol="0">
            <a:spAutoFit/>
          </a:bodyPr>
          <a:lstStyle/>
          <a:p>
            <a:pPr algn="ctr" fontAlgn="base"/>
            <a:r>
              <a:rPr lang="en-GB" sz="3600" b="1" i="0" dirty="0">
                <a:solidFill>
                  <a:srgbClr val="232323"/>
                </a:solidFill>
                <a:effectLst/>
                <a:latin typeface="Cambria" panose="02040503050406030204" pitchFamily="18" charset="0"/>
                <a:ea typeface="Cambria" panose="02040503050406030204" pitchFamily="18" charset="0"/>
              </a:rPr>
              <a:t>15 Reasons Why NGOs Are Important</a:t>
            </a:r>
          </a:p>
        </p:txBody>
      </p:sp>
      <p:sp>
        <p:nvSpPr>
          <p:cNvPr id="4" name="object 4"/>
          <p:cNvSpPr txBox="1"/>
          <p:nvPr/>
        </p:nvSpPr>
        <p:spPr>
          <a:xfrm>
            <a:off x="457200" y="2438400"/>
            <a:ext cx="7162800" cy="627736"/>
          </a:xfrm>
          <a:prstGeom prst="rect">
            <a:avLst/>
          </a:prstGeom>
        </p:spPr>
        <p:txBody>
          <a:bodyPr vert="horz" wrap="square" lIns="0" tIns="12065" rIns="0" bIns="0" rtlCol="0">
            <a:spAutoFit/>
          </a:bodyPr>
          <a:lstStyle/>
          <a:p>
            <a:pPr marL="12700" marR="5080" lvl="0" indent="0" algn="just" defTabSz="457200" rtl="0" eaLnBrk="1" fontAlgn="auto" latinLnBrk="0" hangingPunct="1">
              <a:lnSpc>
                <a:spcPct val="100000"/>
              </a:lnSpc>
              <a:spcBef>
                <a:spcPts val="95"/>
              </a:spcBef>
              <a:spcAft>
                <a:spcPts val="0"/>
              </a:spcAft>
              <a:buClrTx/>
              <a:buSzTx/>
              <a:buFontTx/>
              <a:buNone/>
              <a:tabLst/>
              <a:defRPr/>
            </a:pPr>
            <a:endParaRPr kumimoji="0" sz="4000" b="0" i="0" u="none" strike="noStrike" kern="1200" cap="none" spc="0" normalizeH="0" baseline="0" noProof="0" dirty="0">
              <a:ln>
                <a:noFill/>
              </a:ln>
              <a:solidFill>
                <a:prstClr val="black"/>
              </a:solidFill>
              <a:effectLst/>
              <a:uLnTx/>
              <a:uFillTx/>
              <a:latin typeface="Cambria" pitchFamily="18" charset="0"/>
              <a:ea typeface="+mn-ea"/>
              <a:cs typeface="Calibri"/>
            </a:endParaRPr>
          </a:p>
        </p:txBody>
      </p:sp>
      <p:sp>
        <p:nvSpPr>
          <p:cNvPr id="6" name="TextBox 5">
            <a:extLst>
              <a:ext uri="{FF2B5EF4-FFF2-40B4-BE49-F238E27FC236}">
                <a16:creationId xmlns:a16="http://schemas.microsoft.com/office/drawing/2014/main" id="{967639C8-7B9B-09E3-7B08-F38AC81A1A64}"/>
              </a:ext>
            </a:extLst>
          </p:cNvPr>
          <p:cNvSpPr txBox="1"/>
          <p:nvPr/>
        </p:nvSpPr>
        <p:spPr>
          <a:xfrm>
            <a:off x="457200" y="4943390"/>
            <a:ext cx="8264578" cy="1077218"/>
          </a:xfrm>
          <a:prstGeom prst="rect">
            <a:avLst/>
          </a:prstGeom>
          <a:noFill/>
        </p:spPr>
        <p:txBody>
          <a:bodyPr wrap="square">
            <a:spAutoFit/>
          </a:bodyPr>
          <a:lstStyle/>
          <a:p>
            <a:r>
              <a:rPr lang="en-US" sz="3200" b="1" dirty="0">
                <a:hlinkClick r:id="rId3"/>
              </a:rPr>
              <a:t>https://www.humanrightscareers.com/issues/why-ngos-are-important/</a:t>
            </a:r>
            <a:endParaRPr lang="en-US" sz="3200" b="1" dirty="0"/>
          </a:p>
        </p:txBody>
      </p:sp>
      <p:sp>
        <p:nvSpPr>
          <p:cNvPr id="8" name="TextBox 7">
            <a:extLst>
              <a:ext uri="{FF2B5EF4-FFF2-40B4-BE49-F238E27FC236}">
                <a16:creationId xmlns:a16="http://schemas.microsoft.com/office/drawing/2014/main" id="{1F316A57-6947-95D1-9B1C-DB14DD5B91AC}"/>
              </a:ext>
            </a:extLst>
          </p:cNvPr>
          <p:cNvSpPr txBox="1"/>
          <p:nvPr/>
        </p:nvSpPr>
        <p:spPr>
          <a:xfrm>
            <a:off x="457200" y="2397273"/>
            <a:ext cx="9372600" cy="2246769"/>
          </a:xfrm>
          <a:prstGeom prst="rect">
            <a:avLst/>
          </a:prstGeom>
          <a:noFill/>
        </p:spPr>
        <p:txBody>
          <a:bodyPr wrap="square">
            <a:spAutoFit/>
          </a:bodyPr>
          <a:lstStyle/>
          <a:p>
            <a:pPr algn="just"/>
            <a:r>
              <a:rPr lang="en-GB" sz="2800" b="0" i="0" dirty="0">
                <a:solidFill>
                  <a:srgbClr val="000000"/>
                </a:solidFill>
                <a:effectLst/>
                <a:latin typeface="Cambria" panose="02040503050406030204" pitchFamily="18" charset="0"/>
                <a:ea typeface="Cambria" panose="02040503050406030204" pitchFamily="18" charset="0"/>
              </a:rPr>
              <a:t>The growth in the number and influence of NGOs in the last ten years is astounding. As the quotation from UN Secretary-General Kofi Annan suggests, NGOs increasingly </a:t>
            </a:r>
            <a:r>
              <a:rPr lang="en-GB" sz="2800" b="1" i="0" dirty="0">
                <a:solidFill>
                  <a:srgbClr val="000000"/>
                </a:solidFill>
                <a:effectLst/>
                <a:highlight>
                  <a:srgbClr val="FFFF00"/>
                </a:highlight>
                <a:latin typeface="Cambria" panose="02040503050406030204" pitchFamily="18" charset="0"/>
                <a:ea typeface="Cambria" panose="02040503050406030204" pitchFamily="18" charset="0"/>
              </a:rPr>
              <a:t>work as advisors</a:t>
            </a:r>
            <a:r>
              <a:rPr lang="en-GB" sz="2800" b="0" i="0" dirty="0">
                <a:solidFill>
                  <a:srgbClr val="000000"/>
                </a:solidFill>
                <a:effectLst/>
                <a:latin typeface="Cambria" panose="02040503050406030204" pitchFamily="18" charset="0"/>
                <a:ea typeface="Cambria" panose="02040503050406030204" pitchFamily="18" charset="0"/>
              </a:rPr>
              <a:t> to national governments, international agencies, and the UN.</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77061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95CB14E-D198-420A-8033-73967F68F4EA}" type="slidenum">
              <a:rPr lang="en-US" smtClean="0"/>
              <a:pPr>
                <a:defRPr/>
              </a:pPr>
              <a:t>8</a:t>
            </a:fld>
            <a:endParaRPr lang="en-US"/>
          </a:p>
        </p:txBody>
      </p:sp>
      <p:sp>
        <p:nvSpPr>
          <p:cNvPr id="5" name="Title 1"/>
          <p:cNvSpPr txBox="1">
            <a:spLocks/>
          </p:cNvSpPr>
          <p:nvPr/>
        </p:nvSpPr>
        <p:spPr>
          <a:xfrm>
            <a:off x="685800" y="0"/>
            <a:ext cx="9646920" cy="1066800"/>
          </a:xfrm>
          <a:prstGeom prst="rect">
            <a:avLst/>
          </a:prstGeom>
        </p:spPr>
        <p:style>
          <a:lnRef idx="1">
            <a:schemeClr val="accent1"/>
          </a:lnRef>
          <a:fillRef idx="2">
            <a:schemeClr val="accent1"/>
          </a:fillRef>
          <a:effectRef idx="1">
            <a:schemeClr val="accent1"/>
          </a:effectRef>
          <a:fontRef idx="minor">
            <a:schemeClr val="dk1"/>
          </a:fontRef>
        </p:style>
        <p:txBody>
          <a:bodyPr lIns="104498" tIns="52249" rIns="104498" bIns="52249" anchor="ctr">
            <a:normAutofit/>
          </a:bodyPr>
          <a:lstStyle/>
          <a:p>
            <a:pPr algn="ctr" eaLnBrk="0" hangingPunct="0">
              <a:defRPr/>
            </a:pPr>
            <a:r>
              <a:rPr lang="en-US" sz="5500" b="1" dirty="0">
                <a:effectLst>
                  <a:outerShdw blurRad="50000" dist="30000" dir="5400000" algn="tl" rotWithShape="0">
                    <a:srgbClr val="000000">
                      <a:alpha val="30000"/>
                    </a:srgbClr>
                  </a:outerShdw>
                </a:effectLst>
                <a:latin typeface="Cambria" pitchFamily="18" charset="0"/>
                <a:ea typeface="+mj-ea"/>
                <a:cs typeface="Calibri" pitchFamily="34" charset="0"/>
              </a:rPr>
              <a:t>NGO’s Role</a:t>
            </a:r>
          </a:p>
        </p:txBody>
      </p:sp>
      <p:sp>
        <p:nvSpPr>
          <p:cNvPr id="24582" name="Content Placeholder 2"/>
          <p:cNvSpPr txBox="1">
            <a:spLocks/>
          </p:cNvSpPr>
          <p:nvPr/>
        </p:nvSpPr>
        <p:spPr bwMode="auto">
          <a:xfrm>
            <a:off x="762000" y="1295400"/>
            <a:ext cx="9601200" cy="4800600"/>
          </a:xfrm>
          <a:prstGeom prst="rect">
            <a:avLst/>
          </a:prstGeom>
          <a:noFill/>
          <a:ln w="9525">
            <a:noFill/>
            <a:miter lim="800000"/>
            <a:headEnd/>
            <a:tailEnd/>
          </a:ln>
        </p:spPr>
        <p:txBody>
          <a:bodyPr lIns="104498" tIns="52249" rIns="104498" bIns="52249"/>
          <a:lstStyle/>
          <a:p>
            <a:pPr algn="just" eaLnBrk="0" hangingPunct="0">
              <a:buClr>
                <a:schemeClr val="accent1"/>
              </a:buClr>
              <a:buSzPct val="80000"/>
            </a:pPr>
            <a:r>
              <a:rPr lang="en-US" sz="2600" dirty="0">
                <a:latin typeface="Cambria" pitchFamily="18" charset="0"/>
                <a:cs typeface="Calibri" pitchFamily="34" charset="0"/>
              </a:rPr>
              <a:t>NGOs cover a wide range of rural development activities including:</a:t>
            </a:r>
          </a:p>
          <a:p>
            <a:pPr lvl="1" algn="just" eaLnBrk="0" hangingPunct="0">
              <a:buClr>
                <a:schemeClr val="accent1"/>
              </a:buClr>
              <a:buSzPct val="80000"/>
              <a:buFont typeface="Wingdings 2" pitchFamily="18" charset="2"/>
              <a:buNone/>
            </a:pPr>
            <a:r>
              <a:rPr lang="en-US" sz="2600" b="1" dirty="0">
                <a:latin typeface="Cambria" pitchFamily="18" charset="0"/>
                <a:cs typeface="Calibri" pitchFamily="34" charset="0"/>
              </a:rPr>
              <a:t>development of income and employment, health and sanitation,  agriculture and rural craft, vocational education, relief and rehabilitation,  family planning, mother and childcare.</a:t>
            </a:r>
          </a:p>
          <a:p>
            <a:pPr lvl="1" algn="just" eaLnBrk="0" hangingPunct="0">
              <a:buClr>
                <a:schemeClr val="accent1"/>
              </a:buClr>
              <a:buSzPct val="80000"/>
              <a:buFont typeface="Wingdings 2" pitchFamily="18" charset="2"/>
              <a:buNone/>
            </a:pPr>
            <a:endParaRPr lang="en-US" sz="2600" dirty="0">
              <a:latin typeface="Cambria" pitchFamily="18" charset="0"/>
              <a:cs typeface="Calibri" pitchFamily="34" charset="0"/>
            </a:endParaRPr>
          </a:p>
          <a:p>
            <a:pPr algn="just" eaLnBrk="0" hangingPunct="0">
              <a:buClr>
                <a:schemeClr val="accent1"/>
              </a:buClr>
              <a:buSzPct val="80000"/>
            </a:pPr>
            <a:r>
              <a:rPr lang="en-US" sz="2600" b="1" dirty="0">
                <a:latin typeface="Cambria" pitchFamily="18" charset="0"/>
                <a:cs typeface="Calibri" pitchFamily="34" charset="0"/>
              </a:rPr>
              <a:t>Prominent NGOs are:</a:t>
            </a:r>
          </a:p>
          <a:p>
            <a:pPr lvl="1" algn="just" eaLnBrk="0" hangingPunct="0">
              <a:buClr>
                <a:schemeClr val="accent1"/>
              </a:buClr>
              <a:buSzPct val="80000"/>
              <a:buFont typeface="Wingdings 2" pitchFamily="18" charset="2"/>
              <a:buNone/>
            </a:pPr>
            <a:r>
              <a:rPr lang="en-US" sz="2600" dirty="0">
                <a:latin typeface="Cambria" pitchFamily="18" charset="0"/>
                <a:cs typeface="Calibri" pitchFamily="34" charset="0"/>
              </a:rPr>
              <a:t>The Bangladesh Rural Advancement Committee (BRAC), Grameen Bank, </a:t>
            </a:r>
            <a:r>
              <a:rPr lang="en-US" sz="2600" dirty="0" err="1">
                <a:latin typeface="Cambria" pitchFamily="18" charset="0"/>
                <a:cs typeface="Calibri" pitchFamily="34" charset="0"/>
              </a:rPr>
              <a:t>Proshika</a:t>
            </a:r>
            <a:r>
              <a:rPr lang="en-US" sz="2600" dirty="0">
                <a:latin typeface="Cambria" pitchFamily="18" charset="0"/>
                <a:cs typeface="Calibri" pitchFamily="34" charset="0"/>
              </a:rPr>
              <a:t>, </a:t>
            </a:r>
            <a:r>
              <a:rPr lang="en-US" sz="2600" dirty="0" err="1">
                <a:latin typeface="Cambria" pitchFamily="18" charset="0"/>
                <a:cs typeface="Calibri" pitchFamily="34" charset="0"/>
              </a:rPr>
              <a:t>Manobik</a:t>
            </a:r>
            <a:r>
              <a:rPr lang="en-US" sz="2600" dirty="0">
                <a:latin typeface="Cambria" pitchFamily="18" charset="0"/>
                <a:cs typeface="Calibri" pitchFamily="34" charset="0"/>
              </a:rPr>
              <a:t> </a:t>
            </a:r>
            <a:r>
              <a:rPr lang="en-US" sz="2600" dirty="0" err="1">
                <a:latin typeface="Cambria" pitchFamily="18" charset="0"/>
                <a:cs typeface="Calibri" pitchFamily="34" charset="0"/>
              </a:rPr>
              <a:t>Unnayan</a:t>
            </a:r>
            <a:r>
              <a:rPr lang="en-US" sz="2600" dirty="0">
                <a:latin typeface="Cambria" pitchFamily="18" charset="0"/>
                <a:cs typeface="Calibri" pitchFamily="34" charset="0"/>
              </a:rPr>
              <a:t> Kendra, ASA, KARITAS, </a:t>
            </a:r>
            <a:r>
              <a:rPr lang="en-US" sz="2600" dirty="0" err="1">
                <a:latin typeface="Cambria" pitchFamily="18" charset="0"/>
                <a:cs typeface="Calibri" pitchFamily="34" charset="0"/>
              </a:rPr>
              <a:t>Proshika</a:t>
            </a:r>
            <a:r>
              <a:rPr lang="en-US" sz="2600" dirty="0">
                <a:latin typeface="Cambria" pitchFamily="18" charset="0"/>
                <a:cs typeface="Calibri" pitchFamily="34" charset="0"/>
              </a:rPr>
              <a:t>, Bureau Bangladesh, Rangpur-Dinajpur Rural Service etc. </a:t>
            </a:r>
          </a:p>
          <a:p>
            <a:pPr lvl="1" algn="just" eaLnBrk="0" hangingPunct="0">
              <a:buClr>
                <a:schemeClr val="accent1"/>
              </a:buClr>
              <a:buSzPct val="80000"/>
              <a:buFont typeface="Wingdings 2" pitchFamily="18" charset="2"/>
              <a:buNone/>
            </a:pPr>
            <a:endParaRPr lang="en-US" sz="2600" dirty="0">
              <a:latin typeface="Cambria" pitchFamily="18" charset="0"/>
              <a:cs typeface="Calibri" pitchFamily="34" charset="0"/>
            </a:endParaRPr>
          </a:p>
          <a:p>
            <a:pPr lvl="1" algn="just" eaLnBrk="0" hangingPunct="0">
              <a:buClr>
                <a:schemeClr val="accent1"/>
              </a:buClr>
              <a:buSzPct val="80000"/>
              <a:buFont typeface="Wingdings 2" pitchFamily="18" charset="2"/>
              <a:buNone/>
            </a:pPr>
            <a:r>
              <a:rPr lang="en-US" sz="2600" dirty="0">
                <a:latin typeface="Cambria" pitchFamily="18" charset="0"/>
                <a:cs typeface="Calibri" pitchFamily="34" charset="0"/>
                <a:hlinkClick r:id="rId3"/>
              </a:rPr>
              <a:t>https://www.sciencedirect.com/topics/earth-and-planetary-sciences/non-governmental-organisation</a:t>
            </a:r>
            <a:endParaRPr lang="en-US" sz="2600" dirty="0">
              <a:latin typeface="Cambria" pitchFamily="18" charset="0"/>
              <a:cs typeface="Calibri" pitchFamily="34" charset="0"/>
            </a:endParaRPr>
          </a:p>
        </p:txBody>
      </p:sp>
    </p:spTree>
    <p:extLst>
      <p:ext uri="{BB962C8B-B14F-4D97-AF65-F5344CB8AC3E}">
        <p14:creationId xmlns:p14="http://schemas.microsoft.com/office/powerpoint/2010/main" val="3138790243"/>
      </p:ext>
    </p:extLst>
  </p:cSld>
  <p:clrMapOvr>
    <a:masterClrMapping/>
  </p:clrMapOvr>
  <p:transition>
    <p:wipe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95CB14E-D198-420A-8033-73967F68F4EA}" type="slidenum">
              <a:rPr lang="en-US" smtClean="0"/>
              <a:pPr>
                <a:defRPr/>
              </a:pPr>
              <a:t>9</a:t>
            </a:fld>
            <a:endParaRPr lang="en-US"/>
          </a:p>
        </p:txBody>
      </p:sp>
      <p:sp>
        <p:nvSpPr>
          <p:cNvPr id="5" name="Title 1"/>
          <p:cNvSpPr txBox="1">
            <a:spLocks/>
          </p:cNvSpPr>
          <p:nvPr/>
        </p:nvSpPr>
        <p:spPr>
          <a:xfrm>
            <a:off x="685800" y="0"/>
            <a:ext cx="9646920" cy="1066800"/>
          </a:xfrm>
          <a:prstGeom prst="rect">
            <a:avLst/>
          </a:prstGeom>
        </p:spPr>
        <p:style>
          <a:lnRef idx="1">
            <a:schemeClr val="accent1"/>
          </a:lnRef>
          <a:fillRef idx="2">
            <a:schemeClr val="accent1"/>
          </a:fillRef>
          <a:effectRef idx="1">
            <a:schemeClr val="accent1"/>
          </a:effectRef>
          <a:fontRef idx="minor">
            <a:schemeClr val="dk1"/>
          </a:fontRef>
        </p:style>
        <p:txBody>
          <a:bodyPr lIns="104498" tIns="52249" rIns="104498" bIns="52249" anchor="ctr">
            <a:normAutofit/>
          </a:bodyPr>
          <a:lstStyle/>
          <a:p>
            <a:pPr algn="ctr" eaLnBrk="0" hangingPunct="0">
              <a:defRPr/>
            </a:pPr>
            <a:r>
              <a:rPr lang="en-US" sz="5500" b="1" dirty="0">
                <a:effectLst>
                  <a:outerShdw blurRad="50000" dist="30000" dir="5400000" algn="tl" rotWithShape="0">
                    <a:srgbClr val="000000">
                      <a:alpha val="30000"/>
                    </a:srgbClr>
                  </a:outerShdw>
                </a:effectLst>
                <a:latin typeface="Cambria" pitchFamily="18" charset="0"/>
                <a:ea typeface="+mj-ea"/>
                <a:cs typeface="Calibri" pitchFamily="34" charset="0"/>
              </a:rPr>
              <a:t>NGO’s Role</a:t>
            </a:r>
          </a:p>
        </p:txBody>
      </p:sp>
      <p:sp>
        <p:nvSpPr>
          <p:cNvPr id="24582" name="Content Placeholder 2"/>
          <p:cNvSpPr txBox="1">
            <a:spLocks/>
          </p:cNvSpPr>
          <p:nvPr/>
        </p:nvSpPr>
        <p:spPr bwMode="auto">
          <a:xfrm>
            <a:off x="762000" y="1295400"/>
            <a:ext cx="9601200" cy="4800600"/>
          </a:xfrm>
          <a:prstGeom prst="rect">
            <a:avLst/>
          </a:prstGeom>
          <a:noFill/>
          <a:ln w="9525">
            <a:noFill/>
            <a:miter lim="800000"/>
            <a:headEnd/>
            <a:tailEnd/>
          </a:ln>
        </p:spPr>
        <p:txBody>
          <a:bodyPr lIns="104498" tIns="52249" rIns="104498" bIns="52249"/>
          <a:lstStyle/>
          <a:p>
            <a:pPr lvl="1" algn="just" eaLnBrk="0" hangingPunct="0">
              <a:buClr>
                <a:schemeClr val="accent1"/>
              </a:buClr>
              <a:buSzPct val="80000"/>
              <a:buFont typeface="Wingdings 2" pitchFamily="18" charset="2"/>
              <a:buNone/>
            </a:pPr>
            <a:r>
              <a:rPr lang="en-GB" sz="2800" b="0" i="0" dirty="0">
                <a:solidFill>
                  <a:srgbClr val="000000"/>
                </a:solidFill>
                <a:effectLst/>
                <a:latin typeface="Soehne"/>
              </a:rPr>
              <a:t>Currently, NGOs are critical contributors to global efforts to achieve the UN’s Millennium Development Goals. These goals include the eradication of extreme poverty and hunger, universal primary education, gender equality, and women’s empowerment, the reduction of child mortality, improvement of maternal health, environmental sustainability, advancements in the fight against diseases such as HIV/AIDS and malaria, and the establishment of global partnerships for development.</a:t>
            </a:r>
          </a:p>
          <a:p>
            <a:pPr lvl="1" algn="just" eaLnBrk="0" hangingPunct="0">
              <a:buClr>
                <a:schemeClr val="accent1"/>
              </a:buClr>
              <a:buSzPct val="80000"/>
              <a:buFont typeface="Wingdings 2" pitchFamily="18" charset="2"/>
              <a:buNone/>
            </a:pPr>
            <a:r>
              <a:rPr lang="en-GB" sz="2800" dirty="0">
                <a:solidFill>
                  <a:srgbClr val="000000"/>
                </a:solidFill>
                <a:latin typeface="Soehne"/>
                <a:cs typeface="Calibri" pitchFamily="34" charset="0"/>
              </a:rPr>
              <a:t>				    - </a:t>
            </a:r>
            <a:r>
              <a:rPr lang="en-GB" sz="2800" dirty="0">
                <a:solidFill>
                  <a:srgbClr val="000000"/>
                </a:solidFill>
                <a:latin typeface="Soehne"/>
                <a:cs typeface="Calibri" pitchFamily="34" charset="0"/>
                <a:hlinkClick r:id="rId3"/>
              </a:rPr>
              <a:t>Harvard Law School </a:t>
            </a:r>
            <a:endParaRPr lang="en-US" sz="2600" dirty="0">
              <a:latin typeface="Cambria" pitchFamily="18" charset="0"/>
              <a:cs typeface="Calibri" pitchFamily="34" charset="0"/>
            </a:endParaRPr>
          </a:p>
        </p:txBody>
      </p:sp>
    </p:spTree>
    <p:extLst>
      <p:ext uri="{BB962C8B-B14F-4D97-AF65-F5344CB8AC3E}">
        <p14:creationId xmlns:p14="http://schemas.microsoft.com/office/powerpoint/2010/main" val="2609799530"/>
      </p:ext>
    </p:extLst>
  </p:cSld>
  <p:clrMapOvr>
    <a:masterClrMapping/>
  </p:clrMapOvr>
  <p:transition>
    <p:wipe dir="u"/>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1318</TotalTime>
  <Words>2210</Words>
  <Application>Microsoft Office PowerPoint</Application>
  <PresentationFormat>Custom</PresentationFormat>
  <Paragraphs>197</Paragraphs>
  <Slides>36</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Arial</vt:lpstr>
      <vt:lpstr>Calibri</vt:lpstr>
      <vt:lpstr>Cambria</vt:lpstr>
      <vt:lpstr>Soehne</vt:lpstr>
      <vt:lpstr>Trebuchet MS</vt:lpstr>
      <vt:lpstr>Wingdings</vt:lpstr>
      <vt:lpstr>Wingdings 2</vt:lpstr>
      <vt:lpstr>Wingdings 3</vt:lpstr>
      <vt:lpstr>Facet</vt:lpstr>
      <vt:lpstr>PowerPoint Presentation</vt:lpstr>
      <vt:lpstr>PowerPoint Presentation</vt:lpstr>
      <vt:lpstr>PowerPoint Presentation</vt:lpstr>
      <vt:lpstr>Rural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Contribution of NGOs in Social Change in Bangladesh, Somalia, Nigeria : Microfinance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diu</dc:creator>
  <cp:lastModifiedBy>Md. Fouad Hossain Sarker</cp:lastModifiedBy>
  <cp:revision>162</cp:revision>
  <dcterms:created xsi:type="dcterms:W3CDTF">2018-10-04T04:13:37Z</dcterms:created>
  <dcterms:modified xsi:type="dcterms:W3CDTF">2023-09-08T05:57:19Z</dcterms:modified>
</cp:coreProperties>
</file>