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70" r:id="rId14"/>
    <p:sldId id="271" r:id="rId15"/>
    <p:sldId id="264" r:id="rId1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30-Nov-22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30-Nov-22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30-Nov-22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97764"/>
            <a:ext cx="12192000" cy="3175"/>
          </a:xfrm>
          <a:custGeom>
            <a:avLst/>
            <a:gdLst/>
            <a:ahLst/>
            <a:cxnLst/>
            <a:rect l="l" t="t" r="r" b="b"/>
            <a:pathLst>
              <a:path w="12192000" h="3175">
                <a:moveTo>
                  <a:pt x="12192000" y="0"/>
                </a:moveTo>
                <a:lnTo>
                  <a:pt x="0" y="0"/>
                </a:lnTo>
                <a:lnTo>
                  <a:pt x="0" y="3035"/>
                </a:lnTo>
                <a:lnTo>
                  <a:pt x="12192000" y="3035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45" y="6400796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200"/>
                </a:lnTo>
                <a:lnTo>
                  <a:pt x="12188952" y="4572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5F8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2192000" cy="6334125"/>
          </a:xfrm>
          <a:custGeom>
            <a:avLst/>
            <a:gdLst/>
            <a:ahLst/>
            <a:cxnLst/>
            <a:rect l="l" t="t" r="r" b="b"/>
            <a:pathLst>
              <a:path w="12192000" h="6334125">
                <a:moveTo>
                  <a:pt x="12192000" y="0"/>
                </a:moveTo>
                <a:lnTo>
                  <a:pt x="0" y="0"/>
                </a:lnTo>
                <a:lnTo>
                  <a:pt x="0" y="6333744"/>
                </a:lnTo>
                <a:lnTo>
                  <a:pt x="12192000" y="6333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333745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6"/>
                </a:lnTo>
                <a:lnTo>
                  <a:pt x="12188952" y="64006"/>
                </a:lnTo>
                <a:lnTo>
                  <a:pt x="12188952" y="0"/>
                </a:lnTo>
                <a:close/>
              </a:path>
            </a:pathLst>
          </a:custGeom>
          <a:solidFill>
            <a:srgbClr val="92A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08931" y="2164080"/>
            <a:ext cx="3440429" cy="82829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78578" y="2133092"/>
            <a:ext cx="3438905" cy="82867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87112" y="3627120"/>
            <a:ext cx="1997201" cy="837438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5063871" y="3602989"/>
            <a:ext cx="1746885" cy="824230"/>
          </a:xfrm>
          <a:custGeom>
            <a:avLst/>
            <a:gdLst/>
            <a:ahLst/>
            <a:cxnLst/>
            <a:rect l="l" t="t" r="r" b="b"/>
            <a:pathLst>
              <a:path w="1746884" h="824229">
                <a:moveTo>
                  <a:pt x="856107" y="0"/>
                </a:moveTo>
                <a:lnTo>
                  <a:pt x="609600" y="0"/>
                </a:lnTo>
                <a:lnTo>
                  <a:pt x="609600" y="21971"/>
                </a:lnTo>
                <a:lnTo>
                  <a:pt x="634492" y="24257"/>
                </a:lnTo>
                <a:lnTo>
                  <a:pt x="655320" y="27940"/>
                </a:lnTo>
                <a:lnTo>
                  <a:pt x="690753" y="45593"/>
                </a:lnTo>
                <a:lnTo>
                  <a:pt x="699516" y="66675"/>
                </a:lnTo>
                <a:lnTo>
                  <a:pt x="696087" y="84963"/>
                </a:lnTo>
                <a:lnTo>
                  <a:pt x="685927" y="110871"/>
                </a:lnTo>
                <a:lnTo>
                  <a:pt x="669036" y="144272"/>
                </a:lnTo>
                <a:lnTo>
                  <a:pt x="645287" y="185166"/>
                </a:lnTo>
                <a:lnTo>
                  <a:pt x="499999" y="428625"/>
                </a:lnTo>
                <a:lnTo>
                  <a:pt x="354203" y="161290"/>
                </a:lnTo>
                <a:lnTo>
                  <a:pt x="333375" y="122174"/>
                </a:lnTo>
                <a:lnTo>
                  <a:pt x="309499" y="68326"/>
                </a:lnTo>
                <a:lnTo>
                  <a:pt x="306578" y="53594"/>
                </a:lnTo>
                <a:lnTo>
                  <a:pt x="307467" y="48006"/>
                </a:lnTo>
                <a:lnTo>
                  <a:pt x="339852" y="24511"/>
                </a:lnTo>
                <a:lnTo>
                  <a:pt x="369697" y="21971"/>
                </a:lnTo>
                <a:lnTo>
                  <a:pt x="386969" y="21971"/>
                </a:lnTo>
                <a:lnTo>
                  <a:pt x="386969" y="0"/>
                </a:lnTo>
                <a:lnTo>
                  <a:pt x="0" y="0"/>
                </a:lnTo>
                <a:lnTo>
                  <a:pt x="0" y="21971"/>
                </a:lnTo>
                <a:lnTo>
                  <a:pt x="18415" y="23368"/>
                </a:lnTo>
                <a:lnTo>
                  <a:pt x="34798" y="27051"/>
                </a:lnTo>
                <a:lnTo>
                  <a:pt x="75565" y="55118"/>
                </a:lnTo>
                <a:lnTo>
                  <a:pt x="115570" y="115443"/>
                </a:lnTo>
                <a:lnTo>
                  <a:pt x="141732" y="161290"/>
                </a:lnTo>
                <a:lnTo>
                  <a:pt x="331597" y="507238"/>
                </a:lnTo>
                <a:lnTo>
                  <a:pt x="331597" y="669163"/>
                </a:lnTo>
                <a:lnTo>
                  <a:pt x="329946" y="718185"/>
                </a:lnTo>
                <a:lnTo>
                  <a:pt x="314452" y="761365"/>
                </a:lnTo>
                <a:lnTo>
                  <a:pt x="276098" y="782066"/>
                </a:lnTo>
                <a:lnTo>
                  <a:pt x="244094" y="785241"/>
                </a:lnTo>
                <a:lnTo>
                  <a:pt x="201803" y="785241"/>
                </a:lnTo>
                <a:lnTo>
                  <a:pt x="201803" y="807212"/>
                </a:lnTo>
                <a:lnTo>
                  <a:pt x="654812" y="807212"/>
                </a:lnTo>
                <a:lnTo>
                  <a:pt x="654812" y="785241"/>
                </a:lnTo>
                <a:lnTo>
                  <a:pt x="609600" y="785241"/>
                </a:lnTo>
                <a:lnTo>
                  <a:pt x="568579" y="778637"/>
                </a:lnTo>
                <a:lnTo>
                  <a:pt x="536321" y="754126"/>
                </a:lnTo>
                <a:lnTo>
                  <a:pt x="526034" y="697484"/>
                </a:lnTo>
                <a:lnTo>
                  <a:pt x="525653" y="669163"/>
                </a:lnTo>
                <a:lnTo>
                  <a:pt x="525780" y="473710"/>
                </a:lnTo>
                <a:lnTo>
                  <a:pt x="730631" y="131318"/>
                </a:lnTo>
                <a:lnTo>
                  <a:pt x="756412" y="91821"/>
                </a:lnTo>
                <a:lnTo>
                  <a:pt x="794766" y="45212"/>
                </a:lnTo>
                <a:lnTo>
                  <a:pt x="837311" y="25527"/>
                </a:lnTo>
                <a:lnTo>
                  <a:pt x="856107" y="21971"/>
                </a:lnTo>
                <a:lnTo>
                  <a:pt x="856107" y="0"/>
                </a:lnTo>
                <a:close/>
              </a:path>
              <a:path w="1746884" h="824229">
                <a:moveTo>
                  <a:pt x="1300607" y="529209"/>
                </a:moveTo>
                <a:lnTo>
                  <a:pt x="1298575" y="488950"/>
                </a:lnTo>
                <a:lnTo>
                  <a:pt x="1292479" y="450342"/>
                </a:lnTo>
                <a:lnTo>
                  <a:pt x="1282446" y="413385"/>
                </a:lnTo>
                <a:lnTo>
                  <a:pt x="1250188" y="345440"/>
                </a:lnTo>
                <a:lnTo>
                  <a:pt x="1202563" y="292100"/>
                </a:lnTo>
                <a:lnTo>
                  <a:pt x="1141349" y="255016"/>
                </a:lnTo>
                <a:lnTo>
                  <a:pt x="1125601" y="249428"/>
                </a:lnTo>
                <a:lnTo>
                  <a:pt x="1125601" y="488950"/>
                </a:lnTo>
                <a:lnTo>
                  <a:pt x="1125093" y="546989"/>
                </a:lnTo>
                <a:lnTo>
                  <a:pt x="1123696" y="601980"/>
                </a:lnTo>
                <a:lnTo>
                  <a:pt x="1121283" y="647700"/>
                </a:lnTo>
                <a:lnTo>
                  <a:pt x="1113663" y="711454"/>
                </a:lnTo>
                <a:lnTo>
                  <a:pt x="1093470" y="756793"/>
                </a:lnTo>
                <a:lnTo>
                  <a:pt x="1050925" y="781939"/>
                </a:lnTo>
                <a:lnTo>
                  <a:pt x="1038098" y="782828"/>
                </a:lnTo>
                <a:lnTo>
                  <a:pt x="1024763" y="781431"/>
                </a:lnTo>
                <a:lnTo>
                  <a:pt x="989330" y="760857"/>
                </a:lnTo>
                <a:lnTo>
                  <a:pt x="965454" y="716407"/>
                </a:lnTo>
                <a:lnTo>
                  <a:pt x="957707" y="668274"/>
                </a:lnTo>
                <a:lnTo>
                  <a:pt x="953516" y="608838"/>
                </a:lnTo>
                <a:lnTo>
                  <a:pt x="953008" y="577469"/>
                </a:lnTo>
                <a:lnTo>
                  <a:pt x="953389" y="520700"/>
                </a:lnTo>
                <a:lnTo>
                  <a:pt x="954659" y="470408"/>
                </a:lnTo>
                <a:lnTo>
                  <a:pt x="956818" y="426720"/>
                </a:lnTo>
                <a:lnTo>
                  <a:pt x="964184" y="358648"/>
                </a:lnTo>
                <a:lnTo>
                  <a:pt x="978535" y="313436"/>
                </a:lnTo>
                <a:lnTo>
                  <a:pt x="1012317" y="281940"/>
                </a:lnTo>
                <a:lnTo>
                  <a:pt x="1040511" y="276225"/>
                </a:lnTo>
                <a:lnTo>
                  <a:pt x="1052449" y="276987"/>
                </a:lnTo>
                <a:lnTo>
                  <a:pt x="1100328" y="311150"/>
                </a:lnTo>
                <a:lnTo>
                  <a:pt x="1119251" y="366649"/>
                </a:lnTo>
                <a:lnTo>
                  <a:pt x="1124966" y="436118"/>
                </a:lnTo>
                <a:lnTo>
                  <a:pt x="1125601" y="488950"/>
                </a:lnTo>
                <a:lnTo>
                  <a:pt x="1125601" y="249428"/>
                </a:lnTo>
                <a:lnTo>
                  <a:pt x="1108202" y="243332"/>
                </a:lnTo>
                <a:lnTo>
                  <a:pt x="1073785" y="236347"/>
                </a:lnTo>
                <a:lnTo>
                  <a:pt x="1038098" y="233934"/>
                </a:lnTo>
                <a:lnTo>
                  <a:pt x="980948" y="239522"/>
                </a:lnTo>
                <a:lnTo>
                  <a:pt x="930148" y="256159"/>
                </a:lnTo>
                <a:lnTo>
                  <a:pt x="885825" y="283972"/>
                </a:lnTo>
                <a:lnTo>
                  <a:pt x="847979" y="322961"/>
                </a:lnTo>
                <a:lnTo>
                  <a:pt x="817626" y="369316"/>
                </a:lnTo>
                <a:lnTo>
                  <a:pt x="795909" y="419608"/>
                </a:lnTo>
                <a:lnTo>
                  <a:pt x="782828" y="473710"/>
                </a:lnTo>
                <a:lnTo>
                  <a:pt x="778510" y="531622"/>
                </a:lnTo>
                <a:lnTo>
                  <a:pt x="782828" y="587883"/>
                </a:lnTo>
                <a:lnTo>
                  <a:pt x="795528" y="640715"/>
                </a:lnTo>
                <a:lnTo>
                  <a:pt x="816737" y="689991"/>
                </a:lnTo>
                <a:lnTo>
                  <a:pt x="846455" y="735838"/>
                </a:lnTo>
                <a:lnTo>
                  <a:pt x="875919" y="767588"/>
                </a:lnTo>
                <a:lnTo>
                  <a:pt x="909955" y="792226"/>
                </a:lnTo>
                <a:lnTo>
                  <a:pt x="948690" y="809752"/>
                </a:lnTo>
                <a:lnTo>
                  <a:pt x="991997" y="820293"/>
                </a:lnTo>
                <a:lnTo>
                  <a:pt x="1039876" y="823849"/>
                </a:lnTo>
                <a:lnTo>
                  <a:pt x="1088898" y="820039"/>
                </a:lnTo>
                <a:lnTo>
                  <a:pt x="1133475" y="808482"/>
                </a:lnTo>
                <a:lnTo>
                  <a:pt x="1173607" y="789178"/>
                </a:lnTo>
                <a:lnTo>
                  <a:pt x="1180490" y="782828"/>
                </a:lnTo>
                <a:lnTo>
                  <a:pt x="1240536" y="727456"/>
                </a:lnTo>
                <a:lnTo>
                  <a:pt x="1266825" y="685165"/>
                </a:lnTo>
                <a:lnTo>
                  <a:pt x="1285621" y="638048"/>
                </a:lnTo>
                <a:lnTo>
                  <a:pt x="1296924" y="585978"/>
                </a:lnTo>
                <a:lnTo>
                  <a:pt x="1300607" y="529209"/>
                </a:lnTo>
                <a:close/>
              </a:path>
              <a:path w="1746884" h="824229">
                <a:moveTo>
                  <a:pt x="1746885" y="742950"/>
                </a:moveTo>
                <a:lnTo>
                  <a:pt x="1660271" y="742950"/>
                </a:lnTo>
                <a:lnTo>
                  <a:pt x="1652397" y="742442"/>
                </a:lnTo>
                <a:lnTo>
                  <a:pt x="1617345" y="715899"/>
                </a:lnTo>
                <a:lnTo>
                  <a:pt x="1608836" y="658114"/>
                </a:lnTo>
                <a:lnTo>
                  <a:pt x="1608582" y="636905"/>
                </a:lnTo>
                <a:lnTo>
                  <a:pt x="1608455" y="250571"/>
                </a:lnTo>
                <a:lnTo>
                  <a:pt x="1381633" y="250571"/>
                </a:lnTo>
                <a:lnTo>
                  <a:pt x="1381633" y="272669"/>
                </a:lnTo>
                <a:lnTo>
                  <a:pt x="1398524" y="275717"/>
                </a:lnTo>
                <a:lnTo>
                  <a:pt x="1412240" y="280035"/>
                </a:lnTo>
                <a:lnTo>
                  <a:pt x="1438783" y="320294"/>
                </a:lnTo>
                <a:lnTo>
                  <a:pt x="1441704" y="371475"/>
                </a:lnTo>
                <a:lnTo>
                  <a:pt x="1441704" y="592328"/>
                </a:lnTo>
                <a:lnTo>
                  <a:pt x="1442453" y="636905"/>
                </a:lnTo>
                <a:lnTo>
                  <a:pt x="1448803" y="704469"/>
                </a:lnTo>
                <a:lnTo>
                  <a:pt x="1462024" y="746252"/>
                </a:lnTo>
                <a:lnTo>
                  <a:pt x="1486535" y="780034"/>
                </a:lnTo>
                <a:lnTo>
                  <a:pt x="1522349" y="807720"/>
                </a:lnTo>
                <a:lnTo>
                  <a:pt x="1564132" y="822071"/>
                </a:lnTo>
                <a:lnTo>
                  <a:pt x="1586992" y="823849"/>
                </a:lnTo>
                <a:lnTo>
                  <a:pt x="1611122" y="822452"/>
                </a:lnTo>
                <a:lnTo>
                  <a:pt x="1655699" y="811657"/>
                </a:lnTo>
                <a:lnTo>
                  <a:pt x="1696212" y="789686"/>
                </a:lnTo>
                <a:lnTo>
                  <a:pt x="1736090" y="755015"/>
                </a:lnTo>
                <a:lnTo>
                  <a:pt x="1746885" y="742950"/>
                </a:lnTo>
                <a:close/>
              </a:path>
            </a:pathLst>
          </a:custGeom>
          <a:solidFill>
            <a:srgbClr val="2323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19900" y="4335781"/>
            <a:ext cx="226822" cy="74420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6724142" y="3853561"/>
            <a:ext cx="265430" cy="492759"/>
          </a:xfrm>
          <a:custGeom>
            <a:avLst/>
            <a:gdLst/>
            <a:ahLst/>
            <a:cxnLst/>
            <a:rect l="l" t="t" r="r" b="b"/>
            <a:pathLst>
              <a:path w="265429" h="492760">
                <a:moveTo>
                  <a:pt x="262508" y="0"/>
                </a:moveTo>
                <a:lnTo>
                  <a:pt x="35686" y="0"/>
                </a:lnTo>
                <a:lnTo>
                  <a:pt x="35686" y="22097"/>
                </a:lnTo>
                <a:lnTo>
                  <a:pt x="52577" y="25145"/>
                </a:lnTo>
                <a:lnTo>
                  <a:pt x="66293" y="29463"/>
                </a:lnTo>
                <a:lnTo>
                  <a:pt x="92836" y="69722"/>
                </a:lnTo>
                <a:lnTo>
                  <a:pt x="95757" y="120903"/>
                </a:lnTo>
                <a:lnTo>
                  <a:pt x="95757" y="418591"/>
                </a:lnTo>
                <a:lnTo>
                  <a:pt x="64769" y="457707"/>
                </a:lnTo>
                <a:lnTo>
                  <a:pt x="29717" y="486028"/>
                </a:lnTo>
                <a:lnTo>
                  <a:pt x="0" y="492378"/>
                </a:lnTo>
                <a:lnTo>
                  <a:pt x="86613" y="492378"/>
                </a:lnTo>
                <a:lnTo>
                  <a:pt x="95757" y="482219"/>
                </a:lnTo>
                <a:lnTo>
                  <a:pt x="264922" y="482219"/>
                </a:lnTo>
                <a:lnTo>
                  <a:pt x="263271" y="464693"/>
                </a:lnTo>
                <a:lnTo>
                  <a:pt x="262635" y="440181"/>
                </a:lnTo>
                <a:lnTo>
                  <a:pt x="262508" y="0"/>
                </a:lnTo>
                <a:close/>
              </a:path>
            </a:pathLst>
          </a:custGeom>
          <a:solidFill>
            <a:srgbClr val="2323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063871" y="3602990"/>
            <a:ext cx="1983105" cy="824230"/>
          </a:xfrm>
          <a:custGeom>
            <a:avLst/>
            <a:gdLst/>
            <a:ahLst/>
            <a:cxnLst/>
            <a:rect l="l" t="t" r="r" b="b"/>
            <a:pathLst>
              <a:path w="1983104" h="824229">
                <a:moveTo>
                  <a:pt x="1040511" y="276225"/>
                </a:moveTo>
                <a:lnTo>
                  <a:pt x="999870" y="289052"/>
                </a:lnTo>
                <a:lnTo>
                  <a:pt x="970406" y="333248"/>
                </a:lnTo>
                <a:lnTo>
                  <a:pt x="959865" y="389636"/>
                </a:lnTo>
                <a:lnTo>
                  <a:pt x="954658" y="470408"/>
                </a:lnTo>
                <a:lnTo>
                  <a:pt x="953388" y="520700"/>
                </a:lnTo>
                <a:lnTo>
                  <a:pt x="953007" y="577469"/>
                </a:lnTo>
                <a:lnTo>
                  <a:pt x="953515" y="608838"/>
                </a:lnTo>
                <a:lnTo>
                  <a:pt x="957706" y="668274"/>
                </a:lnTo>
                <a:lnTo>
                  <a:pt x="965453" y="716407"/>
                </a:lnTo>
                <a:lnTo>
                  <a:pt x="989329" y="760857"/>
                </a:lnTo>
                <a:lnTo>
                  <a:pt x="1024763" y="781431"/>
                </a:lnTo>
                <a:lnTo>
                  <a:pt x="1038098" y="782828"/>
                </a:lnTo>
                <a:lnTo>
                  <a:pt x="1050925" y="781939"/>
                </a:lnTo>
                <a:lnTo>
                  <a:pt x="1093469" y="756793"/>
                </a:lnTo>
                <a:lnTo>
                  <a:pt x="1113663" y="711454"/>
                </a:lnTo>
                <a:lnTo>
                  <a:pt x="1121282" y="647700"/>
                </a:lnTo>
                <a:lnTo>
                  <a:pt x="1123695" y="601980"/>
                </a:lnTo>
                <a:lnTo>
                  <a:pt x="1125092" y="546989"/>
                </a:lnTo>
                <a:lnTo>
                  <a:pt x="1125601" y="482854"/>
                </a:lnTo>
                <a:lnTo>
                  <a:pt x="1124965" y="436118"/>
                </a:lnTo>
                <a:lnTo>
                  <a:pt x="1122806" y="397383"/>
                </a:lnTo>
                <a:lnTo>
                  <a:pt x="1114298" y="343789"/>
                </a:lnTo>
                <a:lnTo>
                  <a:pt x="1091311" y="298577"/>
                </a:lnTo>
                <a:lnTo>
                  <a:pt x="1052449" y="276987"/>
                </a:lnTo>
                <a:lnTo>
                  <a:pt x="1040511" y="276225"/>
                </a:lnTo>
                <a:close/>
              </a:path>
              <a:path w="1983104" h="824229">
                <a:moveTo>
                  <a:pt x="1381632" y="250571"/>
                </a:moveTo>
                <a:lnTo>
                  <a:pt x="1608454" y="250571"/>
                </a:lnTo>
                <a:lnTo>
                  <a:pt x="1608454" y="631063"/>
                </a:lnTo>
                <a:lnTo>
                  <a:pt x="1608835" y="658114"/>
                </a:lnTo>
                <a:lnTo>
                  <a:pt x="1611629" y="696595"/>
                </a:lnTo>
                <a:lnTo>
                  <a:pt x="1631950" y="734060"/>
                </a:lnTo>
                <a:lnTo>
                  <a:pt x="1660271" y="742950"/>
                </a:lnTo>
                <a:lnTo>
                  <a:pt x="1670684" y="742188"/>
                </a:lnTo>
                <a:lnTo>
                  <a:pt x="1711325" y="721995"/>
                </a:lnTo>
                <a:lnTo>
                  <a:pt x="1739900" y="690753"/>
                </a:lnTo>
                <a:lnTo>
                  <a:pt x="1756028" y="669163"/>
                </a:lnTo>
                <a:lnTo>
                  <a:pt x="1756028" y="371475"/>
                </a:lnTo>
                <a:lnTo>
                  <a:pt x="1753107" y="320294"/>
                </a:lnTo>
                <a:lnTo>
                  <a:pt x="1726564" y="280035"/>
                </a:lnTo>
                <a:lnTo>
                  <a:pt x="1695957" y="272669"/>
                </a:lnTo>
                <a:lnTo>
                  <a:pt x="1695957" y="250571"/>
                </a:lnTo>
                <a:lnTo>
                  <a:pt x="1922779" y="250571"/>
                </a:lnTo>
                <a:lnTo>
                  <a:pt x="1922779" y="686435"/>
                </a:lnTo>
                <a:lnTo>
                  <a:pt x="1923542" y="715264"/>
                </a:lnTo>
                <a:lnTo>
                  <a:pt x="1929510" y="755015"/>
                </a:lnTo>
                <a:lnTo>
                  <a:pt x="1966213" y="782955"/>
                </a:lnTo>
                <a:lnTo>
                  <a:pt x="1982851" y="785749"/>
                </a:lnTo>
                <a:lnTo>
                  <a:pt x="1982851" y="807212"/>
                </a:lnTo>
                <a:lnTo>
                  <a:pt x="1756028" y="807212"/>
                </a:lnTo>
                <a:lnTo>
                  <a:pt x="1756028" y="732790"/>
                </a:lnTo>
                <a:lnTo>
                  <a:pt x="1736089" y="755015"/>
                </a:lnTo>
                <a:lnTo>
                  <a:pt x="1696211" y="789686"/>
                </a:lnTo>
                <a:lnTo>
                  <a:pt x="1655699" y="811657"/>
                </a:lnTo>
                <a:lnTo>
                  <a:pt x="1611122" y="822452"/>
                </a:lnTo>
                <a:lnTo>
                  <a:pt x="1586992" y="823849"/>
                </a:lnTo>
                <a:lnTo>
                  <a:pt x="1564131" y="822071"/>
                </a:lnTo>
                <a:lnTo>
                  <a:pt x="1522349" y="807720"/>
                </a:lnTo>
                <a:lnTo>
                  <a:pt x="1486534" y="780034"/>
                </a:lnTo>
                <a:lnTo>
                  <a:pt x="1462024" y="746252"/>
                </a:lnTo>
                <a:lnTo>
                  <a:pt x="1448815" y="704469"/>
                </a:lnTo>
                <a:lnTo>
                  <a:pt x="1442465" y="636905"/>
                </a:lnTo>
                <a:lnTo>
                  <a:pt x="1441703" y="592328"/>
                </a:lnTo>
                <a:lnTo>
                  <a:pt x="1441703" y="371475"/>
                </a:lnTo>
                <a:lnTo>
                  <a:pt x="1440942" y="342900"/>
                </a:lnTo>
                <a:lnTo>
                  <a:pt x="1435227" y="303530"/>
                </a:lnTo>
                <a:lnTo>
                  <a:pt x="1398524" y="275717"/>
                </a:lnTo>
                <a:lnTo>
                  <a:pt x="1381632" y="272669"/>
                </a:lnTo>
                <a:lnTo>
                  <a:pt x="1381632" y="250571"/>
                </a:lnTo>
                <a:close/>
              </a:path>
              <a:path w="1983104" h="824229">
                <a:moveTo>
                  <a:pt x="1038098" y="233934"/>
                </a:moveTo>
                <a:lnTo>
                  <a:pt x="1108202" y="243332"/>
                </a:lnTo>
                <a:lnTo>
                  <a:pt x="1173226" y="271399"/>
                </a:lnTo>
                <a:lnTo>
                  <a:pt x="1228216" y="316865"/>
                </a:lnTo>
                <a:lnTo>
                  <a:pt x="1268221" y="378079"/>
                </a:lnTo>
                <a:lnTo>
                  <a:pt x="1292478" y="450342"/>
                </a:lnTo>
                <a:lnTo>
                  <a:pt x="1298575" y="488950"/>
                </a:lnTo>
                <a:lnTo>
                  <a:pt x="1300606" y="529209"/>
                </a:lnTo>
                <a:lnTo>
                  <a:pt x="1296924" y="585978"/>
                </a:lnTo>
                <a:lnTo>
                  <a:pt x="1285620" y="638048"/>
                </a:lnTo>
                <a:lnTo>
                  <a:pt x="1266825" y="685165"/>
                </a:lnTo>
                <a:lnTo>
                  <a:pt x="1240536" y="727456"/>
                </a:lnTo>
                <a:lnTo>
                  <a:pt x="1209293" y="762127"/>
                </a:lnTo>
                <a:lnTo>
                  <a:pt x="1173606" y="789178"/>
                </a:lnTo>
                <a:lnTo>
                  <a:pt x="1133475" y="808482"/>
                </a:lnTo>
                <a:lnTo>
                  <a:pt x="1088898" y="820039"/>
                </a:lnTo>
                <a:lnTo>
                  <a:pt x="1039876" y="823849"/>
                </a:lnTo>
                <a:lnTo>
                  <a:pt x="991996" y="820293"/>
                </a:lnTo>
                <a:lnTo>
                  <a:pt x="948689" y="809752"/>
                </a:lnTo>
                <a:lnTo>
                  <a:pt x="909954" y="792226"/>
                </a:lnTo>
                <a:lnTo>
                  <a:pt x="875918" y="767461"/>
                </a:lnTo>
                <a:lnTo>
                  <a:pt x="846454" y="735838"/>
                </a:lnTo>
                <a:lnTo>
                  <a:pt x="816737" y="689991"/>
                </a:lnTo>
                <a:lnTo>
                  <a:pt x="795527" y="640715"/>
                </a:lnTo>
                <a:lnTo>
                  <a:pt x="782827" y="587883"/>
                </a:lnTo>
                <a:lnTo>
                  <a:pt x="778509" y="531622"/>
                </a:lnTo>
                <a:lnTo>
                  <a:pt x="782827" y="473710"/>
                </a:lnTo>
                <a:lnTo>
                  <a:pt x="795908" y="419608"/>
                </a:lnTo>
                <a:lnTo>
                  <a:pt x="817626" y="369316"/>
                </a:lnTo>
                <a:lnTo>
                  <a:pt x="847978" y="322961"/>
                </a:lnTo>
                <a:lnTo>
                  <a:pt x="885825" y="283972"/>
                </a:lnTo>
                <a:lnTo>
                  <a:pt x="930148" y="256159"/>
                </a:lnTo>
                <a:lnTo>
                  <a:pt x="980948" y="239522"/>
                </a:lnTo>
                <a:lnTo>
                  <a:pt x="1038098" y="233934"/>
                </a:lnTo>
                <a:close/>
              </a:path>
              <a:path w="1983104" h="824229">
                <a:moveTo>
                  <a:pt x="0" y="0"/>
                </a:moveTo>
                <a:lnTo>
                  <a:pt x="386968" y="0"/>
                </a:lnTo>
                <a:lnTo>
                  <a:pt x="386968" y="21971"/>
                </a:lnTo>
                <a:lnTo>
                  <a:pt x="369696" y="21971"/>
                </a:lnTo>
                <a:lnTo>
                  <a:pt x="353440" y="22606"/>
                </a:lnTo>
                <a:lnTo>
                  <a:pt x="314451" y="37211"/>
                </a:lnTo>
                <a:lnTo>
                  <a:pt x="306577" y="53593"/>
                </a:lnTo>
                <a:lnTo>
                  <a:pt x="309499" y="68326"/>
                </a:lnTo>
                <a:lnTo>
                  <a:pt x="318515" y="91186"/>
                </a:lnTo>
                <a:lnTo>
                  <a:pt x="333375" y="122174"/>
                </a:lnTo>
                <a:lnTo>
                  <a:pt x="354202" y="161290"/>
                </a:lnTo>
                <a:lnTo>
                  <a:pt x="499999" y="428625"/>
                </a:lnTo>
                <a:lnTo>
                  <a:pt x="645287" y="185166"/>
                </a:lnTo>
                <a:lnTo>
                  <a:pt x="669036" y="144272"/>
                </a:lnTo>
                <a:lnTo>
                  <a:pt x="685926" y="110871"/>
                </a:lnTo>
                <a:lnTo>
                  <a:pt x="696087" y="84962"/>
                </a:lnTo>
                <a:lnTo>
                  <a:pt x="699515" y="66675"/>
                </a:lnTo>
                <a:lnTo>
                  <a:pt x="698500" y="58928"/>
                </a:lnTo>
                <a:lnTo>
                  <a:pt x="655319" y="27940"/>
                </a:lnTo>
                <a:lnTo>
                  <a:pt x="609600" y="21971"/>
                </a:lnTo>
                <a:lnTo>
                  <a:pt x="609600" y="0"/>
                </a:lnTo>
                <a:lnTo>
                  <a:pt x="856106" y="0"/>
                </a:lnTo>
                <a:lnTo>
                  <a:pt x="856106" y="21971"/>
                </a:lnTo>
                <a:lnTo>
                  <a:pt x="837311" y="25527"/>
                </a:lnTo>
                <a:lnTo>
                  <a:pt x="820801" y="30480"/>
                </a:lnTo>
                <a:lnTo>
                  <a:pt x="777748" y="63118"/>
                </a:lnTo>
                <a:lnTo>
                  <a:pt x="730630" y="131318"/>
                </a:lnTo>
                <a:lnTo>
                  <a:pt x="700658" y="181610"/>
                </a:lnTo>
                <a:lnTo>
                  <a:pt x="525652" y="473837"/>
                </a:lnTo>
                <a:lnTo>
                  <a:pt x="525652" y="669163"/>
                </a:lnTo>
                <a:lnTo>
                  <a:pt x="526033" y="697484"/>
                </a:lnTo>
                <a:lnTo>
                  <a:pt x="529336" y="736219"/>
                </a:lnTo>
                <a:lnTo>
                  <a:pt x="558038" y="773557"/>
                </a:lnTo>
                <a:lnTo>
                  <a:pt x="609600" y="785241"/>
                </a:lnTo>
                <a:lnTo>
                  <a:pt x="654812" y="785241"/>
                </a:lnTo>
                <a:lnTo>
                  <a:pt x="654812" y="807212"/>
                </a:lnTo>
                <a:lnTo>
                  <a:pt x="201802" y="807212"/>
                </a:lnTo>
                <a:lnTo>
                  <a:pt x="201802" y="785241"/>
                </a:lnTo>
                <a:lnTo>
                  <a:pt x="244093" y="785241"/>
                </a:lnTo>
                <a:lnTo>
                  <a:pt x="260984" y="784479"/>
                </a:lnTo>
                <a:lnTo>
                  <a:pt x="300608" y="772668"/>
                </a:lnTo>
                <a:lnTo>
                  <a:pt x="327913" y="734060"/>
                </a:lnTo>
                <a:lnTo>
                  <a:pt x="331596" y="669163"/>
                </a:lnTo>
                <a:lnTo>
                  <a:pt x="331596" y="507238"/>
                </a:lnTo>
                <a:lnTo>
                  <a:pt x="141731" y="161290"/>
                </a:lnTo>
                <a:lnTo>
                  <a:pt x="115569" y="115443"/>
                </a:lnTo>
                <a:lnTo>
                  <a:pt x="93471" y="80010"/>
                </a:lnTo>
                <a:lnTo>
                  <a:pt x="61849" y="40767"/>
                </a:lnTo>
                <a:lnTo>
                  <a:pt x="18414" y="23368"/>
                </a:lnTo>
                <a:lnTo>
                  <a:pt x="0" y="21971"/>
                </a:lnTo>
                <a:lnTo>
                  <a:pt x="0" y="0"/>
                </a:lnTo>
                <a:close/>
              </a:path>
            </a:pathLst>
          </a:custGeom>
          <a:ln w="137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30-Nov-22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30-Nov-22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97764"/>
            <a:ext cx="12192000" cy="3175"/>
          </a:xfrm>
          <a:custGeom>
            <a:avLst/>
            <a:gdLst/>
            <a:ahLst/>
            <a:cxnLst/>
            <a:rect l="l" t="t" r="r" b="b"/>
            <a:pathLst>
              <a:path w="12192000" h="3175">
                <a:moveTo>
                  <a:pt x="12192000" y="0"/>
                </a:moveTo>
                <a:lnTo>
                  <a:pt x="0" y="0"/>
                </a:lnTo>
                <a:lnTo>
                  <a:pt x="0" y="3035"/>
                </a:lnTo>
                <a:lnTo>
                  <a:pt x="12192000" y="3035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45" y="6400796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200"/>
                </a:lnTo>
                <a:lnTo>
                  <a:pt x="12188952" y="4572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5F8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2192000" cy="6334125"/>
          </a:xfrm>
          <a:custGeom>
            <a:avLst/>
            <a:gdLst/>
            <a:ahLst/>
            <a:cxnLst/>
            <a:rect l="l" t="t" r="r" b="b"/>
            <a:pathLst>
              <a:path w="12192000" h="6334125">
                <a:moveTo>
                  <a:pt x="12192000" y="0"/>
                </a:moveTo>
                <a:lnTo>
                  <a:pt x="0" y="0"/>
                </a:lnTo>
                <a:lnTo>
                  <a:pt x="0" y="6333744"/>
                </a:lnTo>
                <a:lnTo>
                  <a:pt x="12192000" y="6333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333745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6"/>
                </a:lnTo>
                <a:lnTo>
                  <a:pt x="12188952" y="64006"/>
                </a:lnTo>
                <a:lnTo>
                  <a:pt x="12188952" y="0"/>
                </a:lnTo>
                <a:close/>
              </a:path>
            </a:pathLst>
          </a:custGeom>
          <a:solidFill>
            <a:srgbClr val="92A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1480" y="0"/>
            <a:ext cx="11663172" cy="168097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51510" y="76961"/>
            <a:ext cx="11192256" cy="1373124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651510" y="76961"/>
            <a:ext cx="11192510" cy="1373505"/>
          </a:xfrm>
          <a:custGeom>
            <a:avLst/>
            <a:gdLst/>
            <a:ahLst/>
            <a:cxnLst/>
            <a:rect l="l" t="t" r="r" b="b"/>
            <a:pathLst>
              <a:path w="11192510" h="1373505">
                <a:moveTo>
                  <a:pt x="0" y="257429"/>
                </a:moveTo>
                <a:lnTo>
                  <a:pt x="6743" y="224028"/>
                </a:lnTo>
                <a:lnTo>
                  <a:pt x="25133" y="196850"/>
                </a:lnTo>
                <a:lnTo>
                  <a:pt x="52412" y="178435"/>
                </a:lnTo>
                <a:lnTo>
                  <a:pt x="85813" y="171704"/>
                </a:lnTo>
                <a:lnTo>
                  <a:pt x="11020552" y="171704"/>
                </a:lnTo>
                <a:lnTo>
                  <a:pt x="11020552" y="85852"/>
                </a:lnTo>
                <a:lnTo>
                  <a:pt x="11027283" y="52451"/>
                </a:lnTo>
                <a:lnTo>
                  <a:pt x="11045698" y="25146"/>
                </a:lnTo>
                <a:lnTo>
                  <a:pt x="11073003" y="6731"/>
                </a:lnTo>
                <a:lnTo>
                  <a:pt x="11106404" y="0"/>
                </a:lnTo>
                <a:lnTo>
                  <a:pt x="11139805" y="6731"/>
                </a:lnTo>
                <a:lnTo>
                  <a:pt x="11167110" y="25146"/>
                </a:lnTo>
                <a:lnTo>
                  <a:pt x="11185525" y="52451"/>
                </a:lnTo>
                <a:lnTo>
                  <a:pt x="11192256" y="85852"/>
                </a:lnTo>
                <a:lnTo>
                  <a:pt x="11192256" y="1115695"/>
                </a:lnTo>
                <a:lnTo>
                  <a:pt x="11185525" y="1149096"/>
                </a:lnTo>
                <a:lnTo>
                  <a:pt x="11167110" y="1176274"/>
                </a:lnTo>
                <a:lnTo>
                  <a:pt x="11139805" y="1194689"/>
                </a:lnTo>
                <a:lnTo>
                  <a:pt x="11106404" y="1201420"/>
                </a:lnTo>
                <a:lnTo>
                  <a:pt x="171640" y="1201420"/>
                </a:lnTo>
                <a:lnTo>
                  <a:pt x="171640" y="1287272"/>
                </a:lnTo>
                <a:lnTo>
                  <a:pt x="164896" y="1320673"/>
                </a:lnTo>
                <a:lnTo>
                  <a:pt x="146507" y="1347978"/>
                </a:lnTo>
                <a:lnTo>
                  <a:pt x="119227" y="1366393"/>
                </a:lnTo>
                <a:lnTo>
                  <a:pt x="85826" y="1373124"/>
                </a:lnTo>
                <a:lnTo>
                  <a:pt x="52425" y="1366393"/>
                </a:lnTo>
                <a:lnTo>
                  <a:pt x="25146" y="1347978"/>
                </a:lnTo>
                <a:lnTo>
                  <a:pt x="6756" y="1320673"/>
                </a:lnTo>
                <a:lnTo>
                  <a:pt x="12" y="1287272"/>
                </a:lnTo>
                <a:lnTo>
                  <a:pt x="0" y="257429"/>
                </a:lnTo>
                <a:close/>
              </a:path>
            </a:pathLst>
          </a:custGeom>
          <a:ln w="19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662156" y="152910"/>
            <a:ext cx="191516" cy="105661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1616" y="281559"/>
            <a:ext cx="191439" cy="148590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823150" y="334390"/>
            <a:ext cx="0" cy="944244"/>
          </a:xfrm>
          <a:custGeom>
            <a:avLst/>
            <a:gdLst/>
            <a:ahLst/>
            <a:cxnLst/>
            <a:rect l="l" t="t" r="r" b="b"/>
            <a:pathLst>
              <a:path h="944244">
                <a:moveTo>
                  <a:pt x="0" y="0"/>
                </a:moveTo>
                <a:lnTo>
                  <a:pt x="0" y="94399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53560" y="290906"/>
            <a:ext cx="348487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2257" y="1548130"/>
            <a:ext cx="11127485" cy="4077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614932" y="6391712"/>
            <a:ext cx="7343140" cy="41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30-Nov-22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6397764"/>
              <a:ext cx="12192000" cy="3175"/>
            </a:xfrm>
            <a:custGeom>
              <a:avLst/>
              <a:gdLst/>
              <a:ahLst/>
              <a:cxnLst/>
              <a:rect l="l" t="t" r="r" b="b"/>
              <a:pathLst>
                <a:path w="12192000" h="3175">
                  <a:moveTo>
                    <a:pt x="12192000" y="0"/>
                  </a:moveTo>
                  <a:lnTo>
                    <a:pt x="0" y="0"/>
                  </a:lnTo>
                  <a:lnTo>
                    <a:pt x="0" y="3035"/>
                  </a:lnTo>
                  <a:lnTo>
                    <a:pt x="12192000" y="303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D1D9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l" t="t" r="r" b="b"/>
              <a:pathLst>
                <a:path w="12192000" h="6334125">
                  <a:moveTo>
                    <a:pt x="12192000" y="0"/>
                  </a:moveTo>
                  <a:lnTo>
                    <a:pt x="0" y="0"/>
                  </a:lnTo>
                  <a:lnTo>
                    <a:pt x="0" y="6333744"/>
                  </a:lnTo>
                  <a:lnTo>
                    <a:pt x="12192000" y="633374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D1D9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874517" y="360254"/>
            <a:ext cx="6440424" cy="807913"/>
          </a:xfrm>
          <a:prstGeom prst="rect">
            <a:avLst/>
          </a:prstGeom>
          <a:solidFill>
            <a:srgbClr val="00AE50">
              <a:alpha val="50195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106680" algn="ctr">
              <a:lnSpc>
                <a:spcPts val="6300"/>
              </a:lnSpc>
            </a:pPr>
            <a:r>
              <a:rPr sz="4000" spc="-40" dirty="0" smtClean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4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4000" spc="-39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40" dirty="0">
                <a:solidFill>
                  <a:srgbClr val="FFFFFF"/>
                </a:solidFill>
                <a:latin typeface="Times New Roman"/>
                <a:cs typeface="Times New Roman"/>
              </a:rPr>
              <a:t>413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42029" y="4408875"/>
            <a:ext cx="5105400" cy="17851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marL="12065" algn="ctr"/>
            <a:r>
              <a:rPr lang="en-US" sz="4400" b="1" spc="-20" dirty="0" smtClean="0">
                <a:latin typeface="Times New Roman"/>
                <a:cs typeface="Times New Roman"/>
              </a:rPr>
              <a:t>Md. Abu </a:t>
            </a:r>
            <a:r>
              <a:rPr lang="en-US" sz="4400" b="1" spc="-20" dirty="0" err="1" smtClean="0">
                <a:latin typeface="Times New Roman"/>
                <a:cs typeface="Times New Roman"/>
              </a:rPr>
              <a:t>Hasan</a:t>
            </a:r>
            <a:endParaRPr lang="en-US" sz="4400" b="1" spc="-20" dirty="0" smtClean="0">
              <a:latin typeface="Times New Roman"/>
              <a:cs typeface="Times New Roman"/>
            </a:endParaRPr>
          </a:p>
          <a:p>
            <a:pPr marL="12065" algn="ctr"/>
            <a:r>
              <a:rPr lang="en-US" sz="2400" dirty="0" smtClean="0">
                <a:latin typeface="Times New Roman"/>
                <a:cs typeface="Times New Roman"/>
              </a:rPr>
              <a:t>Sr. </a:t>
            </a:r>
            <a:r>
              <a:rPr sz="2400" spc="-55" dirty="0" smtClean="0">
                <a:latin typeface="Times New Roman"/>
                <a:cs typeface="Times New Roman"/>
              </a:rPr>
              <a:t>Lecturer</a:t>
            </a:r>
            <a:endParaRPr lang="en-US" sz="2400" dirty="0">
              <a:latin typeface="Times New Roman"/>
              <a:cs typeface="Times New Roman"/>
            </a:endParaRPr>
          </a:p>
          <a:p>
            <a:pPr marL="12065" algn="ctr"/>
            <a:r>
              <a:rPr sz="2400" spc="-60" dirty="0" smtClean="0">
                <a:latin typeface="Times New Roman"/>
                <a:cs typeface="Times New Roman"/>
              </a:rPr>
              <a:t>D</a:t>
            </a:r>
            <a:r>
              <a:rPr sz="2400" spc="-50" dirty="0" smtClean="0">
                <a:latin typeface="Times New Roman"/>
                <a:cs typeface="Times New Roman"/>
              </a:rPr>
              <a:t>epa</a:t>
            </a:r>
            <a:r>
              <a:rPr sz="2400" spc="-45" dirty="0" smtClean="0">
                <a:latin typeface="Times New Roman"/>
                <a:cs typeface="Times New Roman"/>
              </a:rPr>
              <a:t>rt</a:t>
            </a:r>
            <a:r>
              <a:rPr sz="2400" spc="-70" dirty="0" smtClean="0">
                <a:latin typeface="Times New Roman"/>
                <a:cs typeface="Times New Roman"/>
              </a:rPr>
              <a:t>m</a:t>
            </a:r>
            <a:r>
              <a:rPr sz="2400" spc="-50" dirty="0" smtClean="0">
                <a:latin typeface="Times New Roman"/>
                <a:cs typeface="Times New Roman"/>
              </a:rPr>
              <a:t>en</a:t>
            </a:r>
            <a:r>
              <a:rPr sz="2400" dirty="0" smtClean="0">
                <a:latin typeface="Times New Roman"/>
                <a:cs typeface="Times New Roman"/>
              </a:rPr>
              <a:t>t</a:t>
            </a:r>
            <a:r>
              <a:rPr sz="2400" spc="-135" dirty="0" smtClean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f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60" dirty="0" smtClean="0">
                <a:latin typeface="Times New Roman"/>
                <a:cs typeface="Times New Roman"/>
              </a:rPr>
              <a:t>C</a:t>
            </a:r>
            <a:r>
              <a:rPr sz="2400" spc="-45" dirty="0" smtClean="0">
                <a:latin typeface="Times New Roman"/>
                <a:cs typeface="Times New Roman"/>
              </a:rPr>
              <a:t>i</a:t>
            </a:r>
            <a:r>
              <a:rPr sz="2400" spc="-50" dirty="0" smtClean="0">
                <a:latin typeface="Times New Roman"/>
                <a:cs typeface="Times New Roman"/>
              </a:rPr>
              <a:t>v</a:t>
            </a:r>
            <a:r>
              <a:rPr sz="2400" spc="-45" dirty="0" smtClean="0">
                <a:latin typeface="Times New Roman"/>
                <a:cs typeface="Times New Roman"/>
              </a:rPr>
              <a:t>i</a:t>
            </a:r>
            <a:r>
              <a:rPr sz="2400" spc="185" dirty="0" smtClean="0">
                <a:latin typeface="Times New Roman"/>
                <a:cs typeface="Times New Roman"/>
              </a:rPr>
              <a:t>l</a:t>
            </a:r>
            <a:r>
              <a:rPr lang="en-US" sz="2400" spc="185" dirty="0" smtClean="0">
                <a:latin typeface="Times New Roman"/>
                <a:cs typeface="Times New Roman"/>
              </a:rPr>
              <a:t> </a:t>
            </a:r>
            <a:r>
              <a:rPr sz="2400" spc="-55" dirty="0" smtClean="0">
                <a:latin typeface="Times New Roman"/>
                <a:cs typeface="Times New Roman"/>
              </a:rPr>
              <a:t>E</a:t>
            </a:r>
            <a:r>
              <a:rPr sz="2400" spc="-50" dirty="0" smtClean="0">
                <a:latin typeface="Times New Roman"/>
                <a:cs typeface="Times New Roman"/>
              </a:rPr>
              <a:t>ng</a:t>
            </a:r>
            <a:r>
              <a:rPr sz="2400" spc="-45" dirty="0" smtClean="0">
                <a:latin typeface="Times New Roman"/>
                <a:cs typeface="Times New Roman"/>
              </a:rPr>
              <a:t>i</a:t>
            </a:r>
            <a:r>
              <a:rPr sz="2400" spc="-50" dirty="0" smtClean="0">
                <a:latin typeface="Times New Roman"/>
                <a:cs typeface="Times New Roman"/>
              </a:rPr>
              <a:t>nee</a:t>
            </a:r>
            <a:r>
              <a:rPr sz="2400" spc="-60" dirty="0" smtClean="0">
                <a:latin typeface="Times New Roman"/>
                <a:cs typeface="Times New Roman"/>
              </a:rPr>
              <a:t>ri</a:t>
            </a:r>
            <a:r>
              <a:rPr sz="2400" spc="-50" dirty="0" smtClean="0">
                <a:latin typeface="Times New Roman"/>
                <a:cs typeface="Times New Roman"/>
              </a:rPr>
              <a:t>n</a:t>
            </a:r>
            <a:r>
              <a:rPr sz="2400" dirty="0" smtClean="0">
                <a:latin typeface="Times New Roman"/>
                <a:cs typeface="Times New Roman"/>
              </a:rPr>
              <a:t>g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12065" algn="ctr"/>
            <a:r>
              <a:rPr sz="2400" spc="-70" dirty="0" smtClean="0">
                <a:latin typeface="Times New Roman"/>
                <a:cs typeface="Times New Roman"/>
              </a:rPr>
              <a:t>D</a:t>
            </a:r>
            <a:r>
              <a:rPr sz="2400" spc="-60" dirty="0" smtClean="0">
                <a:latin typeface="Times New Roman"/>
                <a:cs typeface="Times New Roman"/>
              </a:rPr>
              <a:t>a</a:t>
            </a:r>
            <a:r>
              <a:rPr sz="2400" spc="-120" dirty="0" smtClean="0">
                <a:latin typeface="Times New Roman"/>
                <a:cs typeface="Times New Roman"/>
              </a:rPr>
              <a:t>f</a:t>
            </a:r>
            <a:r>
              <a:rPr sz="2400" spc="-70" dirty="0" smtClean="0">
                <a:latin typeface="Times New Roman"/>
                <a:cs typeface="Times New Roman"/>
              </a:rPr>
              <a:t>f</a:t>
            </a:r>
            <a:r>
              <a:rPr sz="2400" spc="-60" dirty="0" smtClean="0">
                <a:latin typeface="Times New Roman"/>
                <a:cs typeface="Times New Roman"/>
              </a:rPr>
              <a:t>od</a:t>
            </a:r>
            <a:r>
              <a:rPr sz="2400" spc="-55" dirty="0" smtClean="0">
                <a:latin typeface="Times New Roman"/>
                <a:cs typeface="Times New Roman"/>
              </a:rPr>
              <a:t>i</a:t>
            </a:r>
            <a:r>
              <a:rPr sz="2400" dirty="0" smtClean="0">
                <a:latin typeface="Times New Roman"/>
                <a:cs typeface="Times New Roman"/>
              </a:rPr>
              <a:t>l</a:t>
            </a:r>
            <a:r>
              <a:rPr sz="2400" spc="-155" dirty="0" smtClean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I</a:t>
            </a:r>
            <a:r>
              <a:rPr sz="2400" spc="-50" dirty="0">
                <a:latin typeface="Times New Roman"/>
                <a:cs typeface="Times New Roman"/>
              </a:rPr>
              <a:t>n</a:t>
            </a:r>
            <a:r>
              <a:rPr sz="2400" spc="-45" dirty="0">
                <a:latin typeface="Times New Roman"/>
                <a:cs typeface="Times New Roman"/>
              </a:rPr>
              <a:t>t</a:t>
            </a:r>
            <a:r>
              <a:rPr sz="2400" spc="-50" dirty="0">
                <a:latin typeface="Times New Roman"/>
                <a:cs typeface="Times New Roman"/>
              </a:rPr>
              <a:t>e</a:t>
            </a:r>
            <a:r>
              <a:rPr sz="2400" spc="-45" dirty="0">
                <a:latin typeface="Times New Roman"/>
                <a:cs typeface="Times New Roman"/>
              </a:rPr>
              <a:t>r</a:t>
            </a:r>
            <a:r>
              <a:rPr sz="2400" spc="-50" dirty="0">
                <a:latin typeface="Times New Roman"/>
                <a:cs typeface="Times New Roman"/>
              </a:rPr>
              <a:t>n</a:t>
            </a:r>
            <a:r>
              <a:rPr sz="2400" spc="-60" dirty="0">
                <a:latin typeface="Times New Roman"/>
                <a:cs typeface="Times New Roman"/>
              </a:rPr>
              <a:t>a</a:t>
            </a:r>
            <a:r>
              <a:rPr sz="2400" spc="-55" dirty="0">
                <a:latin typeface="Times New Roman"/>
                <a:cs typeface="Times New Roman"/>
              </a:rPr>
              <a:t>ti</a:t>
            </a:r>
            <a:r>
              <a:rPr sz="2400" spc="-50" dirty="0">
                <a:latin typeface="Times New Roman"/>
                <a:cs typeface="Times New Roman"/>
              </a:rPr>
              <a:t>on</a:t>
            </a:r>
            <a:r>
              <a:rPr sz="2400" spc="-6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</a:t>
            </a:r>
            <a:r>
              <a:rPr sz="2400" spc="-315" dirty="0">
                <a:latin typeface="Times New Roman"/>
                <a:cs typeface="Times New Roman"/>
              </a:rPr>
              <a:t> </a:t>
            </a:r>
            <a:r>
              <a:rPr sz="2400" spc="-85" dirty="0" smtClean="0">
                <a:latin typeface="Times New Roman"/>
                <a:cs typeface="Times New Roman"/>
              </a:rPr>
              <a:t>U</a:t>
            </a:r>
            <a:r>
              <a:rPr sz="2400" spc="-75" dirty="0" smtClean="0">
                <a:latin typeface="Times New Roman"/>
                <a:cs typeface="Times New Roman"/>
              </a:rPr>
              <a:t>n</a:t>
            </a:r>
            <a:r>
              <a:rPr sz="2400" spc="-70" dirty="0" smtClean="0">
                <a:latin typeface="Times New Roman"/>
                <a:cs typeface="Times New Roman"/>
              </a:rPr>
              <a:t>i</a:t>
            </a:r>
            <a:r>
              <a:rPr sz="2400" spc="-75" dirty="0" smtClean="0">
                <a:latin typeface="Times New Roman"/>
                <a:cs typeface="Times New Roman"/>
              </a:rPr>
              <a:t>v</a:t>
            </a:r>
            <a:r>
              <a:rPr sz="2400" spc="-85" dirty="0" smtClean="0">
                <a:latin typeface="Times New Roman"/>
                <a:cs typeface="Times New Roman"/>
              </a:rPr>
              <a:t>e</a:t>
            </a:r>
            <a:r>
              <a:rPr sz="2400" spc="-80" dirty="0" smtClean="0">
                <a:latin typeface="Times New Roman"/>
                <a:cs typeface="Times New Roman"/>
              </a:rPr>
              <a:t>r</a:t>
            </a:r>
            <a:r>
              <a:rPr sz="2400" spc="-75" dirty="0" smtClean="0">
                <a:latin typeface="Times New Roman"/>
                <a:cs typeface="Times New Roman"/>
              </a:rPr>
              <a:t>s</a:t>
            </a:r>
            <a:r>
              <a:rPr sz="2400" spc="-80" dirty="0" smtClean="0">
                <a:latin typeface="Times New Roman"/>
                <a:cs typeface="Times New Roman"/>
              </a:rPr>
              <a:t>it</a:t>
            </a:r>
            <a:r>
              <a:rPr sz="2400" spc="-229" dirty="0" smtClean="0">
                <a:latin typeface="Times New Roman"/>
                <a:cs typeface="Times New Roman"/>
              </a:rPr>
              <a:t>y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75530" y="1447838"/>
            <a:ext cx="2438400" cy="433452"/>
          </a:xfrm>
          <a:prstGeom prst="rect">
            <a:avLst/>
          </a:prstGeom>
          <a:solidFill>
            <a:srgbClr val="F79446"/>
          </a:solidFill>
          <a:ln w="25400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92075" algn="ctr">
              <a:lnSpc>
                <a:spcPct val="100000"/>
              </a:lnSpc>
              <a:spcBef>
                <a:spcPts val="20"/>
              </a:spcBef>
            </a:pPr>
            <a:r>
              <a:rPr sz="2800" spc="-5" dirty="0" smtClean="0">
                <a:latin typeface="Arial Black"/>
                <a:cs typeface="Arial Black"/>
              </a:rPr>
              <a:t>Le</a:t>
            </a:r>
            <a:r>
              <a:rPr lang="en-US" sz="2800" spc="-5" dirty="0" smtClean="0">
                <a:latin typeface="Arial Black"/>
                <a:cs typeface="Arial Black"/>
              </a:rPr>
              <a:t>sson</a:t>
            </a:r>
            <a:r>
              <a:rPr sz="2800" spc="-5" dirty="0" smtClean="0">
                <a:latin typeface="Arial Black"/>
                <a:cs typeface="Arial Black"/>
              </a:rPr>
              <a:t>-</a:t>
            </a:r>
            <a:r>
              <a:rPr lang="en-US" sz="2800" spc="-5" dirty="0" smtClean="0">
                <a:latin typeface="Arial Black"/>
                <a:cs typeface="Arial Black"/>
              </a:rPr>
              <a:t>07</a:t>
            </a:r>
            <a:endParaRPr sz="2800" dirty="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91267" y="2105468"/>
            <a:ext cx="4606925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8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Introduction</a:t>
            </a:r>
            <a:r>
              <a:rPr sz="4800" b="1" spc="-6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4800" b="1" dirty="0">
                <a:solidFill>
                  <a:srgbClr val="C00000"/>
                </a:solidFill>
                <a:latin typeface="Times New Roman"/>
                <a:cs typeface="Times New Roman"/>
              </a:rPr>
              <a:t>to</a:t>
            </a:r>
            <a:r>
              <a:rPr sz="4800" b="1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4800" b="1" dirty="0">
                <a:solidFill>
                  <a:srgbClr val="C00000"/>
                </a:solidFill>
                <a:latin typeface="Times New Roman"/>
                <a:cs typeface="Times New Roman"/>
              </a:rPr>
              <a:t>Shear</a:t>
            </a:r>
            <a:r>
              <a:rPr sz="4800" b="1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W</a:t>
            </a:r>
            <a:r>
              <a:rPr sz="48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all</a:t>
            </a:r>
            <a:endParaRPr sz="4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90" dirty="0"/>
              <a:t> </a:t>
            </a:r>
            <a:r>
              <a:rPr dirty="0"/>
              <a:t>Wall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48004"/>
          <a:stretch/>
        </p:blipFill>
        <p:spPr>
          <a:xfrm>
            <a:off x="914399" y="1752600"/>
            <a:ext cx="10665961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152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90" dirty="0"/>
              <a:t> </a:t>
            </a:r>
            <a:r>
              <a:rPr dirty="0"/>
              <a:t>Wall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1600200"/>
            <a:ext cx="111252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deformed bars not larger than No. 5, ACI Code Section 14.3 requires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minimum areas for </a:t>
            </a:r>
            <a:r>
              <a:rPr lang="en-US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distributed vertical reinforcement 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walls to be equal to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0.0012Ag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minimum area of </a:t>
            </a:r>
            <a:r>
              <a:rPr lang="en-US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distributed horizontal reinforcement 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walls to be equal to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0.0020Ag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steel can be placed in two layers or </a:t>
            </a:r>
            <a:r>
              <a:rPr lang="en-US" sz="20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curtains 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distributed vertical and horizontal reinforcement with the bars in the two curtains tied together at intervals, but not enclosed in ties.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single reinforcement curtain is allowed at the mid plane of walls having thicknesses of 10 in. or less (ACI Code Section 14.3.4).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 Code Section 14.3.5 requires that distributed vertical and horizontal bars be spaced not further apart than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times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wall thickness or 18 in., whichever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less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 Section 11.9.9.3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spacing of horizontal shear reinforcement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smallest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b="1" dirty="0" err="1" smtClean="0">
                <a:latin typeface="Brush Script MT" panose="03060802040406070304" pitchFamily="66" charset="0"/>
              </a:rPr>
              <a:t>l</a:t>
            </a:r>
            <a:r>
              <a:rPr lang="en-US" sz="2000" b="1" dirty="0" err="1" smtClean="0"/>
              <a:t>w</a:t>
            </a:r>
            <a:r>
              <a:rPr lang="en-US" sz="2000" b="1" dirty="0"/>
              <a:t>/</a:t>
            </a:r>
            <a:r>
              <a:rPr lang="en-US" sz="2000" b="1" dirty="0" smtClean="0"/>
              <a:t>5</a:t>
            </a:r>
            <a:r>
              <a:rPr lang="en-US" sz="2000" b="1" dirty="0"/>
              <a:t>, 3h,</a:t>
            </a:r>
            <a:r>
              <a:rPr lang="en-US" sz="2000" b="1" dirty="0" smtClean="0"/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in.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11.9.9.5 allows the maximum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spacing of vertical shear reinforcement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smallest of </a:t>
            </a:r>
            <a:r>
              <a:rPr lang="en-US" sz="2800" b="1" dirty="0" err="1" smtClean="0">
                <a:latin typeface="Brush Script MT" panose="03060802040406070304" pitchFamily="66" charset="0"/>
              </a:rPr>
              <a:t>l</a:t>
            </a:r>
            <a:r>
              <a:rPr lang="en-US" sz="2000" b="1" dirty="0" err="1" smtClean="0"/>
              <a:t>w</a:t>
            </a:r>
            <a:r>
              <a:rPr lang="en-US" sz="2000" b="1" dirty="0" smtClean="0"/>
              <a:t>/3, 3h,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18 in.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095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90" dirty="0"/>
              <a:t> </a:t>
            </a:r>
            <a:r>
              <a:rPr dirty="0"/>
              <a:t>Wall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67048"/>
          <a:stretch/>
        </p:blipFill>
        <p:spPr>
          <a:xfrm>
            <a:off x="381000" y="1600200"/>
            <a:ext cx="11221502" cy="213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65904"/>
          <a:stretch/>
        </p:blipFill>
        <p:spPr>
          <a:xfrm>
            <a:off x="378724" y="3810000"/>
            <a:ext cx="11223778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596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90" dirty="0"/>
              <a:t> </a:t>
            </a:r>
            <a:r>
              <a:rPr dirty="0"/>
              <a:t>Wall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79863"/>
          <a:stretch/>
        </p:blipFill>
        <p:spPr>
          <a:xfrm>
            <a:off x="533400" y="1667232"/>
            <a:ext cx="11201400" cy="12094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971800"/>
            <a:ext cx="1120841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70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90" dirty="0"/>
              <a:t> </a:t>
            </a:r>
            <a:r>
              <a:rPr dirty="0"/>
              <a:t>Wall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524000"/>
            <a:ext cx="9906000" cy="455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42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92217" y="286334"/>
            <a:ext cx="29533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Shear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Wall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72883" y="2364244"/>
            <a:ext cx="6705600" cy="2623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2400" spc="-25" dirty="0" smtClean="0">
                <a:latin typeface="Times New Roman"/>
                <a:cs typeface="Times New Roman"/>
              </a:rPr>
              <a:t>In structural engineering, a </a:t>
            </a:r>
            <a:r>
              <a:rPr lang="en-US" sz="2400" b="1" u="sng" spc="-25" dirty="0" smtClean="0">
                <a:latin typeface="Times New Roman"/>
                <a:cs typeface="Times New Roman"/>
              </a:rPr>
              <a:t>shear wall </a:t>
            </a:r>
            <a:r>
              <a:rPr lang="en-US" sz="2400" spc="-25" dirty="0" smtClean="0">
                <a:latin typeface="Times New Roman"/>
                <a:cs typeface="Times New Roman"/>
              </a:rPr>
              <a:t>is a vertical element of a system that is designed to resist in-plane lateral forces, typically wind and seismic loads. 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lang="en-US" sz="2400" spc="-25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25" dirty="0" smtClean="0">
                <a:latin typeface="Times New Roman"/>
                <a:cs typeface="Times New Roman"/>
              </a:rPr>
              <a:t>These</a:t>
            </a:r>
            <a:r>
              <a:rPr sz="2400" spc="-20" dirty="0" smtClean="0">
                <a:latin typeface="Times New Roman"/>
                <a:cs typeface="Times New Roman"/>
              </a:rPr>
              <a:t> may</a:t>
            </a:r>
            <a:r>
              <a:rPr sz="2400" spc="-15" dirty="0" smtClean="0">
                <a:latin typeface="Times New Roman"/>
                <a:cs typeface="Times New Roman"/>
              </a:rPr>
              <a:t> be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20" dirty="0" smtClean="0">
                <a:latin typeface="Times New Roman"/>
                <a:cs typeface="Times New Roman"/>
              </a:rPr>
              <a:t>added</a:t>
            </a:r>
            <a:r>
              <a:rPr sz="2400" spc="-15" dirty="0" smtClean="0">
                <a:latin typeface="Times New Roman"/>
                <a:cs typeface="Times New Roman"/>
              </a:rPr>
              <a:t> </a:t>
            </a:r>
            <a:r>
              <a:rPr sz="2400" spc="-20" dirty="0" smtClean="0">
                <a:latin typeface="Times New Roman"/>
                <a:cs typeface="Times New Roman"/>
              </a:rPr>
              <a:t>solely</a:t>
            </a:r>
            <a:r>
              <a:rPr sz="2400" spc="-15" dirty="0" smtClean="0">
                <a:latin typeface="Times New Roman"/>
                <a:cs typeface="Times New Roman"/>
              </a:rPr>
              <a:t> </a:t>
            </a:r>
            <a:r>
              <a:rPr sz="2400" spc="-10" dirty="0" smtClean="0">
                <a:latin typeface="Times New Roman"/>
                <a:cs typeface="Times New Roman"/>
              </a:rPr>
              <a:t>to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-20" dirty="0" smtClean="0">
                <a:latin typeface="Times New Roman"/>
                <a:cs typeface="Times New Roman"/>
              </a:rPr>
              <a:t>resist</a:t>
            </a:r>
            <a:r>
              <a:rPr sz="2400" spc="560" dirty="0" smtClean="0">
                <a:latin typeface="Times New Roman"/>
                <a:cs typeface="Times New Roman"/>
              </a:rPr>
              <a:t> </a:t>
            </a:r>
            <a:r>
              <a:rPr sz="2400" spc="-20" dirty="0" smtClean="0">
                <a:latin typeface="Times New Roman"/>
                <a:cs typeface="Times New Roman"/>
              </a:rPr>
              <a:t>horizontal </a:t>
            </a:r>
            <a:r>
              <a:rPr sz="2400" spc="-15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forces,</a:t>
            </a:r>
            <a:r>
              <a:rPr sz="2400" spc="-20" dirty="0" smtClean="0">
                <a:latin typeface="Times New Roman"/>
                <a:cs typeface="Times New Roman"/>
              </a:rPr>
              <a:t> </a:t>
            </a:r>
            <a:r>
              <a:rPr sz="2400" spc="-15" dirty="0" smtClean="0">
                <a:latin typeface="Times New Roman"/>
                <a:cs typeface="Times New Roman"/>
              </a:rPr>
              <a:t>or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concrete</a:t>
            </a:r>
            <a:r>
              <a:rPr sz="2400" spc="-20" dirty="0" smtClean="0">
                <a:latin typeface="Times New Roman"/>
                <a:cs typeface="Times New Roman"/>
              </a:rPr>
              <a:t> walls</a:t>
            </a:r>
            <a:r>
              <a:rPr sz="2400" spc="-15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enclosing</a:t>
            </a:r>
            <a:r>
              <a:rPr sz="2400" spc="-20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stairways</a:t>
            </a:r>
            <a:r>
              <a:rPr sz="2400" spc="-20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or </a:t>
            </a:r>
            <a:r>
              <a:rPr sz="2400" spc="-20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elevator</a:t>
            </a:r>
            <a:r>
              <a:rPr sz="2400" spc="-45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shafts may </a:t>
            </a:r>
            <a:r>
              <a:rPr sz="2400" spc="-20" dirty="0" smtClean="0">
                <a:latin typeface="Times New Roman"/>
                <a:cs typeface="Times New Roman"/>
              </a:rPr>
              <a:t>also</a:t>
            </a:r>
            <a:r>
              <a:rPr sz="2400" spc="-45" dirty="0" smtClean="0">
                <a:latin typeface="Times New Roman"/>
                <a:cs typeface="Times New Roman"/>
              </a:rPr>
              <a:t> </a:t>
            </a:r>
            <a:r>
              <a:rPr sz="2400" spc="-20" dirty="0" smtClean="0">
                <a:latin typeface="Times New Roman"/>
                <a:cs typeface="Times New Roman"/>
              </a:rPr>
              <a:t>serve</a:t>
            </a:r>
            <a:r>
              <a:rPr sz="2400" spc="-35" dirty="0" smtClean="0">
                <a:latin typeface="Times New Roman"/>
                <a:cs typeface="Times New Roman"/>
              </a:rPr>
              <a:t> </a:t>
            </a:r>
            <a:r>
              <a:rPr sz="2400" spc="-15" dirty="0" smtClean="0">
                <a:latin typeface="Times New Roman"/>
                <a:cs typeface="Times New Roman"/>
              </a:rPr>
              <a:t>as</a:t>
            </a:r>
            <a:r>
              <a:rPr sz="2400" spc="-35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shear</a:t>
            </a:r>
            <a:r>
              <a:rPr sz="2400" spc="-35" dirty="0" smtClean="0">
                <a:latin typeface="Times New Roman"/>
                <a:cs typeface="Times New Roman"/>
              </a:rPr>
              <a:t> </a:t>
            </a:r>
            <a:r>
              <a:rPr sz="2400" spc="-20" dirty="0" smtClean="0">
                <a:latin typeface="Times New Roman"/>
                <a:cs typeface="Times New Roman"/>
              </a:rPr>
              <a:t>walls.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1828800"/>
            <a:ext cx="3874135" cy="36946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90" dirty="0"/>
              <a:t> </a:t>
            </a:r>
            <a:r>
              <a:rPr dirty="0"/>
              <a:t>Wall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4800" y="1444752"/>
            <a:ext cx="7581519" cy="45720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05357" y="1699005"/>
            <a:ext cx="2828925" cy="1968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latin typeface="Times New Roman"/>
                <a:cs typeface="Times New Roman"/>
              </a:rPr>
              <a:t>FIGURE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18.13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028700" algn="l"/>
                <a:tab pos="1618615" algn="l"/>
                <a:tab pos="2291080" algn="l"/>
              </a:tabLst>
            </a:pPr>
            <a:r>
              <a:rPr sz="2000" spc="-35" dirty="0">
                <a:latin typeface="Times New Roman"/>
                <a:cs typeface="Times New Roman"/>
              </a:rPr>
              <a:t>B</a:t>
            </a:r>
            <a:r>
              <a:rPr sz="2000" spc="-25" dirty="0">
                <a:latin typeface="Times New Roman"/>
                <a:cs typeface="Times New Roman"/>
              </a:rPr>
              <a:t>u</a:t>
            </a:r>
            <a:r>
              <a:rPr sz="2000" spc="-30" dirty="0">
                <a:latin typeface="Times New Roman"/>
                <a:cs typeface="Times New Roman"/>
              </a:rPr>
              <a:t>il</a:t>
            </a:r>
            <a:r>
              <a:rPr sz="2000" spc="-25" dirty="0">
                <a:latin typeface="Times New Roman"/>
                <a:cs typeface="Times New Roman"/>
              </a:rPr>
              <a:t>d</a:t>
            </a:r>
            <a:r>
              <a:rPr sz="2000" spc="-30" dirty="0">
                <a:latin typeface="Times New Roman"/>
                <a:cs typeface="Times New Roman"/>
              </a:rPr>
              <a:t>i</a:t>
            </a:r>
            <a:r>
              <a:rPr sz="2000" spc="-25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g	</a:t>
            </a:r>
            <a:r>
              <a:rPr sz="2000" spc="-25" dirty="0">
                <a:latin typeface="Times New Roman"/>
                <a:cs typeface="Times New Roman"/>
              </a:rPr>
              <a:t>w</a:t>
            </a:r>
            <a:r>
              <a:rPr sz="2000" spc="-30" dirty="0">
                <a:latin typeface="Times New Roman"/>
                <a:cs typeface="Times New Roman"/>
              </a:rPr>
              <a:t>it</a:t>
            </a:r>
            <a:r>
              <a:rPr sz="2000" dirty="0">
                <a:latin typeface="Times New Roman"/>
                <a:cs typeface="Times New Roman"/>
              </a:rPr>
              <a:t>h	</a:t>
            </a:r>
            <a:r>
              <a:rPr sz="2000" spc="-25" dirty="0">
                <a:latin typeface="Times New Roman"/>
                <a:cs typeface="Times New Roman"/>
              </a:rPr>
              <a:t>sh</a:t>
            </a:r>
            <a:r>
              <a:rPr sz="2000" spc="-30" dirty="0">
                <a:latin typeface="Times New Roman"/>
                <a:cs typeface="Times New Roman"/>
              </a:rPr>
              <a:t>ea</a:t>
            </a:r>
            <a:r>
              <a:rPr sz="2000" dirty="0">
                <a:latin typeface="Times New Roman"/>
                <a:cs typeface="Times New Roman"/>
              </a:rPr>
              <a:t>r	</a:t>
            </a:r>
            <a:r>
              <a:rPr sz="2000" spc="-25" dirty="0">
                <a:latin typeface="Times New Roman"/>
                <a:cs typeface="Times New Roman"/>
              </a:rPr>
              <a:t>w</a:t>
            </a:r>
            <a:r>
              <a:rPr sz="2000" spc="-30" dirty="0">
                <a:latin typeface="Times New Roman"/>
                <a:cs typeface="Times New Roman"/>
              </a:rPr>
              <a:t>all</a:t>
            </a:r>
            <a:r>
              <a:rPr sz="200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20" dirty="0">
                <a:latin typeface="Times New Roman"/>
                <a:cs typeface="Times New Roman"/>
              </a:rPr>
              <a:t>subject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to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horizontal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loads: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05"/>
              </a:spcBef>
              <a:buAutoNum type="alphaLcParenBoth"/>
              <a:tabLst>
                <a:tab pos="469265" algn="l"/>
                <a:tab pos="470534" algn="l"/>
              </a:tabLst>
            </a:pPr>
            <a:r>
              <a:rPr sz="2000" spc="-45" dirty="0">
                <a:latin typeface="Times New Roman"/>
                <a:cs typeface="Times New Roman"/>
              </a:rPr>
              <a:t>Typical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floor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95"/>
              </a:spcBef>
              <a:buAutoNum type="alphaLcParenBoth"/>
              <a:tabLst>
                <a:tab pos="469265" algn="l"/>
                <a:tab pos="470534" algn="l"/>
              </a:tabLst>
            </a:pPr>
            <a:r>
              <a:rPr sz="2000" spc="-20" dirty="0">
                <a:latin typeface="Times New Roman"/>
                <a:cs typeface="Times New Roman"/>
              </a:rPr>
              <a:t>Front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elevation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00"/>
              </a:spcBef>
              <a:buAutoNum type="alphaLcParenBoth"/>
              <a:tabLst>
                <a:tab pos="469265" algn="l"/>
                <a:tab pos="470534" algn="l"/>
              </a:tabLst>
            </a:pPr>
            <a:r>
              <a:rPr sz="2000" spc="-15" dirty="0">
                <a:latin typeface="Times New Roman"/>
                <a:cs typeface="Times New Roman"/>
              </a:rPr>
              <a:t>End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elevation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92217" y="286334"/>
            <a:ext cx="29533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Shear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Wall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2257" y="1548130"/>
            <a:ext cx="11127485" cy="44239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6710" marR="5715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Figure</a:t>
            </a:r>
            <a:r>
              <a:rPr spc="-15" dirty="0"/>
              <a:t> </a:t>
            </a:r>
            <a:r>
              <a:rPr spc="-20" dirty="0"/>
              <a:t>18.13</a:t>
            </a:r>
            <a:r>
              <a:rPr spc="-10" dirty="0"/>
              <a:t> </a:t>
            </a:r>
            <a:r>
              <a:rPr spc="-20" dirty="0"/>
              <a:t>shows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spc="-20" dirty="0"/>
              <a:t>building</a:t>
            </a:r>
            <a:r>
              <a:rPr spc="-5" dirty="0"/>
              <a:t> </a:t>
            </a:r>
            <a:r>
              <a:rPr spc="-20" dirty="0"/>
              <a:t>with</a:t>
            </a:r>
            <a:r>
              <a:rPr spc="-10" dirty="0"/>
              <a:t> </a:t>
            </a:r>
            <a:r>
              <a:rPr spc="-20" dirty="0"/>
              <a:t>wind</a:t>
            </a:r>
            <a:r>
              <a:rPr spc="-5" dirty="0"/>
              <a:t> </a:t>
            </a:r>
            <a:r>
              <a:rPr spc="-10" dirty="0"/>
              <a:t>or</a:t>
            </a:r>
            <a:r>
              <a:rPr spc="-15" dirty="0"/>
              <a:t> </a:t>
            </a:r>
            <a:r>
              <a:rPr spc="-25" dirty="0"/>
              <a:t>seismic</a:t>
            </a:r>
            <a:r>
              <a:rPr spc="-10" dirty="0"/>
              <a:t> </a:t>
            </a:r>
            <a:r>
              <a:rPr spc="-20" dirty="0"/>
              <a:t>forces</a:t>
            </a:r>
            <a:r>
              <a:rPr spc="-10" dirty="0"/>
              <a:t> </a:t>
            </a:r>
            <a:r>
              <a:rPr spc="-25" dirty="0"/>
              <a:t>represented</a:t>
            </a:r>
            <a:r>
              <a:rPr spc="-5" dirty="0"/>
              <a:t> </a:t>
            </a:r>
            <a:r>
              <a:rPr spc="-10" dirty="0"/>
              <a:t>by</a:t>
            </a:r>
            <a:r>
              <a:rPr spc="-25" dirty="0"/>
              <a:t> </a:t>
            </a:r>
            <a:r>
              <a:rPr spc="-20" dirty="0"/>
              <a:t>arrows</a:t>
            </a:r>
            <a:r>
              <a:rPr spc="-10" dirty="0"/>
              <a:t> </a:t>
            </a:r>
            <a:r>
              <a:rPr spc="-25" dirty="0"/>
              <a:t>acting</a:t>
            </a:r>
            <a:r>
              <a:rPr spc="-10" dirty="0"/>
              <a:t> on </a:t>
            </a:r>
            <a:r>
              <a:rPr spc="-15" dirty="0"/>
              <a:t>the</a:t>
            </a:r>
            <a:r>
              <a:rPr spc="-10" dirty="0"/>
              <a:t> </a:t>
            </a:r>
            <a:r>
              <a:rPr spc="-20" dirty="0"/>
              <a:t>edge </a:t>
            </a:r>
            <a:r>
              <a:rPr spc="-10" dirty="0"/>
              <a:t>or</a:t>
            </a:r>
            <a:r>
              <a:rPr spc="-15" dirty="0"/>
              <a:t> </a:t>
            </a:r>
            <a:r>
              <a:rPr spc="-20" dirty="0"/>
              <a:t>each </a:t>
            </a:r>
            <a:r>
              <a:rPr spc="-484" dirty="0"/>
              <a:t> </a:t>
            </a:r>
            <a:r>
              <a:rPr spc="-20" dirty="0"/>
              <a:t>floor</a:t>
            </a:r>
            <a:r>
              <a:rPr spc="25" dirty="0"/>
              <a:t> </a:t>
            </a:r>
            <a:r>
              <a:rPr spc="-15" dirty="0"/>
              <a:t>or</a:t>
            </a:r>
            <a:r>
              <a:rPr spc="35" dirty="0"/>
              <a:t> </a:t>
            </a:r>
            <a:r>
              <a:rPr spc="-25" dirty="0"/>
              <a:t>roof.</a:t>
            </a:r>
            <a:r>
              <a:rPr spc="35" dirty="0"/>
              <a:t> </a:t>
            </a:r>
            <a:r>
              <a:rPr spc="-20" dirty="0"/>
              <a:t>The</a:t>
            </a:r>
            <a:r>
              <a:rPr spc="35" dirty="0"/>
              <a:t> </a:t>
            </a:r>
            <a:r>
              <a:rPr spc="-25" dirty="0"/>
              <a:t>horizontal</a:t>
            </a:r>
            <a:r>
              <a:rPr spc="35" dirty="0"/>
              <a:t> </a:t>
            </a:r>
            <a:r>
              <a:rPr spc="-25" dirty="0"/>
              <a:t>surfaces</a:t>
            </a:r>
            <a:r>
              <a:rPr spc="35" dirty="0"/>
              <a:t> </a:t>
            </a:r>
            <a:r>
              <a:rPr spc="-20" dirty="0"/>
              <a:t>act</a:t>
            </a:r>
            <a:r>
              <a:rPr spc="30" dirty="0"/>
              <a:t> </a:t>
            </a:r>
            <a:r>
              <a:rPr spc="-15" dirty="0"/>
              <a:t>as</a:t>
            </a:r>
            <a:r>
              <a:rPr spc="30" dirty="0"/>
              <a:t> </a:t>
            </a:r>
            <a:r>
              <a:rPr spc="-25" dirty="0"/>
              <a:t>deep</a:t>
            </a:r>
            <a:r>
              <a:rPr spc="40" dirty="0"/>
              <a:t> </a:t>
            </a:r>
            <a:r>
              <a:rPr spc="-25" dirty="0"/>
              <a:t>beams</a:t>
            </a:r>
            <a:r>
              <a:rPr spc="40" dirty="0"/>
              <a:t> </a:t>
            </a:r>
            <a:r>
              <a:rPr spc="-15" dirty="0"/>
              <a:t>to</a:t>
            </a:r>
            <a:r>
              <a:rPr spc="35" dirty="0"/>
              <a:t> </a:t>
            </a:r>
            <a:r>
              <a:rPr spc="-25" dirty="0"/>
              <a:t>transmit</a:t>
            </a:r>
            <a:r>
              <a:rPr spc="30" dirty="0"/>
              <a:t> </a:t>
            </a:r>
            <a:r>
              <a:rPr spc="-20" dirty="0"/>
              <a:t>loads</a:t>
            </a:r>
            <a:r>
              <a:rPr spc="35" dirty="0"/>
              <a:t> </a:t>
            </a:r>
            <a:r>
              <a:rPr spc="-15" dirty="0"/>
              <a:t>to</a:t>
            </a:r>
            <a:r>
              <a:rPr spc="40" dirty="0"/>
              <a:t> </a:t>
            </a:r>
            <a:r>
              <a:rPr spc="-25" dirty="0"/>
              <a:t>vertical</a:t>
            </a:r>
            <a:r>
              <a:rPr spc="30" dirty="0"/>
              <a:t> </a:t>
            </a:r>
            <a:r>
              <a:rPr spc="-25" dirty="0"/>
              <a:t>resisting</a:t>
            </a:r>
            <a:r>
              <a:rPr spc="45" dirty="0"/>
              <a:t> </a:t>
            </a:r>
            <a:r>
              <a:rPr spc="-25" dirty="0"/>
              <a:t>elements</a:t>
            </a:r>
            <a:r>
              <a:rPr spc="40" dirty="0"/>
              <a:t> </a:t>
            </a:r>
            <a:r>
              <a:rPr i="1" dirty="0">
                <a:latin typeface="Times New Roman"/>
                <a:cs typeface="Times New Roman"/>
              </a:rPr>
              <a:t>A</a:t>
            </a:r>
            <a:r>
              <a:rPr i="1" spc="30" dirty="0">
                <a:latin typeface="Times New Roman"/>
                <a:cs typeface="Times New Roman"/>
              </a:rPr>
              <a:t> </a:t>
            </a:r>
            <a:r>
              <a:rPr spc="-30" dirty="0"/>
              <a:t>an</a:t>
            </a:r>
          </a:p>
          <a:p>
            <a:pPr marL="346710" marR="6350">
              <a:lnSpc>
                <a:spcPct val="100000"/>
              </a:lnSpc>
            </a:pPr>
            <a:r>
              <a:rPr i="1" spc="-15" dirty="0">
                <a:latin typeface="Times New Roman"/>
                <a:cs typeface="Times New Roman"/>
              </a:rPr>
              <a:t>B.</a:t>
            </a:r>
            <a:r>
              <a:rPr i="1" spc="450" dirty="0">
                <a:latin typeface="Times New Roman"/>
                <a:cs typeface="Times New Roman"/>
              </a:rPr>
              <a:t> </a:t>
            </a:r>
            <a:r>
              <a:rPr spc="-20" dirty="0"/>
              <a:t>These</a:t>
            </a:r>
            <a:r>
              <a:rPr spc="450" dirty="0"/>
              <a:t> </a:t>
            </a:r>
            <a:r>
              <a:rPr spc="-20" dirty="0"/>
              <a:t>shear</a:t>
            </a:r>
            <a:r>
              <a:rPr spc="455" dirty="0"/>
              <a:t> </a:t>
            </a:r>
            <a:r>
              <a:rPr spc="-25" dirty="0"/>
              <a:t>walls,</a:t>
            </a:r>
            <a:r>
              <a:rPr spc="-20" dirty="0"/>
              <a:t> </a:t>
            </a:r>
            <a:r>
              <a:rPr spc="-15" dirty="0"/>
              <a:t>in</a:t>
            </a:r>
            <a:r>
              <a:rPr spc="459" dirty="0"/>
              <a:t> </a:t>
            </a:r>
            <a:r>
              <a:rPr spc="-20" dirty="0"/>
              <a:t>turn,</a:t>
            </a:r>
            <a:r>
              <a:rPr spc="455" dirty="0"/>
              <a:t> </a:t>
            </a:r>
            <a:r>
              <a:rPr spc="-20" dirty="0"/>
              <a:t>act</a:t>
            </a:r>
            <a:r>
              <a:rPr spc="440" dirty="0"/>
              <a:t> </a:t>
            </a:r>
            <a:r>
              <a:rPr spc="-15" dirty="0"/>
              <a:t>as</a:t>
            </a:r>
            <a:r>
              <a:rPr spc="450" dirty="0"/>
              <a:t> </a:t>
            </a:r>
            <a:r>
              <a:rPr spc="-25" dirty="0"/>
              <a:t>cantilever</a:t>
            </a:r>
            <a:r>
              <a:rPr spc="-15" dirty="0"/>
              <a:t> beam</a:t>
            </a:r>
            <a:r>
              <a:rPr spc="430" dirty="0"/>
              <a:t> </a:t>
            </a:r>
            <a:r>
              <a:rPr spc="-20" dirty="0"/>
              <a:t>fixed  </a:t>
            </a:r>
            <a:r>
              <a:rPr spc="-15" dirty="0"/>
              <a:t>at</a:t>
            </a:r>
            <a:r>
              <a:rPr spc="445" dirty="0"/>
              <a:t> </a:t>
            </a:r>
            <a:r>
              <a:rPr spc="-25" dirty="0"/>
              <a:t>their</a:t>
            </a:r>
            <a:r>
              <a:rPr spc="-15" dirty="0"/>
              <a:t> </a:t>
            </a:r>
            <a:r>
              <a:rPr spc="-20" dirty="0"/>
              <a:t>base</a:t>
            </a:r>
            <a:r>
              <a:rPr spc="445" dirty="0"/>
              <a:t> </a:t>
            </a:r>
            <a:r>
              <a:rPr spc="-15" dirty="0"/>
              <a:t>to</a:t>
            </a:r>
            <a:r>
              <a:rPr spc="455" dirty="0"/>
              <a:t> </a:t>
            </a:r>
            <a:r>
              <a:rPr spc="-20" dirty="0"/>
              <a:t>carry</a:t>
            </a:r>
            <a:r>
              <a:rPr spc="445" dirty="0"/>
              <a:t> </a:t>
            </a:r>
            <a:r>
              <a:rPr spc="-20" dirty="0"/>
              <a:t>loads</a:t>
            </a:r>
            <a:r>
              <a:rPr spc="455" dirty="0"/>
              <a:t> </a:t>
            </a:r>
            <a:r>
              <a:rPr spc="-15" dirty="0"/>
              <a:t>down</a:t>
            </a:r>
            <a:r>
              <a:rPr spc="455" dirty="0"/>
              <a:t> </a:t>
            </a:r>
            <a:r>
              <a:rPr spc="-15" dirty="0"/>
              <a:t>to</a:t>
            </a:r>
            <a:r>
              <a:rPr spc="455" dirty="0"/>
              <a:t> </a:t>
            </a:r>
            <a:r>
              <a:rPr spc="-20" dirty="0"/>
              <a:t>the </a:t>
            </a:r>
            <a:r>
              <a:rPr spc="-484" dirty="0"/>
              <a:t> </a:t>
            </a:r>
            <a:r>
              <a:rPr spc="-20" dirty="0"/>
              <a:t>foundation.</a:t>
            </a:r>
            <a:r>
              <a:rPr spc="-110" dirty="0"/>
              <a:t> </a:t>
            </a:r>
            <a:endParaRPr lang="en-US" spc="-110" dirty="0" smtClean="0"/>
          </a:p>
          <a:p>
            <a:pPr marL="346710" marR="6350">
              <a:lnSpc>
                <a:spcPct val="100000"/>
              </a:lnSpc>
            </a:pPr>
            <a:r>
              <a:rPr spc="-20" dirty="0" smtClean="0"/>
              <a:t>They</a:t>
            </a:r>
            <a:r>
              <a:rPr spc="-40" dirty="0" smtClean="0"/>
              <a:t> </a:t>
            </a:r>
            <a:r>
              <a:rPr spc="-15" dirty="0"/>
              <a:t>are</a:t>
            </a:r>
            <a:r>
              <a:rPr spc="-45" dirty="0"/>
              <a:t> </a:t>
            </a:r>
            <a:r>
              <a:rPr spc="-25" dirty="0"/>
              <a:t>subjected</a:t>
            </a:r>
            <a:r>
              <a:rPr spc="-45" dirty="0"/>
              <a:t> </a:t>
            </a:r>
            <a:r>
              <a:rPr spc="-30" dirty="0"/>
              <a:t>to</a:t>
            </a:r>
          </a:p>
          <a:p>
            <a:pPr marL="803910" indent="-457834">
              <a:lnSpc>
                <a:spcPct val="100000"/>
              </a:lnSpc>
              <a:spcBef>
                <a:spcPts val="95"/>
              </a:spcBef>
              <a:buAutoNum type="arabicParenBoth"/>
              <a:tabLst>
                <a:tab pos="804545" algn="l"/>
                <a:tab pos="805180" algn="l"/>
              </a:tabLst>
            </a:pPr>
            <a:r>
              <a:rPr dirty="0"/>
              <a:t>a</a:t>
            </a:r>
            <a:r>
              <a:rPr spc="-50" dirty="0"/>
              <a:t> </a:t>
            </a:r>
            <a:r>
              <a:rPr spc="-25" dirty="0"/>
              <a:t>variable</a:t>
            </a:r>
            <a:r>
              <a:rPr spc="-45" dirty="0"/>
              <a:t> </a:t>
            </a:r>
            <a:r>
              <a:rPr spc="-35" dirty="0"/>
              <a:t>shear, </a:t>
            </a:r>
            <a:r>
              <a:rPr spc="-20" dirty="0"/>
              <a:t>which</a:t>
            </a:r>
            <a:r>
              <a:rPr spc="-35" dirty="0"/>
              <a:t> </a:t>
            </a:r>
            <a:r>
              <a:rPr spc="-25" dirty="0"/>
              <a:t>reaches</a:t>
            </a:r>
            <a:r>
              <a:rPr spc="-30" dirty="0"/>
              <a:t> </a:t>
            </a:r>
            <a:r>
              <a:rPr dirty="0"/>
              <a:t>a</a:t>
            </a:r>
            <a:r>
              <a:rPr spc="-45" dirty="0"/>
              <a:t> </a:t>
            </a:r>
            <a:r>
              <a:rPr spc="-30" dirty="0"/>
              <a:t>maximum</a:t>
            </a:r>
            <a:r>
              <a:rPr spc="-15" dirty="0"/>
              <a:t> at</a:t>
            </a:r>
            <a:r>
              <a:rPr spc="-40" dirty="0"/>
              <a:t> </a:t>
            </a:r>
            <a:r>
              <a:rPr spc="-15" dirty="0"/>
              <a:t>the</a:t>
            </a:r>
            <a:r>
              <a:rPr spc="-40" dirty="0"/>
              <a:t> </a:t>
            </a:r>
            <a:r>
              <a:rPr spc="-20" dirty="0"/>
              <a:t>base.</a:t>
            </a:r>
          </a:p>
          <a:p>
            <a:pPr marL="803910" indent="-457834">
              <a:lnSpc>
                <a:spcPct val="100000"/>
              </a:lnSpc>
              <a:spcBef>
                <a:spcPts val="110"/>
              </a:spcBef>
              <a:buAutoNum type="arabicParenBoth"/>
              <a:tabLst>
                <a:tab pos="804545" algn="l"/>
                <a:tab pos="805180" algn="l"/>
              </a:tabLst>
            </a:pPr>
            <a:r>
              <a:rPr dirty="0"/>
              <a:t>A</a:t>
            </a:r>
            <a:r>
              <a:rPr spc="-40" dirty="0"/>
              <a:t> </a:t>
            </a:r>
            <a:r>
              <a:rPr spc="-25" dirty="0"/>
              <a:t>bending</a:t>
            </a:r>
            <a:r>
              <a:rPr spc="80" dirty="0"/>
              <a:t> </a:t>
            </a:r>
            <a:r>
              <a:rPr spc="-30" dirty="0"/>
              <a:t>moment,</a:t>
            </a:r>
            <a:r>
              <a:rPr spc="75" dirty="0"/>
              <a:t> </a:t>
            </a:r>
            <a:r>
              <a:rPr spc="-20" dirty="0"/>
              <a:t>which</a:t>
            </a:r>
            <a:r>
              <a:rPr spc="75" dirty="0"/>
              <a:t> </a:t>
            </a:r>
            <a:r>
              <a:rPr spc="-20" dirty="0"/>
              <a:t>tends</a:t>
            </a:r>
            <a:r>
              <a:rPr spc="70" dirty="0"/>
              <a:t> </a:t>
            </a:r>
            <a:r>
              <a:rPr spc="-15" dirty="0"/>
              <a:t>to</a:t>
            </a:r>
            <a:r>
              <a:rPr spc="60" dirty="0"/>
              <a:t> </a:t>
            </a:r>
            <a:r>
              <a:rPr spc="-20" dirty="0"/>
              <a:t>cause</a:t>
            </a:r>
            <a:r>
              <a:rPr spc="65" dirty="0"/>
              <a:t> </a:t>
            </a:r>
            <a:r>
              <a:rPr spc="-25" dirty="0"/>
              <a:t>vertical</a:t>
            </a:r>
            <a:r>
              <a:rPr spc="75" dirty="0"/>
              <a:t> </a:t>
            </a:r>
            <a:r>
              <a:rPr spc="-25" dirty="0"/>
              <a:t>tension</a:t>
            </a:r>
            <a:r>
              <a:rPr spc="75" dirty="0"/>
              <a:t> </a:t>
            </a:r>
            <a:r>
              <a:rPr spc="-25" dirty="0"/>
              <a:t>near</a:t>
            </a:r>
            <a:r>
              <a:rPr spc="70" dirty="0"/>
              <a:t> </a:t>
            </a:r>
            <a:r>
              <a:rPr spc="-15" dirty="0"/>
              <a:t>the</a:t>
            </a:r>
            <a:r>
              <a:rPr spc="70" dirty="0"/>
              <a:t> </a:t>
            </a:r>
            <a:r>
              <a:rPr spc="-20" dirty="0"/>
              <a:t>loaded</a:t>
            </a:r>
            <a:r>
              <a:rPr spc="65" dirty="0"/>
              <a:t> </a:t>
            </a:r>
            <a:r>
              <a:rPr spc="-20" dirty="0"/>
              <a:t>edge</a:t>
            </a:r>
            <a:r>
              <a:rPr spc="65" dirty="0"/>
              <a:t> </a:t>
            </a:r>
            <a:r>
              <a:rPr spc="-15" dirty="0"/>
              <a:t>and</a:t>
            </a:r>
            <a:r>
              <a:rPr spc="80" dirty="0"/>
              <a:t> </a:t>
            </a:r>
            <a:r>
              <a:rPr spc="-25" dirty="0"/>
              <a:t>compression</a:t>
            </a:r>
            <a:r>
              <a:rPr spc="80" dirty="0"/>
              <a:t> </a:t>
            </a:r>
            <a:r>
              <a:rPr spc="-15" dirty="0"/>
              <a:t>at</a:t>
            </a:r>
            <a:r>
              <a:rPr spc="60" dirty="0"/>
              <a:t> </a:t>
            </a:r>
            <a:r>
              <a:rPr spc="-15" dirty="0"/>
              <a:t>the</a:t>
            </a:r>
          </a:p>
          <a:p>
            <a:pPr marL="803910">
              <a:lnSpc>
                <a:spcPct val="100000"/>
              </a:lnSpc>
            </a:pPr>
            <a:r>
              <a:rPr spc="-20" dirty="0"/>
              <a:t>far</a:t>
            </a:r>
            <a:r>
              <a:rPr spc="-90" dirty="0"/>
              <a:t> </a:t>
            </a:r>
            <a:r>
              <a:rPr spc="-20" dirty="0"/>
              <a:t>edge.</a:t>
            </a:r>
          </a:p>
          <a:p>
            <a:pPr marL="803910" indent="-457834">
              <a:lnSpc>
                <a:spcPct val="100000"/>
              </a:lnSpc>
              <a:spcBef>
                <a:spcPts val="100"/>
              </a:spcBef>
              <a:buAutoNum type="arabicParenBoth" startAt="3"/>
              <a:tabLst>
                <a:tab pos="804545" algn="l"/>
                <a:tab pos="805180" algn="l"/>
              </a:tabLst>
            </a:pPr>
            <a:r>
              <a:rPr dirty="0"/>
              <a:t>A</a:t>
            </a:r>
            <a:r>
              <a:rPr spc="-150" dirty="0"/>
              <a:t> </a:t>
            </a:r>
            <a:r>
              <a:rPr spc="-20" dirty="0"/>
              <a:t>v</a:t>
            </a:r>
            <a:r>
              <a:rPr spc="-30" dirty="0"/>
              <a:t>e</a:t>
            </a:r>
            <a:r>
              <a:rPr spc="-20" dirty="0"/>
              <a:t>r</a:t>
            </a:r>
            <a:r>
              <a:rPr spc="-30" dirty="0"/>
              <a:t>tica</a:t>
            </a:r>
            <a:r>
              <a:rPr dirty="0"/>
              <a:t>l</a:t>
            </a:r>
            <a:r>
              <a:rPr spc="-35" dirty="0"/>
              <a:t> </a:t>
            </a:r>
            <a:r>
              <a:rPr spc="-30" dirty="0"/>
              <a:t>c</a:t>
            </a:r>
            <a:r>
              <a:rPr spc="-20" dirty="0"/>
              <a:t>o</a:t>
            </a:r>
            <a:r>
              <a:rPr spc="-50" dirty="0"/>
              <a:t>m</a:t>
            </a:r>
            <a:r>
              <a:rPr spc="-20" dirty="0"/>
              <a:t>pr</a:t>
            </a:r>
            <a:r>
              <a:rPr spc="-30" dirty="0"/>
              <a:t>e</a:t>
            </a:r>
            <a:r>
              <a:rPr spc="-25" dirty="0"/>
              <a:t>ss</a:t>
            </a:r>
            <a:r>
              <a:rPr spc="-30" dirty="0"/>
              <a:t>i</a:t>
            </a:r>
            <a:r>
              <a:rPr spc="-20" dirty="0"/>
              <a:t>o</a:t>
            </a:r>
            <a:r>
              <a:rPr dirty="0"/>
              <a:t>n</a:t>
            </a:r>
            <a:r>
              <a:rPr spc="-35" dirty="0"/>
              <a:t> </a:t>
            </a:r>
            <a:r>
              <a:rPr spc="-20" dirty="0"/>
              <a:t>du</a:t>
            </a:r>
            <a:r>
              <a:rPr dirty="0"/>
              <a:t>e</a:t>
            </a:r>
            <a:r>
              <a:rPr spc="-60" dirty="0"/>
              <a:t> </a:t>
            </a:r>
            <a:r>
              <a:rPr spc="-30" dirty="0"/>
              <a:t>t</a:t>
            </a:r>
            <a:r>
              <a:rPr dirty="0"/>
              <a:t>o</a:t>
            </a:r>
            <a:r>
              <a:rPr spc="-40" dirty="0"/>
              <a:t> </a:t>
            </a:r>
            <a:r>
              <a:rPr spc="-20" dirty="0"/>
              <a:t>ord</a:t>
            </a:r>
            <a:r>
              <a:rPr spc="-30" dirty="0"/>
              <a:t>i</a:t>
            </a:r>
            <a:r>
              <a:rPr spc="-20" dirty="0"/>
              <a:t>n</a:t>
            </a:r>
            <a:r>
              <a:rPr spc="-30" dirty="0"/>
              <a:t>a</a:t>
            </a:r>
            <a:r>
              <a:rPr spc="-20" dirty="0"/>
              <a:t>r</a:t>
            </a:r>
            <a:r>
              <a:rPr dirty="0"/>
              <a:t>y</a:t>
            </a:r>
            <a:r>
              <a:rPr spc="-50" dirty="0"/>
              <a:t> </a:t>
            </a:r>
            <a:r>
              <a:rPr spc="-20" dirty="0"/>
              <a:t>gr</a:t>
            </a:r>
            <a:r>
              <a:rPr spc="-30" dirty="0"/>
              <a:t>a</a:t>
            </a:r>
            <a:r>
              <a:rPr spc="-20" dirty="0"/>
              <a:t>v</a:t>
            </a:r>
            <a:r>
              <a:rPr spc="-30" dirty="0"/>
              <a:t>it</a:t>
            </a:r>
            <a:r>
              <a:rPr dirty="0"/>
              <a:t>y</a:t>
            </a:r>
            <a:r>
              <a:rPr spc="-45" dirty="0"/>
              <a:t> </a:t>
            </a:r>
            <a:r>
              <a:rPr spc="-30" dirty="0"/>
              <a:t>l</a:t>
            </a:r>
            <a:r>
              <a:rPr spc="-20" dirty="0"/>
              <a:t>o</a:t>
            </a:r>
            <a:r>
              <a:rPr spc="-30" dirty="0"/>
              <a:t>a</a:t>
            </a:r>
            <a:r>
              <a:rPr spc="-20" dirty="0"/>
              <a:t>d</a:t>
            </a:r>
            <a:r>
              <a:rPr spc="-30" dirty="0"/>
              <a:t>i</a:t>
            </a:r>
            <a:r>
              <a:rPr spc="-20" dirty="0"/>
              <a:t>n</a:t>
            </a:r>
            <a:r>
              <a:rPr dirty="0"/>
              <a:t>g </a:t>
            </a:r>
            <a:r>
              <a:rPr spc="-70" dirty="0"/>
              <a:t> </a:t>
            </a:r>
            <a:r>
              <a:rPr spc="-20" dirty="0"/>
              <a:t>fro</a:t>
            </a:r>
            <a:r>
              <a:rPr dirty="0"/>
              <a:t>m</a:t>
            </a:r>
            <a:r>
              <a:rPr spc="-70" dirty="0"/>
              <a:t> </a:t>
            </a:r>
            <a:r>
              <a:rPr spc="-30" dirty="0"/>
              <a:t>t</a:t>
            </a:r>
            <a:r>
              <a:rPr spc="-20" dirty="0"/>
              <a:t>h</a:t>
            </a:r>
            <a:r>
              <a:rPr dirty="0"/>
              <a:t>e</a:t>
            </a:r>
            <a:r>
              <a:rPr spc="-45" dirty="0"/>
              <a:t> </a:t>
            </a:r>
            <a:r>
              <a:rPr spc="-25" dirty="0"/>
              <a:t>s</a:t>
            </a:r>
            <a:r>
              <a:rPr spc="-30" dirty="0"/>
              <a:t>t</a:t>
            </a:r>
            <a:r>
              <a:rPr spc="-20" dirty="0"/>
              <a:t>ru</a:t>
            </a:r>
            <a:r>
              <a:rPr spc="-30" dirty="0"/>
              <a:t>ct</a:t>
            </a:r>
            <a:r>
              <a:rPr spc="-20" dirty="0"/>
              <a:t>ure</a:t>
            </a:r>
            <a:r>
              <a:rPr dirty="0"/>
              <a:t>.</a:t>
            </a:r>
          </a:p>
          <a:p>
            <a:pPr marL="334010">
              <a:lnSpc>
                <a:spcPct val="100000"/>
              </a:lnSpc>
              <a:spcBef>
                <a:spcPts val="15"/>
              </a:spcBef>
            </a:pPr>
            <a:endParaRPr sz="2250" dirty="0"/>
          </a:p>
          <a:p>
            <a:pPr marL="346710" marR="8890">
              <a:lnSpc>
                <a:spcPct val="100000"/>
              </a:lnSpc>
            </a:pPr>
            <a:r>
              <a:rPr spc="-15" dirty="0"/>
              <a:t>For</a:t>
            </a:r>
            <a:r>
              <a:rPr spc="325" dirty="0"/>
              <a:t> </a:t>
            </a:r>
            <a:r>
              <a:rPr spc="-15" dirty="0"/>
              <a:t>the</a:t>
            </a:r>
            <a:r>
              <a:rPr spc="320" dirty="0"/>
              <a:t> </a:t>
            </a:r>
            <a:r>
              <a:rPr spc="-25" dirty="0"/>
              <a:t>building</a:t>
            </a:r>
            <a:r>
              <a:rPr spc="330" dirty="0"/>
              <a:t> </a:t>
            </a:r>
            <a:r>
              <a:rPr spc="-20" dirty="0"/>
              <a:t>shown,</a:t>
            </a:r>
            <a:r>
              <a:rPr spc="310" dirty="0"/>
              <a:t> </a:t>
            </a:r>
            <a:r>
              <a:rPr spc="-25" dirty="0"/>
              <a:t>additional</a:t>
            </a:r>
            <a:r>
              <a:rPr spc="320" dirty="0"/>
              <a:t> </a:t>
            </a:r>
            <a:r>
              <a:rPr spc="-20" dirty="0"/>
              <a:t>shear</a:t>
            </a:r>
            <a:r>
              <a:rPr spc="325" dirty="0"/>
              <a:t> </a:t>
            </a:r>
            <a:r>
              <a:rPr spc="-25" dirty="0"/>
              <a:t>walls</a:t>
            </a:r>
            <a:r>
              <a:rPr spc="330" dirty="0"/>
              <a:t> </a:t>
            </a:r>
            <a:r>
              <a:rPr i="1" dirty="0">
                <a:latin typeface="Times New Roman"/>
                <a:cs typeface="Times New Roman"/>
              </a:rPr>
              <a:t>C</a:t>
            </a:r>
            <a:r>
              <a:rPr i="1" spc="315" dirty="0">
                <a:latin typeface="Times New Roman"/>
                <a:cs typeface="Times New Roman"/>
              </a:rPr>
              <a:t> </a:t>
            </a:r>
            <a:r>
              <a:rPr spc="-15" dirty="0"/>
              <a:t>and</a:t>
            </a:r>
            <a:r>
              <a:rPr spc="325" dirty="0"/>
              <a:t> </a:t>
            </a:r>
            <a:r>
              <a:rPr i="1" dirty="0">
                <a:latin typeface="Times New Roman"/>
                <a:cs typeface="Times New Roman"/>
              </a:rPr>
              <a:t>B</a:t>
            </a:r>
            <a:r>
              <a:rPr i="1" spc="320" dirty="0">
                <a:latin typeface="Times New Roman"/>
                <a:cs typeface="Times New Roman"/>
              </a:rPr>
              <a:t> </a:t>
            </a:r>
            <a:r>
              <a:rPr spc="-15" dirty="0"/>
              <a:t>are</a:t>
            </a:r>
            <a:r>
              <a:rPr spc="320" dirty="0"/>
              <a:t> </a:t>
            </a:r>
            <a:r>
              <a:rPr spc="-25" dirty="0"/>
              <a:t>provided</a:t>
            </a:r>
            <a:r>
              <a:rPr spc="330" dirty="0"/>
              <a:t> </a:t>
            </a:r>
            <a:r>
              <a:rPr spc="-15" dirty="0"/>
              <a:t>to</a:t>
            </a:r>
            <a:r>
              <a:rPr spc="320" dirty="0"/>
              <a:t> </a:t>
            </a:r>
            <a:r>
              <a:rPr spc="-25" dirty="0"/>
              <a:t>resist</a:t>
            </a:r>
            <a:r>
              <a:rPr spc="315" dirty="0"/>
              <a:t> </a:t>
            </a:r>
            <a:r>
              <a:rPr spc="-20" dirty="0"/>
              <a:t>loads</a:t>
            </a:r>
            <a:r>
              <a:rPr spc="320" dirty="0"/>
              <a:t> </a:t>
            </a:r>
            <a:r>
              <a:rPr spc="-25" dirty="0"/>
              <a:t>acting</a:t>
            </a:r>
            <a:r>
              <a:rPr spc="330" dirty="0"/>
              <a:t> </a:t>
            </a:r>
            <a:r>
              <a:rPr spc="-15" dirty="0"/>
              <a:t>in</a:t>
            </a:r>
            <a:r>
              <a:rPr spc="325" dirty="0"/>
              <a:t> </a:t>
            </a:r>
            <a:r>
              <a:rPr spc="-15" dirty="0"/>
              <a:t>the</a:t>
            </a:r>
            <a:r>
              <a:rPr spc="320" dirty="0"/>
              <a:t> </a:t>
            </a:r>
            <a:r>
              <a:rPr spc="-30" dirty="0"/>
              <a:t>long </a:t>
            </a:r>
            <a:r>
              <a:rPr spc="-484" dirty="0"/>
              <a:t> </a:t>
            </a:r>
            <a:r>
              <a:rPr spc="-25" dirty="0"/>
              <a:t>direction</a:t>
            </a:r>
            <a:r>
              <a:rPr spc="-40" dirty="0"/>
              <a:t> </a:t>
            </a:r>
            <a:r>
              <a:rPr spc="-10" dirty="0"/>
              <a:t>of</a:t>
            </a:r>
            <a:r>
              <a:rPr spc="-55" dirty="0"/>
              <a:t> </a:t>
            </a:r>
            <a:r>
              <a:rPr spc="-15" dirty="0"/>
              <a:t>the</a:t>
            </a:r>
            <a:r>
              <a:rPr spc="-45" dirty="0"/>
              <a:t> </a:t>
            </a:r>
            <a:r>
              <a:rPr spc="-25" dirty="0"/>
              <a:t>structure.</a:t>
            </a:r>
          </a:p>
          <a:p>
            <a:pPr marL="346710" marR="3728720">
              <a:lnSpc>
                <a:spcPct val="104000"/>
              </a:lnSpc>
            </a:pPr>
            <a:r>
              <a:rPr spc="-20" dirty="0"/>
              <a:t>Shear</a:t>
            </a:r>
            <a:r>
              <a:rPr spc="-40" dirty="0"/>
              <a:t> </a:t>
            </a:r>
            <a:r>
              <a:rPr spc="-15" dirty="0"/>
              <a:t>is</a:t>
            </a:r>
            <a:r>
              <a:rPr spc="-45" dirty="0"/>
              <a:t> </a:t>
            </a:r>
            <a:r>
              <a:rPr spc="-15" dirty="0"/>
              <a:t>apt</a:t>
            </a:r>
            <a:r>
              <a:rPr spc="-50" dirty="0"/>
              <a:t> </a:t>
            </a:r>
            <a:r>
              <a:rPr spc="-15" dirty="0"/>
              <a:t>to</a:t>
            </a:r>
            <a:r>
              <a:rPr spc="-40" dirty="0"/>
              <a:t> </a:t>
            </a:r>
            <a:r>
              <a:rPr spc="-10" dirty="0"/>
              <a:t>be</a:t>
            </a:r>
            <a:r>
              <a:rPr spc="-50" dirty="0"/>
              <a:t> </a:t>
            </a:r>
            <a:r>
              <a:rPr spc="-25" dirty="0"/>
              <a:t>critical</a:t>
            </a:r>
            <a:r>
              <a:rPr spc="-35" dirty="0"/>
              <a:t> </a:t>
            </a:r>
            <a:r>
              <a:rPr spc="-15" dirty="0"/>
              <a:t>for</a:t>
            </a:r>
            <a:r>
              <a:rPr spc="-50" dirty="0"/>
              <a:t> </a:t>
            </a:r>
            <a:r>
              <a:rPr spc="-25" dirty="0"/>
              <a:t>walls</a:t>
            </a:r>
            <a:r>
              <a:rPr spc="-45" dirty="0"/>
              <a:t> </a:t>
            </a:r>
            <a:r>
              <a:rPr spc="-20" dirty="0"/>
              <a:t>with</a:t>
            </a:r>
            <a:r>
              <a:rPr spc="-25" dirty="0"/>
              <a:t> </a:t>
            </a:r>
            <a:r>
              <a:rPr dirty="0"/>
              <a:t>a</a:t>
            </a:r>
            <a:r>
              <a:rPr spc="-50" dirty="0"/>
              <a:t> </a:t>
            </a:r>
            <a:r>
              <a:rPr spc="-25" dirty="0"/>
              <a:t>relatively </a:t>
            </a:r>
            <a:r>
              <a:rPr spc="-15" dirty="0"/>
              <a:t>low</a:t>
            </a:r>
            <a:r>
              <a:rPr spc="-40" dirty="0"/>
              <a:t> </a:t>
            </a:r>
            <a:r>
              <a:rPr spc="-25" dirty="0"/>
              <a:t>ratio</a:t>
            </a:r>
            <a:r>
              <a:rPr spc="-35" dirty="0"/>
              <a:t> </a:t>
            </a:r>
            <a:r>
              <a:rPr spc="-15" dirty="0"/>
              <a:t>to</a:t>
            </a:r>
            <a:r>
              <a:rPr spc="-40" dirty="0"/>
              <a:t> </a:t>
            </a:r>
            <a:r>
              <a:rPr spc="-20" dirty="0"/>
              <a:t>length</a:t>
            </a:r>
            <a:r>
              <a:rPr spc="-40" dirty="0"/>
              <a:t> </a:t>
            </a:r>
            <a:r>
              <a:rPr dirty="0"/>
              <a:t>. </a:t>
            </a:r>
            <a:r>
              <a:rPr spc="-484" dirty="0"/>
              <a:t> </a:t>
            </a:r>
            <a:r>
              <a:rPr spc="-20" dirty="0"/>
              <a:t>High</a:t>
            </a:r>
            <a:r>
              <a:rPr spc="-40" dirty="0"/>
              <a:t> </a:t>
            </a:r>
            <a:r>
              <a:rPr spc="-20" dirty="0"/>
              <a:t>shear</a:t>
            </a:r>
            <a:r>
              <a:rPr spc="-50" dirty="0"/>
              <a:t> </a:t>
            </a:r>
            <a:r>
              <a:rPr spc="-25" dirty="0"/>
              <a:t>walls</a:t>
            </a:r>
            <a:r>
              <a:rPr spc="-30" dirty="0"/>
              <a:t> </a:t>
            </a:r>
            <a:r>
              <a:rPr spc="-15" dirty="0"/>
              <a:t>are</a:t>
            </a:r>
            <a:r>
              <a:rPr spc="-45" dirty="0"/>
              <a:t> </a:t>
            </a:r>
            <a:r>
              <a:rPr spc="-25" dirty="0"/>
              <a:t>controlled</a:t>
            </a:r>
            <a:r>
              <a:rPr spc="-30" dirty="0"/>
              <a:t> </a:t>
            </a:r>
            <a:r>
              <a:rPr spc="-25" dirty="0"/>
              <a:t>mainly </a:t>
            </a:r>
            <a:r>
              <a:rPr spc="-10" dirty="0"/>
              <a:t>by</a:t>
            </a:r>
            <a:r>
              <a:rPr spc="-50" dirty="0"/>
              <a:t> </a:t>
            </a:r>
            <a:r>
              <a:rPr spc="-20" dirty="0"/>
              <a:t>flexural</a:t>
            </a:r>
            <a:r>
              <a:rPr spc="-40" dirty="0"/>
              <a:t> </a:t>
            </a:r>
            <a:r>
              <a:rPr spc="-25" dirty="0"/>
              <a:t>requirements.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90" dirty="0"/>
              <a:t> </a:t>
            </a:r>
            <a:r>
              <a:rPr dirty="0"/>
              <a:t>Wall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5357" y="1699005"/>
            <a:ext cx="4275455" cy="165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latin typeface="Times New Roman"/>
                <a:cs typeface="Times New Roman"/>
              </a:rPr>
              <a:t>FIGURE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18.14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25" dirty="0">
                <a:latin typeface="Times New Roman"/>
                <a:cs typeface="Times New Roman"/>
              </a:rPr>
              <a:t>Geometry</a:t>
            </a:r>
            <a:r>
              <a:rPr sz="2000" spc="28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and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reinforcement</a:t>
            </a:r>
            <a:r>
              <a:rPr sz="2000" spc="29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of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28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typical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20" dirty="0">
                <a:latin typeface="Times New Roman"/>
                <a:cs typeface="Times New Roman"/>
              </a:rPr>
              <a:t>shear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wall: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05"/>
              </a:spcBef>
              <a:buAutoNum type="alphaLcParenBoth"/>
              <a:tabLst>
                <a:tab pos="469265" algn="l"/>
                <a:tab pos="470534" algn="l"/>
              </a:tabLst>
            </a:pPr>
            <a:r>
              <a:rPr sz="2000" spc="-20" dirty="0">
                <a:latin typeface="Times New Roman"/>
                <a:cs typeface="Times New Roman"/>
              </a:rPr>
              <a:t>Cross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section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95"/>
              </a:spcBef>
              <a:buAutoNum type="alphaLcParenBoth"/>
              <a:tabLst>
                <a:tab pos="469265" algn="l"/>
                <a:tab pos="470534" algn="l"/>
              </a:tabLst>
            </a:pPr>
            <a:r>
              <a:rPr sz="2000" spc="-20" dirty="0">
                <a:latin typeface="Times New Roman"/>
                <a:cs typeface="Times New Roman"/>
              </a:rPr>
              <a:t>Front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elevation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90600" y="1465452"/>
            <a:ext cx="10401300" cy="4631055"/>
            <a:chOff x="990600" y="1465452"/>
            <a:chExt cx="10401300" cy="46310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00800" y="1465452"/>
              <a:ext cx="4990719" cy="463054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0600" y="4197985"/>
              <a:ext cx="4800600" cy="189801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90" dirty="0"/>
              <a:t> </a:t>
            </a:r>
            <a:r>
              <a:rPr dirty="0"/>
              <a:t>Wall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957" y="1699005"/>
            <a:ext cx="1065276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Times New Roman"/>
                <a:cs typeface="Times New Roman"/>
              </a:rPr>
              <a:t>Figure </a:t>
            </a:r>
            <a:r>
              <a:rPr sz="2400" spc="-20" dirty="0">
                <a:latin typeface="Times New Roman"/>
                <a:cs typeface="Times New Roman"/>
              </a:rPr>
              <a:t>18.14 shows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20" dirty="0">
                <a:latin typeface="Times New Roman"/>
                <a:cs typeface="Times New Roman"/>
              </a:rPr>
              <a:t>typical </a:t>
            </a:r>
            <a:r>
              <a:rPr sz="2400" spc="-25" dirty="0">
                <a:latin typeface="Times New Roman"/>
                <a:cs typeface="Times New Roman"/>
              </a:rPr>
              <a:t>shear </a:t>
            </a:r>
            <a:r>
              <a:rPr sz="2400" spc="-20" dirty="0">
                <a:latin typeface="Times New Roman"/>
                <a:cs typeface="Times New Roman"/>
              </a:rPr>
              <a:t>wall with height </a:t>
            </a:r>
            <a:r>
              <a:rPr sz="2400" spc="80" dirty="0">
                <a:latin typeface="Cambria Math"/>
                <a:cs typeface="Cambria Math"/>
              </a:rPr>
              <a:t>ℎ</a:t>
            </a:r>
            <a:r>
              <a:rPr sz="2625" spc="120" baseline="-15873" dirty="0">
                <a:latin typeface="Cambria Math"/>
                <a:cs typeface="Cambria Math"/>
              </a:rPr>
              <a:t>𝑤</a:t>
            </a:r>
            <a:r>
              <a:rPr sz="2400" spc="80" dirty="0">
                <a:latin typeface="Times New Roman"/>
                <a:cs typeface="Times New Roman"/>
              </a:rPr>
              <a:t>, </a:t>
            </a:r>
            <a:r>
              <a:rPr sz="2400" spc="-20" dirty="0">
                <a:latin typeface="Times New Roman"/>
                <a:cs typeface="Times New Roman"/>
              </a:rPr>
              <a:t>length </a:t>
            </a:r>
            <a:r>
              <a:rPr sz="2400" spc="80" dirty="0">
                <a:latin typeface="Cambria Math"/>
                <a:cs typeface="Cambria Math"/>
              </a:rPr>
              <a:t>𝑙</a:t>
            </a:r>
            <a:r>
              <a:rPr sz="2625" spc="120" baseline="-15873" dirty="0">
                <a:latin typeface="Cambria Math"/>
                <a:cs typeface="Cambria Math"/>
              </a:rPr>
              <a:t>𝑤</a:t>
            </a:r>
            <a:r>
              <a:rPr sz="2400" spc="80" dirty="0">
                <a:latin typeface="Times New Roman"/>
                <a:cs typeface="Times New Roman"/>
              </a:rPr>
              <a:t>, </a:t>
            </a:r>
            <a:r>
              <a:rPr sz="2400" spc="-20" dirty="0">
                <a:latin typeface="Times New Roman"/>
                <a:cs typeface="Times New Roman"/>
              </a:rPr>
              <a:t>and thickness </a:t>
            </a:r>
            <a:r>
              <a:rPr sz="2400" i="1" spc="-10" dirty="0">
                <a:latin typeface="Times New Roman"/>
                <a:cs typeface="Times New Roman"/>
              </a:rPr>
              <a:t>h</a:t>
            </a:r>
            <a:r>
              <a:rPr sz="2400" spc="-10" dirty="0">
                <a:latin typeface="Times New Roman"/>
                <a:cs typeface="Times New Roman"/>
              </a:rPr>
              <a:t>. It </a:t>
            </a:r>
            <a:r>
              <a:rPr sz="2400" spc="-25" dirty="0">
                <a:latin typeface="Times New Roman"/>
                <a:cs typeface="Times New Roman"/>
              </a:rPr>
              <a:t>is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assumed </a:t>
            </a:r>
            <a:r>
              <a:rPr sz="2400" spc="-10" dirty="0">
                <a:latin typeface="Times New Roman"/>
                <a:cs typeface="Times New Roman"/>
              </a:rPr>
              <a:t>to </a:t>
            </a:r>
            <a:r>
              <a:rPr sz="2400" spc="-15" dirty="0">
                <a:latin typeface="Times New Roman"/>
                <a:cs typeface="Times New Roman"/>
              </a:rPr>
              <a:t>be </a:t>
            </a:r>
            <a:r>
              <a:rPr sz="2400" spc="-20" dirty="0">
                <a:latin typeface="Times New Roman"/>
                <a:cs typeface="Times New Roman"/>
              </a:rPr>
              <a:t>fixed </a:t>
            </a:r>
            <a:r>
              <a:rPr sz="2400" spc="-15" dirty="0">
                <a:latin typeface="Times New Roman"/>
                <a:cs typeface="Times New Roman"/>
              </a:rPr>
              <a:t>at its </a:t>
            </a:r>
            <a:r>
              <a:rPr sz="2400" spc="-20" dirty="0">
                <a:latin typeface="Times New Roman"/>
                <a:cs typeface="Times New Roman"/>
              </a:rPr>
              <a:t>base and loaded horizontally along with </a:t>
            </a:r>
            <a:r>
              <a:rPr sz="2400" spc="-15" dirty="0">
                <a:latin typeface="Times New Roman"/>
                <a:cs typeface="Times New Roman"/>
              </a:rPr>
              <a:t>its </a:t>
            </a:r>
            <a:r>
              <a:rPr sz="2400" spc="-20" dirty="0">
                <a:latin typeface="Times New Roman"/>
                <a:cs typeface="Times New Roman"/>
              </a:rPr>
              <a:t>left edge. </a:t>
            </a:r>
            <a:r>
              <a:rPr sz="2400" spc="-55" dirty="0">
                <a:latin typeface="Times New Roman"/>
                <a:cs typeface="Times New Roman"/>
              </a:rPr>
              <a:t>Vertical 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flexural reinforcement </a:t>
            </a:r>
            <a:r>
              <a:rPr sz="2400" spc="-10" dirty="0">
                <a:latin typeface="Times New Roman"/>
                <a:cs typeface="Times New Roman"/>
              </a:rPr>
              <a:t>of </a:t>
            </a:r>
            <a:r>
              <a:rPr sz="2400" spc="-20" dirty="0">
                <a:latin typeface="Times New Roman"/>
                <a:cs typeface="Times New Roman"/>
              </a:rPr>
              <a:t>area </a:t>
            </a:r>
            <a:r>
              <a:rPr sz="2400" spc="5" dirty="0">
                <a:latin typeface="Cambria Math"/>
                <a:cs typeface="Cambria Math"/>
              </a:rPr>
              <a:t>𝐴</a:t>
            </a:r>
            <a:r>
              <a:rPr sz="2625" spc="7" baseline="-15873" dirty="0">
                <a:latin typeface="Cambria Math"/>
                <a:cs typeface="Cambria Math"/>
              </a:rPr>
              <a:t>𝑠 </a:t>
            </a:r>
            <a:r>
              <a:rPr sz="2400" spc="-15" dirty="0">
                <a:latin typeface="Times New Roman"/>
                <a:cs typeface="Times New Roman"/>
              </a:rPr>
              <a:t>is </a:t>
            </a:r>
            <a:r>
              <a:rPr sz="2400" spc="-20" dirty="0">
                <a:latin typeface="Times New Roman"/>
                <a:cs typeface="Times New Roman"/>
              </a:rPr>
              <a:t>provided </a:t>
            </a:r>
            <a:r>
              <a:rPr sz="2400" spc="-15" dirty="0">
                <a:latin typeface="Times New Roman"/>
                <a:cs typeface="Times New Roman"/>
              </a:rPr>
              <a:t>at the </a:t>
            </a:r>
            <a:r>
              <a:rPr sz="2400" spc="-25" dirty="0">
                <a:latin typeface="Times New Roman"/>
                <a:cs typeface="Times New Roman"/>
              </a:rPr>
              <a:t>left </a:t>
            </a:r>
            <a:r>
              <a:rPr sz="2400" spc="-20" dirty="0">
                <a:latin typeface="Times New Roman"/>
                <a:cs typeface="Times New Roman"/>
              </a:rPr>
              <a:t>edge, with </a:t>
            </a:r>
            <a:r>
              <a:rPr sz="2400" spc="-15" dirty="0">
                <a:latin typeface="Times New Roman"/>
                <a:cs typeface="Times New Roman"/>
              </a:rPr>
              <a:t>its </a:t>
            </a:r>
            <a:r>
              <a:rPr sz="2400" spc="-20" dirty="0">
                <a:latin typeface="Times New Roman"/>
                <a:cs typeface="Times New Roman"/>
              </a:rPr>
              <a:t>centroid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25" dirty="0">
                <a:latin typeface="Times New Roman"/>
                <a:cs typeface="Times New Roman"/>
              </a:rPr>
              <a:t>distance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from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extreme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compression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face.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To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allow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reversal</a:t>
            </a:r>
            <a:r>
              <a:rPr sz="2400" spc="-15" dirty="0">
                <a:latin typeface="Times New Roman"/>
                <a:cs typeface="Times New Roman"/>
              </a:rPr>
              <a:t> 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load,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identical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reinforcement</a:t>
            </a:r>
            <a:r>
              <a:rPr sz="2400" spc="409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is</a:t>
            </a:r>
            <a:r>
              <a:rPr sz="2400" spc="40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provided</a:t>
            </a:r>
            <a:r>
              <a:rPr sz="2400" spc="40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along</a:t>
            </a:r>
            <a:r>
              <a:rPr sz="2400" spc="40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the</a:t>
            </a:r>
            <a:r>
              <a:rPr sz="2400" spc="4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right</a:t>
            </a:r>
            <a:r>
              <a:rPr sz="2400" spc="409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edge.</a:t>
            </a:r>
            <a:r>
              <a:rPr sz="2400" spc="4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Horizontal</a:t>
            </a:r>
            <a:r>
              <a:rPr sz="2400" spc="409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shear</a:t>
            </a:r>
            <a:r>
              <a:rPr sz="2400" spc="4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reinforcement</a:t>
            </a:r>
            <a:r>
              <a:rPr sz="2400" spc="4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with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area </a:t>
            </a:r>
            <a:r>
              <a:rPr sz="2400" spc="50" dirty="0">
                <a:latin typeface="Cambria Math"/>
                <a:cs typeface="Cambria Math"/>
              </a:rPr>
              <a:t>𝐴</a:t>
            </a:r>
            <a:r>
              <a:rPr sz="2625" spc="75" baseline="-15873" dirty="0">
                <a:latin typeface="Cambria Math"/>
                <a:cs typeface="Cambria Math"/>
              </a:rPr>
              <a:t>𝑣</a:t>
            </a:r>
            <a:r>
              <a:rPr sz="2400" spc="50" dirty="0">
                <a:latin typeface="Times New Roman"/>
                <a:cs typeface="Times New Roman"/>
              </a:rPr>
              <a:t>, </a:t>
            </a:r>
            <a:r>
              <a:rPr sz="2400" spc="-15" dirty="0">
                <a:latin typeface="Times New Roman"/>
                <a:cs typeface="Times New Roman"/>
              </a:rPr>
              <a:t>at </a:t>
            </a:r>
            <a:r>
              <a:rPr sz="2400" spc="-20" dirty="0">
                <a:latin typeface="Times New Roman"/>
                <a:cs typeface="Times New Roman"/>
              </a:rPr>
              <a:t>spacing </a:t>
            </a:r>
            <a:r>
              <a:rPr sz="2400" i="1" spc="-5" dirty="0">
                <a:latin typeface="Times New Roman"/>
                <a:cs typeface="Times New Roman"/>
              </a:rPr>
              <a:t>s </a:t>
            </a:r>
            <a:r>
              <a:rPr sz="2400" spc="-20" dirty="0">
                <a:latin typeface="Times New Roman"/>
                <a:cs typeface="Times New Roman"/>
              </a:rPr>
              <a:t>provided, </a:t>
            </a:r>
            <a:r>
              <a:rPr sz="2400" spc="-10" dirty="0">
                <a:latin typeface="Times New Roman"/>
                <a:cs typeface="Times New Roman"/>
              </a:rPr>
              <a:t>as </a:t>
            </a:r>
            <a:r>
              <a:rPr sz="2400" spc="-20" dirty="0">
                <a:latin typeface="Times New Roman"/>
                <a:cs typeface="Times New Roman"/>
              </a:rPr>
              <a:t>well </a:t>
            </a:r>
            <a:r>
              <a:rPr sz="2400" spc="-15" dirty="0">
                <a:latin typeface="Times New Roman"/>
                <a:cs typeface="Times New Roman"/>
              </a:rPr>
              <a:t>as </a:t>
            </a:r>
            <a:r>
              <a:rPr sz="2400" spc="-20" dirty="0">
                <a:latin typeface="Times New Roman"/>
                <a:cs typeface="Times New Roman"/>
              </a:rPr>
              <a:t>vertical </a:t>
            </a:r>
            <a:r>
              <a:rPr sz="2400" spc="-25" dirty="0">
                <a:latin typeface="Times New Roman"/>
                <a:cs typeface="Times New Roman"/>
              </a:rPr>
              <a:t>shear reinforcement </a:t>
            </a:r>
            <a:r>
              <a:rPr sz="2400" spc="-20" dirty="0">
                <a:latin typeface="Times New Roman"/>
                <a:cs typeface="Times New Roman"/>
              </a:rPr>
              <a:t>with area </a:t>
            </a:r>
            <a:r>
              <a:rPr sz="2400" spc="45" dirty="0">
                <a:latin typeface="Cambria Math"/>
                <a:cs typeface="Cambria Math"/>
              </a:rPr>
              <a:t>𝐴</a:t>
            </a:r>
            <a:r>
              <a:rPr sz="2625" spc="67" baseline="-15873" dirty="0">
                <a:latin typeface="Cambria Math"/>
                <a:cs typeface="Cambria Math"/>
              </a:rPr>
              <a:t>ℎ</a:t>
            </a:r>
            <a:r>
              <a:rPr sz="2625" spc="75" baseline="-15873" dirty="0">
                <a:latin typeface="Cambria Math"/>
                <a:cs typeface="Cambria Math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at 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spacing </a:t>
            </a:r>
            <a:r>
              <a:rPr sz="2400" spc="-5" dirty="0">
                <a:latin typeface="Cambria Math"/>
                <a:cs typeface="Cambria Math"/>
              </a:rPr>
              <a:t>𝑠</a:t>
            </a:r>
            <a:r>
              <a:rPr sz="2625" spc="-7" baseline="-15873" dirty="0">
                <a:latin typeface="Cambria Math"/>
                <a:cs typeface="Cambria Math"/>
              </a:rPr>
              <a:t>1</a:t>
            </a:r>
            <a:r>
              <a:rPr sz="2400" spc="-5" dirty="0">
                <a:latin typeface="Times New Roman"/>
                <a:cs typeface="Times New Roman"/>
              </a:rPr>
              <a:t>. </a:t>
            </a:r>
            <a:r>
              <a:rPr sz="2400" spc="-15" dirty="0">
                <a:latin typeface="Times New Roman"/>
                <a:cs typeface="Times New Roman"/>
              </a:rPr>
              <a:t>Such </a:t>
            </a:r>
            <a:r>
              <a:rPr sz="2400" spc="-25" dirty="0">
                <a:latin typeface="Times New Roman"/>
                <a:cs typeface="Times New Roman"/>
              </a:rPr>
              <a:t>distributed </a:t>
            </a:r>
            <a:r>
              <a:rPr sz="2400" spc="-20" dirty="0">
                <a:latin typeface="Times New Roman"/>
                <a:cs typeface="Times New Roman"/>
              </a:rPr>
              <a:t>steel normally placed </a:t>
            </a:r>
            <a:r>
              <a:rPr sz="2400" spc="-10" dirty="0">
                <a:latin typeface="Times New Roman"/>
                <a:cs typeface="Times New Roman"/>
              </a:rPr>
              <a:t>in </a:t>
            </a:r>
            <a:r>
              <a:rPr sz="2400" spc="-15" dirty="0">
                <a:latin typeface="Times New Roman"/>
                <a:cs typeface="Times New Roman"/>
              </a:rPr>
              <a:t>two </a:t>
            </a:r>
            <a:r>
              <a:rPr sz="2400" spc="-20" dirty="0">
                <a:latin typeface="Times New Roman"/>
                <a:cs typeface="Times New Roman"/>
              </a:rPr>
              <a:t>layers, parallel </a:t>
            </a:r>
            <a:r>
              <a:rPr sz="2400" spc="-10" dirty="0">
                <a:latin typeface="Times New Roman"/>
                <a:cs typeface="Times New Roman"/>
              </a:rPr>
              <a:t>to </a:t>
            </a:r>
            <a:r>
              <a:rPr sz="2400" spc="-15" dirty="0">
                <a:latin typeface="Times New Roman"/>
                <a:cs typeface="Times New Roman"/>
              </a:rPr>
              <a:t>the </a:t>
            </a:r>
            <a:r>
              <a:rPr sz="2400" spc="-25" dirty="0">
                <a:latin typeface="Times New Roman"/>
                <a:cs typeface="Times New Roman"/>
              </a:rPr>
              <a:t>faces </a:t>
            </a:r>
            <a:r>
              <a:rPr sz="2400" spc="-15" dirty="0">
                <a:latin typeface="Times New Roman"/>
                <a:cs typeface="Times New Roman"/>
              </a:rPr>
              <a:t>of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wall.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8565" y="290906"/>
            <a:ext cx="34791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70" dirty="0"/>
              <a:t> </a:t>
            </a:r>
            <a:r>
              <a:rPr spc="-5" dirty="0"/>
              <a:t>Walls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5357" y="1699005"/>
            <a:ext cx="3742054" cy="2882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latin typeface="Times New Roman"/>
                <a:cs typeface="Times New Roman"/>
              </a:rPr>
              <a:t>FIGURE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18.16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188720" algn="l"/>
                <a:tab pos="1816735" algn="l"/>
                <a:tab pos="2459990" algn="l"/>
              </a:tabLst>
            </a:pPr>
            <a:r>
              <a:rPr sz="2000" spc="-25" dirty="0">
                <a:latin typeface="Times New Roman"/>
                <a:cs typeface="Times New Roman"/>
              </a:rPr>
              <a:t>Structural	</a:t>
            </a:r>
            <a:r>
              <a:rPr sz="2000" spc="-20" dirty="0">
                <a:latin typeface="Times New Roman"/>
                <a:cs typeface="Times New Roman"/>
              </a:rPr>
              <a:t>wall	with	</a:t>
            </a:r>
            <a:r>
              <a:rPr sz="2000" spc="-25" dirty="0">
                <a:latin typeface="Times New Roman"/>
                <a:cs typeface="Times New Roman"/>
              </a:rPr>
              <a:t>concentrated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Times New Roman"/>
                <a:cs typeface="Times New Roman"/>
              </a:rPr>
              <a:t>reinforcement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with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their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edges.</a:t>
            </a:r>
            <a:endParaRPr sz="2000">
              <a:latin typeface="Times New Roman"/>
              <a:cs typeface="Times New Roman"/>
            </a:endParaRPr>
          </a:p>
          <a:p>
            <a:pPr marL="469900" marR="5080" indent="-457834">
              <a:lnSpc>
                <a:spcPct val="100000"/>
              </a:lnSpc>
              <a:spcBef>
                <a:spcPts val="105"/>
              </a:spcBef>
              <a:buAutoNum type="alphaLcParenBoth"/>
              <a:tabLst>
                <a:tab pos="469265" algn="l"/>
                <a:tab pos="470534" algn="l"/>
                <a:tab pos="1880870" algn="l"/>
                <a:tab pos="3092450" algn="l"/>
              </a:tabLst>
            </a:pPr>
            <a:r>
              <a:rPr sz="2000" spc="-30" dirty="0">
                <a:latin typeface="Times New Roman"/>
                <a:cs typeface="Times New Roman"/>
              </a:rPr>
              <a:t>B</a:t>
            </a:r>
            <a:r>
              <a:rPr sz="2000" spc="-20" dirty="0">
                <a:latin typeface="Times New Roman"/>
                <a:cs typeface="Times New Roman"/>
              </a:rPr>
              <a:t>ound</a:t>
            </a:r>
            <a:r>
              <a:rPr sz="2000" spc="-30" dirty="0">
                <a:latin typeface="Times New Roman"/>
                <a:cs typeface="Times New Roman"/>
              </a:rPr>
              <a:t>a</a:t>
            </a:r>
            <a:r>
              <a:rPr sz="2000" spc="-20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y	</a:t>
            </a:r>
            <a:r>
              <a:rPr sz="2000" spc="-30" dirty="0">
                <a:latin typeface="Times New Roman"/>
                <a:cs typeface="Times New Roman"/>
              </a:rPr>
              <a:t>el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m</a:t>
            </a:r>
            <a:r>
              <a:rPr sz="2000" spc="-30" dirty="0">
                <a:latin typeface="Times New Roman"/>
                <a:cs typeface="Times New Roman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t	</a:t>
            </a:r>
            <a:r>
              <a:rPr sz="2000" spc="-20" dirty="0">
                <a:latin typeface="Times New Roman"/>
                <a:cs typeface="Times New Roman"/>
              </a:rPr>
              <a:t>w</a:t>
            </a:r>
            <a:r>
              <a:rPr sz="2000" spc="-30" dirty="0">
                <a:latin typeface="Times New Roman"/>
                <a:cs typeface="Times New Roman"/>
              </a:rPr>
              <a:t>it</a:t>
            </a:r>
            <a:r>
              <a:rPr sz="2000" dirty="0">
                <a:latin typeface="Times New Roman"/>
                <a:cs typeface="Times New Roman"/>
              </a:rPr>
              <a:t>h</a:t>
            </a:r>
            <a:r>
              <a:rPr sz="2000" spc="-4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n  </a:t>
            </a:r>
            <a:r>
              <a:rPr sz="2000" spc="-25" dirty="0">
                <a:latin typeface="Times New Roman"/>
                <a:cs typeface="Times New Roman"/>
              </a:rPr>
              <a:t>dimensions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of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wall.</a:t>
            </a:r>
            <a:endParaRPr sz="2000">
              <a:latin typeface="Times New Roman"/>
              <a:cs typeface="Times New Roman"/>
            </a:endParaRPr>
          </a:p>
          <a:p>
            <a:pPr marL="469900" marR="5080" indent="-457834">
              <a:lnSpc>
                <a:spcPct val="100000"/>
              </a:lnSpc>
              <a:spcBef>
                <a:spcPts val="95"/>
              </a:spcBef>
              <a:buAutoNum type="alphaLcParenBoth"/>
              <a:tabLst>
                <a:tab pos="469265" algn="l"/>
                <a:tab pos="470534" algn="l"/>
                <a:tab pos="1122045" algn="l"/>
                <a:tab pos="1751330" algn="l"/>
                <a:tab pos="2787650" algn="l"/>
              </a:tabLst>
            </a:pPr>
            <a:r>
              <a:rPr sz="2000" spc="-165" dirty="0">
                <a:latin typeface="Times New Roman"/>
                <a:cs typeface="Times New Roman"/>
              </a:rPr>
              <a:t>W</a:t>
            </a:r>
            <a:r>
              <a:rPr sz="2000" spc="-30" dirty="0">
                <a:latin typeface="Times New Roman"/>
                <a:cs typeface="Times New Roman"/>
              </a:rPr>
              <a:t>al</a:t>
            </a:r>
            <a:r>
              <a:rPr sz="2000" dirty="0">
                <a:latin typeface="Times New Roman"/>
                <a:cs typeface="Times New Roman"/>
              </a:rPr>
              <a:t>l	</a:t>
            </a:r>
            <a:r>
              <a:rPr sz="2000" spc="-20" dirty="0">
                <a:latin typeface="Times New Roman"/>
                <a:cs typeface="Times New Roman"/>
              </a:rPr>
              <a:t>w</a:t>
            </a:r>
            <a:r>
              <a:rPr sz="2000" spc="-30" dirty="0">
                <a:latin typeface="Times New Roman"/>
                <a:cs typeface="Times New Roman"/>
              </a:rPr>
              <a:t>it</a:t>
            </a:r>
            <a:r>
              <a:rPr sz="2000" dirty="0">
                <a:latin typeface="Times New Roman"/>
                <a:cs typeface="Times New Roman"/>
              </a:rPr>
              <a:t>h	</a:t>
            </a:r>
            <a:r>
              <a:rPr sz="2000" spc="-30" dirty="0">
                <a:latin typeface="Times New Roman"/>
                <a:cs typeface="Times New Roman"/>
              </a:rPr>
              <a:t>e</a:t>
            </a:r>
            <a:r>
              <a:rPr sz="2000" spc="-35" dirty="0">
                <a:latin typeface="Times New Roman"/>
                <a:cs typeface="Times New Roman"/>
              </a:rPr>
              <a:t>n</a:t>
            </a:r>
            <a:r>
              <a:rPr sz="2000" spc="-30" dirty="0">
                <a:latin typeface="Times New Roman"/>
                <a:cs typeface="Times New Roman"/>
              </a:rPr>
              <a:t>la</a:t>
            </a:r>
            <a:r>
              <a:rPr sz="2000" spc="-60" dirty="0">
                <a:latin typeface="Times New Roman"/>
                <a:cs typeface="Times New Roman"/>
              </a:rPr>
              <a:t>r</a:t>
            </a:r>
            <a:r>
              <a:rPr sz="2000" spc="-20" dirty="0">
                <a:latin typeface="Times New Roman"/>
                <a:cs typeface="Times New Roman"/>
              </a:rPr>
              <a:t>g</a:t>
            </a:r>
            <a:r>
              <a:rPr sz="2000" spc="-3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d	</a:t>
            </a:r>
            <a:r>
              <a:rPr sz="2000" spc="-20" dirty="0">
                <a:latin typeface="Times New Roman"/>
                <a:cs typeface="Times New Roman"/>
              </a:rPr>
              <a:t>bo</a:t>
            </a:r>
            <a:r>
              <a:rPr sz="2000" spc="-35" dirty="0">
                <a:latin typeface="Times New Roman"/>
                <a:cs typeface="Times New Roman"/>
              </a:rPr>
              <a:t>u</a:t>
            </a:r>
            <a:r>
              <a:rPr sz="2000" spc="-20" dirty="0">
                <a:latin typeface="Times New Roman"/>
                <a:cs typeface="Times New Roman"/>
              </a:rPr>
              <a:t>nd</a:t>
            </a:r>
            <a:r>
              <a:rPr sz="2000" spc="-40" dirty="0">
                <a:latin typeface="Times New Roman"/>
                <a:cs typeface="Times New Roman"/>
              </a:rPr>
              <a:t>a</a:t>
            </a:r>
            <a:r>
              <a:rPr sz="2000" spc="-20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y  </a:t>
            </a:r>
            <a:r>
              <a:rPr sz="2000" spc="-30" dirty="0">
                <a:latin typeface="Times New Roman"/>
                <a:cs typeface="Times New Roman"/>
              </a:rPr>
              <a:t>element.</a:t>
            </a:r>
            <a:endParaRPr sz="2000">
              <a:latin typeface="Times New Roman"/>
              <a:cs typeface="Times New Roman"/>
            </a:endParaRPr>
          </a:p>
          <a:p>
            <a:pPr marL="469900" marR="5715" indent="-457834">
              <a:lnSpc>
                <a:spcPct val="100000"/>
              </a:lnSpc>
              <a:spcBef>
                <a:spcPts val="100"/>
              </a:spcBef>
              <a:buAutoNum type="alphaLcParenBoth"/>
              <a:tabLst>
                <a:tab pos="469265" algn="l"/>
                <a:tab pos="470534" algn="l"/>
                <a:tab pos="1416050" algn="l"/>
                <a:tab pos="2338070" algn="l"/>
              </a:tabLst>
            </a:pPr>
            <a:r>
              <a:rPr sz="2000" spc="-165" dirty="0">
                <a:latin typeface="Times New Roman"/>
                <a:cs typeface="Times New Roman"/>
              </a:rPr>
              <a:t>W</a:t>
            </a:r>
            <a:r>
              <a:rPr sz="2000" spc="-30" dirty="0">
                <a:latin typeface="Times New Roman"/>
                <a:cs typeface="Times New Roman"/>
              </a:rPr>
              <a:t>al</a:t>
            </a:r>
            <a:r>
              <a:rPr sz="2000" dirty="0">
                <a:latin typeface="Times New Roman"/>
                <a:cs typeface="Times New Roman"/>
              </a:rPr>
              <a:t>l	</a:t>
            </a:r>
            <a:r>
              <a:rPr sz="2000" spc="-20" dirty="0">
                <a:latin typeface="Times New Roman"/>
                <a:cs typeface="Times New Roman"/>
              </a:rPr>
              <a:t>w</a:t>
            </a:r>
            <a:r>
              <a:rPr sz="2000" spc="-30" dirty="0">
                <a:latin typeface="Times New Roman"/>
                <a:cs typeface="Times New Roman"/>
              </a:rPr>
              <a:t>it</a:t>
            </a:r>
            <a:r>
              <a:rPr sz="2000" dirty="0">
                <a:latin typeface="Times New Roman"/>
                <a:cs typeface="Times New Roman"/>
              </a:rPr>
              <a:t>h	</a:t>
            </a:r>
            <a:r>
              <a:rPr sz="2000" spc="-20" dirty="0">
                <a:latin typeface="Times New Roman"/>
                <a:cs typeface="Times New Roman"/>
              </a:rPr>
              <a:t>r</a:t>
            </a:r>
            <a:r>
              <a:rPr sz="2000" spc="-30" dirty="0">
                <a:latin typeface="Times New Roman"/>
                <a:cs typeface="Times New Roman"/>
              </a:rPr>
              <a:t>ei</a:t>
            </a:r>
            <a:r>
              <a:rPr sz="2000" spc="-20" dirty="0">
                <a:latin typeface="Times New Roman"/>
                <a:cs typeface="Times New Roman"/>
              </a:rPr>
              <a:t>nfor</a:t>
            </a:r>
            <a:r>
              <a:rPr sz="2000" spc="-30" dirty="0">
                <a:latin typeface="Times New Roman"/>
                <a:cs typeface="Times New Roman"/>
              </a:rPr>
              <a:t>c</a:t>
            </a:r>
            <a:r>
              <a:rPr sz="2000" spc="-40" dirty="0">
                <a:latin typeface="Times New Roman"/>
                <a:cs typeface="Times New Roman"/>
              </a:rPr>
              <a:t>em</a:t>
            </a:r>
            <a:r>
              <a:rPr sz="2000" spc="-30" dirty="0">
                <a:latin typeface="Times New Roman"/>
                <a:cs typeface="Times New Roman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t  </a:t>
            </a:r>
            <a:r>
              <a:rPr sz="2000" spc="-25" dirty="0">
                <a:latin typeface="Times New Roman"/>
                <a:cs typeface="Times New Roman"/>
              </a:rPr>
              <a:t>concentrated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in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flanges.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62600" y="1371600"/>
            <a:ext cx="6172200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90" dirty="0"/>
              <a:t> </a:t>
            </a:r>
            <a:r>
              <a:rPr dirty="0"/>
              <a:t>Wall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5357" y="1699005"/>
            <a:ext cx="3211195" cy="3493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latin typeface="Times New Roman"/>
                <a:cs typeface="Times New Roman"/>
              </a:rPr>
              <a:t>FIGURE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18.17</a:t>
            </a:r>
            <a:endParaRPr sz="2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  <a:spcBef>
                <a:spcPts val="114"/>
              </a:spcBef>
            </a:pPr>
            <a:r>
              <a:rPr sz="2000" spc="-30" dirty="0">
                <a:latin typeface="Times New Roman"/>
                <a:cs typeface="Times New Roman"/>
              </a:rPr>
              <a:t>Effect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of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frame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stiffness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on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shear </a:t>
            </a:r>
            <a:r>
              <a:rPr sz="2000" spc="-15" dirty="0">
                <a:latin typeface="Times New Roman"/>
                <a:cs typeface="Times New Roman"/>
              </a:rPr>
              <a:t>and </a:t>
            </a:r>
            <a:r>
              <a:rPr sz="2000" spc="-25" dirty="0">
                <a:latin typeface="Times New Roman"/>
                <a:cs typeface="Times New Roman"/>
              </a:rPr>
              <a:t>moment </a:t>
            </a:r>
            <a:r>
              <a:rPr sz="2000" spc="-15" dirty="0">
                <a:latin typeface="Times New Roman"/>
                <a:cs typeface="Times New Roman"/>
              </a:rPr>
              <a:t>in the </a:t>
            </a:r>
            <a:r>
              <a:rPr sz="2000" spc="-20" dirty="0">
                <a:latin typeface="Times New Roman"/>
                <a:cs typeface="Times New Roman"/>
              </a:rPr>
              <a:t>shear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wall.</a:t>
            </a:r>
            <a:endParaRPr sz="2000">
              <a:latin typeface="Times New Roman"/>
              <a:cs typeface="Times New Roman"/>
            </a:endParaRPr>
          </a:p>
          <a:p>
            <a:pPr marL="469900" marR="7620" indent="-457834" algn="just">
              <a:lnSpc>
                <a:spcPct val="100000"/>
              </a:lnSpc>
              <a:spcBef>
                <a:spcPts val="105"/>
              </a:spcBef>
              <a:buAutoNum type="alphaLcParenBoth"/>
              <a:tabLst>
                <a:tab pos="470534" algn="l"/>
              </a:tabLst>
            </a:pPr>
            <a:r>
              <a:rPr sz="2000" spc="-25" dirty="0">
                <a:latin typeface="Times New Roman"/>
                <a:cs typeface="Times New Roman"/>
              </a:rPr>
              <a:t>Idealization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of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frame </a:t>
            </a:r>
            <a:r>
              <a:rPr sz="2000" spc="-15" dirty="0">
                <a:latin typeface="Times New Roman"/>
                <a:cs typeface="Times New Roman"/>
              </a:rPr>
              <a:t> from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25" dirty="0">
                <a:latin typeface="Times New Roman"/>
                <a:cs typeface="Times New Roman"/>
              </a:rPr>
              <a:t>wall-frame </a:t>
            </a:r>
            <a:r>
              <a:rPr sz="2000" spc="-20" dirty="0">
                <a:latin typeface="Times New Roman"/>
                <a:cs typeface="Times New Roman"/>
              </a:rPr>
              <a:t>building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as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cantilever.</a:t>
            </a:r>
            <a:endParaRPr sz="2000">
              <a:latin typeface="Times New Roman"/>
              <a:cs typeface="Times New Roman"/>
            </a:endParaRPr>
          </a:p>
          <a:p>
            <a:pPr marL="469900" marR="5080" indent="-457834" algn="just">
              <a:lnSpc>
                <a:spcPct val="100000"/>
              </a:lnSpc>
              <a:spcBef>
                <a:spcPts val="100"/>
              </a:spcBef>
              <a:buAutoNum type="alphaLcParenBoth"/>
              <a:tabLst>
                <a:tab pos="470534" algn="l"/>
              </a:tabLst>
            </a:pPr>
            <a:r>
              <a:rPr sz="2000" spc="-20" dirty="0">
                <a:latin typeface="Times New Roman"/>
                <a:cs typeface="Times New Roman"/>
              </a:rPr>
              <a:t>Range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of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shear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force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diagrams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for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wall.</a:t>
            </a:r>
            <a:endParaRPr sz="2000">
              <a:latin typeface="Times New Roman"/>
              <a:cs typeface="Times New Roman"/>
            </a:endParaRPr>
          </a:p>
          <a:p>
            <a:pPr marL="469900" indent="-457834" algn="just">
              <a:lnSpc>
                <a:spcPct val="100000"/>
              </a:lnSpc>
              <a:spcBef>
                <a:spcPts val="95"/>
              </a:spcBef>
              <a:buAutoNum type="alphaLcParenBoth"/>
              <a:tabLst>
                <a:tab pos="470534" algn="l"/>
              </a:tabLst>
            </a:pPr>
            <a:r>
              <a:rPr sz="2000" spc="-20" dirty="0">
                <a:latin typeface="Times New Roman"/>
                <a:cs typeface="Times New Roman"/>
              </a:rPr>
              <a:t>Range</a:t>
            </a:r>
            <a:r>
              <a:rPr sz="2000" spc="530" dirty="0">
                <a:latin typeface="Times New Roman"/>
                <a:cs typeface="Times New Roman"/>
              </a:rPr>
              <a:t>    </a:t>
            </a:r>
            <a:r>
              <a:rPr sz="2000" spc="-10" dirty="0">
                <a:latin typeface="Times New Roman"/>
                <a:cs typeface="Times New Roman"/>
              </a:rPr>
              <a:t>of</a:t>
            </a:r>
            <a:r>
              <a:rPr sz="2000" spc="535" dirty="0">
                <a:latin typeface="Times New Roman"/>
                <a:cs typeface="Times New Roman"/>
              </a:rPr>
              <a:t>   </a:t>
            </a:r>
            <a:r>
              <a:rPr sz="2000" spc="5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moment</a:t>
            </a:r>
            <a:endParaRPr sz="2000">
              <a:latin typeface="Times New Roman"/>
              <a:cs typeface="Times New Roman"/>
            </a:endParaRPr>
          </a:p>
          <a:p>
            <a:pPr marL="469900" algn="just">
              <a:lnSpc>
                <a:spcPct val="100000"/>
              </a:lnSpc>
              <a:spcBef>
                <a:spcPts val="5"/>
              </a:spcBef>
            </a:pPr>
            <a:r>
              <a:rPr sz="2000" spc="-25" dirty="0">
                <a:latin typeface="Times New Roman"/>
                <a:cs typeface="Times New Roman"/>
              </a:rPr>
              <a:t>diagrams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for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wall.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95800" y="1414564"/>
            <a:ext cx="7157720" cy="467893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Shear</a:t>
            </a:r>
            <a:r>
              <a:rPr spc="-90" dirty="0"/>
              <a:t> </a:t>
            </a:r>
            <a:r>
              <a:rPr dirty="0"/>
              <a:t>Wall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53545"/>
          <a:stretch/>
        </p:blipFill>
        <p:spPr>
          <a:xfrm>
            <a:off x="838200" y="1752600"/>
            <a:ext cx="10744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870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497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Brush Script MT</vt:lpstr>
      <vt:lpstr>Calibri</vt:lpstr>
      <vt:lpstr>Cambria Math</vt:lpstr>
      <vt:lpstr>Times New Roman</vt:lpstr>
      <vt:lpstr>Wingdings</vt:lpstr>
      <vt:lpstr>Office Theme</vt:lpstr>
      <vt:lpstr>CE 413</vt:lpstr>
      <vt:lpstr>Shear Wall</vt:lpstr>
      <vt:lpstr>Shear Wall</vt:lpstr>
      <vt:lpstr>Shear Wall</vt:lpstr>
      <vt:lpstr>Shear Wall</vt:lpstr>
      <vt:lpstr>Shear Wall</vt:lpstr>
      <vt:lpstr>Shear Walls</vt:lpstr>
      <vt:lpstr>Shear Wall</vt:lpstr>
      <vt:lpstr>Shear Wall</vt:lpstr>
      <vt:lpstr>Shear Wall</vt:lpstr>
      <vt:lpstr>Shear Wall</vt:lpstr>
      <vt:lpstr>Shear Wall</vt:lpstr>
      <vt:lpstr>Shear Wall</vt:lpstr>
      <vt:lpstr>Shear Wall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Md. Imran Hasan Bappy</dc:title>
  <dc:creator>Md. Imran Hasan Bappy</dc:creator>
  <cp:lastModifiedBy>Windows User</cp:lastModifiedBy>
  <cp:revision>12</cp:revision>
  <dcterms:created xsi:type="dcterms:W3CDTF">2022-11-30T06:06:30Z</dcterms:created>
  <dcterms:modified xsi:type="dcterms:W3CDTF">2022-11-30T06:49:23Z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2021-12-10T00:00:00Z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2022-11-30T00:00:00Z</vt:filetime>
  </property>
</Properties>
</file>