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78" r:id="rId4"/>
    <p:sldId id="277" r:id="rId5"/>
    <p:sldId id="271" r:id="rId6"/>
    <p:sldId id="272" r:id="rId7"/>
    <p:sldId id="280" r:id="rId8"/>
    <p:sldId id="281" r:id="rId9"/>
    <p:sldId id="282" r:id="rId10"/>
    <p:sldId id="283" r:id="rId11"/>
    <p:sldId id="300" r:id="rId12"/>
    <p:sldId id="273" r:id="rId13"/>
    <p:sldId id="274" r:id="rId14"/>
    <p:sldId id="276" r:id="rId15"/>
    <p:sldId id="275" r:id="rId16"/>
    <p:sldId id="279" r:id="rId17"/>
    <p:sldId id="284" r:id="rId18"/>
    <p:sldId id="285" r:id="rId19"/>
    <p:sldId id="286" r:id="rId20"/>
    <p:sldId id="287" r:id="rId21"/>
    <p:sldId id="292" r:id="rId22"/>
    <p:sldId id="293" r:id="rId23"/>
    <p:sldId id="288" r:id="rId24"/>
    <p:sldId id="289" r:id="rId25"/>
    <p:sldId id="290" r:id="rId26"/>
    <p:sldId id="291" r:id="rId27"/>
    <p:sldId id="294" r:id="rId28"/>
    <p:sldId id="295" r:id="rId29"/>
    <p:sldId id="296" r:id="rId30"/>
    <p:sldId id="297" r:id="rId31"/>
    <p:sldId id="298"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5" autoAdjust="0"/>
    <p:restoredTop sz="94660"/>
  </p:normalViewPr>
  <p:slideViewPr>
    <p:cSldViewPr snapToGrid="0">
      <p:cViewPr varScale="1">
        <p:scale>
          <a:sx n="72" d="100"/>
          <a:sy n="72" d="100"/>
        </p:scale>
        <p:origin x="-96" y="-2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4/25/2020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4/25/2020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4/25/2020</a:t>
            </a:fld>
            <a:endParaRP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4/25/2020</a:t>
            </a:fld>
            <a:endParaRPr lang="en-US"/>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tionary.org/wiki/ent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84621" y="2138641"/>
            <a:ext cx="7695300" cy="742406"/>
          </a:xfrm>
        </p:spPr>
        <p:txBody>
          <a:bodyPr>
            <a:noAutofit/>
          </a:bodyPr>
          <a:lstStyle/>
          <a:p>
            <a:r>
              <a:rPr lang="en-US" sz="2800" dirty="0" smtClean="0">
                <a:solidFill>
                  <a:schemeClr val="accent1"/>
                </a:solidFill>
              </a:rPr>
              <a:t>Entity Relationship (ER) Model in DBMS </a:t>
            </a:r>
            <a:endParaRPr lang="en-US" sz="28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Md. Zahid Hasan</a:t>
            </a:r>
          </a:p>
          <a:p>
            <a:r>
              <a:rPr lang="en-US" sz="2000" dirty="0" smtClean="0">
                <a:solidFill>
                  <a:schemeClr val="bg1"/>
                </a:solidFill>
                <a:latin typeface="Cambria" pitchFamily="18" charset="0"/>
              </a:rPr>
              <a:t>Zahid.cse@diu.edu.bd</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xmlns=""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DIFFERENT TYPES OF KEYS</a:t>
            </a:r>
          </a:p>
        </p:txBody>
      </p:sp>
      <p:sp>
        <p:nvSpPr>
          <p:cNvPr id="3" name="Content Placeholder 2"/>
          <p:cNvSpPr>
            <a:spLocks noGrp="1"/>
          </p:cNvSpPr>
          <p:nvPr>
            <p:ph idx="1"/>
          </p:nvPr>
        </p:nvSpPr>
        <p:spPr>
          <a:xfrm>
            <a:off x="1065214" y="1752600"/>
            <a:ext cx="10364786" cy="4229100"/>
          </a:xfrm>
        </p:spPr>
        <p:txBody>
          <a:bodyPr>
            <a:normAutofit/>
          </a:bodyPr>
          <a:lstStyle/>
          <a:p>
            <a:pPr algn="just"/>
            <a:r>
              <a:rPr lang="en-US" sz="1800" dirty="0"/>
              <a:t>A super key of an entity set is a set of one or more attributes whose </a:t>
            </a:r>
            <a:r>
              <a:rPr lang="en-US" sz="1800" dirty="0" smtClean="0"/>
              <a:t>values uniquely </a:t>
            </a:r>
            <a:r>
              <a:rPr lang="en-US" sz="1800" dirty="0"/>
              <a:t>determine each entity</a:t>
            </a:r>
            <a:r>
              <a:rPr lang="en-US" sz="1800" dirty="0" smtClean="0"/>
              <a:t>.</a:t>
            </a:r>
          </a:p>
          <a:p>
            <a:pPr algn="just"/>
            <a:endParaRPr lang="en-US" sz="2000" dirty="0" smtClean="0"/>
          </a:p>
          <a:p>
            <a:pPr algn="ctr">
              <a:buFont typeface="Wingdings" panose="05000000000000000000" pitchFamily="2" charset="2"/>
              <a:buChar char="ü"/>
            </a:pPr>
            <a:r>
              <a:rPr lang="en-US" sz="1600" dirty="0" smtClean="0"/>
              <a:t>Example: </a:t>
            </a:r>
          </a:p>
          <a:p>
            <a:pPr marL="0" indent="0" algn="ctr">
              <a:buNone/>
            </a:pPr>
            <a:r>
              <a:rPr lang="en-US" sz="1600" dirty="0"/>
              <a:t>{Student </a:t>
            </a:r>
            <a:r>
              <a:rPr lang="en-US" sz="1600" dirty="0" err="1"/>
              <a:t>ID,FirstName</a:t>
            </a:r>
            <a:r>
              <a:rPr lang="en-US" sz="1600" dirty="0"/>
              <a:t> }</a:t>
            </a:r>
          </a:p>
          <a:p>
            <a:pPr marL="0" indent="0" algn="ctr">
              <a:buNone/>
            </a:pPr>
            <a:r>
              <a:rPr lang="en-US" sz="1600" dirty="0" smtClean="0"/>
              <a:t>{</a:t>
            </a:r>
            <a:r>
              <a:rPr lang="en-US" sz="1600" dirty="0"/>
              <a:t>Student ID, </a:t>
            </a:r>
            <a:r>
              <a:rPr lang="en-US" sz="1600" dirty="0" err="1"/>
              <a:t>LastName</a:t>
            </a:r>
            <a:r>
              <a:rPr lang="en-US" sz="1600" dirty="0"/>
              <a:t> }</a:t>
            </a:r>
          </a:p>
          <a:p>
            <a:pPr marL="0" indent="0" algn="ctr">
              <a:buNone/>
            </a:pPr>
            <a:r>
              <a:rPr lang="en-US" sz="1600" dirty="0" smtClean="0"/>
              <a:t>{</a:t>
            </a:r>
            <a:r>
              <a:rPr lang="en-US" sz="1600" dirty="0"/>
              <a:t>Student </a:t>
            </a:r>
            <a:r>
              <a:rPr lang="en-US" sz="1600" dirty="0" err="1"/>
              <a:t>ID,FirstName,LastName</a:t>
            </a:r>
            <a:r>
              <a:rPr lang="en-US" sz="1600" dirty="0"/>
              <a:t>}</a:t>
            </a:r>
          </a:p>
        </p:txBody>
      </p:sp>
    </p:spTree>
    <p:extLst>
      <p:ext uri="{BB962C8B-B14F-4D97-AF65-F5344CB8AC3E}">
        <p14:creationId xmlns:p14="http://schemas.microsoft.com/office/powerpoint/2010/main" xmlns="" val="127733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a:solidFill>
                  <a:schemeClr val="accent6">
                    <a:lumMod val="75000"/>
                  </a:schemeClr>
                </a:solidFill>
              </a:rPr>
              <a:t>WEAK ENTITY SETS</a:t>
            </a:r>
            <a:endParaRPr lang="en-US" sz="2800" dirty="0">
              <a:solidFill>
                <a:schemeClr val="accent6">
                  <a:lumMod val="75000"/>
                </a:schemeClr>
              </a:solidFill>
            </a:endParaRPr>
          </a:p>
        </p:txBody>
      </p:sp>
      <p:sp>
        <p:nvSpPr>
          <p:cNvPr id="3" name="Content Placeholder 2"/>
          <p:cNvSpPr>
            <a:spLocks noGrp="1"/>
          </p:cNvSpPr>
          <p:nvPr>
            <p:ph idx="1"/>
          </p:nvPr>
        </p:nvSpPr>
        <p:spPr>
          <a:xfrm>
            <a:off x="764425" y="1752600"/>
            <a:ext cx="5512567" cy="4229100"/>
          </a:xfrm>
        </p:spPr>
        <p:txBody>
          <a:bodyPr/>
          <a:lstStyle/>
          <a:p>
            <a:pPr algn="just"/>
            <a:r>
              <a:rPr lang="en-US" sz="1800" dirty="0"/>
              <a:t>An entity set that does not have a primary key is referred to as a </a:t>
            </a:r>
            <a:r>
              <a:rPr lang="en-US" sz="1800" b="1" dirty="0"/>
              <a:t>weak entity </a:t>
            </a:r>
            <a:r>
              <a:rPr lang="en-US" sz="1800" b="1" dirty="0" smtClean="0"/>
              <a:t>set</a:t>
            </a:r>
          </a:p>
          <a:p>
            <a:pPr algn="just" fontAlgn="base"/>
            <a:r>
              <a:rPr lang="en-US" sz="1800" dirty="0"/>
              <a:t>We underline the discriminator of a weak entity set  with a dashed line.</a:t>
            </a:r>
          </a:p>
          <a:p>
            <a:pPr algn="just" fontAlgn="base"/>
            <a:r>
              <a:rPr lang="en-US" sz="1800" dirty="0"/>
              <a:t>We put the identifying relationship of a weak entity in a double diamond. </a:t>
            </a:r>
          </a:p>
          <a:p>
            <a:pPr algn="just"/>
            <a:r>
              <a:rPr lang="en-US" sz="1800" dirty="0"/>
              <a:t>Primary key for </a:t>
            </a:r>
            <a:r>
              <a:rPr lang="en-US" sz="1800" i="1" dirty="0"/>
              <a:t>section </a:t>
            </a:r>
            <a:r>
              <a:rPr lang="en-US" sz="1800" dirty="0"/>
              <a:t>– (</a:t>
            </a:r>
            <a:r>
              <a:rPr lang="en-US" sz="1800" i="1" dirty="0" err="1"/>
              <a:t>course_id</a:t>
            </a:r>
            <a:r>
              <a:rPr lang="en-US" sz="1800" i="1" dirty="0"/>
              <a:t>, </a:t>
            </a:r>
            <a:r>
              <a:rPr lang="en-US" sz="1800" i="1" dirty="0" err="1"/>
              <a:t>sec_id</a:t>
            </a:r>
            <a:r>
              <a:rPr lang="en-US" sz="1800" i="1" dirty="0"/>
              <a:t>, semester, year</a:t>
            </a:r>
            <a:r>
              <a:rPr lang="en-US" sz="1800" dirty="0"/>
              <a:t>) </a:t>
            </a:r>
            <a:endParaRPr lang="en-US" sz="1800" dirty="0" smtClean="0"/>
          </a:p>
          <a:p>
            <a:pPr marL="0" indent="0">
              <a:buNone/>
            </a:pPr>
            <a:endParaRPr lang="en-US" dirty="0"/>
          </a:p>
        </p:txBody>
      </p:sp>
      <p:pic>
        <p:nvPicPr>
          <p:cNvPr id="2050" name="Picture 2" descr="https://lh4.googleusercontent.com/MNn8ff89kTpky7IiRvfjJ9jCbJYF9izt2Lu4nwam3DSCEtmsKA7hqYHumJ8IGQAixIl-QJvW53LZyWG1XOy2FzvdLTBwaKJLveCuOcpBGTBMsPCK9Z7rZObyuekydSdbFER5eCQ"/>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9558" y="1973825"/>
            <a:ext cx="5300881" cy="2804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9703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2" y="662609"/>
            <a:ext cx="7045118" cy="556591"/>
          </a:xfrm>
        </p:spPr>
        <p:txBody>
          <a:bodyPr>
            <a:normAutofit/>
          </a:bodyPr>
          <a:lstStyle/>
          <a:p>
            <a:r>
              <a:rPr lang="en-US" sz="2800" dirty="0" smtClean="0">
                <a:solidFill>
                  <a:schemeClr val="accent6">
                    <a:lumMod val="75000"/>
                  </a:schemeClr>
                </a:solidFill>
              </a:rPr>
              <a:t>COMPOSITE ATTRIBUTE</a:t>
            </a:r>
          </a:p>
        </p:txBody>
      </p:sp>
      <p:sp>
        <p:nvSpPr>
          <p:cNvPr id="9" name="Content Placeholder 8"/>
          <p:cNvSpPr>
            <a:spLocks noGrp="1"/>
          </p:cNvSpPr>
          <p:nvPr>
            <p:ph idx="1"/>
          </p:nvPr>
        </p:nvSpPr>
        <p:spPr>
          <a:xfrm>
            <a:off x="641145" y="1593573"/>
            <a:ext cx="5282577" cy="4229100"/>
          </a:xfrm>
        </p:spPr>
        <p:txBody>
          <a:bodyPr>
            <a:normAutofit/>
          </a:bodyPr>
          <a:lstStyle/>
          <a:p>
            <a:r>
              <a:rPr lang="en-US" sz="1800" dirty="0"/>
              <a:t>An attribute composed of many other attribute is called as composite attribute</a:t>
            </a:r>
            <a:r>
              <a:rPr lang="en-US" sz="1800" dirty="0" smtClean="0"/>
              <a:t>.</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a:t> Address attribute of student Entity type consists of Street, City, State, and Country</a:t>
            </a:r>
            <a:r>
              <a:rPr lang="en-US" sz="1600" dirty="0" smtClean="0"/>
              <a:t>.</a:t>
            </a:r>
          </a:p>
          <a:p>
            <a:pPr marL="0" indent="0" algn="ctr">
              <a:buNone/>
            </a:pPr>
            <a:endParaRPr lang="en-US" sz="1600" dirty="0" smtClean="0"/>
          </a:p>
          <a:p>
            <a:r>
              <a:rPr lang="en-US" sz="1800" dirty="0"/>
              <a:t> In ER diagram, composite attribute is represented by an oval comprising of ovals.</a:t>
            </a:r>
            <a:endParaRPr lang="en-US"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3051" y="2418348"/>
            <a:ext cx="4795512" cy="23100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742122"/>
            <a:ext cx="7641466" cy="556591"/>
          </a:xfrm>
        </p:spPr>
        <p:txBody>
          <a:bodyPr>
            <a:normAutofit/>
          </a:bodyPr>
          <a:lstStyle/>
          <a:p>
            <a:r>
              <a:rPr lang="en-US" sz="2800" dirty="0" smtClean="0">
                <a:solidFill>
                  <a:schemeClr val="accent6">
                    <a:lumMod val="75000"/>
                  </a:schemeClr>
                </a:solidFill>
              </a:rPr>
              <a:t>MULTIVALUED ATTRIBUTE</a:t>
            </a:r>
            <a:r>
              <a:rPr lang="en-US" sz="2800" b="1" dirty="0">
                <a:solidFill>
                  <a:schemeClr val="accent6">
                    <a:lumMod val="75000"/>
                  </a:schemeClr>
                </a:solidFill>
              </a:rPr>
              <a:t> </a:t>
            </a:r>
            <a:endParaRPr lang="en-US" sz="2800" dirty="0" smtClean="0">
              <a:solidFill>
                <a:schemeClr val="accent6">
                  <a:lumMod val="75000"/>
                </a:schemeClr>
              </a:solidFill>
            </a:endParaRPr>
          </a:p>
        </p:txBody>
      </p:sp>
      <p:sp>
        <p:nvSpPr>
          <p:cNvPr id="14" name="Content Placeholder 13"/>
          <p:cNvSpPr>
            <a:spLocks noGrp="1"/>
          </p:cNvSpPr>
          <p:nvPr>
            <p:ph idx="1"/>
          </p:nvPr>
        </p:nvSpPr>
        <p:spPr>
          <a:xfrm>
            <a:off x="1065213" y="1630016"/>
            <a:ext cx="10482773" cy="4351683"/>
          </a:xfrm>
        </p:spPr>
        <p:txBody>
          <a:bodyPr>
            <a:normAutofit/>
          </a:bodyPr>
          <a:lstStyle/>
          <a:p>
            <a:endParaRPr lang="as-IN" sz="3200" dirty="0" smtClean="0"/>
          </a:p>
          <a:p>
            <a:endParaRPr sz="3200" dirty="0"/>
          </a:p>
        </p:txBody>
      </p:sp>
      <p:sp>
        <p:nvSpPr>
          <p:cNvPr id="6" name="Rectangle 5"/>
          <p:cNvSpPr/>
          <p:nvPr/>
        </p:nvSpPr>
        <p:spPr>
          <a:xfrm>
            <a:off x="1285461" y="1940940"/>
            <a:ext cx="6132978" cy="2769989"/>
          </a:xfrm>
          <a:prstGeom prst="rect">
            <a:avLst/>
          </a:prstGeom>
        </p:spPr>
        <p:txBody>
          <a:bodyPr wrap="square">
            <a:spAutoFit/>
          </a:bodyPr>
          <a:lstStyle/>
          <a:p>
            <a:pPr marL="342900" indent="-342900">
              <a:buFont typeface="Arial" panose="020B0604020202020204" pitchFamily="34" charset="0"/>
              <a:buChar char="•"/>
            </a:pPr>
            <a:r>
              <a:rPr lang="en-US" dirty="0"/>
              <a:t>An attribute consisting more than one value for a given </a:t>
            </a:r>
            <a:r>
              <a:rPr lang="en-US" dirty="0" smtClean="0"/>
              <a:t>entity.</a:t>
            </a:r>
          </a:p>
          <a:p>
            <a:endParaRPr lang="en-US" dirty="0" smtClean="0"/>
          </a:p>
          <a:p>
            <a:endParaRPr lang="en-US" dirty="0" smtClean="0"/>
          </a:p>
          <a:p>
            <a:pPr marL="342900" indent="-342900" algn="ctr">
              <a:buFont typeface="Wingdings" panose="05000000000000000000" pitchFamily="2" charset="2"/>
              <a:buChar char="ü"/>
            </a:pPr>
            <a:r>
              <a:rPr lang="en-US" sz="1600" dirty="0" smtClean="0"/>
              <a:t>Example: </a:t>
            </a:r>
            <a:r>
              <a:rPr lang="en-US" sz="1600" dirty="0" err="1"/>
              <a:t>Phone_No</a:t>
            </a:r>
            <a:r>
              <a:rPr lang="en-US" sz="1600" dirty="0"/>
              <a:t> (can be more than one for a given student</a:t>
            </a:r>
            <a:r>
              <a:rPr lang="en-US" sz="1600" dirty="0" smtClean="0"/>
              <a:t>).</a:t>
            </a:r>
          </a:p>
          <a:p>
            <a:pPr algn="ctr"/>
            <a:endParaRPr lang="en-US" sz="1600" dirty="0" smtClean="0"/>
          </a:p>
          <a:p>
            <a:pPr marL="342900" indent="-342900" algn="ctr">
              <a:buFont typeface="Wingdings" panose="05000000000000000000" pitchFamily="2" charset="2"/>
              <a:buChar char="ü"/>
            </a:pPr>
            <a:endParaRPr lang="en-US" dirty="0" smtClean="0"/>
          </a:p>
          <a:p>
            <a:pPr marL="285750" indent="-285750">
              <a:buFont typeface="Arial" panose="020B0604020202020204" pitchFamily="34" charset="0"/>
              <a:buChar char="•"/>
            </a:pPr>
            <a:r>
              <a:rPr lang="en-US" dirty="0"/>
              <a:t>In ER diagram, multivalued attribute is represented by double </a:t>
            </a:r>
            <a:r>
              <a:rPr lang="en-US" dirty="0" smtClean="0"/>
              <a:t>oval.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09113" y="2372139"/>
            <a:ext cx="2252870" cy="1404731"/>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5" y="1752600"/>
            <a:ext cx="6633444" cy="3574774"/>
          </a:xfrm>
        </p:spPr>
        <p:txBody>
          <a:bodyPr>
            <a:normAutofit/>
          </a:bodyPr>
          <a:lstStyle/>
          <a:p>
            <a:r>
              <a:rPr lang="en-US" sz="1800" dirty="0"/>
              <a:t>An attribute which can be</a:t>
            </a:r>
            <a:r>
              <a:rPr lang="en-US" sz="1800" b="1" dirty="0"/>
              <a:t> </a:t>
            </a:r>
            <a:r>
              <a:rPr lang="en-US" sz="1800" dirty="0"/>
              <a:t>derived from other attributes of the entity type is known as derived attribute</a:t>
            </a:r>
            <a:r>
              <a:rPr lang="en-US" sz="1800" dirty="0" smtClean="0"/>
              <a:t>.</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a:t>Age (can be derived from DOB</a:t>
            </a:r>
            <a:r>
              <a:rPr lang="en-US" sz="1600" dirty="0" smtClean="0"/>
              <a:t>)</a:t>
            </a:r>
          </a:p>
          <a:p>
            <a:pPr algn="ctr">
              <a:buFont typeface="Wingdings" panose="05000000000000000000" pitchFamily="2" charset="2"/>
              <a:buChar char="ü"/>
            </a:pPr>
            <a:endParaRPr lang="en-US" sz="1800" dirty="0" smtClean="0"/>
          </a:p>
          <a:p>
            <a:r>
              <a:rPr lang="en-US" sz="1800" dirty="0"/>
              <a:t>In ER diagram, derived attribute is represented by dashed oval.</a:t>
            </a:r>
          </a:p>
        </p:txBody>
      </p:sp>
      <p:sp>
        <p:nvSpPr>
          <p:cNvPr id="5" name="Title 12"/>
          <p:cNvSpPr txBox="1">
            <a:spLocks/>
          </p:cNvSpPr>
          <p:nvPr/>
        </p:nvSpPr>
        <p:spPr>
          <a:xfrm>
            <a:off x="879682" y="662609"/>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smtClean="0">
                <a:solidFill>
                  <a:schemeClr val="accent6">
                    <a:lumMod val="75000"/>
                  </a:schemeClr>
                </a:solidFill>
              </a:rPr>
              <a:t>DERIVED ATTRIBUTE</a:t>
            </a:r>
            <a:endParaRPr kumimoji="0" lang="en-US" sz="3200" i="0" u="none" strike="noStrike" kern="1200" cap="none" spc="0" normalizeH="0" baseline="0" noProof="0" dirty="0" smtClean="0">
              <a:ln>
                <a:noFill/>
              </a:ln>
              <a:solidFill>
                <a:schemeClr val="accent6">
                  <a:lumMod val="75000"/>
                </a:schemeClr>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15195" y="2396826"/>
            <a:ext cx="2490127" cy="15788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40904" y="662609"/>
            <a:ext cx="9284735" cy="556591"/>
          </a:xfrm>
        </p:spPr>
        <p:txBody>
          <a:bodyPr>
            <a:normAutofit fontScale="90000"/>
          </a:bodyPr>
          <a:lstStyle/>
          <a:p>
            <a:pPr lvl="0">
              <a:defRPr/>
            </a:pPr>
            <a:r>
              <a:rPr lang="en-US" dirty="0" smtClean="0">
                <a:solidFill>
                  <a:schemeClr val="accent6">
                    <a:lumMod val="75000"/>
                  </a:schemeClr>
                </a:solidFill>
              </a:rPr>
              <a:t>ATTRIBUTE(CONT’D)</a:t>
            </a:r>
          </a:p>
        </p:txBody>
      </p:sp>
      <p:sp>
        <p:nvSpPr>
          <p:cNvPr id="14" name="Content Placeholder 13"/>
          <p:cNvSpPr>
            <a:spLocks noGrp="1"/>
          </p:cNvSpPr>
          <p:nvPr>
            <p:ph idx="1"/>
          </p:nvPr>
        </p:nvSpPr>
        <p:spPr>
          <a:xfrm>
            <a:off x="1065214" y="1630016"/>
            <a:ext cx="10058400" cy="609601"/>
          </a:xfrm>
        </p:spPr>
        <p:txBody>
          <a:bodyPr>
            <a:normAutofit/>
          </a:bodyPr>
          <a:lstStyle/>
          <a:p>
            <a:endParaRPr lang="as-IN" sz="3200" dirty="0" smtClean="0"/>
          </a:p>
          <a:p>
            <a:endParaRPr sz="3200" dirty="0"/>
          </a:p>
        </p:txBody>
      </p:sp>
      <p:sp>
        <p:nvSpPr>
          <p:cNvPr id="6" name="Content Placeholder 2"/>
          <p:cNvSpPr txBox="1">
            <a:spLocks/>
          </p:cNvSpPr>
          <p:nvPr/>
        </p:nvSpPr>
        <p:spPr>
          <a:xfrm>
            <a:off x="901147" y="1606448"/>
            <a:ext cx="10283687" cy="593414"/>
          </a:xfrm>
          <a:prstGeom prst="rect">
            <a:avLst/>
          </a:prstGeom>
        </p:spPr>
        <p:txBody>
          <a:bodyPr vert="horz" lIns="91440" tIns="45720" rIns="91440" bIns="45720" rtlCol="0">
            <a:normAutofit/>
          </a:bodyPr>
          <a:lstStyle/>
          <a:p>
            <a:pPr marL="347472" lvl="0" indent="-347472">
              <a:spcBef>
                <a:spcPts val="1800"/>
              </a:spcBef>
              <a:buFont typeface="Arial" panose="020B0604020202020204" pitchFamily="34" charset="0"/>
              <a:buChar char="•"/>
              <a:defRPr/>
            </a:pPr>
            <a:r>
              <a:rPr lang="en-US" dirty="0"/>
              <a:t>The complete entity type</a:t>
            </a:r>
            <a:r>
              <a:rPr lang="en-US" b="1" dirty="0"/>
              <a:t> Student</a:t>
            </a:r>
            <a:r>
              <a:rPr lang="en-US" dirty="0"/>
              <a:t> with its attributes can be represented as</a:t>
            </a:r>
            <a:r>
              <a:rPr lang="en-US" dirty="0" smtClean="0"/>
              <a:t>:</a:t>
            </a:r>
          </a:p>
          <a:p>
            <a:pPr marL="347472" lvl="0" indent="-347472">
              <a:spcBef>
                <a:spcPts val="1800"/>
              </a:spcBef>
              <a:buFont typeface="Arial" panose="020B0604020202020204" pitchFamily="34" charset="0"/>
              <a:buChar char="•"/>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36754" y="2125397"/>
            <a:ext cx="6189194" cy="3912045"/>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a:t>
            </a:r>
          </a:p>
        </p:txBody>
      </p:sp>
      <p:sp>
        <p:nvSpPr>
          <p:cNvPr id="3" name="Content Placeholder 2"/>
          <p:cNvSpPr>
            <a:spLocks noGrp="1"/>
          </p:cNvSpPr>
          <p:nvPr>
            <p:ph idx="1"/>
          </p:nvPr>
        </p:nvSpPr>
        <p:spPr>
          <a:xfrm>
            <a:off x="1065214" y="1752600"/>
            <a:ext cx="4111470" cy="4229100"/>
          </a:xfrm>
        </p:spPr>
        <p:txBody>
          <a:bodyPr>
            <a:normAutofit/>
          </a:bodyPr>
          <a:lstStyle/>
          <a:p>
            <a:pPr>
              <a:buFont typeface="Wingdings" panose="05000000000000000000" pitchFamily="2" charset="2"/>
              <a:buChar char="q"/>
            </a:pPr>
            <a:r>
              <a:rPr lang="en-US" sz="1800" dirty="0"/>
              <a:t>Representing </a:t>
            </a:r>
            <a:r>
              <a:rPr lang="en-US" sz="1800" dirty="0" smtClean="0"/>
              <a:t>entities</a:t>
            </a:r>
          </a:p>
          <a:p>
            <a:pPr algn="ctr"/>
            <a:r>
              <a:rPr lang="en-US" sz="1800" dirty="0"/>
              <a:t>we represent an entity by a named </a:t>
            </a:r>
            <a:r>
              <a:rPr lang="en-US" sz="1800" dirty="0" smtClean="0"/>
              <a:t>rectangle</a:t>
            </a:r>
            <a:endParaRPr lang="en-US" sz="1800" dirty="0"/>
          </a:p>
          <a:p>
            <a:pPr algn="ctr"/>
            <a:r>
              <a:rPr lang="en-US" sz="1800" dirty="0"/>
              <a:t>use a singular noun, or adjective + </a:t>
            </a:r>
            <a:r>
              <a:rPr lang="en-US" sz="1800" dirty="0" smtClean="0"/>
              <a:t>noun</a:t>
            </a:r>
            <a:endParaRPr lang="en-US" sz="1800" dirty="0"/>
          </a:p>
          <a:p>
            <a:pPr algn="ctr"/>
            <a:r>
              <a:rPr lang="en-US" sz="1800" dirty="0"/>
              <a:t>refer to one instance in naming</a:t>
            </a:r>
          </a:p>
        </p:txBody>
      </p:sp>
      <p:sp>
        <p:nvSpPr>
          <p:cNvPr id="4" name="Rectangle 3"/>
          <p:cNvSpPr/>
          <p:nvPr/>
        </p:nvSpPr>
        <p:spPr>
          <a:xfrm>
            <a:off x="6946490" y="2934929"/>
            <a:ext cx="1548581" cy="10176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CUSTOMER</a:t>
            </a:r>
            <a:endParaRPr lang="en-US" dirty="0"/>
          </a:p>
        </p:txBody>
      </p:sp>
      <p:sp>
        <p:nvSpPr>
          <p:cNvPr id="5" name="Rectangle 4"/>
          <p:cNvSpPr/>
          <p:nvPr/>
        </p:nvSpPr>
        <p:spPr>
          <a:xfrm>
            <a:off x="9490586" y="2934929"/>
            <a:ext cx="1548581" cy="10176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PART TIME EMPLOYEE</a:t>
            </a:r>
            <a:endParaRPr lang="en-US" dirty="0"/>
          </a:p>
        </p:txBody>
      </p:sp>
    </p:spTree>
    <p:extLst>
      <p:ext uri="{BB962C8B-B14F-4D97-AF65-F5344CB8AC3E}">
        <p14:creationId xmlns:p14="http://schemas.microsoft.com/office/powerpoint/2010/main" xmlns="" val="625732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a:t>
            </a:r>
          </a:p>
        </p:txBody>
      </p:sp>
      <p:sp>
        <p:nvSpPr>
          <p:cNvPr id="3" name="Content Placeholder 2"/>
          <p:cNvSpPr>
            <a:spLocks noGrp="1"/>
          </p:cNvSpPr>
          <p:nvPr>
            <p:ph idx="1"/>
          </p:nvPr>
        </p:nvSpPr>
        <p:spPr>
          <a:xfrm>
            <a:off x="1065214" y="1752600"/>
            <a:ext cx="10058400" cy="566530"/>
          </a:xfrm>
        </p:spPr>
        <p:txBody>
          <a:bodyPr/>
          <a:lstStyle/>
          <a:p>
            <a:pPr>
              <a:buFont typeface="Wingdings" panose="05000000000000000000" pitchFamily="2" charset="2"/>
              <a:buChar char="q"/>
            </a:pPr>
            <a:r>
              <a:rPr lang="en-US" sz="1800" dirty="0"/>
              <a:t>Representing </a:t>
            </a:r>
            <a:r>
              <a:rPr lang="en-US" sz="1800" dirty="0" smtClean="0"/>
              <a:t>relationship</a:t>
            </a:r>
          </a:p>
          <a:p>
            <a:pPr marL="0" indent="0">
              <a:buNone/>
            </a:pPr>
            <a:endParaRPr lang="en-US" dirty="0"/>
          </a:p>
        </p:txBody>
      </p:sp>
      <p:sp>
        <p:nvSpPr>
          <p:cNvPr id="5" name="Rectangle 4"/>
          <p:cNvSpPr/>
          <p:nvPr/>
        </p:nvSpPr>
        <p:spPr>
          <a:xfrm>
            <a:off x="1563329" y="2920181"/>
            <a:ext cx="1415845" cy="1017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DEPT.</a:t>
            </a:r>
            <a:endParaRPr lang="en-US" dirty="0"/>
          </a:p>
        </p:txBody>
      </p:sp>
      <p:sp>
        <p:nvSpPr>
          <p:cNvPr id="6" name="Rectangle 5"/>
          <p:cNvSpPr/>
          <p:nvPr/>
        </p:nvSpPr>
        <p:spPr>
          <a:xfrm>
            <a:off x="5978013" y="2920181"/>
            <a:ext cx="1415845" cy="1017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EMPLOYEE</a:t>
            </a:r>
            <a:endParaRPr lang="en-US" sz="1600" dirty="0"/>
          </a:p>
        </p:txBody>
      </p:sp>
      <p:sp>
        <p:nvSpPr>
          <p:cNvPr id="7" name="Diamond 6"/>
          <p:cNvSpPr/>
          <p:nvPr/>
        </p:nvSpPr>
        <p:spPr>
          <a:xfrm>
            <a:off x="3621522" y="2839065"/>
            <a:ext cx="1714142" cy="1017638"/>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t>EMPLOYS</a:t>
            </a:r>
            <a:endParaRPr lang="en-US" sz="1000" dirty="0"/>
          </a:p>
        </p:txBody>
      </p:sp>
      <p:cxnSp>
        <p:nvCxnSpPr>
          <p:cNvPr id="9" name="Straight Connector 8"/>
          <p:cNvCxnSpPr>
            <a:stCxn id="7" idx="3"/>
            <a:endCxn id="6" idx="1"/>
          </p:cNvCxnSpPr>
          <p:nvPr/>
        </p:nvCxnSpPr>
        <p:spPr>
          <a:xfrm>
            <a:off x="5335664" y="3347884"/>
            <a:ext cx="642349" cy="811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stCxn id="7" idx="1"/>
            <a:endCxn id="5" idx="3"/>
          </p:cNvCxnSpPr>
          <p:nvPr/>
        </p:nvCxnSpPr>
        <p:spPr>
          <a:xfrm flipH="1">
            <a:off x="2979174" y="3347884"/>
            <a:ext cx="642348" cy="8111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442961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1800" dirty="0">
                <a:solidFill>
                  <a:srgbClr val="FF0000"/>
                </a:solidFill>
              </a:rPr>
              <a:t>Types of </a:t>
            </a:r>
            <a:r>
              <a:rPr lang="en-US" sz="1800" dirty="0" smtClean="0">
                <a:solidFill>
                  <a:srgbClr val="FF0000"/>
                </a:solidFill>
              </a:rPr>
              <a:t>Relationships</a:t>
            </a:r>
          </a:p>
          <a:p>
            <a:r>
              <a:rPr lang="en-US" sz="1800" dirty="0"/>
              <a:t>Three types of relationships can exist between entities</a:t>
            </a:r>
          </a:p>
          <a:p>
            <a:endParaRPr lang="en-US" sz="1800" dirty="0"/>
          </a:p>
          <a:p>
            <a:r>
              <a:rPr lang="en-US" sz="1800" dirty="0"/>
              <a:t>One-to-one relationship One-to-one relationship (1:1): </a:t>
            </a:r>
            <a:r>
              <a:rPr lang="en-US" sz="1800" dirty="0" smtClean="0"/>
              <a:t>One instance </a:t>
            </a:r>
            <a:r>
              <a:rPr lang="en-US" sz="1800" dirty="0"/>
              <a:t>in an entity (parent) refers to one and only </a:t>
            </a:r>
            <a:r>
              <a:rPr lang="en-US" sz="1800" dirty="0" smtClean="0"/>
              <a:t>one instance </a:t>
            </a:r>
            <a:r>
              <a:rPr lang="en-US" sz="1800" dirty="0"/>
              <a:t>in the related entity (child).</a:t>
            </a:r>
          </a:p>
          <a:p>
            <a:r>
              <a:rPr lang="en-US" sz="1800" dirty="0" smtClean="0"/>
              <a:t>One-to-many </a:t>
            </a:r>
            <a:r>
              <a:rPr lang="en-US" sz="1800" dirty="0"/>
              <a:t>relationship One-to-many relationship (1:M</a:t>
            </a:r>
            <a:r>
              <a:rPr lang="en-US" sz="1800" dirty="0" smtClean="0"/>
              <a:t>): One </a:t>
            </a:r>
            <a:r>
              <a:rPr lang="en-US" sz="1800" dirty="0"/>
              <a:t>instance in an entity (parent) refers to one or </a:t>
            </a:r>
            <a:r>
              <a:rPr lang="en-US" sz="1800" dirty="0" smtClean="0"/>
              <a:t>more instances </a:t>
            </a:r>
            <a:r>
              <a:rPr lang="en-US" sz="1800" dirty="0"/>
              <a:t>in the related entity (</a:t>
            </a:r>
            <a:r>
              <a:rPr lang="en-US" sz="1800" dirty="0" smtClean="0"/>
              <a:t>child</a:t>
            </a:r>
            <a:r>
              <a:rPr lang="en-US" sz="1800" dirty="0" smtClean="0"/>
              <a:t>)</a:t>
            </a:r>
          </a:p>
          <a:p>
            <a:r>
              <a:rPr lang="en-US" sz="1800" dirty="0" smtClean="0"/>
              <a:t>Many-to-many </a:t>
            </a:r>
            <a:r>
              <a:rPr lang="en-US" sz="1800" dirty="0" smtClean="0"/>
              <a:t>relationship Many-to-many relationship (M:N): exists when one instance of the first entity (parent) can relate to many instances of the second entity (child), and one instance of the second entity can relate to many instances of the first entity.</a:t>
            </a:r>
          </a:p>
          <a:p>
            <a:endParaRPr lang="en-US" sz="1800" dirty="0"/>
          </a:p>
        </p:txBody>
      </p:sp>
    </p:spTree>
    <p:extLst>
      <p:ext uri="{BB962C8B-B14F-4D97-AF65-F5344CB8AC3E}">
        <p14:creationId xmlns:p14="http://schemas.microsoft.com/office/powerpoint/2010/main" xmlns="" val="3490265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a:t>
            </a:r>
            <a:r>
              <a:rPr lang="en-US" sz="2800" dirty="0" smtClean="0">
                <a:solidFill>
                  <a:schemeClr val="accent6">
                    <a:lumMod val="75000"/>
                  </a:schemeClr>
                </a:solidFill>
              </a:rPr>
              <a:t>DIAGRAMS(CONT’D)</a:t>
            </a:r>
            <a:endParaRPr lang="en-US" sz="28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55234" y="2242687"/>
            <a:ext cx="6119459" cy="2981816"/>
          </a:xfrm>
        </p:spPr>
      </p:pic>
    </p:spTree>
    <p:extLst>
      <p:ext uri="{BB962C8B-B14F-4D97-AF65-F5344CB8AC3E}">
        <p14:creationId xmlns:p14="http://schemas.microsoft.com/office/powerpoint/2010/main" xmlns="" val="1422218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a:bodyPr>
          <a:lstStyle/>
          <a:p>
            <a:r>
              <a:rPr lang="en-US" sz="3200" dirty="0" smtClean="0"/>
              <a:t>Entity Relationship Model</a:t>
            </a:r>
            <a:r>
              <a:rPr lang="as-IN" sz="3200" dirty="0" smtClean="0"/>
              <a:t>?</a:t>
            </a:r>
          </a:p>
          <a:p>
            <a:r>
              <a:rPr lang="en-US" sz="3200" dirty="0" smtClean="0"/>
              <a:t>Symbols for Entity Type</a:t>
            </a:r>
          </a:p>
          <a:p>
            <a:r>
              <a:rPr lang="en-US" sz="3200" dirty="0"/>
              <a:t>Relationship Type and Relationship </a:t>
            </a:r>
            <a:r>
              <a:rPr lang="en-US" sz="3200" dirty="0" smtClean="0"/>
              <a:t>Set</a:t>
            </a:r>
          </a:p>
          <a:p>
            <a:endParaRPr lang="as-IN" sz="3200" dirty="0" smtClean="0"/>
          </a:p>
          <a:p>
            <a:endParaRPr sz="3200" dirty="0"/>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65214" y="1752600"/>
            <a:ext cx="6412218" cy="4229100"/>
          </a:xfrm>
        </p:spPr>
        <p:txBody>
          <a:bodyPr/>
          <a:lstStyle/>
          <a:p>
            <a:pPr>
              <a:buFont typeface="Wingdings" panose="05000000000000000000" pitchFamily="2" charset="2"/>
              <a:buChar char="q"/>
            </a:pPr>
            <a:r>
              <a:rPr lang="en-US" sz="1800" dirty="0"/>
              <a:t>Types of </a:t>
            </a:r>
            <a:r>
              <a:rPr lang="en-US" sz="1800" dirty="0" smtClean="0"/>
              <a:t>Relationships</a:t>
            </a:r>
          </a:p>
          <a:p>
            <a:pPr algn="just"/>
            <a:r>
              <a:rPr lang="en-US" sz="1800" dirty="0"/>
              <a:t>Many-to-many relationship Many-to-many relationship (M:N): </a:t>
            </a:r>
            <a:r>
              <a:rPr lang="en-US" sz="1800" dirty="0" smtClean="0"/>
              <a:t>exists when </a:t>
            </a:r>
            <a:r>
              <a:rPr lang="en-US" sz="1800" dirty="0"/>
              <a:t>one instance of the first entity (parent) can relate to </a:t>
            </a:r>
            <a:r>
              <a:rPr lang="en-US" sz="1800" dirty="0" smtClean="0"/>
              <a:t>many instances </a:t>
            </a:r>
            <a:r>
              <a:rPr lang="en-US" sz="1800" dirty="0"/>
              <a:t>of the second entity (child), and one instance of the </a:t>
            </a:r>
            <a:r>
              <a:rPr lang="en-US" sz="1800" dirty="0" smtClean="0"/>
              <a:t>second entity </a:t>
            </a:r>
            <a:r>
              <a:rPr lang="en-US" sz="1800" dirty="0"/>
              <a:t>can relate to many instances of the first </a:t>
            </a:r>
            <a:r>
              <a:rPr lang="en-US" sz="1800" dirty="0" smtClean="0"/>
              <a:t>entity.</a:t>
            </a:r>
            <a:endParaRPr lang="en-US" sz="1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51304" y="2009067"/>
            <a:ext cx="3456038" cy="3084255"/>
          </a:xfrm>
          <a:prstGeom prst="rect">
            <a:avLst/>
          </a:prstGeom>
        </p:spPr>
      </p:pic>
    </p:spTree>
    <p:extLst>
      <p:ext uri="{BB962C8B-B14F-4D97-AF65-F5344CB8AC3E}">
        <p14:creationId xmlns:p14="http://schemas.microsoft.com/office/powerpoint/2010/main" xmlns="" val="42206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78467" y="2282687"/>
            <a:ext cx="10058400" cy="1348409"/>
          </a:xfrm>
        </p:spPr>
        <p:txBody>
          <a:bodyPr>
            <a:normAutofit fontScale="92500"/>
          </a:bodyPr>
          <a:lstStyle/>
          <a:p>
            <a:r>
              <a:rPr lang="en-US" dirty="0"/>
              <a:t>Crow’s foot notation: A type of cardinality notation. It </a:t>
            </a:r>
            <a:r>
              <a:rPr lang="en-US" dirty="0" smtClean="0"/>
              <a:t>is called </a:t>
            </a:r>
            <a:r>
              <a:rPr lang="en-US" dirty="0"/>
              <a:t>crow's foot notation because of the shapes, </a:t>
            </a:r>
            <a:r>
              <a:rPr lang="en-US" dirty="0" smtClean="0"/>
              <a:t>which include </a:t>
            </a:r>
            <a:r>
              <a:rPr lang="en-US" dirty="0"/>
              <a:t>circles, bars, and symbols, that indicate </a:t>
            </a:r>
            <a:r>
              <a:rPr lang="en-US" dirty="0" smtClean="0"/>
              <a:t>various possibilities</a:t>
            </a:r>
            <a:r>
              <a:rPr lang="en-US" dirty="0"/>
              <a:t>.</a:t>
            </a:r>
          </a:p>
          <a:p>
            <a:endParaRPr lang="en-US" sz="1800" dirty="0"/>
          </a:p>
        </p:txBody>
      </p:sp>
    </p:spTree>
    <p:extLst>
      <p:ext uri="{BB962C8B-B14F-4D97-AF65-F5344CB8AC3E}">
        <p14:creationId xmlns:p14="http://schemas.microsoft.com/office/powerpoint/2010/main" xmlns="" val="1564054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677914" y="2017841"/>
            <a:ext cx="6341807" cy="3723129"/>
          </a:xfrm>
        </p:spPr>
      </p:pic>
      <p:sp>
        <p:nvSpPr>
          <p:cNvPr id="5" name="Rectangle 4"/>
          <p:cNvSpPr/>
          <p:nvPr/>
        </p:nvSpPr>
        <p:spPr>
          <a:xfrm>
            <a:off x="1065212" y="2296136"/>
            <a:ext cx="4784981" cy="1477328"/>
          </a:xfrm>
          <a:prstGeom prst="rect">
            <a:avLst/>
          </a:prstGeom>
        </p:spPr>
        <p:txBody>
          <a:bodyPr wrap="square">
            <a:spAutoFit/>
          </a:bodyPr>
          <a:lstStyle/>
          <a:p>
            <a:pPr marL="342900" indent="-342900" algn="just">
              <a:buFont typeface="Arial" panose="020B0604020202020204" pitchFamily="34" charset="0"/>
              <a:buChar char="•"/>
            </a:pPr>
            <a:r>
              <a:rPr lang="en-US" dirty="0"/>
              <a:t>Crow's foot notation is a common method of indicating cardinality. The four examples show how</a:t>
            </a:r>
          </a:p>
          <a:p>
            <a:pPr algn="just"/>
            <a:r>
              <a:rPr lang="en-US" dirty="0"/>
              <a:t>you can use various symbols to describe the relationships between entities.</a:t>
            </a:r>
          </a:p>
        </p:txBody>
      </p:sp>
    </p:spTree>
    <p:extLst>
      <p:ext uri="{BB962C8B-B14F-4D97-AF65-F5344CB8AC3E}">
        <p14:creationId xmlns:p14="http://schemas.microsoft.com/office/powerpoint/2010/main" xmlns="" val="3883593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CARDINALITY CONSTRAINTS</a:t>
            </a:r>
          </a:p>
        </p:txBody>
      </p:sp>
      <p:sp>
        <p:nvSpPr>
          <p:cNvPr id="3" name="Content Placeholder 2"/>
          <p:cNvSpPr>
            <a:spLocks noGrp="1"/>
          </p:cNvSpPr>
          <p:nvPr>
            <p:ph idx="1"/>
          </p:nvPr>
        </p:nvSpPr>
        <p:spPr>
          <a:xfrm>
            <a:off x="1065214" y="1752600"/>
            <a:ext cx="5910773" cy="4229100"/>
          </a:xfrm>
        </p:spPr>
        <p:txBody>
          <a:bodyPr>
            <a:normAutofit lnSpcReduction="10000"/>
          </a:bodyPr>
          <a:lstStyle/>
          <a:p>
            <a:pPr algn="just"/>
            <a:r>
              <a:rPr lang="en-US" sz="1800" dirty="0"/>
              <a:t>We express cardinality constraints by drawing either a directed line (→</a:t>
            </a:r>
            <a:r>
              <a:rPr lang="en-US" sz="1800" dirty="0" smtClean="0"/>
              <a:t>),signifying </a:t>
            </a:r>
            <a:r>
              <a:rPr lang="en-US" sz="1800" dirty="0"/>
              <a:t>“one,” or an undirected line (—), signifying “many,” </a:t>
            </a:r>
            <a:r>
              <a:rPr lang="en-US" sz="1800" dirty="0" smtClean="0"/>
              <a:t>between the </a:t>
            </a:r>
            <a:r>
              <a:rPr lang="en-US" sz="1800" dirty="0"/>
              <a:t>relationship set and the entity set</a:t>
            </a:r>
            <a:r>
              <a:rPr lang="en-US" sz="1800" dirty="0" smtClean="0"/>
              <a:t>.</a:t>
            </a:r>
            <a:endParaRPr lang="en-US" sz="1800" dirty="0"/>
          </a:p>
          <a:p>
            <a:pPr algn="just"/>
            <a:r>
              <a:rPr lang="en-US" sz="1800" dirty="0"/>
              <a:t>Or, by numbering each entity. * or, m for many</a:t>
            </a:r>
            <a:r>
              <a:rPr lang="en-US" sz="1800" dirty="0" smtClean="0"/>
              <a:t>.</a:t>
            </a:r>
          </a:p>
          <a:p>
            <a:pPr algn="just"/>
            <a:r>
              <a:rPr lang="en-US" sz="1800" dirty="0"/>
              <a:t>One-to-one relationship:</a:t>
            </a:r>
          </a:p>
          <a:p>
            <a:pPr algn="ctr">
              <a:buFont typeface="Wingdings" panose="05000000000000000000" pitchFamily="2" charset="2"/>
              <a:buChar char="ü"/>
            </a:pPr>
            <a:r>
              <a:rPr lang="en-US" sz="1800" dirty="0" smtClean="0"/>
              <a:t>A </a:t>
            </a:r>
            <a:r>
              <a:rPr lang="en-US" sz="1800" dirty="0"/>
              <a:t>student is associated with at most one instructor via the </a:t>
            </a:r>
            <a:r>
              <a:rPr lang="en-US" sz="1800" dirty="0" smtClean="0"/>
              <a:t>relationship advisor</a:t>
            </a:r>
          </a:p>
          <a:p>
            <a:pPr algn="ctr">
              <a:buFont typeface="Wingdings" panose="05000000000000000000" pitchFamily="2" charset="2"/>
              <a:buChar char="ü"/>
            </a:pPr>
            <a:r>
              <a:rPr lang="en-US" sz="1800" dirty="0" smtClean="0"/>
              <a:t>A </a:t>
            </a:r>
            <a:r>
              <a:rPr lang="en-US" sz="1800" dirty="0"/>
              <a:t>student is associated with at most one department via </a:t>
            </a:r>
            <a:r>
              <a:rPr lang="en-US" sz="1800" dirty="0" err="1"/>
              <a:t>stud_dept</a:t>
            </a: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3067" y="1942498"/>
            <a:ext cx="4911617" cy="3012960"/>
          </a:xfrm>
          <a:prstGeom prst="rect">
            <a:avLst/>
          </a:prstGeom>
        </p:spPr>
      </p:pic>
    </p:spTree>
    <p:extLst>
      <p:ext uri="{BB962C8B-B14F-4D97-AF65-F5344CB8AC3E}">
        <p14:creationId xmlns:p14="http://schemas.microsoft.com/office/powerpoint/2010/main" xmlns="" val="3622924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ONE-TO-MANY RELATIONSHIP</a:t>
            </a:r>
          </a:p>
        </p:txBody>
      </p:sp>
      <p:sp>
        <p:nvSpPr>
          <p:cNvPr id="3" name="Content Placeholder 2"/>
          <p:cNvSpPr>
            <a:spLocks noGrp="1"/>
          </p:cNvSpPr>
          <p:nvPr>
            <p:ph idx="1"/>
          </p:nvPr>
        </p:nvSpPr>
        <p:spPr>
          <a:xfrm>
            <a:off x="1065214" y="1752600"/>
            <a:ext cx="5512567" cy="4229100"/>
          </a:xfrm>
        </p:spPr>
        <p:txBody>
          <a:bodyPr>
            <a:normAutofit/>
          </a:bodyPr>
          <a:lstStyle/>
          <a:p>
            <a:pPr algn="just"/>
            <a:r>
              <a:rPr lang="en-US" sz="1800" dirty="0"/>
              <a:t>one-to-many relationship between an instructor and a student</a:t>
            </a:r>
          </a:p>
          <a:p>
            <a:pPr algn="just"/>
            <a:endParaRPr lang="en-US" sz="1800" dirty="0"/>
          </a:p>
          <a:p>
            <a:pPr algn="ctr">
              <a:buFont typeface="Wingdings" panose="05000000000000000000" pitchFamily="2" charset="2"/>
              <a:buChar char="ü"/>
            </a:pPr>
            <a:r>
              <a:rPr lang="en-US" sz="1800" dirty="0"/>
              <a:t>an instructor is associated with several (including 0) students </a:t>
            </a:r>
            <a:r>
              <a:rPr lang="en-US" sz="1800" dirty="0" smtClean="0"/>
              <a:t>via advisor</a:t>
            </a:r>
          </a:p>
          <a:p>
            <a:pPr algn="ctr">
              <a:buFont typeface="Wingdings" panose="05000000000000000000" pitchFamily="2" charset="2"/>
              <a:buChar char="ü"/>
            </a:pPr>
            <a:r>
              <a:rPr lang="en-US" sz="1800" dirty="0" smtClean="0"/>
              <a:t>a </a:t>
            </a:r>
            <a:r>
              <a:rPr lang="en-US" sz="1800" dirty="0"/>
              <a:t>student is associated with at most one instructor via advisor,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01071" y="2103179"/>
            <a:ext cx="5174620" cy="3147247"/>
          </a:xfrm>
          <a:prstGeom prst="rect">
            <a:avLst/>
          </a:prstGeom>
        </p:spPr>
      </p:pic>
    </p:spTree>
    <p:extLst>
      <p:ext uri="{BB962C8B-B14F-4D97-AF65-F5344CB8AC3E}">
        <p14:creationId xmlns:p14="http://schemas.microsoft.com/office/powerpoint/2010/main" xmlns="" val="517645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MANY-TO-MANY RELATIONSHIP</a:t>
            </a:r>
          </a:p>
        </p:txBody>
      </p:sp>
      <p:sp>
        <p:nvSpPr>
          <p:cNvPr id="3" name="Content Placeholder 2"/>
          <p:cNvSpPr>
            <a:spLocks noGrp="1"/>
          </p:cNvSpPr>
          <p:nvPr>
            <p:ph idx="1"/>
          </p:nvPr>
        </p:nvSpPr>
        <p:spPr>
          <a:xfrm>
            <a:off x="1065214" y="1752600"/>
            <a:ext cx="3890244" cy="4229100"/>
          </a:xfrm>
        </p:spPr>
        <p:txBody>
          <a:bodyPr>
            <a:normAutofit/>
          </a:bodyPr>
          <a:lstStyle/>
          <a:p>
            <a:pPr algn="just"/>
            <a:r>
              <a:rPr lang="en-US" sz="1800" dirty="0" smtClean="0"/>
              <a:t>An instructor </a:t>
            </a:r>
            <a:r>
              <a:rPr lang="en-US" sz="1800" dirty="0"/>
              <a:t>is associated with several (possibly 0) students </a:t>
            </a:r>
            <a:r>
              <a:rPr lang="en-US" sz="1800" dirty="0" smtClean="0"/>
              <a:t>via advisor</a:t>
            </a:r>
            <a:endParaRPr lang="en-US" sz="1800" dirty="0"/>
          </a:p>
          <a:p>
            <a:pPr algn="just"/>
            <a:r>
              <a:rPr lang="en-US" sz="1800" dirty="0"/>
              <a:t>A student is associated with several (possibly 0) instructors via advisor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3541" y="1885674"/>
            <a:ext cx="6531646" cy="2937050"/>
          </a:xfrm>
          <a:prstGeom prst="rect">
            <a:avLst/>
          </a:prstGeom>
        </p:spPr>
      </p:pic>
    </p:spTree>
    <p:extLst>
      <p:ext uri="{BB962C8B-B14F-4D97-AF65-F5344CB8AC3E}">
        <p14:creationId xmlns:p14="http://schemas.microsoft.com/office/powerpoint/2010/main" xmlns="" val="4185469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PARTICIPATION CONSTRAINT</a:t>
            </a:r>
            <a:endParaRPr lang="en-US" sz="28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r>
              <a:rPr lang="en-US" sz="1800" dirty="0"/>
              <a:t>Participation Constraint is applied on the entity participating in the relationship set</a:t>
            </a:r>
            <a:r>
              <a:rPr lang="en-US" sz="1800" dirty="0" smtClean="0"/>
              <a:t>.</a:t>
            </a:r>
          </a:p>
          <a:p>
            <a:pPr algn="just" fontAlgn="base"/>
            <a:r>
              <a:rPr lang="en-US" sz="1800" b="1" dirty="0"/>
              <a:t>Total Participation –</a:t>
            </a:r>
            <a:r>
              <a:rPr lang="en-US" sz="1800" dirty="0"/>
              <a:t> Each entity in the entity set</a:t>
            </a:r>
            <a:r>
              <a:rPr lang="en-US" sz="1800" b="1" dirty="0"/>
              <a:t> must participate</a:t>
            </a:r>
            <a:r>
              <a:rPr lang="en-US" sz="1800" dirty="0"/>
              <a:t> in the relationship. If each student must enroll in a course, the participation of student will be total. Total participation is shown by double line in ER diagram.</a:t>
            </a:r>
          </a:p>
          <a:p>
            <a:pPr algn="just" fontAlgn="base"/>
            <a:r>
              <a:rPr lang="en-US" sz="1800" b="1" dirty="0"/>
              <a:t>Partial Participation –</a:t>
            </a:r>
            <a:r>
              <a:rPr lang="en-US" sz="1800" dirty="0"/>
              <a:t> The entity in the entity set </a:t>
            </a:r>
            <a:r>
              <a:rPr lang="en-US" sz="1800" b="1" dirty="0"/>
              <a:t>may or may NOT participat</a:t>
            </a:r>
            <a:r>
              <a:rPr lang="en-US" sz="1800" dirty="0"/>
              <a:t>e in the relationship. If some courses are not enrolled by any of the student, the participation of course will be </a:t>
            </a:r>
            <a:r>
              <a:rPr lang="en-US" sz="1800" dirty="0" err="1"/>
              <a:t>partial.The</a:t>
            </a:r>
            <a:r>
              <a:rPr lang="en-US" sz="1800" dirty="0"/>
              <a:t> diagram depicts the ‘Enrolled in’ relationship set with Student Entity set having total participation and Course Entity set having partial participation.</a:t>
            </a:r>
          </a:p>
          <a:p>
            <a:endParaRPr lang="en-US" dirty="0"/>
          </a:p>
        </p:txBody>
      </p:sp>
    </p:spTree>
    <p:extLst>
      <p:ext uri="{BB962C8B-B14F-4D97-AF65-F5344CB8AC3E}">
        <p14:creationId xmlns:p14="http://schemas.microsoft.com/office/powerpoint/2010/main" xmlns="" val="107456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PARTICIPATION CONSTRAINT(CONT’D)</a:t>
            </a:r>
            <a:endParaRPr lang="en-US" sz="2800" dirty="0"/>
          </a:p>
        </p:txBody>
      </p:sp>
      <p:sp>
        <p:nvSpPr>
          <p:cNvPr id="3" name="Content Placeholder 2"/>
          <p:cNvSpPr>
            <a:spLocks noGrp="1"/>
          </p:cNvSpPr>
          <p:nvPr>
            <p:ph idx="1"/>
          </p:nvPr>
        </p:nvSpPr>
        <p:spPr/>
        <p:txBody>
          <a:bodyPr/>
          <a:lstStyle/>
          <a:p>
            <a:r>
              <a:rPr lang="en-US" dirty="0"/>
              <a:t>Using set, it can be represented </a:t>
            </a:r>
            <a:r>
              <a:rPr lang="en-US" dirty="0" smtClean="0"/>
              <a:t>as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1020" y="2307821"/>
            <a:ext cx="4258269" cy="2124371"/>
          </a:xfrm>
          <a:prstGeom prst="rect">
            <a:avLst/>
          </a:prstGeom>
        </p:spPr>
      </p:pic>
      <p:sp>
        <p:nvSpPr>
          <p:cNvPr id="5" name="Rectangle 4"/>
          <p:cNvSpPr/>
          <p:nvPr/>
        </p:nvSpPr>
        <p:spPr>
          <a:xfrm>
            <a:off x="1248697" y="4660792"/>
            <a:ext cx="10254190" cy="646331"/>
          </a:xfrm>
          <a:prstGeom prst="rect">
            <a:avLst/>
          </a:prstGeom>
        </p:spPr>
        <p:txBody>
          <a:bodyPr wrap="square">
            <a:spAutoFit/>
          </a:bodyPr>
          <a:lstStyle/>
          <a:p>
            <a:r>
              <a:rPr lang="en-US" dirty="0">
                <a:latin typeface="Segoe Print" panose="02000600000000000000" pitchFamily="2" charset="0"/>
              </a:rPr>
              <a:t>Every student in Student Entity set is participating in relationship but there exists a course C4 which is not taking part in the relationship.</a:t>
            </a:r>
          </a:p>
        </p:txBody>
      </p:sp>
    </p:spTree>
    <p:extLst>
      <p:ext uri="{BB962C8B-B14F-4D97-AF65-F5344CB8AC3E}">
        <p14:creationId xmlns:p14="http://schemas.microsoft.com/office/powerpoint/2010/main" xmlns="" val="3537996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05204" y="1780269"/>
            <a:ext cx="7905136" cy="4067743"/>
          </a:xfrm>
        </p:spPr>
      </p:pic>
    </p:spTree>
    <p:extLst>
      <p:ext uri="{BB962C8B-B14F-4D97-AF65-F5344CB8AC3E}">
        <p14:creationId xmlns:p14="http://schemas.microsoft.com/office/powerpoint/2010/main" xmlns="" val="313270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a:t>
            </a:r>
            <a:r>
              <a:rPr lang="en-US" sz="2400" dirty="0" smtClean="0">
                <a:solidFill>
                  <a:schemeClr val="accent6">
                    <a:lumMod val="75000"/>
                  </a:schemeClr>
                </a:solidFill>
              </a:rPr>
              <a:t>NOTATION(CONT’D)</a:t>
            </a:r>
            <a:endParaRPr lang="en-US" sz="2400" dirty="0">
              <a:solidFill>
                <a:schemeClr val="accent6">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06779" y="1518549"/>
            <a:ext cx="7376992" cy="4426974"/>
          </a:xfrm>
        </p:spPr>
      </p:pic>
    </p:spTree>
    <p:extLst>
      <p:ext uri="{BB962C8B-B14F-4D97-AF65-F5344CB8AC3E}">
        <p14:creationId xmlns:p14="http://schemas.microsoft.com/office/powerpoint/2010/main" xmlns="" val="21563366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E-R MODEL</a:t>
            </a:r>
            <a:endParaRPr lang="en-US" sz="3200" dirty="0">
              <a:solidFill>
                <a:schemeClr val="accent6">
                  <a:lumMod val="75000"/>
                </a:schemeClr>
              </a:solidFill>
            </a:endParaRPr>
          </a:p>
        </p:txBody>
      </p:sp>
      <p:grpSp>
        <p:nvGrpSpPr>
          <p:cNvPr id="40" name="Group 39"/>
          <p:cNvGrpSpPr/>
          <p:nvPr/>
        </p:nvGrpSpPr>
        <p:grpSpPr>
          <a:xfrm>
            <a:off x="7179845" y="2024815"/>
            <a:ext cx="4197760" cy="2495550"/>
            <a:chOff x="4400550" y="2181225"/>
            <a:chExt cx="4197760" cy="2495550"/>
          </a:xfrm>
        </p:grpSpPr>
        <p:grpSp>
          <p:nvGrpSpPr>
            <p:cNvPr id="11" name="Group 10"/>
            <p:cNvGrpSpPr/>
            <p:nvPr/>
          </p:nvGrpSpPr>
          <p:grpSpPr>
            <a:xfrm>
              <a:off x="4400550" y="2181225"/>
              <a:ext cx="4197760" cy="2495550"/>
              <a:chOff x="0" y="0"/>
              <a:chExt cx="3390900" cy="2495550"/>
            </a:xfrm>
          </p:grpSpPr>
          <p:sp>
            <p:nvSpPr>
              <p:cNvPr id="12" name="Text Box 2"/>
              <p:cNvSpPr txBox="1">
                <a:spLocks noChangeArrowheads="1"/>
              </p:cNvSpPr>
              <p:nvPr/>
            </p:nvSpPr>
            <p:spPr bwMode="auto">
              <a:xfrm>
                <a:off x="714375" y="0"/>
                <a:ext cx="80010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ER MODEL</a:t>
                </a:r>
              </a:p>
            </p:txBody>
          </p:sp>
          <p:cxnSp>
            <p:nvCxnSpPr>
              <p:cNvPr id="13" name="Straight Arrow Connector 12"/>
              <p:cNvCxnSpPr/>
              <p:nvPr/>
            </p:nvCxnSpPr>
            <p:spPr>
              <a:xfrm flipH="1">
                <a:off x="333375" y="371475"/>
                <a:ext cx="666750" cy="723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00125" y="371475"/>
                <a:ext cx="9525"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90600" y="361950"/>
                <a:ext cx="742950"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p:cNvSpPr txBox="1">
                <a:spLocks noChangeArrowheads="1"/>
              </p:cNvSpPr>
              <p:nvPr/>
            </p:nvSpPr>
            <p:spPr bwMode="auto">
              <a:xfrm>
                <a:off x="0" y="1114425"/>
                <a:ext cx="5715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Entity</a:t>
                </a:r>
              </a:p>
            </p:txBody>
          </p:sp>
          <p:sp>
            <p:nvSpPr>
              <p:cNvPr id="17" name="Text Box 2"/>
              <p:cNvSpPr txBox="1">
                <a:spLocks noChangeArrowheads="1"/>
              </p:cNvSpPr>
              <p:nvPr/>
            </p:nvSpPr>
            <p:spPr bwMode="auto">
              <a:xfrm>
                <a:off x="628650" y="1162050"/>
                <a:ext cx="733425" cy="219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Attribute</a:t>
                </a:r>
              </a:p>
            </p:txBody>
          </p:sp>
          <p:cxnSp>
            <p:nvCxnSpPr>
              <p:cNvPr id="18" name="Straight Connector 17"/>
              <p:cNvCxnSpPr/>
              <p:nvPr/>
            </p:nvCxnSpPr>
            <p:spPr>
              <a:xfrm>
                <a:off x="809625" y="1438275"/>
                <a:ext cx="9525" cy="9334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819150" y="1590675"/>
                <a:ext cx="228600" cy="0"/>
              </a:xfrm>
              <a:prstGeom prst="line">
                <a:avLst/>
              </a:prstGeom>
            </p:spPr>
            <p:style>
              <a:lnRef idx="1">
                <a:schemeClr val="dk1"/>
              </a:lnRef>
              <a:fillRef idx="0">
                <a:schemeClr val="dk1"/>
              </a:fillRef>
              <a:effectRef idx="0">
                <a:schemeClr val="dk1"/>
              </a:effectRef>
              <a:fontRef idx="minor">
                <a:schemeClr val="tx1"/>
              </a:fontRef>
            </p:style>
          </p:cxnSp>
          <p:sp>
            <p:nvSpPr>
              <p:cNvPr id="20" name="Text Box 2"/>
              <p:cNvSpPr txBox="1">
                <a:spLocks noChangeArrowheads="1"/>
              </p:cNvSpPr>
              <p:nvPr/>
            </p:nvSpPr>
            <p:spPr bwMode="auto">
              <a:xfrm>
                <a:off x="1000125" y="1466850"/>
                <a:ext cx="4000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Key</a:t>
                </a:r>
              </a:p>
            </p:txBody>
          </p:sp>
          <p:cxnSp>
            <p:nvCxnSpPr>
              <p:cNvPr id="21" name="Straight Connector 20"/>
              <p:cNvCxnSpPr/>
              <p:nvPr/>
            </p:nvCxnSpPr>
            <p:spPr>
              <a:xfrm>
                <a:off x="819150" y="1866900"/>
                <a:ext cx="190500" cy="0"/>
              </a:xfrm>
              <a:prstGeom prst="line">
                <a:avLst/>
              </a:prstGeom>
            </p:spPr>
            <p:style>
              <a:lnRef idx="1">
                <a:schemeClr val="dk1"/>
              </a:lnRef>
              <a:fillRef idx="0">
                <a:schemeClr val="dk1"/>
              </a:fillRef>
              <a:effectRef idx="0">
                <a:schemeClr val="dk1"/>
              </a:effectRef>
              <a:fontRef idx="minor">
                <a:schemeClr val="tx1"/>
              </a:fontRef>
            </p:style>
          </p:cxnSp>
          <p:sp>
            <p:nvSpPr>
              <p:cNvPr id="22" name="Text Box 2"/>
              <p:cNvSpPr txBox="1">
                <a:spLocks noChangeArrowheads="1"/>
              </p:cNvSpPr>
              <p:nvPr/>
            </p:nvSpPr>
            <p:spPr bwMode="auto">
              <a:xfrm>
                <a:off x="981075" y="1724025"/>
                <a:ext cx="8096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Composite</a:t>
                </a:r>
              </a:p>
            </p:txBody>
          </p:sp>
          <p:cxnSp>
            <p:nvCxnSpPr>
              <p:cNvPr id="23" name="Straight Connector 22"/>
              <p:cNvCxnSpPr/>
              <p:nvPr/>
            </p:nvCxnSpPr>
            <p:spPr>
              <a:xfrm>
                <a:off x="828675" y="2095500"/>
                <a:ext cx="180975" cy="0"/>
              </a:xfrm>
              <a:prstGeom prst="line">
                <a:avLst/>
              </a:prstGeom>
            </p:spPr>
            <p:style>
              <a:lnRef idx="1">
                <a:schemeClr val="dk1"/>
              </a:lnRef>
              <a:fillRef idx="0">
                <a:schemeClr val="dk1"/>
              </a:fillRef>
              <a:effectRef idx="0">
                <a:schemeClr val="dk1"/>
              </a:effectRef>
              <a:fontRef idx="minor">
                <a:schemeClr val="tx1"/>
              </a:fontRef>
            </p:style>
          </p:cxnSp>
          <p:sp>
            <p:nvSpPr>
              <p:cNvPr id="24" name="Text Box 2"/>
              <p:cNvSpPr txBox="1">
                <a:spLocks noChangeArrowheads="1"/>
              </p:cNvSpPr>
              <p:nvPr/>
            </p:nvSpPr>
            <p:spPr bwMode="auto">
              <a:xfrm>
                <a:off x="981075" y="1981200"/>
                <a:ext cx="8858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Multivalued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p:cNvCxnSpPr/>
              <p:nvPr/>
            </p:nvCxnSpPr>
            <p:spPr>
              <a:xfrm>
                <a:off x="819150" y="2352675"/>
                <a:ext cx="171450" cy="0"/>
              </a:xfrm>
              <a:prstGeom prst="line">
                <a:avLst/>
              </a:prstGeom>
            </p:spPr>
            <p:style>
              <a:lnRef idx="1">
                <a:schemeClr val="dk1"/>
              </a:lnRef>
              <a:fillRef idx="0">
                <a:schemeClr val="dk1"/>
              </a:fillRef>
              <a:effectRef idx="0">
                <a:schemeClr val="dk1"/>
              </a:effectRef>
              <a:fontRef idx="minor">
                <a:schemeClr val="tx1"/>
              </a:fontRef>
            </p:style>
          </p:cxnSp>
          <p:sp>
            <p:nvSpPr>
              <p:cNvPr id="26" name="Text Box 2"/>
              <p:cNvSpPr txBox="1">
                <a:spLocks noChangeArrowheads="1"/>
              </p:cNvSpPr>
              <p:nvPr/>
            </p:nvSpPr>
            <p:spPr bwMode="auto">
              <a:xfrm>
                <a:off x="981075" y="2228850"/>
                <a:ext cx="666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Derived</a:t>
                </a:r>
              </a:p>
            </p:txBody>
          </p:sp>
          <p:sp>
            <p:nvSpPr>
              <p:cNvPr id="27" name="Text Box 2"/>
              <p:cNvSpPr txBox="1">
                <a:spLocks noChangeArrowheads="1"/>
              </p:cNvSpPr>
              <p:nvPr/>
            </p:nvSpPr>
            <p:spPr bwMode="auto">
              <a:xfrm>
                <a:off x="1619250" y="1133475"/>
                <a:ext cx="9429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Relationship</a:t>
                </a:r>
              </a:p>
            </p:txBody>
          </p:sp>
          <p:cxnSp>
            <p:nvCxnSpPr>
              <p:cNvPr id="28" name="Straight Connector 27"/>
              <p:cNvCxnSpPr/>
              <p:nvPr/>
            </p:nvCxnSpPr>
            <p:spPr>
              <a:xfrm>
                <a:off x="2133600" y="1362075"/>
                <a:ext cx="9525" cy="100012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143125" y="1533525"/>
                <a:ext cx="1905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143125" y="1790700"/>
                <a:ext cx="200025" cy="0"/>
              </a:xfrm>
              <a:prstGeom prst="line">
                <a:avLst/>
              </a:prstGeom>
            </p:spPr>
            <p:style>
              <a:lnRef idx="1">
                <a:schemeClr val="dk1"/>
              </a:lnRef>
              <a:fillRef idx="0">
                <a:schemeClr val="dk1"/>
              </a:fillRef>
              <a:effectRef idx="0">
                <a:schemeClr val="dk1"/>
              </a:effectRef>
              <a:fontRef idx="minor">
                <a:schemeClr val="tx1"/>
              </a:fontRef>
            </p:style>
          </p:cxnSp>
          <p:sp>
            <p:nvSpPr>
              <p:cNvPr id="31" name="Text Box 2"/>
              <p:cNvSpPr txBox="1">
                <a:spLocks noChangeArrowheads="1"/>
              </p:cNvSpPr>
              <p:nvPr/>
            </p:nvSpPr>
            <p:spPr bwMode="auto">
              <a:xfrm>
                <a:off x="2343150" y="1676400"/>
                <a:ext cx="990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to Many</a:t>
                </a:r>
              </a:p>
            </p:txBody>
          </p:sp>
          <p:cxnSp>
            <p:nvCxnSpPr>
              <p:cNvPr id="32" name="Straight Connector 31"/>
              <p:cNvCxnSpPr/>
              <p:nvPr/>
            </p:nvCxnSpPr>
            <p:spPr>
              <a:xfrm flipV="1">
                <a:off x="2143125" y="2057400"/>
                <a:ext cx="209550" cy="0"/>
              </a:xfrm>
              <a:prstGeom prst="line">
                <a:avLst/>
              </a:prstGeom>
            </p:spPr>
            <p:style>
              <a:lnRef idx="1">
                <a:schemeClr val="dk1"/>
              </a:lnRef>
              <a:fillRef idx="0">
                <a:schemeClr val="dk1"/>
              </a:fillRef>
              <a:effectRef idx="0">
                <a:schemeClr val="dk1"/>
              </a:effectRef>
              <a:fontRef idx="minor">
                <a:schemeClr val="tx1"/>
              </a:fontRef>
            </p:style>
          </p:cxnSp>
          <p:sp>
            <p:nvSpPr>
              <p:cNvPr id="33" name="Text Box 2"/>
              <p:cNvSpPr txBox="1">
                <a:spLocks noChangeArrowheads="1"/>
              </p:cNvSpPr>
              <p:nvPr/>
            </p:nvSpPr>
            <p:spPr bwMode="auto">
              <a:xfrm>
                <a:off x="2343150" y="1971675"/>
                <a:ext cx="10191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Many to One</a:t>
                </a:r>
              </a:p>
            </p:txBody>
          </p:sp>
          <p:cxnSp>
            <p:nvCxnSpPr>
              <p:cNvPr id="34" name="Straight Connector 33"/>
              <p:cNvCxnSpPr/>
              <p:nvPr/>
            </p:nvCxnSpPr>
            <p:spPr>
              <a:xfrm>
                <a:off x="2143125" y="2343150"/>
                <a:ext cx="209550" cy="0"/>
              </a:xfrm>
              <a:prstGeom prst="line">
                <a:avLst/>
              </a:prstGeom>
            </p:spPr>
            <p:style>
              <a:lnRef idx="1">
                <a:schemeClr val="dk1"/>
              </a:lnRef>
              <a:fillRef idx="0">
                <a:schemeClr val="dk1"/>
              </a:fillRef>
              <a:effectRef idx="0">
                <a:schemeClr val="dk1"/>
              </a:effectRef>
              <a:fontRef idx="minor">
                <a:schemeClr val="tx1"/>
              </a:fontRef>
            </p:style>
          </p:cxnSp>
          <p:sp>
            <p:nvSpPr>
              <p:cNvPr id="35" name="Text Box 2"/>
              <p:cNvSpPr txBox="1">
                <a:spLocks noChangeArrowheads="1"/>
              </p:cNvSpPr>
              <p:nvPr/>
            </p:nvSpPr>
            <p:spPr bwMode="auto">
              <a:xfrm>
                <a:off x="2343150" y="2209800"/>
                <a:ext cx="1047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Many to Many</a:t>
                </a:r>
              </a:p>
            </p:txBody>
          </p:sp>
        </p:grpSp>
        <p:cxnSp>
          <p:nvCxnSpPr>
            <p:cNvPr id="37" name="Straight Connector 36"/>
            <p:cNvCxnSpPr/>
            <p:nvPr/>
          </p:nvCxnSpPr>
          <p:spPr>
            <a:xfrm>
              <a:off x="4630994" y="3562350"/>
              <a:ext cx="14748" cy="96202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645742" y="3905250"/>
              <a:ext cx="167509"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813251" y="3771900"/>
              <a:ext cx="565990" cy="619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latin typeface="Calibri" panose="020F0502020204030204" pitchFamily="34" charset="0"/>
                  <a:cs typeface="Times New Roman" panose="02020603050405020304" pitchFamily="18" charset="0"/>
                </a:rPr>
                <a:t>Weak Entity</a:t>
              </a:r>
              <a:endParaRPr lang="en-US" sz="1000" dirty="0">
                <a:latin typeface="Calibri" panose="020F0502020204030204" pitchFamily="34" charset="0"/>
                <a:cs typeface="Times New Roman" panose="02020603050405020304" pitchFamily="18" charset="0"/>
              </a:endParaRPr>
            </a:p>
          </p:txBody>
        </p:sp>
      </p:grpSp>
      <p:sp>
        <p:nvSpPr>
          <p:cNvPr id="38" name="Content Placeholder 37"/>
          <p:cNvSpPr>
            <a:spLocks noGrp="1"/>
          </p:cNvSpPr>
          <p:nvPr>
            <p:ph idx="1"/>
          </p:nvPr>
        </p:nvSpPr>
        <p:spPr>
          <a:xfrm>
            <a:off x="1065213" y="1752600"/>
            <a:ext cx="5852945" cy="4229100"/>
          </a:xfrm>
        </p:spPr>
        <p:txBody>
          <a:bodyPr>
            <a:normAutofit/>
          </a:bodyPr>
          <a:lstStyle/>
          <a:p>
            <a:r>
              <a:rPr lang="en-US" dirty="0" smtClean="0"/>
              <a:t>An </a:t>
            </a:r>
            <a:r>
              <a:rPr lang="en-US" b="1" dirty="0" smtClean="0"/>
              <a:t>entity–relationship model</a:t>
            </a:r>
            <a:r>
              <a:rPr lang="en-US" dirty="0" smtClean="0"/>
              <a:t> (or </a:t>
            </a:r>
            <a:r>
              <a:rPr lang="en-US" b="1" dirty="0" smtClean="0"/>
              <a:t>ER model</a:t>
            </a:r>
            <a:r>
              <a:rPr lang="en-US" dirty="0" smtClean="0"/>
              <a:t>) describes interrelated things of interest in a specific domain of knowledge. </a:t>
            </a:r>
            <a:endParaRPr lang="en-US" dirty="0" smtClean="0"/>
          </a:p>
          <a:p>
            <a:r>
              <a:rPr lang="en-US" dirty="0" smtClean="0"/>
              <a:t>A </a:t>
            </a:r>
            <a:r>
              <a:rPr lang="en-US" dirty="0" smtClean="0"/>
              <a:t>basic ER model is composed of entity types (which classify the things of interest) and specifies relationships that can exist between </a:t>
            </a:r>
            <a:r>
              <a:rPr lang="en-US" dirty="0" smtClean="0">
                <a:hlinkClick r:id="rId2" tooltip="wikt:entity"/>
              </a:rPr>
              <a:t>entities</a:t>
            </a:r>
            <a:r>
              <a:rPr lang="en-US" dirty="0" smtClean="0"/>
              <a:t> (instances of those entity types). </a:t>
            </a:r>
            <a:endParaRPr lang="en-US" dirty="0"/>
          </a:p>
        </p:txBody>
      </p:sp>
    </p:spTree>
    <p:extLst>
      <p:ext uri="{BB962C8B-B14F-4D97-AF65-F5344CB8AC3E}">
        <p14:creationId xmlns:p14="http://schemas.microsoft.com/office/powerpoint/2010/main" xmlns="" val="3053238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endParaRPr lang="en-US" sz="2400" dirty="0"/>
          </a:p>
        </p:txBody>
      </p:sp>
      <p:sp>
        <p:nvSpPr>
          <p:cNvPr id="3" name="Content Placeholder 2"/>
          <p:cNvSpPr>
            <a:spLocks noGrp="1"/>
          </p:cNvSpPr>
          <p:nvPr>
            <p:ph idx="1"/>
          </p:nvPr>
        </p:nvSpPr>
        <p:spPr>
          <a:xfrm>
            <a:off x="1065214" y="1752600"/>
            <a:ext cx="6323728" cy="4229100"/>
          </a:xfrm>
        </p:spPr>
        <p:txBody>
          <a:bodyPr>
            <a:normAutofit/>
          </a:bodyPr>
          <a:lstStyle/>
          <a:p>
            <a:pPr>
              <a:buFont typeface="Wingdings" panose="05000000000000000000" pitchFamily="2" charset="2"/>
              <a:buChar char="q"/>
            </a:pPr>
            <a:r>
              <a:rPr lang="en-US" sz="1800" dirty="0"/>
              <a:t>Representing </a:t>
            </a:r>
            <a:r>
              <a:rPr lang="en-US" sz="1800" dirty="0" smtClean="0"/>
              <a:t>attributes:</a:t>
            </a:r>
          </a:p>
          <a:p>
            <a:pPr>
              <a:buFont typeface="Wingdings" panose="05000000000000000000" pitchFamily="2" charset="2"/>
              <a:buChar char="Ø"/>
            </a:pPr>
            <a:r>
              <a:rPr lang="en-US" sz="1800" dirty="0"/>
              <a:t>Rectangle </a:t>
            </a:r>
            <a:r>
              <a:rPr lang="en-US" sz="1800" dirty="0" smtClean="0"/>
              <a:t>– Entity</a:t>
            </a:r>
          </a:p>
          <a:p>
            <a:pPr>
              <a:buFont typeface="Wingdings" panose="05000000000000000000" pitchFamily="2" charset="2"/>
              <a:buChar char="Ø"/>
            </a:pPr>
            <a:r>
              <a:rPr lang="en-US" sz="1800" dirty="0" smtClean="0"/>
              <a:t>Ellipses </a:t>
            </a:r>
            <a:r>
              <a:rPr lang="en-US" sz="1800" dirty="0"/>
              <a:t>-- Attribute (underlined attributes are [part of] the primary </a:t>
            </a:r>
            <a:r>
              <a:rPr lang="en-US" sz="1800" dirty="0" smtClean="0"/>
              <a:t>key)</a:t>
            </a:r>
          </a:p>
          <a:p>
            <a:pPr>
              <a:buFont typeface="Wingdings" panose="05000000000000000000" pitchFamily="2" charset="2"/>
              <a:buChar char="Ø"/>
            </a:pPr>
            <a:r>
              <a:rPr lang="en-US" sz="1800" dirty="0" smtClean="0"/>
              <a:t>Double </a:t>
            </a:r>
            <a:r>
              <a:rPr lang="en-US" sz="1800" dirty="0"/>
              <a:t>ellipses -- multi-valued </a:t>
            </a:r>
            <a:r>
              <a:rPr lang="en-US" sz="1800" dirty="0" smtClean="0"/>
              <a:t>attribute</a:t>
            </a:r>
          </a:p>
          <a:p>
            <a:pPr>
              <a:buFont typeface="Wingdings" panose="05000000000000000000" pitchFamily="2" charset="2"/>
              <a:buChar char="Ø"/>
            </a:pPr>
            <a:r>
              <a:rPr lang="en-US" sz="1800" dirty="0" smtClean="0"/>
              <a:t>Dashed </a:t>
            </a:r>
            <a:r>
              <a:rPr lang="en-US" sz="1800" dirty="0"/>
              <a:t>ellipses-- derived attribute, </a:t>
            </a:r>
            <a:endParaRPr lang="en-US" sz="1800" dirty="0" smtClean="0"/>
          </a:p>
          <a:p>
            <a:pPr algn="ctr">
              <a:buFont typeface="Wingdings" panose="05000000000000000000" pitchFamily="2" charset="2"/>
              <a:buChar char="ü"/>
            </a:pPr>
            <a:r>
              <a:rPr lang="en-US" sz="1800" dirty="0" smtClean="0"/>
              <a:t>Example: age </a:t>
            </a:r>
            <a:r>
              <a:rPr lang="en-US" sz="1800" dirty="0"/>
              <a:t>is derivable from birthdate and current</a:t>
            </a:r>
          </a:p>
          <a:p>
            <a:pPr marL="0" indent="0" algn="ctr">
              <a:buNone/>
            </a:pPr>
            <a:r>
              <a:rPr lang="en-US" sz="1800" dirty="0"/>
              <a:t>date.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70409" y="2011302"/>
            <a:ext cx="4038496" cy="3226396"/>
          </a:xfrm>
          <a:prstGeom prst="rect">
            <a:avLst/>
          </a:prstGeom>
        </p:spPr>
      </p:pic>
    </p:spTree>
    <p:extLst>
      <p:ext uri="{BB962C8B-B14F-4D97-AF65-F5344CB8AC3E}">
        <p14:creationId xmlns:p14="http://schemas.microsoft.com/office/powerpoint/2010/main" xmlns="" val="3255391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70" y="324464"/>
            <a:ext cx="10058402" cy="653845"/>
          </a:xfrm>
        </p:spPr>
        <p:txBody>
          <a:bodyPr>
            <a:normAutofit/>
          </a:bodyPr>
          <a:lstStyle/>
          <a:p>
            <a:r>
              <a:rPr lang="pt-BR" sz="2400" dirty="0">
                <a:solidFill>
                  <a:schemeClr val="accent6">
                    <a:lumMod val="75000"/>
                  </a:schemeClr>
                </a:solidFill>
              </a:rPr>
              <a:t>E-R DIAGRAM FOR A UNIVERSITY</a:t>
            </a:r>
            <a:endParaRPr lang="en-US" sz="2400" dirty="0">
              <a:solidFill>
                <a:schemeClr val="accent6">
                  <a:lumMod val="75000"/>
                </a:schemeClr>
              </a:solidFill>
            </a:endParaRPr>
          </a:p>
        </p:txBody>
      </p:sp>
      <p:pic>
        <p:nvPicPr>
          <p:cNvPr id="1026" name="Picture 2" descr="https://lh5.googleusercontent.com/5IeNxMIbvfW59RZFmYiWSejPGDeqhIq7uLUVOcJ6YHNY2BXF41IakUhtAs9B5nQ0x30_sg2JC5SAzzKSoQv012nW6ME7CWunLyT9HUKbzNwJai-LNZZS74-oGdmOfy85AxSlnLc"/>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76285" y="1091382"/>
            <a:ext cx="6975986" cy="5265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7609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932" y="2173356"/>
            <a:ext cx="7833622" cy="716900"/>
          </a:xfrm>
        </p:spPr>
        <p:txBody>
          <a:bodyPr>
            <a:noAutofit/>
          </a:bodyPr>
          <a:lstStyle/>
          <a:p>
            <a:r>
              <a:rPr lang="en-US" sz="3200" dirty="0">
                <a:latin typeface="Times New Roman" pitchFamily="18" charset="0"/>
                <a:cs typeface="Times New Roman" pitchFamily="18" charset="0"/>
              </a:rPr>
              <a:t>“If opportunity doesn’t knock, build a door</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 Placeholder 2"/>
          <p:cNvSpPr>
            <a:spLocks noGrp="1"/>
          </p:cNvSpPr>
          <p:nvPr>
            <p:ph type="body" idx="1"/>
          </p:nvPr>
        </p:nvSpPr>
        <p:spPr>
          <a:xfrm>
            <a:off x="8413541" y="3097696"/>
            <a:ext cx="2214702" cy="480391"/>
          </a:xfrm>
        </p:spPr>
        <p:txBody>
          <a:bodyPr>
            <a:normAutofit fontScale="92500"/>
          </a:bodyPr>
          <a:lstStyle/>
          <a:p>
            <a:r>
              <a:rPr lang="en-US" dirty="0" smtClean="0">
                <a:latin typeface="Aparajita" pitchFamily="34" charset="0"/>
                <a:cs typeface="Aparajita" pitchFamily="34" charset="0"/>
              </a:rPr>
              <a:t>– </a:t>
            </a:r>
            <a:r>
              <a:rPr lang="en-US" dirty="0" smtClean="0">
                <a:latin typeface="Aparajita" pitchFamily="34" charset="0"/>
                <a:cs typeface="Aparajita" pitchFamily="34" charset="0"/>
              </a:rPr>
              <a:t>-</a:t>
            </a:r>
            <a:r>
              <a:rPr lang="en-US" dirty="0" smtClean="0"/>
              <a:t>Milton </a:t>
            </a:r>
            <a:r>
              <a:rPr lang="en-US" dirty="0" err="1"/>
              <a:t>Berle</a:t>
            </a:r>
            <a:endParaRPr lang="en-US" dirty="0"/>
          </a:p>
        </p:txBody>
      </p:sp>
    </p:spTree>
    <p:extLst>
      <p:ext uri="{BB962C8B-B14F-4D97-AF65-F5344CB8AC3E}">
        <p14:creationId xmlns:p14="http://schemas.microsoft.com/office/powerpoint/2010/main" xmlns="" val="1805748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a:bodyPr>
          <a:lstStyle/>
          <a:p>
            <a:r>
              <a:rPr lang="en-US" sz="2800" dirty="0" smtClean="0">
                <a:solidFill>
                  <a:schemeClr val="accent6">
                    <a:lumMod val="75000"/>
                  </a:schemeClr>
                </a:solidFill>
              </a:rPr>
              <a:t>ENTITY</a:t>
            </a:r>
            <a:endParaRPr lang="as-IN" sz="2800" dirty="0">
              <a:solidFill>
                <a:schemeClr val="accent6">
                  <a:lumMod val="75000"/>
                </a:schemeClr>
              </a:solidFill>
            </a:endParaRPr>
          </a:p>
        </p:txBody>
      </p:sp>
      <p:sp>
        <p:nvSpPr>
          <p:cNvPr id="14" name="Content Placeholder 13"/>
          <p:cNvSpPr>
            <a:spLocks noGrp="1"/>
          </p:cNvSpPr>
          <p:nvPr>
            <p:ph idx="1"/>
          </p:nvPr>
        </p:nvSpPr>
        <p:spPr>
          <a:xfrm>
            <a:off x="1065214" y="1630016"/>
            <a:ext cx="6190991" cy="4770784"/>
          </a:xfrm>
        </p:spPr>
        <p:txBody>
          <a:bodyPr>
            <a:normAutofit fontScale="92500" lnSpcReduction="10000"/>
          </a:bodyPr>
          <a:lstStyle/>
          <a:p>
            <a:r>
              <a:rPr lang="en-US" sz="1900" dirty="0"/>
              <a:t>An entity is an object that exists and is distinguishable from other </a:t>
            </a:r>
            <a:r>
              <a:rPr lang="en-US" sz="1900" dirty="0" smtClean="0"/>
              <a:t>objects.</a:t>
            </a:r>
          </a:p>
          <a:p>
            <a:pPr algn="r">
              <a:buFont typeface="Wingdings" panose="05000000000000000000" pitchFamily="2" charset="2"/>
              <a:buChar char="ü"/>
            </a:pPr>
            <a:r>
              <a:rPr lang="en-US" sz="1700" dirty="0" smtClean="0"/>
              <a:t>Example: specific person, company, event, plant</a:t>
            </a:r>
          </a:p>
          <a:p>
            <a:r>
              <a:rPr lang="en-US" sz="1900" dirty="0" smtClean="0"/>
              <a:t>Entities </a:t>
            </a:r>
            <a:r>
              <a:rPr lang="en-US" sz="1900" dirty="0"/>
              <a:t>have attributes</a:t>
            </a:r>
          </a:p>
          <a:p>
            <a:pPr algn="ctr">
              <a:buFont typeface="Wingdings" panose="05000000000000000000" pitchFamily="2" charset="2"/>
              <a:buChar char="ü"/>
            </a:pPr>
            <a:r>
              <a:rPr lang="en-US" sz="1700" dirty="0" smtClean="0"/>
              <a:t>Example</a:t>
            </a:r>
            <a:r>
              <a:rPr lang="en-US" sz="1700" dirty="0"/>
              <a:t>: </a:t>
            </a:r>
            <a:r>
              <a:rPr lang="en-US" sz="1700" dirty="0" smtClean="0"/>
              <a:t>people </a:t>
            </a:r>
            <a:r>
              <a:rPr lang="en-US" sz="1700" dirty="0"/>
              <a:t>have names and </a:t>
            </a:r>
            <a:r>
              <a:rPr lang="en-US" sz="1700" dirty="0" smtClean="0"/>
              <a:t>addresses</a:t>
            </a:r>
          </a:p>
          <a:p>
            <a:r>
              <a:rPr lang="en-US" sz="1900" dirty="0" smtClean="0"/>
              <a:t>An entity type defines a collection of entities that have the same attributes.</a:t>
            </a:r>
          </a:p>
          <a:p>
            <a:pPr algn="ctr">
              <a:buFont typeface="Wingdings" panose="05000000000000000000" pitchFamily="2" charset="2"/>
              <a:buChar char="ü"/>
            </a:pPr>
            <a:r>
              <a:rPr lang="en-US" sz="1700" dirty="0" smtClean="0"/>
              <a:t>Each entity type is described by its name and attributes. </a:t>
            </a:r>
          </a:p>
          <a:p>
            <a:r>
              <a:rPr lang="en-US" sz="1900" dirty="0"/>
              <a:t>An entity set is a set of entities of the same type that share the same </a:t>
            </a:r>
            <a:r>
              <a:rPr lang="en-US" sz="1900" dirty="0" smtClean="0"/>
              <a:t>properties.</a:t>
            </a:r>
          </a:p>
          <a:p>
            <a:pPr algn="ctr">
              <a:buFont typeface="Wingdings" panose="05000000000000000000" pitchFamily="2" charset="2"/>
              <a:buChar char="ü"/>
            </a:pPr>
            <a:r>
              <a:rPr lang="en-US" sz="1600" dirty="0" smtClean="0"/>
              <a:t>  </a:t>
            </a:r>
            <a:r>
              <a:rPr lang="en-US" sz="1700" dirty="0" smtClean="0"/>
              <a:t>Example</a:t>
            </a:r>
            <a:r>
              <a:rPr lang="en-US" sz="1700" dirty="0"/>
              <a:t>: set of all persons, companies, trees, holidays</a:t>
            </a:r>
            <a:endParaRPr sz="1700"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69162" y="1890735"/>
            <a:ext cx="4203290" cy="2976233"/>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anim calcmode="lin" valueType="num">
                                      <p:cBhvr additive="base">
                                        <p:cTn id="4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anim calcmode="lin" valueType="num">
                                      <p:cBhvr additive="base">
                                        <p:cTn id="4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114" y="1618334"/>
            <a:ext cx="5581276" cy="4313234"/>
          </a:xfrm>
        </p:spPr>
        <p:txBody>
          <a:bodyPr>
            <a:normAutofit/>
          </a:bodyPr>
          <a:lstStyle/>
          <a:p>
            <a:r>
              <a:rPr lang="en-US" sz="1800" dirty="0"/>
              <a:t>Attributes are the properties which define the entity </a:t>
            </a:r>
            <a:r>
              <a:rPr lang="en-US" sz="1800" dirty="0" smtClean="0"/>
              <a:t>type.</a:t>
            </a:r>
          </a:p>
          <a:p>
            <a:pPr marL="0" indent="0">
              <a:buNone/>
            </a:pPr>
            <a:endParaRPr lang="en-US" sz="1800" dirty="0" smtClean="0"/>
          </a:p>
          <a:p>
            <a:pPr algn="ctr">
              <a:buFont typeface="Wingdings" panose="05000000000000000000" pitchFamily="2" charset="2"/>
              <a:buChar char="ü"/>
            </a:pPr>
            <a:r>
              <a:rPr lang="en-US" sz="1600" dirty="0" smtClean="0"/>
              <a:t>Example: </a:t>
            </a:r>
            <a:r>
              <a:rPr lang="en-US" sz="1600" dirty="0" err="1"/>
              <a:t>Roll_No</a:t>
            </a:r>
            <a:r>
              <a:rPr lang="en-US" sz="1600" dirty="0"/>
              <a:t>, Name, DOB, Age, Address, </a:t>
            </a:r>
            <a:r>
              <a:rPr lang="en-US" sz="1600" dirty="0" err="1"/>
              <a:t>Mobile_No</a:t>
            </a:r>
            <a:r>
              <a:rPr lang="en-US" sz="1600" dirty="0"/>
              <a:t> are the attributes which defines entity type </a:t>
            </a:r>
            <a:r>
              <a:rPr lang="en-US" sz="1600" dirty="0" smtClean="0"/>
              <a:t>Student</a:t>
            </a:r>
          </a:p>
          <a:p>
            <a:pPr marL="0" indent="0" algn="ctr">
              <a:buNone/>
            </a:pPr>
            <a:endParaRPr lang="en-US" sz="1600" dirty="0" smtClean="0"/>
          </a:p>
          <a:p>
            <a:r>
              <a:rPr lang="en-US" sz="1800" dirty="0"/>
              <a:t>In ER diagram, attribute is represented by an oval.</a:t>
            </a:r>
            <a:endParaRPr lang="en-US" sz="1800" dirty="0" smtClean="0"/>
          </a:p>
          <a:p>
            <a:pPr marL="0" indent="0" algn="ctr">
              <a:buNone/>
            </a:pPr>
            <a:endParaRPr lang="en-US" sz="1800" dirty="0" smtClean="0"/>
          </a:p>
        </p:txBody>
      </p:sp>
      <p:sp>
        <p:nvSpPr>
          <p:cNvPr id="4" name="Title 12"/>
          <p:cNvSpPr>
            <a:spLocks noGrp="1"/>
          </p:cNvSpPr>
          <p:nvPr>
            <p:ph type="title"/>
          </p:nvPr>
        </p:nvSpPr>
        <p:spPr>
          <a:xfrm>
            <a:off x="879682" y="662609"/>
            <a:ext cx="9801570" cy="556591"/>
          </a:xfrm>
        </p:spPr>
        <p:txBody>
          <a:bodyPr>
            <a:normAutofit/>
          </a:bodyPr>
          <a:lstStyle/>
          <a:p>
            <a:r>
              <a:rPr lang="en-US" sz="2800" dirty="0" smtClean="0">
                <a:solidFill>
                  <a:schemeClr val="accent6">
                    <a:lumMod val="75000"/>
                  </a:schemeClr>
                </a:solidFill>
              </a:rPr>
              <a:t>ATTRIBUTE</a:t>
            </a:r>
            <a:endParaRPr lang="as-IN" sz="2800" dirty="0" smtClean="0">
              <a:solidFill>
                <a:schemeClr val="accent6">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3822" y="2598073"/>
            <a:ext cx="1660358" cy="15046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a:bodyPr>
          <a:lstStyle/>
          <a:p>
            <a:r>
              <a:rPr lang="en-US" sz="2800" dirty="0" smtClean="0">
                <a:solidFill>
                  <a:schemeClr val="accent6">
                    <a:lumMod val="75000"/>
                  </a:schemeClr>
                </a:solidFill>
              </a:rPr>
              <a:t>KEY ATTRIBUTE</a:t>
            </a:r>
          </a:p>
        </p:txBody>
      </p:sp>
      <p:sp>
        <p:nvSpPr>
          <p:cNvPr id="8" name="Rectangle 7"/>
          <p:cNvSpPr/>
          <p:nvPr/>
        </p:nvSpPr>
        <p:spPr>
          <a:xfrm>
            <a:off x="1106904" y="1805607"/>
            <a:ext cx="6016567" cy="2954655"/>
          </a:xfrm>
          <a:prstGeom prst="rect">
            <a:avLst/>
          </a:prstGeom>
        </p:spPr>
        <p:txBody>
          <a:bodyPr wrap="square">
            <a:spAutoFit/>
          </a:bodyPr>
          <a:lstStyle/>
          <a:p>
            <a:pPr>
              <a:buFont typeface="Arial" pitchFamily="34" charset="0"/>
              <a:buChar char="•"/>
            </a:pPr>
            <a:r>
              <a:rPr lang="en-US" dirty="0"/>
              <a:t>The attribute which uniquely identifies each entity in the entity set is called key attribute</a:t>
            </a:r>
            <a:r>
              <a:rPr lang="en-US" dirty="0" smtClean="0"/>
              <a:t>.</a:t>
            </a:r>
          </a:p>
          <a:p>
            <a:endParaRPr lang="en-US" dirty="0" smtClean="0"/>
          </a:p>
          <a:p>
            <a:pPr>
              <a:buFont typeface="Arial" pitchFamily="34" charset="0"/>
              <a:buChar char="•"/>
            </a:pPr>
            <a:endParaRPr lang="en-US" sz="2000" dirty="0" smtClean="0"/>
          </a:p>
          <a:p>
            <a:pPr marL="342900" indent="-342900" algn="ctr">
              <a:buFont typeface="Wingdings" panose="05000000000000000000" pitchFamily="2" charset="2"/>
              <a:buChar char="ü"/>
            </a:pPr>
            <a:r>
              <a:rPr lang="en-US" sz="1600" dirty="0" smtClean="0"/>
              <a:t>Example: </a:t>
            </a:r>
            <a:r>
              <a:rPr lang="en-US" sz="1600" dirty="0"/>
              <a:t> </a:t>
            </a:r>
            <a:r>
              <a:rPr lang="en-US" sz="1600" dirty="0" err="1"/>
              <a:t>Roll_No</a:t>
            </a:r>
            <a:r>
              <a:rPr lang="en-US" sz="1600" dirty="0"/>
              <a:t> will be unique for each </a:t>
            </a:r>
            <a:r>
              <a:rPr lang="en-US" sz="1600" dirty="0" smtClean="0"/>
              <a:t>student</a:t>
            </a:r>
          </a:p>
          <a:p>
            <a:pPr algn="ctr"/>
            <a:endParaRPr lang="en-US" sz="1600" dirty="0" smtClean="0"/>
          </a:p>
          <a:p>
            <a:pPr marL="342900" indent="-342900" algn="ctr">
              <a:buFont typeface="Wingdings" panose="05000000000000000000" pitchFamily="2" charset="2"/>
              <a:buChar char="ü"/>
            </a:pPr>
            <a:endParaRPr lang="en-US" sz="2000" dirty="0" smtClean="0"/>
          </a:p>
          <a:p>
            <a:pPr marL="342900" indent="-342900">
              <a:buFont typeface="Arial" panose="020B0604020202020204" pitchFamily="34" charset="0"/>
              <a:buChar char="•"/>
            </a:pPr>
            <a:r>
              <a:rPr lang="en-US" dirty="0"/>
              <a:t>In ER diagram, key attribute is represented by an oval with underlying lines.</a:t>
            </a:r>
            <a:endParaRPr lang="en-US" dirty="0" smtClean="0"/>
          </a:p>
          <a:p>
            <a:pPr>
              <a:buFont typeface="Arial" pitchFamily="34" charset="0"/>
              <a:buChar char="•"/>
            </a:pPr>
            <a:endParaRPr lang="en-US" sz="24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19930" y="2562767"/>
            <a:ext cx="1550505" cy="12182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DIFFERENT TYPES OF </a:t>
            </a:r>
            <a:r>
              <a:rPr lang="en-US" sz="2800" dirty="0" smtClean="0">
                <a:solidFill>
                  <a:schemeClr val="accent6">
                    <a:lumMod val="75000"/>
                  </a:schemeClr>
                </a:solidFill>
              </a:rPr>
              <a:t>KEYS</a:t>
            </a:r>
            <a:endParaRPr lang="en-US" sz="2800" dirty="0">
              <a:solidFill>
                <a:schemeClr val="accent6">
                  <a:lumMod val="75000"/>
                </a:schemeClr>
              </a:solidFill>
            </a:endParaRPr>
          </a:p>
        </p:txBody>
      </p:sp>
      <p:sp>
        <p:nvSpPr>
          <p:cNvPr id="3" name="Content Placeholder 2"/>
          <p:cNvSpPr>
            <a:spLocks noGrp="1"/>
          </p:cNvSpPr>
          <p:nvPr>
            <p:ph idx="1"/>
          </p:nvPr>
        </p:nvSpPr>
        <p:spPr>
          <a:xfrm>
            <a:off x="1065214" y="1752600"/>
            <a:ext cx="5453573" cy="4229100"/>
          </a:xfrm>
        </p:spPr>
        <p:txBody>
          <a:bodyPr/>
          <a:lstStyle/>
          <a:p>
            <a:r>
              <a:rPr lang="en-US" sz="1800" dirty="0"/>
              <a:t>A candidate key of an entity set is a minimal super </a:t>
            </a:r>
            <a:r>
              <a:rPr lang="en-US" sz="1800" dirty="0" smtClean="0"/>
              <a:t>key.</a:t>
            </a:r>
          </a:p>
          <a:p>
            <a:endParaRPr lang="en-US" dirty="0"/>
          </a:p>
          <a:p>
            <a:pPr algn="ctr">
              <a:buFont typeface="Wingdings" panose="05000000000000000000" pitchFamily="2" charset="2"/>
              <a:buChar char="ü"/>
            </a:pPr>
            <a:r>
              <a:rPr lang="en-US" sz="1600" dirty="0" smtClean="0"/>
              <a:t>ID </a:t>
            </a:r>
            <a:r>
              <a:rPr lang="en-US" sz="1600" dirty="0"/>
              <a:t>is candidate key of </a:t>
            </a:r>
            <a:r>
              <a:rPr lang="en-US" sz="1600" dirty="0" smtClean="0"/>
              <a:t>instructor</a:t>
            </a:r>
          </a:p>
          <a:p>
            <a:pPr algn="ctr">
              <a:buFont typeface="Wingdings" panose="05000000000000000000" pitchFamily="2" charset="2"/>
              <a:buChar char="ü"/>
            </a:pPr>
            <a:endParaRPr lang="en-US" sz="2000" dirty="0" smtClean="0"/>
          </a:p>
          <a:p>
            <a:pPr algn="ctr">
              <a:buFont typeface="Wingdings" panose="05000000000000000000" pitchFamily="2" charset="2"/>
              <a:buChar char="ü"/>
            </a:pPr>
            <a:r>
              <a:rPr lang="en-US" sz="1600" dirty="0" err="1" smtClean="0"/>
              <a:t>course_id</a:t>
            </a:r>
            <a:r>
              <a:rPr lang="en-US" sz="1600" dirty="0" smtClean="0"/>
              <a:t> </a:t>
            </a:r>
            <a:r>
              <a:rPr lang="en-US" sz="1600" dirty="0"/>
              <a:t>is candidate key of course</a:t>
            </a:r>
          </a:p>
        </p:txBody>
      </p:sp>
      <p:pic>
        <p:nvPicPr>
          <p:cNvPr id="3074" name="Picture 2" descr="keyCandidate.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00827" y="1524000"/>
            <a:ext cx="4704735" cy="4229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7440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PRIMARY KEY</a:t>
            </a:r>
          </a:p>
        </p:txBody>
      </p:sp>
      <p:sp>
        <p:nvSpPr>
          <p:cNvPr id="3" name="Content Placeholder 2"/>
          <p:cNvSpPr>
            <a:spLocks noGrp="1"/>
          </p:cNvSpPr>
          <p:nvPr>
            <p:ph idx="1"/>
          </p:nvPr>
        </p:nvSpPr>
        <p:spPr>
          <a:xfrm>
            <a:off x="644109" y="1740568"/>
            <a:ext cx="10352754" cy="1098885"/>
          </a:xfrm>
        </p:spPr>
        <p:txBody>
          <a:bodyPr>
            <a:normAutofit/>
          </a:bodyPr>
          <a:lstStyle/>
          <a:p>
            <a:pPr algn="just"/>
            <a:r>
              <a:rPr lang="en-US" sz="1800" dirty="0" smtClean="0"/>
              <a:t>The </a:t>
            </a:r>
            <a:r>
              <a:rPr lang="en-US" sz="1800" dirty="0"/>
              <a:t>primary key must contain unique values, must never be null </a:t>
            </a:r>
            <a:r>
              <a:rPr lang="en-US" sz="1800" dirty="0" smtClean="0"/>
              <a:t>and uniquely </a:t>
            </a:r>
            <a:r>
              <a:rPr lang="en-US" sz="1800" dirty="0"/>
              <a:t>identify each record in the table</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79545" y="2402305"/>
            <a:ext cx="4847303" cy="3866535"/>
          </a:xfrm>
          <a:prstGeom prst="rect">
            <a:avLst/>
          </a:prstGeom>
        </p:spPr>
      </p:pic>
    </p:spTree>
    <p:extLst>
      <p:ext uri="{BB962C8B-B14F-4D97-AF65-F5344CB8AC3E}">
        <p14:creationId xmlns:p14="http://schemas.microsoft.com/office/powerpoint/2010/main" xmlns="" val="1952290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FOREIGN KEY</a:t>
            </a:r>
          </a:p>
        </p:txBody>
      </p:sp>
      <p:sp>
        <p:nvSpPr>
          <p:cNvPr id="3" name="Content Placeholder 2"/>
          <p:cNvSpPr>
            <a:spLocks noGrp="1"/>
          </p:cNvSpPr>
          <p:nvPr>
            <p:ph idx="1"/>
          </p:nvPr>
        </p:nvSpPr>
        <p:spPr>
          <a:xfrm>
            <a:off x="824582" y="1800727"/>
            <a:ext cx="10653543" cy="882315"/>
          </a:xfrm>
        </p:spPr>
        <p:txBody>
          <a:bodyPr>
            <a:noAutofit/>
          </a:bodyPr>
          <a:lstStyle/>
          <a:p>
            <a:pPr algn="just"/>
            <a:r>
              <a:rPr lang="en-US" sz="2000" dirty="0"/>
              <a:t>A foreign key is generally a primary key from one table that appears as a field </a:t>
            </a:r>
            <a:r>
              <a:rPr lang="en-US" sz="2000" dirty="0" smtClean="0"/>
              <a:t>in another </a:t>
            </a:r>
            <a:r>
              <a:rPr lang="en-US" sz="2000" dirty="0"/>
              <a:t>where the first table has a relationship to the second. </a:t>
            </a: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42612" y="2474080"/>
            <a:ext cx="4981072" cy="3681001"/>
          </a:xfrm>
          <a:prstGeom prst="rect">
            <a:avLst/>
          </a:prstGeom>
        </p:spPr>
      </p:pic>
    </p:spTree>
    <p:extLst>
      <p:ext uri="{BB962C8B-B14F-4D97-AF65-F5344CB8AC3E}">
        <p14:creationId xmlns:p14="http://schemas.microsoft.com/office/powerpoint/2010/main" xmlns="" val="566157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811</TotalTime>
  <Words>946</Words>
  <Application>Microsoft Office PowerPoint</Application>
  <PresentationFormat>Custom</PresentationFormat>
  <Paragraphs>152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tf03431377</vt:lpstr>
      <vt:lpstr>Entity Relationship (ER) Model in DBMS </vt:lpstr>
      <vt:lpstr>এই Lesson এ কি শিখব? </vt:lpstr>
      <vt:lpstr>E-R MODEL</vt:lpstr>
      <vt:lpstr>ENTITY</vt:lpstr>
      <vt:lpstr>ATTRIBUTE</vt:lpstr>
      <vt:lpstr>KEY ATTRIBUTE</vt:lpstr>
      <vt:lpstr>DIFFERENT TYPES OF KEYS</vt:lpstr>
      <vt:lpstr>PRIMARY KEY</vt:lpstr>
      <vt:lpstr>FOREIGN KEY</vt:lpstr>
      <vt:lpstr>DIFFERENT TYPES OF KEYS</vt:lpstr>
      <vt:lpstr>WEAK ENTITY SETS</vt:lpstr>
      <vt:lpstr>COMPOSITE ATTRIBUTE</vt:lpstr>
      <vt:lpstr>MULTIVALUED ATTRIBUTE </vt:lpstr>
      <vt:lpstr>Slide 14</vt:lpstr>
      <vt:lpstr>ATTRIBUTE(CONT’D)</vt:lpstr>
      <vt:lpstr>ENTITY-RELATIONSHIP DIAGRAMS</vt:lpstr>
      <vt:lpstr>ENTITY-RELATIONSHIP DIAGRAMS</vt:lpstr>
      <vt:lpstr>ENTITY-RELATIONSHIP DIAGRAMS</vt:lpstr>
      <vt:lpstr>ENTITY-RELATIONSHIP DIAGRAMS(CONT’D)</vt:lpstr>
      <vt:lpstr>ENTITY-RELATIONSHIP DIAGRAMS(CONT’D)</vt:lpstr>
      <vt:lpstr>ENTITY-RELATIONSHIP DIAGRAMS(CONT’D)</vt:lpstr>
      <vt:lpstr>ENTITY-RELATIONSHIP DIAGRAMS(CONT’D)</vt:lpstr>
      <vt:lpstr>CARDINALITY CONSTRAINTS</vt:lpstr>
      <vt:lpstr>ONE-TO-MANY RELATIONSHIP</vt:lpstr>
      <vt:lpstr>MANY-TO-MANY RELATIONSHIP</vt:lpstr>
      <vt:lpstr>PARTICIPATION CONSTRAINT</vt:lpstr>
      <vt:lpstr>PARTICIPATION CONSTRAINT(CONT’D)</vt:lpstr>
      <vt:lpstr>SUMMARY OF SYMBOLS USED IN E-R NOTATION</vt:lpstr>
      <vt:lpstr>SUMMARY OF SYMBOLS USED IN E-R NOTATION(CONT’D)</vt:lpstr>
      <vt:lpstr>SUMMARY OF SYMBOLS USED IN E-R NOTATION(CONT’D)</vt:lpstr>
      <vt:lpstr>E-R DIAGRAM FOR A UNIVERSITY</vt:lpstr>
      <vt:lpstr>“If opportunity doesn’t knock, build a door.”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User</cp:lastModifiedBy>
  <cp:revision>120</cp:revision>
  <dcterms:created xsi:type="dcterms:W3CDTF">2020-04-17T10:09:40Z</dcterms:created>
  <dcterms:modified xsi:type="dcterms:W3CDTF">2020-04-25T11:31:37Z</dcterms:modified>
</cp:coreProperties>
</file>