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7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4505" autoAdjust="0"/>
    <p:restoredTop sz="94660"/>
  </p:normalViewPr>
  <p:slideViewPr>
    <p:cSldViewPr>
      <p:cViewPr varScale="1">
        <p:scale>
          <a:sx n="70" d="100"/>
          <a:sy n="70" d="100"/>
        </p:scale>
        <p:origin x="18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8BA91-54C8-4DCB-980A-804D71B1FD5A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D7799E-4A68-43B3-9731-429F6703F0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02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DF358D-CCAE-4468-9AED-224D44957CC8}" type="datetimeFigureOut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D48AE-F4E1-40AA-A335-918AEBB742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63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D48AE-F4E1-40AA-A335-918AEBB742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0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58B8C-A50D-4B75-8993-2E676C2D5195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B9C3-5204-489F-BEF3-284701BD6E71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27D4-3D2F-4F53-83A5-B112EF47D657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B025-FA52-41D2-800C-D4232566C881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3772-0138-445D-A99F-4CE3C9EBCDE6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038B-63F5-4BE4-A2FA-8F3812CDFD4F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5CAE-5B00-4DB4-96D1-B53A0400E9B9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2219-033A-46B9-8053-0EE7AD2F4C90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2012-3CBF-457F-A248-BF1408FB5FBA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FB77-2905-425C-A424-7CDDE35D0A12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78FE-8F42-43AD-882F-3D5F0A71C850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59D0-0EB5-4026-B447-8A23895291C2}" type="datetime1">
              <a:rPr lang="en-US" smtClean="0"/>
              <a:pPr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9389-2CAA-403E-AB9F-4D9FC4C3E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Integumentary </a:t>
            </a:r>
            <a:r>
              <a:rPr lang="en-US" b="1" dirty="0"/>
              <a:t>S</a:t>
            </a:r>
            <a:r>
              <a:rPr lang="en-US" b="1" dirty="0" smtClean="0"/>
              <a:t>ystem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5 layers:</a:t>
            </a:r>
            <a:endParaRPr lang="en-US" dirty="0"/>
          </a:p>
          <a:p>
            <a:r>
              <a:rPr lang="en-US" dirty="0" smtClean="0"/>
              <a:t>Stratum </a:t>
            </a:r>
            <a:r>
              <a:rPr lang="en-US" dirty="0"/>
              <a:t>basale (stratum germinativum)</a:t>
            </a:r>
          </a:p>
          <a:p>
            <a:r>
              <a:rPr lang="en-US" dirty="0" smtClean="0"/>
              <a:t>Stratum </a:t>
            </a:r>
            <a:r>
              <a:rPr lang="en-US" dirty="0"/>
              <a:t>spinosum </a:t>
            </a:r>
          </a:p>
          <a:p>
            <a:r>
              <a:rPr lang="en-US" dirty="0" smtClean="0"/>
              <a:t>Stratum </a:t>
            </a:r>
            <a:r>
              <a:rPr lang="en-US" dirty="0"/>
              <a:t>granulosum </a:t>
            </a:r>
          </a:p>
          <a:p>
            <a:r>
              <a:rPr lang="en-US" dirty="0" smtClean="0"/>
              <a:t>Stratum </a:t>
            </a:r>
            <a:r>
              <a:rPr lang="en-US" dirty="0"/>
              <a:t>lucidum (only in palms and soles)</a:t>
            </a:r>
          </a:p>
          <a:p>
            <a:r>
              <a:rPr lang="en-US" dirty="0" smtClean="0"/>
              <a:t>Stratum </a:t>
            </a:r>
            <a:r>
              <a:rPr lang="en-US" dirty="0"/>
              <a:t>corneum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</a:pPr>
            <a:r>
              <a:rPr lang="en-US" b="1" dirty="0" smtClean="0"/>
              <a:t>Stratum basale or germinativum</a:t>
            </a:r>
            <a:r>
              <a:rPr lang="en-US" dirty="0" smtClean="0"/>
              <a:t> – single row of cells attached to dermis; youngest cells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spinosum </a:t>
            </a:r>
            <a:r>
              <a:rPr lang="en-US" dirty="0" smtClean="0"/>
              <a:t>– provides strength and   flexibility to the skin, 8 to 10 cell layers are   held together by desmosomes. 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granulosum </a:t>
            </a:r>
            <a:r>
              <a:rPr lang="en-US" dirty="0" smtClean="0"/>
              <a:t>– layers of flattened keratinocytes, producing keratin (hair and nails made of it also)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lucidum </a:t>
            </a:r>
            <a:r>
              <a:rPr lang="en-US" dirty="0" smtClean="0"/>
              <a:t>(only on palms and soles)</a:t>
            </a:r>
          </a:p>
          <a:p>
            <a:pPr lvl="1" algn="just">
              <a:lnSpc>
                <a:spcPct val="90000"/>
              </a:lnSpc>
            </a:pPr>
            <a:r>
              <a:rPr lang="en-US" b="1" dirty="0" smtClean="0"/>
              <a:t>Stratum corneum </a:t>
            </a:r>
            <a:r>
              <a:rPr lang="en-US" dirty="0" smtClean="0"/>
              <a:t>– horny layer (cells dead, many  layers thick)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Layers (from deep to superficial)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The dermis is the middle layer of skin </a:t>
            </a:r>
          </a:p>
          <a:p>
            <a:pPr algn="just"/>
            <a:r>
              <a:rPr lang="en-US" sz="2800" dirty="0" smtClean="0"/>
              <a:t>composed of dense irregular connective tissue -  collagen &amp; elastic fibers, fibroblasts, macrophages &amp; fat cells.</a:t>
            </a:r>
          </a:p>
          <a:p>
            <a:pPr algn="just"/>
            <a:r>
              <a:rPr lang="en-US" sz="2800" dirty="0" smtClean="0"/>
              <a:t>Contains hair follicles, glands, nerves &amp; blood vessels.</a:t>
            </a:r>
          </a:p>
          <a:p>
            <a:pPr algn="just"/>
            <a:r>
              <a:rPr lang="en-US" sz="2800" dirty="0" smtClean="0"/>
              <a:t>Two major regions of dermis</a:t>
            </a:r>
          </a:p>
          <a:p>
            <a:pPr algn="just">
              <a:buNone/>
            </a:pPr>
            <a:r>
              <a:rPr lang="en-US" sz="2800" dirty="0" smtClean="0"/>
              <a:t>				- Papillary region</a:t>
            </a:r>
          </a:p>
          <a:p>
            <a:pPr algn="just">
              <a:buNone/>
            </a:pPr>
            <a:r>
              <a:rPr lang="en-US" sz="2800" dirty="0" smtClean="0"/>
              <a:t>				- Reticular region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  <p:pic>
        <p:nvPicPr>
          <p:cNvPr id="4100" name="Picture 4" descr="http://droualb.faculty.mjc.edu/Lecture%20Notes/Unit%201/FG04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14450"/>
            <a:ext cx="73914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u="sng" dirty="0" smtClean="0"/>
              <a:t>Dermis - Papillary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Top 20% of dermis</a:t>
            </a:r>
          </a:p>
          <a:p>
            <a:r>
              <a:rPr lang="en-US" dirty="0" smtClean="0"/>
              <a:t> Finger like projections are called dermal papillae</a:t>
            </a:r>
          </a:p>
          <a:p>
            <a:pPr>
              <a:buNone/>
            </a:pPr>
            <a:r>
              <a:rPr lang="en-US" dirty="0" smtClean="0"/>
              <a:t>		– anchors epidermis to dermis</a:t>
            </a:r>
          </a:p>
          <a:p>
            <a:pPr>
              <a:buNone/>
            </a:pPr>
            <a:r>
              <a:rPr lang="en-US" dirty="0" smtClean="0"/>
              <a:t>		– contains capillaries that feed epidermis</a:t>
            </a:r>
          </a:p>
          <a:p>
            <a:pPr>
              <a:buNone/>
            </a:pPr>
            <a:r>
              <a:rPr lang="en-US" dirty="0" smtClean="0"/>
              <a:t>		– contains Meissner’s corpuscles (a sensory nerve ending that is sensitive to mechanical stimuli like touch) &amp; free nerve endings for sensations of heat, cold, pain, tickle, and itch </a:t>
            </a:r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Dermis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u="sng" dirty="0" smtClean="0"/>
              <a:t>Dermis - Reticular Region</a:t>
            </a:r>
            <a:r>
              <a:rPr lang="en-US" dirty="0" smtClean="0"/>
              <a:t> </a:t>
            </a:r>
          </a:p>
          <a:p>
            <a:r>
              <a:rPr lang="en-US" dirty="0" smtClean="0"/>
              <a:t>Dense irregular connective tissue</a:t>
            </a:r>
          </a:p>
          <a:p>
            <a:r>
              <a:rPr lang="en-US" dirty="0" smtClean="0"/>
              <a:t>Contains interlacing collagen and elastic fibers</a:t>
            </a:r>
          </a:p>
          <a:p>
            <a:r>
              <a:rPr lang="en-US" dirty="0" smtClean="0"/>
              <a:t>Packed with oil glands, sweat gland ducts, fat &amp; hair follicles</a:t>
            </a:r>
          </a:p>
          <a:p>
            <a:r>
              <a:rPr lang="en-US" dirty="0" smtClean="0"/>
              <a:t>Provides strength, extensibility &amp; elasticity to skin</a:t>
            </a:r>
          </a:p>
          <a:p>
            <a:pPr>
              <a:buNone/>
            </a:pPr>
            <a:r>
              <a:rPr lang="en-US" dirty="0" smtClean="0"/>
              <a:t>		– Stretch marks are dermal tears from extreme stretching</a:t>
            </a:r>
          </a:p>
          <a:p>
            <a:r>
              <a:rPr lang="en-US" dirty="0" smtClean="0"/>
              <a:t>Epidermal ridges form in fetus</a:t>
            </a:r>
          </a:p>
          <a:p>
            <a:pPr>
              <a:buNone/>
            </a:pPr>
            <a:r>
              <a:rPr lang="en-US" dirty="0" smtClean="0"/>
              <a:t>		– Fingerprints are left by sweat glands open on ridges</a:t>
            </a:r>
          </a:p>
          <a:p>
            <a:pPr>
              <a:buNone/>
            </a:pPr>
            <a:r>
              <a:rPr lang="en-US" dirty="0" smtClean="0"/>
              <a:t>		– Increase grip of hand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Dermis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Hypodermis (Gk) = below the skin</a:t>
            </a:r>
          </a:p>
          <a:p>
            <a:pPr algn="just"/>
            <a:r>
              <a:rPr lang="en-US" sz="2800" dirty="0" smtClean="0"/>
              <a:t>“Subcutaneous” (Latin) = below the skin</a:t>
            </a:r>
          </a:p>
          <a:p>
            <a:pPr algn="just"/>
            <a:r>
              <a:rPr lang="en-US" sz="2800" dirty="0" smtClean="0"/>
              <a:t>Also called “superficial fascia”</a:t>
            </a:r>
          </a:p>
          <a:p>
            <a:pPr lvl="1" algn="just">
              <a:buNone/>
            </a:pPr>
            <a:r>
              <a:rPr lang="en-US" dirty="0" smtClean="0"/>
              <a:t>“fascia” (Latin) =band; in anatomy: sheet of connective tissue</a:t>
            </a:r>
          </a:p>
          <a:p>
            <a:pPr algn="just"/>
            <a:r>
              <a:rPr lang="en-US" sz="2800" dirty="0" smtClean="0"/>
              <a:t>Fatty tissue which stores fat and anchors skin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Attaches the reticular layer to the underlying organs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n-US" dirty="0" smtClean="0"/>
              <a:t>It contains larger blood vessels and nerves than those found in the dermis.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pic>
        <p:nvPicPr>
          <p:cNvPr id="4" name="Content Placeholder 3" descr="collageneire_sk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084" y="1219200"/>
            <a:ext cx="4426715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It is essentially composed of a type of cells </a:t>
            </a:r>
            <a:r>
              <a:rPr lang="en-US" dirty="0" err="1" smtClean="0"/>
              <a:t>specialised</a:t>
            </a:r>
            <a:r>
              <a:rPr lang="en-US" dirty="0" smtClean="0"/>
              <a:t> in accumulating and storing fats, known as </a:t>
            </a:r>
            <a:r>
              <a:rPr lang="en-US" dirty="0" err="1" smtClean="0"/>
              <a:t>adipocytes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These cells are grouped together in lobules separated by connective tissue - collagen and </a:t>
            </a:r>
            <a:r>
              <a:rPr lang="en-US" dirty="0" err="1" smtClean="0"/>
              <a:t>elastin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The number of </a:t>
            </a:r>
            <a:r>
              <a:rPr lang="en-US" dirty="0" err="1" smtClean="0"/>
              <a:t>adipocytes</a:t>
            </a:r>
            <a:r>
              <a:rPr lang="en-US" dirty="0" smtClean="0"/>
              <a:t> varies among different areas of the body, while their size varies according to the body's nutritional state.</a:t>
            </a:r>
            <a:endParaRPr lang="en-US" baseline="30000" dirty="0" smtClean="0"/>
          </a:p>
          <a:p>
            <a:r>
              <a:rPr lang="en-US" dirty="0" smtClean="0"/>
              <a:t>It acts as energy reserve</a:t>
            </a:r>
          </a:p>
          <a:p>
            <a:r>
              <a:rPr lang="en-US" dirty="0" smtClean="0"/>
              <a:t>provides some minor thermoregulation via insulation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Skin Appendages or Accessory Organs of Skin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484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Integumentary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Integument is skin</a:t>
            </a:r>
          </a:p>
          <a:p>
            <a:r>
              <a:rPr lang="en-US" dirty="0" smtClean="0"/>
              <a:t>Integumentary system is the skin and the organs derived from it (hair, glands, nails)</a:t>
            </a:r>
          </a:p>
          <a:p>
            <a:r>
              <a:rPr lang="en-US" dirty="0" smtClean="0"/>
              <a:t>One of the largest organs</a:t>
            </a:r>
          </a:p>
          <a:p>
            <a:pPr lvl="1"/>
            <a:r>
              <a:rPr lang="en-US" dirty="0" smtClean="0"/>
              <a:t>surface area of between - 1.5-2.0 square meters ,</a:t>
            </a:r>
          </a:p>
          <a:p>
            <a:pPr lvl="1"/>
            <a:r>
              <a:rPr lang="en-US" dirty="0" smtClean="0"/>
              <a:t> total average weight :10-11 lbs.</a:t>
            </a:r>
          </a:p>
          <a:p>
            <a:pPr lvl="1"/>
            <a:r>
              <a:rPr lang="en-US" dirty="0" smtClean="0"/>
              <a:t>Largest sense organ in the body</a:t>
            </a:r>
          </a:p>
          <a:p>
            <a:r>
              <a:rPr lang="en-US" dirty="0" smtClean="0"/>
              <a:t>The study of the skin is </a:t>
            </a:r>
            <a:r>
              <a:rPr lang="en-US" b="1" dirty="0" smtClean="0"/>
              <a:t>Dermatology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373563"/>
          </a:xfrm>
        </p:spPr>
        <p:txBody>
          <a:bodyPr/>
          <a:lstStyle/>
          <a:p>
            <a:r>
              <a:rPr lang="en-US" dirty="0" smtClean="0"/>
              <a:t>Derived from epidermis but extend into dermis</a:t>
            </a:r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Hair and hair follicles</a:t>
            </a:r>
          </a:p>
          <a:p>
            <a:pPr lvl="1"/>
            <a:r>
              <a:rPr lang="en-US" dirty="0" smtClean="0"/>
              <a:t>Sebaceous (oil) glands</a:t>
            </a:r>
          </a:p>
          <a:p>
            <a:pPr lvl="1"/>
            <a:r>
              <a:rPr lang="en-US" dirty="0" smtClean="0"/>
              <a:t>Sweat (sudoiferous) glands</a:t>
            </a:r>
          </a:p>
          <a:p>
            <a:pPr lvl="1"/>
            <a:r>
              <a:rPr lang="en-US" dirty="0" smtClean="0"/>
              <a:t>Nails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30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Skin Appendages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625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Hairs are </a:t>
            </a:r>
            <a:r>
              <a:rPr lang="en-US" dirty="0"/>
              <a:t>present on most skin surfaces except the </a:t>
            </a:r>
            <a:r>
              <a:rPr lang="en-US" dirty="0" smtClean="0"/>
              <a:t>palms and soles. </a:t>
            </a:r>
          </a:p>
          <a:p>
            <a:pPr>
              <a:buNone/>
            </a:pPr>
            <a:r>
              <a:rPr lang="en-US" dirty="0" smtClean="0"/>
              <a:t>Hair consists of:</a:t>
            </a:r>
          </a:p>
          <a:p>
            <a:r>
              <a:rPr lang="en-US" dirty="0"/>
              <a:t>Shaft -- visible</a:t>
            </a:r>
          </a:p>
          <a:p>
            <a:r>
              <a:rPr lang="en-US" dirty="0" smtClean="0"/>
              <a:t>Root </a:t>
            </a:r>
            <a:r>
              <a:rPr lang="en-US" dirty="0"/>
              <a:t>-- below the surface</a:t>
            </a:r>
          </a:p>
          <a:p>
            <a:r>
              <a:rPr lang="en-US" dirty="0" smtClean="0"/>
              <a:t>Follicle </a:t>
            </a:r>
            <a:r>
              <a:rPr lang="en-US" dirty="0"/>
              <a:t>surrounds 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External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Internal root sheath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Base of follicle is bulb</a:t>
            </a:r>
          </a:p>
          <a:p>
            <a:r>
              <a:rPr lang="en-US" dirty="0" smtClean="0"/>
              <a:t>Blood </a:t>
            </a:r>
            <a:r>
              <a:rPr lang="en-US" dirty="0"/>
              <a:t>vessels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77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Hair</a:t>
            </a:r>
            <a:endParaRPr lang="en-US" b="1" dirty="0"/>
          </a:p>
        </p:txBody>
      </p:sp>
      <p:pic>
        <p:nvPicPr>
          <p:cNvPr id="2" name="Picture 2" descr="Image result for structure of hair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5638800" cy="5793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978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Tightly </a:t>
            </a:r>
            <a:r>
              <a:rPr lang="en-US" dirty="0"/>
              <a:t>packed keratinized cells</a:t>
            </a:r>
          </a:p>
          <a:p>
            <a:r>
              <a:rPr lang="en-US" dirty="0" smtClean="0"/>
              <a:t>Nail </a:t>
            </a:r>
            <a:r>
              <a:rPr lang="en-US" dirty="0"/>
              <a:t>body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Visible portion pink due to underlying capillaries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Free edge appears white</a:t>
            </a:r>
          </a:p>
          <a:p>
            <a:r>
              <a:rPr lang="en-US" dirty="0" smtClean="0"/>
              <a:t>Nail </a:t>
            </a:r>
            <a:r>
              <a:rPr lang="en-US" dirty="0"/>
              <a:t>root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buried under skin layers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lunula is white due </a:t>
            </a:r>
            <a:r>
              <a:rPr lang="en-US" dirty="0" smtClean="0"/>
              <a:t>to thickened </a:t>
            </a:r>
            <a:r>
              <a:rPr lang="en-US" dirty="0"/>
              <a:t>stratum basale </a:t>
            </a:r>
          </a:p>
          <a:p>
            <a:r>
              <a:rPr lang="en-US" dirty="0" smtClean="0"/>
              <a:t>Eponychium </a:t>
            </a:r>
            <a:r>
              <a:rPr lang="en-US" dirty="0"/>
              <a:t>(cuticle)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265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715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Nails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4320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Glands of 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/>
              <a:t>Sebaceous (oil) </a:t>
            </a:r>
            <a:r>
              <a:rPr lang="en-US" sz="3500" b="1" dirty="0" smtClean="0"/>
              <a:t>glands</a:t>
            </a:r>
            <a:endParaRPr lang="en-US" sz="3500" b="1" dirty="0"/>
          </a:p>
          <a:p>
            <a:pPr>
              <a:buNone/>
            </a:pPr>
            <a:r>
              <a:rPr lang="en-US" dirty="0" smtClean="0"/>
              <a:t>Sebaceous </a:t>
            </a:r>
            <a:r>
              <a:rPr lang="en-US" dirty="0"/>
              <a:t>(oil) glands are usually connected to hair follicles; they are absent in the palms and soles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Produce </a:t>
            </a:r>
            <a:r>
              <a:rPr lang="en-US" dirty="0"/>
              <a:t>sebum</a:t>
            </a:r>
          </a:p>
          <a:p>
            <a:pPr>
              <a:buFont typeface="Courier New" pitchFamily="49" charset="0"/>
              <a:buChar char="o"/>
            </a:pPr>
            <a:r>
              <a:rPr lang="fr-FR" dirty="0"/>
              <a:t>C</a:t>
            </a:r>
            <a:r>
              <a:rPr lang="fr-FR" dirty="0" smtClean="0"/>
              <a:t>ontain </a:t>
            </a:r>
            <a:r>
              <a:rPr lang="fr-FR" dirty="0"/>
              <a:t>cholestérol, proteins, fats &amp; salts 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/>
              <a:t>M</a:t>
            </a:r>
            <a:r>
              <a:rPr lang="en-US" dirty="0" smtClean="0"/>
              <a:t>oistens </a:t>
            </a:r>
            <a:r>
              <a:rPr lang="en-US" dirty="0"/>
              <a:t>hairs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W</a:t>
            </a:r>
            <a:r>
              <a:rPr lang="en-US" dirty="0" smtClean="0"/>
              <a:t>aterproofs </a:t>
            </a:r>
            <a:r>
              <a:rPr lang="en-US" dirty="0"/>
              <a:t>and softens the skin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I</a:t>
            </a:r>
            <a:r>
              <a:rPr lang="en-US" dirty="0" smtClean="0"/>
              <a:t>nhibits </a:t>
            </a:r>
            <a:r>
              <a:rPr lang="en-US" dirty="0"/>
              <a:t>growth of bacteria &amp; fungi (ringworm)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Acne</a:t>
            </a:r>
            <a:endParaRPr lang="en-US" dirty="0"/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Bacterial inflammation of glands</a:t>
            </a:r>
          </a:p>
          <a:p>
            <a:pPr>
              <a:buNone/>
            </a:pPr>
            <a:r>
              <a:rPr lang="en-US" dirty="0" smtClean="0"/>
              <a:t>		– </a:t>
            </a:r>
            <a:r>
              <a:rPr lang="en-US" dirty="0"/>
              <a:t>Secretions are stimulated by hormones at </a:t>
            </a:r>
            <a:r>
              <a:rPr lang="en-US" dirty="0" smtClean="0"/>
              <a:t>puberty.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8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Glands of the Skin</a:t>
            </a:r>
            <a:endParaRPr lang="en-US" dirty="0"/>
          </a:p>
        </p:txBody>
      </p:sp>
      <p:pic>
        <p:nvPicPr>
          <p:cNvPr id="24578" name="Picture 2" descr="Image res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3999"/>
            <a:ext cx="5105400" cy="4763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90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382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Sudoriferous (sweat) </a:t>
            </a:r>
            <a:r>
              <a:rPr lang="en-US" b="1" dirty="0" smtClean="0"/>
              <a:t>glands</a:t>
            </a:r>
            <a:endParaRPr lang="en-US" b="1" dirty="0"/>
          </a:p>
          <a:p>
            <a:pPr>
              <a:buNone/>
            </a:pPr>
            <a:r>
              <a:rPr lang="en-US" dirty="0"/>
              <a:t>Sweat glands (most areas of skin)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regulate body temperature through evaporation (perspiration)</a:t>
            </a:r>
          </a:p>
          <a:p>
            <a:pPr>
              <a:buNone/>
            </a:pPr>
            <a:r>
              <a:rPr lang="en-US" dirty="0" smtClean="0"/>
              <a:t>			– </a:t>
            </a:r>
            <a:r>
              <a:rPr lang="en-US" dirty="0"/>
              <a:t>help eliminate wastes such as urea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Types of sweat glands: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Eccrine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merocrine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numerous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True sweat:  99% water, some salts, traces of waste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Open through pores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Apocrine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Axillaries, anal and genital areas only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Ducts open into hair follicles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organic molecules in it decompose with time - odor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Modified apocrine glands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Ceruminous – secrete earwax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Mammary – secrete milk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13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cs typeface="Times New Roman" pitchFamily="18" charset="0"/>
              </a:rPr>
              <a:t>Disorders of the Integumentary System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Acne vulgaris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Caused by increased secretion of oil related to increased hormones during puberty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Albinism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Inherited disorder in which melanin is not produced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18" charset="0"/>
              </a:rPr>
              <a:t>Alopecia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 </a:t>
            </a:r>
            <a:r>
              <a:rPr lang="en-US" sz="2400" dirty="0" smtClean="0">
                <a:cs typeface="Times New Roman" pitchFamily="18" charset="0"/>
              </a:rPr>
              <a:t>Baldness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Cellulitis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Bacterial infection of the dermis and subcutaneous layer of the skin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Dandruff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White flakes of dead skin cells from the scalp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Eczema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Group of disorders caused by allergic or irritant reactions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4186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Times New Roman" pitchFamily="18" charset="0"/>
              </a:rPr>
              <a:t>Hirsutism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>
                <a:cs typeface="Times New Roman" pitchFamily="18" charset="0"/>
              </a:rPr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Abnormal amount of hair growth in unusual places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Psoriasis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Chronic skin disorder in which too many epidermal cells are produced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Rashes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May result from viral infection, especially in children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Scleroderma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Rare autoimmune disorder that affects blood vessels and connective tissues of the skin</a:t>
            </a:r>
          </a:p>
          <a:p>
            <a:r>
              <a:rPr lang="en-US" sz="2400" dirty="0" smtClean="0"/>
              <a:t>Skin cancer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Three forms are basal, squamous, and melanoma</a:t>
            </a:r>
          </a:p>
          <a:p>
            <a:r>
              <a:rPr lang="en-US" sz="2400" dirty="0" smtClean="0"/>
              <a:t>Wart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cs typeface="Tahoma" pitchFamily="28" charset="0"/>
              </a:rPr>
              <a:t>–</a:t>
            </a:r>
            <a:r>
              <a:rPr lang="en-US" sz="2400" dirty="0" smtClean="0"/>
              <a:t> Papule caused by a viral infection</a:t>
            </a:r>
          </a:p>
          <a:p>
            <a:pPr>
              <a:buFontTx/>
              <a:buNone/>
            </a:pPr>
            <a:endParaRPr lang="en-US" dirty="0" smtClean="0">
              <a:latin typeface="Tahoma" pitchFamily="2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400"/>
            <a:ext cx="6705600" cy="4571999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1.</a:t>
            </a:r>
            <a:r>
              <a:rPr lang="en-US" b="1" dirty="0" smtClean="0"/>
              <a:t>Covers </a:t>
            </a:r>
            <a:r>
              <a:rPr lang="en-US" b="1" dirty="0"/>
              <a:t>and protects the body </a:t>
            </a:r>
            <a:r>
              <a:rPr lang="en-US" dirty="0"/>
              <a:t>from</a:t>
            </a:r>
          </a:p>
          <a:p>
            <a:pPr lvl="1"/>
            <a:r>
              <a:rPr lang="en-US" dirty="0"/>
              <a:t>Pathogens</a:t>
            </a:r>
          </a:p>
          <a:p>
            <a:pPr lvl="1"/>
            <a:r>
              <a:rPr lang="en-US" dirty="0"/>
              <a:t>Injury</a:t>
            </a:r>
          </a:p>
          <a:p>
            <a:pPr lvl="1"/>
            <a:r>
              <a:rPr lang="en-US" dirty="0"/>
              <a:t>Ultra-violet radiation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/>
              <a:t>Regulate body </a:t>
            </a:r>
            <a:r>
              <a:rPr lang="en-US" b="1" dirty="0" smtClean="0"/>
              <a:t>temperature through</a:t>
            </a:r>
            <a:endParaRPr lang="en-US" b="1" dirty="0"/>
          </a:p>
          <a:p>
            <a:pPr lvl="1"/>
            <a:r>
              <a:rPr lang="en-US" dirty="0"/>
              <a:t>Sweating</a:t>
            </a:r>
          </a:p>
          <a:p>
            <a:pPr lvl="1"/>
            <a:r>
              <a:rPr lang="en-US" dirty="0" smtClean="0"/>
              <a:t>Dilatation/constriction of </a:t>
            </a:r>
            <a:r>
              <a:rPr lang="en-US" dirty="0"/>
              <a:t>blood </a:t>
            </a:r>
            <a:r>
              <a:rPr lang="en-US" dirty="0" smtClean="0"/>
              <a:t>vessels 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Excretes Waste as</a:t>
            </a:r>
          </a:p>
          <a:p>
            <a:pPr lvl="0">
              <a:buNone/>
            </a:pPr>
            <a:r>
              <a:rPr lang="en-US" dirty="0" smtClean="0"/>
              <a:t>	- Urea </a:t>
            </a:r>
          </a:p>
          <a:p>
            <a:pPr lvl="0">
              <a:buNone/>
            </a:pPr>
            <a:r>
              <a:rPr lang="en-US" dirty="0" smtClean="0"/>
              <a:t>	- sweat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Reduces water loss </a:t>
            </a:r>
            <a:r>
              <a:rPr lang="en-US" dirty="0" smtClean="0"/>
              <a:t>- Keeps the body from drying out</a:t>
            </a:r>
          </a:p>
          <a:p>
            <a:pPr>
              <a:buNone/>
            </a:pPr>
            <a:r>
              <a:rPr lang="en-US" dirty="0" smtClean="0"/>
              <a:t>5. </a:t>
            </a:r>
            <a:r>
              <a:rPr lang="en-US" b="1" dirty="0" smtClean="0"/>
              <a:t>Houses sensory receptors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266" name="Picture 2" descr="http://cdn.entwellbeing.com.au/wp-content/uploads/2012/10/skin-lay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14424"/>
            <a:ext cx="7620000" cy="559117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6553200" cy="2438400"/>
          </a:xfrm>
        </p:spPr>
        <p:txBody>
          <a:bodyPr/>
          <a:lstStyle/>
          <a:p>
            <a:r>
              <a:rPr lang="en-US" dirty="0" smtClean="0"/>
              <a:t>Epidermis		   </a:t>
            </a:r>
          </a:p>
          <a:p>
            <a:r>
              <a:rPr lang="en-US" dirty="0" smtClean="0"/>
              <a:t>Dermis</a:t>
            </a:r>
          </a:p>
          <a:p>
            <a:r>
              <a:rPr lang="en-US" dirty="0" smtClean="0"/>
              <a:t>Subcutaneous layer or hypodermis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/>
              <a:t>Stratified squamous epithelium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sz="2800" dirty="0"/>
              <a:t>Avascular (contains no blood vessels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Most of the cells in the epidermis are keratinocytes.</a:t>
            </a:r>
          </a:p>
          <a:p>
            <a:pPr>
              <a:buNone/>
            </a:pPr>
            <a:r>
              <a:rPr lang="en-US" dirty="0"/>
              <a:t>Inner </a:t>
            </a:r>
            <a:r>
              <a:rPr lang="en-US" dirty="0" smtClean="0"/>
              <a:t>part is </a:t>
            </a:r>
            <a:r>
              <a:rPr lang="en-US" dirty="0"/>
              <a:t>composed of </a:t>
            </a:r>
            <a:r>
              <a:rPr lang="en-US" dirty="0" smtClean="0"/>
              <a:t>living </a:t>
            </a:r>
            <a:r>
              <a:rPr lang="en-US" dirty="0"/>
              <a:t>cells</a:t>
            </a:r>
          </a:p>
          <a:p>
            <a:pPr>
              <a:buNone/>
            </a:pPr>
            <a:r>
              <a:rPr lang="en-US" dirty="0" smtClean="0"/>
              <a:t>Outer part is composed </a:t>
            </a:r>
            <a:r>
              <a:rPr lang="en-US" dirty="0"/>
              <a:t>of dead cells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 Keratinocytes </a:t>
            </a:r>
            <a:endParaRPr lang="en-US" dirty="0"/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protein keratin, which </a:t>
            </a:r>
            <a:r>
              <a:rPr lang="en-US" sz="2800" dirty="0" smtClean="0"/>
              <a:t>helps to </a:t>
            </a:r>
            <a:r>
              <a:rPr lang="en-US" sz="2800" dirty="0"/>
              <a:t>protect </a:t>
            </a:r>
            <a:r>
              <a:rPr lang="en-US" sz="2800" dirty="0" smtClean="0"/>
              <a:t>the skin </a:t>
            </a:r>
            <a:r>
              <a:rPr lang="en-US" sz="2800" dirty="0"/>
              <a:t>and underlying tissue from heat, microbes, </a:t>
            </a:r>
            <a:r>
              <a:rPr lang="en-US" sz="2800" dirty="0" smtClean="0"/>
              <a:t>and chemicals</a:t>
            </a:r>
          </a:p>
          <a:p>
            <a:pPr lvl="2" algn="just"/>
            <a:r>
              <a:rPr lang="en-US" sz="2800" dirty="0" smtClean="0"/>
              <a:t>Produce lamellar </a:t>
            </a:r>
            <a:r>
              <a:rPr lang="en-US" sz="2800" dirty="0"/>
              <a:t>granules, which release </a:t>
            </a:r>
            <a:r>
              <a:rPr lang="en-US" sz="2800" dirty="0" smtClean="0"/>
              <a:t>a waterproof sealant.</a:t>
            </a:r>
            <a:endParaRPr lang="en-US" sz="2800" dirty="0"/>
          </a:p>
          <a:p>
            <a:pPr>
              <a:buNone/>
            </a:pPr>
            <a:r>
              <a:rPr lang="en-US" dirty="0" smtClean="0"/>
              <a:t>2.  Melanocytes </a:t>
            </a:r>
            <a:endParaRPr lang="en-US" dirty="0"/>
          </a:p>
          <a:p>
            <a:pPr lvl="2" algn="just"/>
            <a:r>
              <a:rPr lang="en-US" sz="2800" dirty="0" smtClean="0"/>
              <a:t>produce </a:t>
            </a:r>
            <a:r>
              <a:rPr lang="en-US" sz="2800" dirty="0"/>
              <a:t>the pigment melanin </a:t>
            </a:r>
            <a:r>
              <a:rPr lang="en-US" sz="2800" dirty="0" smtClean="0"/>
              <a:t>which contributes </a:t>
            </a:r>
            <a:r>
              <a:rPr lang="en-US" sz="2800" dirty="0"/>
              <a:t>to </a:t>
            </a:r>
            <a:r>
              <a:rPr lang="en-US" sz="2800" dirty="0" smtClean="0"/>
              <a:t>skin color </a:t>
            </a:r>
            <a:r>
              <a:rPr lang="en-US" sz="2800" dirty="0"/>
              <a:t>and </a:t>
            </a:r>
            <a:r>
              <a:rPr lang="en-US" sz="2800" dirty="0" smtClean="0"/>
              <a:t>absorbs damaging </a:t>
            </a:r>
            <a:r>
              <a:rPr lang="en-US" sz="2800" dirty="0"/>
              <a:t>ultraviolet (UV) </a:t>
            </a:r>
            <a:r>
              <a:rPr lang="en-US" sz="2800" dirty="0" smtClean="0"/>
              <a:t>light.</a:t>
            </a:r>
          </a:p>
          <a:p>
            <a:pPr lvl="2" algn="just"/>
            <a:r>
              <a:rPr lang="en-US" sz="2800" dirty="0" smtClean="0"/>
              <a:t>Help in the production of Vitamin D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144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 Langerhans cells (Dendritic cells) </a:t>
            </a:r>
            <a:endParaRPr lang="en-US" dirty="0"/>
          </a:p>
          <a:p>
            <a:pPr lvl="2"/>
            <a:r>
              <a:rPr lang="en-US" sz="2800" dirty="0"/>
              <a:t>derived from bone </a:t>
            </a:r>
            <a:r>
              <a:rPr lang="en-US" sz="2800" dirty="0" smtClean="0"/>
              <a:t>marrow (star shaped cells)</a:t>
            </a:r>
          </a:p>
          <a:p>
            <a:pPr lvl="2"/>
            <a:r>
              <a:rPr lang="en-US" sz="2800" dirty="0" smtClean="0"/>
              <a:t>participate </a:t>
            </a:r>
            <a:r>
              <a:rPr lang="en-US" sz="2800" dirty="0"/>
              <a:t>in immune </a:t>
            </a:r>
            <a:r>
              <a:rPr lang="en-US" sz="2800" dirty="0" smtClean="0"/>
              <a:t>response</a:t>
            </a:r>
          </a:p>
          <a:p>
            <a:pPr lvl="2"/>
            <a:r>
              <a:rPr lang="en-US" sz="2800" dirty="0" smtClean="0"/>
              <a:t>play a role in the development of skin allergies</a:t>
            </a:r>
            <a:endParaRPr lang="en-US" sz="2800" dirty="0"/>
          </a:p>
          <a:p>
            <a:pPr>
              <a:buNone/>
            </a:pPr>
            <a:r>
              <a:rPr lang="en-US" dirty="0" smtClean="0"/>
              <a:t>4. Merkel </a:t>
            </a:r>
            <a:r>
              <a:rPr lang="en-US" dirty="0"/>
              <a:t>cells</a:t>
            </a:r>
          </a:p>
          <a:p>
            <a:pPr lvl="2"/>
            <a:r>
              <a:rPr lang="en-US" sz="2800" dirty="0"/>
              <a:t>contact a sensory structure called a tactile (Merkel) </a:t>
            </a:r>
            <a:r>
              <a:rPr lang="en-US" sz="2800" dirty="0" smtClean="0"/>
              <a:t>disc that helps </a:t>
            </a:r>
            <a:r>
              <a:rPr lang="en-US" sz="2800" dirty="0"/>
              <a:t>in the sensation of touch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Epidermis- Four types of cells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914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Layers and cells of epidermis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9389-2CAA-403E-AB9F-4D9FC4C3E4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198" name="AutoShape 6" descr="http://bestofbothworldsaz.com/wp-content/uploads/2010/09/Epidermis1.jpg"/>
          <p:cNvSpPr>
            <a:spLocks noChangeAspect="1" noChangeArrowheads="1"/>
          </p:cNvSpPr>
          <p:nvPr/>
        </p:nvSpPr>
        <p:spPr bwMode="auto">
          <a:xfrm>
            <a:off x="155575" y="-1096963"/>
            <a:ext cx="4286250" cy="2295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cnx.org/resources/045ab901dc23689d26c1b4144f6e6b21d4dcc222/502_Layers_of_epider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086600" cy="560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744</Words>
  <Application>Microsoft Office PowerPoint</Application>
  <PresentationFormat>On-screen Show (4:3)</PresentationFormat>
  <Paragraphs>200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Tahoma</vt:lpstr>
      <vt:lpstr>Times New Roman</vt:lpstr>
      <vt:lpstr>Office Theme</vt:lpstr>
      <vt:lpstr>The Integumentary System</vt:lpstr>
      <vt:lpstr>Integumentary system</vt:lpstr>
      <vt:lpstr>Functions of skin</vt:lpstr>
      <vt:lpstr>Anatomy of skin</vt:lpstr>
      <vt:lpstr>Anatomy of skin</vt:lpstr>
      <vt:lpstr>Epidermis</vt:lpstr>
      <vt:lpstr>Epidermis- Four types of cells</vt:lpstr>
      <vt:lpstr>Epidermis- Four types of cells</vt:lpstr>
      <vt:lpstr>Layers and cells of epidermis</vt:lpstr>
      <vt:lpstr>Layers (from deep to superficial)</vt:lpstr>
      <vt:lpstr>Layers (from deep to superficial)</vt:lpstr>
      <vt:lpstr>Dermis</vt:lpstr>
      <vt:lpstr>Dermis</vt:lpstr>
      <vt:lpstr>Dermis</vt:lpstr>
      <vt:lpstr>PowerPoint Presentation</vt:lpstr>
      <vt:lpstr>Hypodermis</vt:lpstr>
      <vt:lpstr>Hypodermis</vt:lpstr>
      <vt:lpstr>Hypodermis</vt:lpstr>
      <vt:lpstr>Skin Appendages or Accessory Organs of Skin</vt:lpstr>
      <vt:lpstr>PowerPoint Presentation</vt:lpstr>
      <vt:lpstr>Hair</vt:lpstr>
      <vt:lpstr>Hair</vt:lpstr>
      <vt:lpstr>Nails</vt:lpstr>
      <vt:lpstr>Nails</vt:lpstr>
      <vt:lpstr>Glands of Skin</vt:lpstr>
      <vt:lpstr>Glands of the Skin</vt:lpstr>
      <vt:lpstr>PowerPoint Presentation</vt:lpstr>
      <vt:lpstr>Disorders of the Integumentary System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Integumentary System</dc:title>
  <dc:creator>Su</dc:creator>
  <cp:lastModifiedBy>admin</cp:lastModifiedBy>
  <cp:revision>51</cp:revision>
  <dcterms:created xsi:type="dcterms:W3CDTF">2012-10-13T05:02:52Z</dcterms:created>
  <dcterms:modified xsi:type="dcterms:W3CDTF">2021-03-04T10:10:49Z</dcterms:modified>
</cp:coreProperties>
</file>