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7" r:id="rId4"/>
    <p:sldId id="290" r:id="rId5"/>
    <p:sldId id="291" r:id="rId6"/>
    <p:sldId id="292" r:id="rId7"/>
    <p:sldId id="293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166" y="-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Lecture 13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Introduction to Cryptography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113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524" y="365125"/>
            <a:ext cx="10412276" cy="92033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+mn-lt"/>
              </a:rPr>
              <a:t>Cryptography</a:t>
            </a:r>
            <a:r>
              <a:rPr lang="en-US" sz="2800" b="1" dirty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1524" y="1285461"/>
            <a:ext cx="9739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Cryptography</a:t>
            </a:r>
            <a:r>
              <a:rPr lang="en-US" sz="2400" dirty="0"/>
              <a:t> is the practice of concealing information by </a:t>
            </a:r>
            <a:r>
              <a:rPr lang="en-US" sz="2400" b="1" dirty="0">
                <a:solidFill>
                  <a:srgbClr val="C00000"/>
                </a:solidFill>
              </a:rPr>
              <a:t>converting plaintext</a:t>
            </a:r>
            <a:r>
              <a:rPr lang="en-US" sz="2400" dirty="0"/>
              <a:t> (readable format) into </a:t>
            </a:r>
            <a:r>
              <a:rPr lang="en-US" sz="2400" b="1" dirty="0">
                <a:solidFill>
                  <a:srgbClr val="C00000"/>
                </a:solidFill>
              </a:rPr>
              <a:t>ciphertext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(unreadable format) using a key or encryption scheme.   </a:t>
            </a:r>
          </a:p>
        </p:txBody>
      </p:sp>
      <p:pic>
        <p:nvPicPr>
          <p:cNvPr id="5" name="Picture 4" descr="c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02" y="2432648"/>
            <a:ext cx="6832120" cy="4287139"/>
          </a:xfrm>
          <a:prstGeom prst="rect">
            <a:avLst/>
          </a:prstGeom>
        </p:spPr>
      </p:pic>
      <p:pic>
        <p:nvPicPr>
          <p:cNvPr id="6" name="Picture 5" descr="c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400" y="3105874"/>
            <a:ext cx="5105400" cy="16817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75133" y="4919134"/>
            <a:ext cx="2544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 1: Encryption 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1781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FF8F3-7E42-AE6A-D2E6-967102AD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223611"/>
            <a:ext cx="10515600" cy="80106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Types of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Cryptography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6" y="1183703"/>
            <a:ext cx="10515600" cy="485174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Cryptography</a:t>
            </a:r>
            <a:r>
              <a:rPr lang="en-US" sz="2000" dirty="0"/>
              <a:t> is categorized into </a:t>
            </a:r>
            <a:r>
              <a:rPr lang="en-US" sz="2000" b="1" dirty="0"/>
              <a:t>two</a:t>
            </a:r>
            <a:r>
              <a:rPr lang="en-US" sz="2000" dirty="0"/>
              <a:t> types according to the number of keys employed for encryption and decryption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Symmetric Encryption                                                        A</a:t>
            </a:r>
            <a:r>
              <a:rPr lang="en-US" sz="2400" b="1" dirty="0" smtClean="0">
                <a:solidFill>
                  <a:srgbClr val="C00000"/>
                </a:solidFill>
              </a:rPr>
              <a:t>s</a:t>
            </a:r>
            <a:r>
              <a:rPr lang="en-US" sz="2400" b="1" dirty="0" smtClean="0">
                <a:solidFill>
                  <a:srgbClr val="C00000"/>
                </a:solidFill>
              </a:rPr>
              <a:t>ymmetric </a:t>
            </a:r>
            <a:r>
              <a:rPr lang="en-US" sz="2400" b="1" dirty="0" smtClean="0">
                <a:solidFill>
                  <a:srgbClr val="C00000"/>
                </a:solidFill>
              </a:rPr>
              <a:t>Encryption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34C482B-8AD6-B806-0A64-E6D511895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261" y="2839754"/>
            <a:ext cx="5016909" cy="24317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1F90877-EAC7-ED29-AF68-7BD3F70C5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971" y="2748410"/>
            <a:ext cx="5116284" cy="24205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94114" y="4822372"/>
            <a:ext cx="23513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11885" y="4767943"/>
            <a:ext cx="23513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15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503110"/>
            <a:ext cx="11244943" cy="608274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Symmetric Encryption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sz="2400" dirty="0" smtClean="0"/>
              <a:t>Sender and receiver use same digital key to </a:t>
            </a:r>
            <a:r>
              <a:rPr lang="en-US" sz="2400" dirty="0" smtClean="0"/>
              <a:t>encrypt and </a:t>
            </a:r>
            <a:r>
              <a:rPr lang="en-US" sz="2400" dirty="0" smtClean="0"/>
              <a:t>decrypt message</a:t>
            </a:r>
          </a:p>
          <a:p>
            <a:r>
              <a:rPr lang="en-US" sz="2400" dirty="0" smtClean="0"/>
              <a:t>Requires </a:t>
            </a:r>
            <a:r>
              <a:rPr lang="en-US" sz="2400" dirty="0" smtClean="0"/>
              <a:t>different set of keys for each transaction</a:t>
            </a:r>
          </a:p>
          <a:p>
            <a:r>
              <a:rPr lang="en-US" sz="2400" dirty="0" smtClean="0"/>
              <a:t>Strength </a:t>
            </a:r>
            <a:r>
              <a:rPr lang="en-US" sz="2400" dirty="0" smtClean="0"/>
              <a:t>of encryption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  -Fixed Length </a:t>
            </a:r>
            <a:r>
              <a:rPr lang="en-US" sz="2400" dirty="0" smtClean="0"/>
              <a:t>of binary key used to encrypt </a:t>
            </a:r>
            <a:r>
              <a:rPr lang="en-US" sz="2400" dirty="0" smtClean="0"/>
              <a:t>data</a:t>
            </a:r>
          </a:p>
          <a:p>
            <a:r>
              <a:rPr lang="en-US" sz="2400" dirty="0" smtClean="0"/>
              <a:t>Sending secret key is a challenge</a:t>
            </a:r>
          </a:p>
          <a:p>
            <a:r>
              <a:rPr lang="en-US" sz="2400" dirty="0" smtClean="0"/>
              <a:t>Faster </a:t>
            </a:r>
            <a:r>
              <a:rPr lang="en-US" sz="2400" dirty="0" smtClean="0"/>
              <a:t>and consumes </a:t>
            </a:r>
            <a:r>
              <a:rPr lang="en-US" sz="2400" dirty="0" smtClean="0"/>
              <a:t>less </a:t>
            </a:r>
            <a:r>
              <a:rPr lang="en-US" sz="2400" dirty="0" smtClean="0"/>
              <a:t>computational </a:t>
            </a:r>
            <a:r>
              <a:rPr lang="en-US" sz="2400" dirty="0" smtClean="0"/>
              <a:t>energy than asymmetric key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■ Data Encryption Standard (DES</a:t>
            </a:r>
            <a:r>
              <a:rPr lang="en-US" sz="2400" b="1" dirty="0" smtClean="0"/>
              <a:t>)</a:t>
            </a:r>
          </a:p>
          <a:p>
            <a:r>
              <a:rPr lang="en-US" sz="2400" dirty="0" smtClean="0"/>
              <a:t>The plaintext </a:t>
            </a:r>
            <a:r>
              <a:rPr lang="en-US" sz="2400" dirty="0" smtClean="0"/>
              <a:t>and cipher text is </a:t>
            </a:r>
            <a:r>
              <a:rPr lang="en-US" sz="2400" dirty="0" smtClean="0"/>
              <a:t>of 64 </a:t>
            </a:r>
            <a:r>
              <a:rPr lang="en-US" sz="2400" dirty="0" smtClean="0"/>
              <a:t>bits and </a:t>
            </a:r>
            <a:r>
              <a:rPr lang="en-US" sz="2400" dirty="0" smtClean="0"/>
              <a:t>56 bit encryption </a:t>
            </a:r>
            <a:r>
              <a:rPr lang="en-US" sz="2400" dirty="0" smtClean="0"/>
              <a:t>key.</a:t>
            </a:r>
          </a:p>
          <a:p>
            <a:r>
              <a:rPr lang="en-US" sz="2400" dirty="0" smtClean="0"/>
              <a:t>3DES is used to ensure security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■ Advanced Encryption Standard (AES)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Most widely used symmetric key encryption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Uses 128-, 192-, and 256-bit </a:t>
            </a:r>
            <a:r>
              <a:rPr lang="en-US" sz="2400" dirty="0" smtClean="0"/>
              <a:t>plaintext, cipher text and encryption </a:t>
            </a:r>
            <a:r>
              <a:rPr lang="en-US" sz="2400" dirty="0" smtClean="0"/>
              <a:t>keys</a:t>
            </a:r>
          </a:p>
          <a:p>
            <a:r>
              <a:rPr lang="en-US" sz="2400" b="1" dirty="0" smtClean="0"/>
              <a:t> </a:t>
            </a:r>
            <a:r>
              <a:rPr lang="en-US" sz="2400" dirty="0" smtClean="0"/>
              <a:t>Other standards use keys with up to 2,048 bits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1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235" y="405138"/>
            <a:ext cx="10532165" cy="5554111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Encryption Algorithm- DES, AES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Data Encryption Standard (DES) and Advanced Encryption Standard (AES) </a:t>
            </a: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8D2D35-404F-81CE-88EF-F7A795DB0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28" y="1556657"/>
            <a:ext cx="10831285" cy="489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31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503110"/>
            <a:ext cx="11244943" cy="60827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Asymmetric Encryption</a:t>
            </a:r>
          </a:p>
          <a:p>
            <a:r>
              <a:rPr lang="en-US" sz="2400" dirty="0" smtClean="0"/>
              <a:t>Uses two mathematically related digital keys</a:t>
            </a:r>
          </a:p>
          <a:p>
            <a:pPr>
              <a:buNone/>
            </a:pPr>
            <a:r>
              <a:rPr lang="en-US" sz="2400" dirty="0" smtClean="0"/>
              <a:t>❖ Public key (widely disseminated)</a:t>
            </a:r>
          </a:p>
          <a:p>
            <a:pPr>
              <a:buNone/>
            </a:pPr>
            <a:r>
              <a:rPr lang="en-US" sz="2400" dirty="0" smtClean="0"/>
              <a:t>❖ Private key (kept secret by owner)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Both keys used to encrypt and decrypt message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Once key used to encrypt message, same </a:t>
            </a:r>
            <a:r>
              <a:rPr lang="en-US" sz="2400" dirty="0" smtClean="0"/>
              <a:t>key cannot </a:t>
            </a:r>
            <a:r>
              <a:rPr lang="en-US" sz="2400" dirty="0" smtClean="0"/>
              <a:t>be used to decrypt message</a:t>
            </a:r>
          </a:p>
          <a:p>
            <a:r>
              <a:rPr lang="en-US" sz="2400" dirty="0" smtClean="0"/>
              <a:t>Sender </a:t>
            </a:r>
            <a:r>
              <a:rPr lang="en-US" sz="2400" dirty="0" smtClean="0"/>
              <a:t>uses recipient’s public key to </a:t>
            </a:r>
            <a:r>
              <a:rPr lang="en-US" sz="2400" dirty="0" smtClean="0"/>
              <a:t>encrypt message</a:t>
            </a:r>
            <a:r>
              <a:rPr lang="en-US" sz="2400" dirty="0" smtClean="0"/>
              <a:t>; recipient uses private key to decrypt </a:t>
            </a:r>
            <a:r>
              <a:rPr lang="en-US" sz="2400" dirty="0" smtClean="0"/>
              <a:t>it</a:t>
            </a:r>
          </a:p>
          <a:p>
            <a:r>
              <a:rPr lang="en-US" sz="2400" dirty="0" smtClean="0"/>
              <a:t>Slower and consumes more computational energy</a:t>
            </a:r>
          </a:p>
          <a:p>
            <a:r>
              <a:rPr lang="en-US" sz="2400" dirty="0" smtClean="0"/>
              <a:t>Ex: RSA, DSA Algorithm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3741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503110"/>
            <a:ext cx="11244943" cy="60827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Message Digest (One way Hash Function)</a:t>
            </a:r>
          </a:p>
          <a:p>
            <a:r>
              <a:rPr lang="en-US" sz="2400" dirty="0" smtClean="0"/>
              <a:t>Mathematical algorithm that produces fixed-length number </a:t>
            </a:r>
            <a:r>
              <a:rPr lang="en-US" sz="2400" dirty="0" smtClean="0"/>
              <a:t>called message </a:t>
            </a:r>
            <a:r>
              <a:rPr lang="en-US" sz="2400" dirty="0" smtClean="0"/>
              <a:t>or hash </a:t>
            </a:r>
            <a:r>
              <a:rPr lang="en-US" sz="2400" dirty="0" smtClean="0"/>
              <a:t>digests. Ex: MD5, SHA.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 descr="c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170" y="2057396"/>
            <a:ext cx="9427028" cy="447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41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22462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308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Daffodil International University  Dept. of CSE  Information Security</vt:lpstr>
      <vt:lpstr>Cryptography </vt:lpstr>
      <vt:lpstr>Types of Cryptography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Windows User</cp:lastModifiedBy>
  <cp:revision>87</cp:revision>
  <dcterms:created xsi:type="dcterms:W3CDTF">2022-08-10T14:29:45Z</dcterms:created>
  <dcterms:modified xsi:type="dcterms:W3CDTF">2022-11-15T15:04:23Z</dcterms:modified>
</cp:coreProperties>
</file>