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82" r:id="rId7"/>
    <p:sldId id="261" r:id="rId8"/>
    <p:sldId id="262" r:id="rId9"/>
    <p:sldId id="263" r:id="rId10"/>
    <p:sldId id="264" r:id="rId11"/>
    <p:sldId id="265" r:id="rId12"/>
    <p:sldId id="266" r:id="rId13"/>
    <p:sldId id="267" r:id="rId14"/>
    <p:sldId id="268" r:id="rId15"/>
    <p:sldId id="270" r:id="rId16"/>
    <p:sldId id="271" r:id="rId17"/>
    <p:sldId id="273" r:id="rId18"/>
    <p:sldId id="284" r:id="rId19"/>
    <p:sldId id="274" r:id="rId20"/>
    <p:sldId id="285" r:id="rId21"/>
    <p:sldId id="275" r:id="rId22"/>
    <p:sldId id="276" r:id="rId23"/>
    <p:sldId id="277" r:id="rId24"/>
    <p:sldId id="28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88D1F02-420B-42DE-80F5-A3174CD94668}" type="datetimeFigureOut">
              <a:rPr lang="en-US" smtClean="0"/>
              <a:pPr/>
              <a:t>7/21/2021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5304904-1720-4B0C-8F5A-E615A834F38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8D1F02-420B-42DE-80F5-A3174CD94668}" type="datetimeFigureOut">
              <a:rPr lang="en-US" smtClean="0"/>
              <a:pPr/>
              <a:t>7/21/2021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04904-1720-4B0C-8F5A-E615A834F38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8D1F02-420B-42DE-80F5-A3174CD94668}" type="datetimeFigureOut">
              <a:rPr lang="en-US" smtClean="0"/>
              <a:pPr/>
              <a:t>7/21/2021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04904-1720-4B0C-8F5A-E615A834F38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8D1F02-420B-42DE-80F5-A3174CD94668}" type="datetimeFigureOut">
              <a:rPr lang="en-US" smtClean="0"/>
              <a:pPr/>
              <a:t>7/21/2021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04904-1720-4B0C-8F5A-E615A834F38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88D1F02-420B-42DE-80F5-A3174CD94668}" type="datetimeFigureOut">
              <a:rPr lang="en-US" smtClean="0"/>
              <a:pPr/>
              <a:t>7/21/2021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04904-1720-4B0C-8F5A-E615A834F38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88D1F02-420B-42DE-80F5-A3174CD94668}" type="datetimeFigureOut">
              <a:rPr lang="en-US" smtClean="0"/>
              <a:pPr/>
              <a:t>7/21/2021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304904-1720-4B0C-8F5A-E615A834F38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88D1F02-420B-42DE-80F5-A3174CD94668}" type="datetimeFigureOut">
              <a:rPr lang="en-US" smtClean="0"/>
              <a:pPr/>
              <a:t>7/21/2021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304904-1720-4B0C-8F5A-E615A834F38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88D1F02-420B-42DE-80F5-A3174CD94668}" type="datetimeFigureOut">
              <a:rPr lang="en-US" smtClean="0"/>
              <a:pPr/>
              <a:t>7/21/2021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304904-1720-4B0C-8F5A-E615A834F38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8D1F02-420B-42DE-80F5-A3174CD94668}" type="datetimeFigureOut">
              <a:rPr lang="en-US" smtClean="0"/>
              <a:pPr/>
              <a:t>7/21/2021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304904-1720-4B0C-8F5A-E615A834F38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88D1F02-420B-42DE-80F5-A3174CD94668}" type="datetimeFigureOut">
              <a:rPr lang="en-US" smtClean="0"/>
              <a:pPr/>
              <a:t>7/21/2021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304904-1720-4B0C-8F5A-E615A834F38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88D1F02-420B-42DE-80F5-A3174CD94668}" type="datetimeFigureOut">
              <a:rPr lang="en-US" smtClean="0"/>
              <a:pPr/>
              <a:t>7/21/2021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5304904-1720-4B0C-8F5A-E615A834F38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88D1F02-420B-42DE-80F5-A3174CD94668}" type="datetimeFigureOut">
              <a:rPr lang="en-US" smtClean="0"/>
              <a:pPr/>
              <a:t>7/21/2021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5304904-1720-4B0C-8F5A-E615A834F38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57200"/>
            <a:ext cx="6858000" cy="1828800"/>
          </a:xfrm>
        </p:spPr>
        <p:txBody>
          <a:bodyPr/>
          <a:lstStyle/>
          <a:p>
            <a:r>
              <a:rPr lang="en-US" dirty="0" smtClean="0"/>
              <a:t>Surveillance</a:t>
            </a:r>
            <a:endParaRPr lang="en-US" dirty="0"/>
          </a:p>
        </p:txBody>
      </p:sp>
      <p:sp>
        <p:nvSpPr>
          <p:cNvPr id="5" name="Rectangle 4"/>
          <p:cNvSpPr/>
          <p:nvPr/>
        </p:nvSpPr>
        <p:spPr>
          <a:xfrm>
            <a:off x="1600200" y="3124200"/>
            <a:ext cx="5791200" cy="1569660"/>
          </a:xfrm>
          <a:prstGeom prst="rect">
            <a:avLst/>
          </a:prstGeom>
        </p:spPr>
        <p:txBody>
          <a:bodyPr wrap="square">
            <a:spAutoFit/>
          </a:bodyPr>
          <a:lstStyle/>
          <a:p>
            <a:pPr algn="ctr">
              <a:defRPr/>
            </a:pPr>
            <a:r>
              <a:rPr lang="en-US" sz="2400" b="1" dirty="0" smtClean="0">
                <a:solidFill>
                  <a:schemeClr val="tx1">
                    <a:lumMod val="75000"/>
                    <a:lumOff val="25000"/>
                  </a:schemeClr>
                </a:solidFill>
              </a:rPr>
              <a:t>Mr. Faisal Muhammad</a:t>
            </a:r>
            <a:endParaRPr lang="en-US" sz="2400" dirty="0" smtClean="0">
              <a:solidFill>
                <a:schemeClr val="tx1">
                  <a:lumMod val="75000"/>
                  <a:lumOff val="25000"/>
                </a:schemeClr>
              </a:solidFill>
            </a:endParaRPr>
          </a:p>
          <a:p>
            <a:pPr algn="ctr">
              <a:defRPr/>
            </a:pPr>
            <a:r>
              <a:rPr lang="en-US" sz="2400" dirty="0" smtClean="0">
                <a:solidFill>
                  <a:schemeClr val="tx1">
                    <a:lumMod val="75000"/>
                    <a:lumOff val="25000"/>
                  </a:schemeClr>
                </a:solidFill>
              </a:rPr>
              <a:t>Lecturer &amp; IMPH Coordinator,                                                         Department of Public Health, DIU                                        Email: faisal.ph0049.c@diu.edu.bd</a:t>
            </a:r>
            <a:endParaRPr lang="en-US" sz="2400" dirty="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Passive surveillance</a:t>
            </a:r>
            <a:endParaRPr lang="en-US" dirty="0"/>
          </a:p>
        </p:txBody>
      </p:sp>
      <p:sp>
        <p:nvSpPr>
          <p:cNvPr id="3" name="Content Placeholder 2"/>
          <p:cNvSpPr>
            <a:spLocks noGrp="1"/>
          </p:cNvSpPr>
          <p:nvPr>
            <p:ph idx="1"/>
          </p:nvPr>
        </p:nvSpPr>
        <p:spPr/>
        <p:txBody>
          <a:bodyPr/>
          <a:lstStyle/>
          <a:p>
            <a:pPr algn="just"/>
            <a:r>
              <a:rPr lang="en-US" dirty="0" smtClean="0"/>
              <a:t>Simplest and most widely practiced way of collecting information on cases and deaths. The health service providers give reports of cases at their discretion. Though this is an inexpensive type of surveillance but the data are likely to understand the presence of disease in the population.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Sentinel surveillance</a:t>
            </a:r>
            <a:endParaRPr lang="en-US" dirty="0"/>
          </a:p>
        </p:txBody>
      </p:sp>
      <p:sp>
        <p:nvSpPr>
          <p:cNvPr id="3" name="Content Placeholder 2"/>
          <p:cNvSpPr>
            <a:spLocks noGrp="1"/>
          </p:cNvSpPr>
          <p:nvPr>
            <p:ph idx="1"/>
          </p:nvPr>
        </p:nvSpPr>
        <p:spPr/>
        <p:txBody>
          <a:bodyPr>
            <a:normAutofit/>
          </a:bodyPr>
          <a:lstStyle/>
          <a:p>
            <a:pPr algn="just"/>
            <a:r>
              <a:rPr lang="en-US" dirty="0" smtClean="0"/>
              <a:t>This type of surveillance is done where a sentinel center ( a hospital , health centre or laboratory where a large no. of patients attend) is placed to keep watchfulness eyes for any unseemly health hazard. This is developed to obtain more reliable and extensive disease information than is available from the routine reporting centers. This case report indicated a failure of the health care system as well as any special problem to emerge.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Compilation and analysis of data</a:t>
            </a:r>
            <a:endParaRPr lang="en-US" dirty="0"/>
          </a:p>
        </p:txBody>
      </p:sp>
      <p:sp>
        <p:nvSpPr>
          <p:cNvPr id="3" name="Content Placeholder 2"/>
          <p:cNvSpPr>
            <a:spLocks noGrp="1"/>
          </p:cNvSpPr>
          <p:nvPr>
            <p:ph idx="1"/>
          </p:nvPr>
        </p:nvSpPr>
        <p:spPr/>
        <p:txBody>
          <a:bodyPr/>
          <a:lstStyle/>
          <a:p>
            <a:r>
              <a:rPr lang="en-US" dirty="0" smtClean="0"/>
              <a:t>It is necessary to maintain charts and graphs which show the number of cases of the disease for each reporting period. </a:t>
            </a:r>
          </a:p>
          <a:p>
            <a:r>
              <a:rPr lang="en-US" dirty="0" smtClean="0"/>
              <a:t>A map is commonly used to monitor the location of diseases during investigation.</a:t>
            </a:r>
          </a:p>
          <a:p>
            <a:r>
              <a:rPr lang="en-US" dirty="0" smtClean="0"/>
              <a:t>After compilation of data for the most recent reporting period, it needs to be analyzed according to time, place and person.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taken on reports</a:t>
            </a:r>
            <a:endParaRPr lang="en-US" dirty="0"/>
          </a:p>
        </p:txBody>
      </p:sp>
      <p:sp>
        <p:nvSpPr>
          <p:cNvPr id="3" name="Content Placeholder 2"/>
          <p:cNvSpPr>
            <a:spLocks noGrp="1"/>
          </p:cNvSpPr>
          <p:nvPr>
            <p:ph idx="1"/>
          </p:nvPr>
        </p:nvSpPr>
        <p:spPr/>
        <p:txBody>
          <a:bodyPr/>
          <a:lstStyle/>
          <a:p>
            <a:r>
              <a:rPr lang="en-US" dirty="0" smtClean="0"/>
              <a:t>Action has to be taken to correct any problem uncovered during the analysis. If increased rate of morbidity or mortality are documented , health authorities have the responsibilities to control the situation. </a:t>
            </a:r>
          </a:p>
          <a:p>
            <a:r>
              <a:rPr lang="en-US" dirty="0" smtClean="0"/>
              <a:t>Purpose of analysis is thus not only to determine what happened but also decides if any action to be taken.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To ensure the reporting until at the various levels remain motivated and involved in the surveillance process, there must be regular communication back from higher levels of programme management to lower levels</a:t>
            </a:r>
            <a:r>
              <a:rPr lang="en-US" dirty="0" smtClean="0"/>
              <a:t>.</a:t>
            </a:r>
          </a:p>
          <a:p>
            <a:pPr algn="just">
              <a:buNone/>
            </a:pPr>
            <a:endParaRPr lang="en-US" dirty="0" smtClean="0"/>
          </a:p>
          <a:p>
            <a:pPr algn="just"/>
            <a:r>
              <a:rPr lang="en-US" dirty="0" smtClean="0"/>
              <a:t>This can be done through communication in staff meeting s, preparation of the brief summary reports and publication of new letters</a:t>
            </a:r>
            <a:r>
              <a:rPr lang="en-US" dirty="0" smtClean="0"/>
              <a:t>.</a:t>
            </a:r>
          </a:p>
          <a:p>
            <a:pPr algn="just">
              <a:buNone/>
            </a:pPr>
            <a:endParaRPr lang="en-US" dirty="0" smtClean="0"/>
          </a:p>
          <a:p>
            <a:pPr algn="just"/>
            <a:r>
              <a:rPr lang="en-US" dirty="0" smtClean="0"/>
              <a:t>The feedback should include comments on the performance recording and reporting of cases and suggestions on solving  problems in collection of data. </a:t>
            </a:r>
            <a:endParaRPr lang="en-US" dirty="0" smtClean="0"/>
          </a:p>
          <a:p>
            <a:pPr algn="just">
              <a:buNone/>
            </a:pPr>
            <a:endParaRPr lang="en-US" dirty="0" smtClean="0"/>
          </a:p>
          <a:p>
            <a:pPr algn="just"/>
            <a:r>
              <a:rPr lang="en-US" dirty="0" smtClean="0"/>
              <a:t>The feedback will keep the stuff motivated by helping them to understand the information they collect is important.</a:t>
            </a:r>
          </a:p>
          <a:p>
            <a:pPr algn="just"/>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Rationale for disease surveillance</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dirty="0" smtClean="0"/>
              <a:t>Public health importance of disease ?</a:t>
            </a:r>
          </a:p>
          <a:p>
            <a:pPr>
              <a:buFont typeface="Wingdings" pitchFamily="2" charset="2"/>
              <a:buChar char="q"/>
            </a:pPr>
            <a:r>
              <a:rPr lang="en-US" dirty="0" smtClean="0"/>
              <a:t>Can public health action be taken ?</a:t>
            </a:r>
          </a:p>
          <a:p>
            <a:pPr>
              <a:buFont typeface="Wingdings" pitchFamily="2" charset="2"/>
              <a:buChar char="q"/>
            </a:pPr>
            <a:r>
              <a:rPr lang="en-US" dirty="0" smtClean="0"/>
              <a:t>Are relevant data easily available?</a:t>
            </a:r>
          </a:p>
          <a:p>
            <a:pPr>
              <a:buFont typeface="Wingdings" pitchFamily="2" charset="2"/>
              <a:buChar char="q"/>
            </a:pPr>
            <a:r>
              <a:rPr lang="en-US" dirty="0" smtClean="0"/>
              <a:t>Is it worth the effort(money, human and resources)?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Disease under international surveillance</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At the international level , the WHO maintain surveillance of important disease of public health importance :</a:t>
            </a:r>
          </a:p>
          <a:p>
            <a:pPr algn="just"/>
            <a:r>
              <a:rPr lang="en-US" dirty="0" smtClean="0"/>
              <a:t>Influenza, </a:t>
            </a:r>
            <a:r>
              <a:rPr lang="en-US" dirty="0" err="1" smtClean="0"/>
              <a:t>salmonellosis</a:t>
            </a:r>
            <a:r>
              <a:rPr lang="en-US" dirty="0" smtClean="0"/>
              <a:t>, paralytic polio, malaria, epidemic typhus, relapsing fever, hemorrhagic fever, rabies, dengue, neonatal tetanus, plague ,cholera, measles, AIDS</a:t>
            </a:r>
            <a:r>
              <a:rPr lang="en-US" dirty="0" smtClean="0"/>
              <a:t>.</a:t>
            </a:r>
          </a:p>
          <a:p>
            <a:pPr algn="just"/>
            <a:r>
              <a:rPr lang="en-US" dirty="0" smtClean="0"/>
              <a:t>It makes this information available through its publication : WHO weekly Epidemiological Record, WHO Epidemiological and vital statistics reports(monthly) </a:t>
            </a:r>
          </a:p>
          <a:p>
            <a:pPr algn="just"/>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Surveillance : basic ingredients</a:t>
            </a:r>
            <a:endParaRPr lang="en-US" dirty="0"/>
          </a:p>
        </p:txBody>
      </p:sp>
      <p:sp>
        <p:nvSpPr>
          <p:cNvPr id="3" name="Content Placeholder 2"/>
          <p:cNvSpPr>
            <a:spLocks noGrp="1"/>
          </p:cNvSpPr>
          <p:nvPr>
            <p:ph idx="1"/>
          </p:nvPr>
        </p:nvSpPr>
        <p:spPr/>
        <p:txBody>
          <a:bodyPr>
            <a:normAutofit/>
          </a:bodyPr>
          <a:lstStyle/>
          <a:p>
            <a:r>
              <a:rPr lang="en-US" dirty="0" smtClean="0"/>
              <a:t>A good network of motivated people</a:t>
            </a:r>
          </a:p>
          <a:p>
            <a:r>
              <a:rPr lang="en-US" dirty="0" smtClean="0"/>
              <a:t>Clear case definition and reporting mechanism</a:t>
            </a:r>
          </a:p>
          <a:p>
            <a:r>
              <a:rPr lang="en-US" dirty="0" smtClean="0"/>
              <a:t>Efficient communication system</a:t>
            </a:r>
          </a:p>
          <a:p>
            <a:r>
              <a:rPr lang="en-US" dirty="0" smtClean="0"/>
              <a:t>Basic but sound epidemiology</a:t>
            </a:r>
          </a:p>
          <a:p>
            <a:r>
              <a:rPr lang="en-US" dirty="0" smtClean="0"/>
              <a:t>Laboratory support</a:t>
            </a:r>
          </a:p>
          <a:p>
            <a:r>
              <a:rPr lang="en-US" dirty="0" smtClean="0"/>
              <a:t>Good feedback and rapid response</a:t>
            </a:r>
          </a:p>
          <a:p>
            <a:r>
              <a:rPr lang="en-US" dirty="0" smtClean="0"/>
              <a:t>Preparation for </a:t>
            </a:r>
            <a:r>
              <a:rPr lang="en-US" dirty="0" err="1" smtClean="0"/>
              <a:t>proforma</a:t>
            </a:r>
            <a:r>
              <a:rPr lang="en-US" dirty="0" smtClean="0"/>
              <a:t> and format to be used</a:t>
            </a:r>
          </a:p>
          <a:p>
            <a:r>
              <a:rPr lang="en-US" dirty="0" smtClean="0"/>
              <a:t>Selection of cases to be taken.</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Rationale for disease surveillance</a:t>
            </a:r>
            <a:endParaRPr lang="en-US" dirty="0"/>
          </a:p>
        </p:txBody>
      </p:sp>
      <p:sp>
        <p:nvSpPr>
          <p:cNvPr id="3" name="Content Placeholder 2"/>
          <p:cNvSpPr>
            <a:spLocks noGrp="1"/>
          </p:cNvSpPr>
          <p:nvPr>
            <p:ph idx="1"/>
          </p:nvPr>
        </p:nvSpPr>
        <p:spPr/>
        <p:txBody>
          <a:bodyPr/>
          <a:lstStyle/>
          <a:p>
            <a:r>
              <a:rPr lang="en-US" dirty="0" smtClean="0"/>
              <a:t>Public health importance of the disease?</a:t>
            </a:r>
          </a:p>
          <a:p>
            <a:r>
              <a:rPr lang="en-US" dirty="0" smtClean="0"/>
              <a:t>Can public health action be taken?</a:t>
            </a:r>
          </a:p>
          <a:p>
            <a:r>
              <a:rPr lang="en-US" dirty="0" smtClean="0"/>
              <a:t>Are relevant data easily available?</a:t>
            </a:r>
          </a:p>
          <a:p>
            <a:r>
              <a:rPr lang="en-US" dirty="0" smtClean="0"/>
              <a:t>Is it worth the effort?(Money, human and resource)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case definition</a:t>
            </a:r>
            <a:endParaRPr lang="en-US" dirty="0"/>
          </a:p>
        </p:txBody>
      </p:sp>
      <p:sp>
        <p:nvSpPr>
          <p:cNvPr id="3" name="Content Placeholder 2"/>
          <p:cNvSpPr>
            <a:spLocks noGrp="1"/>
          </p:cNvSpPr>
          <p:nvPr>
            <p:ph idx="1"/>
          </p:nvPr>
        </p:nvSpPr>
        <p:spPr/>
        <p:txBody>
          <a:bodyPr>
            <a:normAutofit/>
          </a:bodyPr>
          <a:lstStyle/>
          <a:p>
            <a:r>
              <a:rPr lang="en-US" dirty="0" smtClean="0"/>
              <a:t>The classification of cases may be given broadly as follows:</a:t>
            </a:r>
          </a:p>
          <a:p>
            <a:r>
              <a:rPr lang="en-US" u="sng" dirty="0" smtClean="0"/>
              <a:t>Suspected case</a:t>
            </a:r>
            <a:r>
              <a:rPr lang="en-US" dirty="0" smtClean="0"/>
              <a:t>- diagnosis made on clinical ground by health workers.</a:t>
            </a:r>
          </a:p>
          <a:p>
            <a:r>
              <a:rPr lang="en-US" u="sng" dirty="0" smtClean="0"/>
              <a:t>Probable case- </a:t>
            </a:r>
            <a:r>
              <a:rPr lang="en-US" dirty="0" smtClean="0"/>
              <a:t>diagnosis made on clinical grounds by medical officer.</a:t>
            </a:r>
          </a:p>
          <a:p>
            <a:r>
              <a:rPr lang="en-US" u="sng" dirty="0" smtClean="0"/>
              <a:t>Confirmed case</a:t>
            </a:r>
            <a:r>
              <a:rPr lang="en-US" dirty="0" smtClean="0"/>
              <a:t>-  Clinical diagnosis by a medical officer  and / or positive  laboratory identification of the disease.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Surveillance</a:t>
            </a:r>
            <a:endParaRPr lang="en-US" dirty="0"/>
          </a:p>
        </p:txBody>
      </p:sp>
      <p:sp>
        <p:nvSpPr>
          <p:cNvPr id="3" name="Content Placeholder 2"/>
          <p:cNvSpPr>
            <a:spLocks noGrp="1"/>
          </p:cNvSpPr>
          <p:nvPr>
            <p:ph idx="1"/>
          </p:nvPr>
        </p:nvSpPr>
        <p:spPr>
          <a:xfrm>
            <a:off x="457200" y="2362200"/>
            <a:ext cx="8229600" cy="3962400"/>
          </a:xfrm>
        </p:spPr>
        <p:txBody>
          <a:bodyPr/>
          <a:lstStyle/>
          <a:p>
            <a:pPr algn="just"/>
            <a:r>
              <a:rPr lang="en-US" dirty="0" smtClean="0"/>
              <a:t>Surveillance  is an ongoing systematic collection, collation, analysis and interpretation of data and the dissemination of this information to those who need to know in order that action may be taken.</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  mechanism</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Regularity of reports- this should be ensured. For this a list of reporting units within the jurisdiction of the health facilities is must.</a:t>
            </a:r>
          </a:p>
          <a:p>
            <a:pPr algn="just"/>
            <a:r>
              <a:rPr lang="en-US" dirty="0" smtClean="0"/>
              <a:t>Make sure that all units  send the reports in time and the reports are complete. Even if there is no case of the disease under surveillance  , a </a:t>
            </a:r>
            <a:r>
              <a:rPr lang="en-US" b="1" u="sng" dirty="0" smtClean="0"/>
              <a:t>NILL </a:t>
            </a:r>
            <a:r>
              <a:rPr lang="en-US" dirty="0" smtClean="0"/>
              <a:t>report is a must.</a:t>
            </a:r>
          </a:p>
          <a:p>
            <a:pPr algn="just"/>
            <a:r>
              <a:rPr lang="en-US" dirty="0" smtClean="0"/>
              <a:t>System of recording and reporting :</a:t>
            </a:r>
          </a:p>
          <a:p>
            <a:pPr algn="just"/>
            <a:r>
              <a:rPr lang="en-US" dirty="0" smtClean="0"/>
              <a:t>Peripheral units record the details of cases in respect to their name , age, sex, address, date of one set of symptoms , diagnosis and outcome of the disease with data.</a:t>
            </a:r>
          </a:p>
          <a:p>
            <a:pPr algn="just"/>
            <a:r>
              <a:rPr lang="en-US" dirty="0" smtClean="0"/>
              <a:t>Simple standardized forms of recording and reporting cases help to improve the surveillance  system.</a:t>
            </a:r>
          </a:p>
          <a:p>
            <a:pPr algn="just"/>
            <a:endParaRPr lang="en-US" dirty="0" smtClean="0"/>
          </a:p>
          <a:p>
            <a:pPr algn="just"/>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Support activities for surveillance</a:t>
            </a:r>
            <a:endParaRPr lang="en-US" dirty="0"/>
          </a:p>
        </p:txBody>
      </p:sp>
      <p:sp>
        <p:nvSpPr>
          <p:cNvPr id="3" name="Content Placeholder 2"/>
          <p:cNvSpPr>
            <a:spLocks noGrp="1"/>
          </p:cNvSpPr>
          <p:nvPr>
            <p:ph idx="1"/>
          </p:nvPr>
        </p:nvSpPr>
        <p:spPr/>
        <p:txBody>
          <a:bodyPr/>
          <a:lstStyle/>
          <a:p>
            <a:r>
              <a:rPr lang="en-US" dirty="0" smtClean="0"/>
              <a:t>Setting standards</a:t>
            </a:r>
          </a:p>
          <a:p>
            <a:r>
              <a:rPr lang="en-US" dirty="0" smtClean="0"/>
              <a:t>Training</a:t>
            </a:r>
          </a:p>
          <a:p>
            <a:r>
              <a:rPr lang="en-US" dirty="0" smtClean="0"/>
              <a:t>Supervision</a:t>
            </a:r>
          </a:p>
          <a:p>
            <a:r>
              <a:rPr lang="en-US" dirty="0" smtClean="0"/>
              <a:t>Community system</a:t>
            </a:r>
          </a:p>
          <a:p>
            <a:r>
              <a:rPr lang="en-US" dirty="0" smtClean="0"/>
              <a:t>resources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Surveillance : Indicators(SMART)</a:t>
            </a:r>
            <a:endParaRPr lang="en-US" dirty="0"/>
          </a:p>
        </p:txBody>
      </p:sp>
      <p:sp>
        <p:nvSpPr>
          <p:cNvPr id="3" name="Content Placeholder 2"/>
          <p:cNvSpPr>
            <a:spLocks noGrp="1"/>
          </p:cNvSpPr>
          <p:nvPr>
            <p:ph idx="1"/>
          </p:nvPr>
        </p:nvSpPr>
        <p:spPr/>
        <p:txBody>
          <a:bodyPr/>
          <a:lstStyle/>
          <a:p>
            <a:r>
              <a:rPr lang="en-US" dirty="0" smtClean="0"/>
              <a:t>Specific </a:t>
            </a:r>
          </a:p>
          <a:p>
            <a:r>
              <a:rPr lang="en-US" dirty="0" smtClean="0"/>
              <a:t>Measurable</a:t>
            </a:r>
          </a:p>
          <a:p>
            <a:r>
              <a:rPr lang="en-US" dirty="0" smtClean="0"/>
              <a:t>Action oriented</a:t>
            </a:r>
          </a:p>
          <a:p>
            <a:r>
              <a:rPr lang="en-US" dirty="0" smtClean="0"/>
              <a:t>Realistic/Reliable</a:t>
            </a:r>
          </a:p>
          <a:p>
            <a:r>
              <a:rPr lang="en-US" dirty="0" smtClean="0"/>
              <a:t>Timely</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activities for improving surveillance</a:t>
            </a:r>
            <a:endParaRPr lang="en-US" dirty="0"/>
          </a:p>
        </p:txBody>
      </p:sp>
      <p:sp>
        <p:nvSpPr>
          <p:cNvPr id="3" name="Content Placeholder 2"/>
          <p:cNvSpPr>
            <a:spLocks noGrp="1"/>
          </p:cNvSpPr>
          <p:nvPr>
            <p:ph idx="1"/>
          </p:nvPr>
        </p:nvSpPr>
        <p:spPr/>
        <p:txBody>
          <a:bodyPr/>
          <a:lstStyle/>
          <a:p>
            <a:r>
              <a:rPr lang="en-US" dirty="0" smtClean="0"/>
              <a:t>1. Review  the routine reporting system</a:t>
            </a:r>
          </a:p>
          <a:p>
            <a:r>
              <a:rPr lang="en-US" dirty="0" smtClean="0"/>
              <a:t>2. Establish a network of sentinel reporting sites.</a:t>
            </a:r>
          </a:p>
          <a:p>
            <a:r>
              <a:rPr lang="en-US" dirty="0" smtClean="0"/>
              <a:t>Strengthen the organizational capability for investigation , when needed and control of outbreak.</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ctr"/>
            <a:endParaRPr lang="en-US" sz="6600" b="1" dirty="0" smtClean="0"/>
          </a:p>
          <a:p>
            <a:pPr algn="ctr">
              <a:buNone/>
            </a:pPr>
            <a:r>
              <a:rPr lang="en-US" sz="6600" b="1" dirty="0" smtClean="0"/>
              <a:t>THANK YOU</a:t>
            </a:r>
            <a:endParaRPr lang="en-US" sz="66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Epidemiological surveillance</a:t>
            </a:r>
            <a:endParaRPr lang="en-US" dirty="0"/>
          </a:p>
        </p:txBody>
      </p:sp>
      <p:sp>
        <p:nvSpPr>
          <p:cNvPr id="3" name="Content Placeholder 2"/>
          <p:cNvSpPr>
            <a:spLocks noGrp="1"/>
          </p:cNvSpPr>
          <p:nvPr>
            <p:ph idx="1"/>
          </p:nvPr>
        </p:nvSpPr>
        <p:spPr/>
        <p:txBody>
          <a:bodyPr/>
          <a:lstStyle/>
          <a:p>
            <a:pPr algn="just"/>
            <a:r>
              <a:rPr lang="en-US" dirty="0" smtClean="0"/>
              <a:t>It is the epidemiological study of disease as a dynamic process involving the ecology  of the infectious  agent, the host, the reservoirs and the vectors , as well as the complex mechanism concerned in the spread of infection and the extent to which this spread occurs.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surveillance</a:t>
            </a:r>
            <a:endParaRPr lang="en-US" dirty="0"/>
          </a:p>
        </p:txBody>
      </p:sp>
      <p:sp>
        <p:nvSpPr>
          <p:cNvPr id="3" name="Content Placeholder 2"/>
          <p:cNvSpPr>
            <a:spLocks noGrp="1"/>
          </p:cNvSpPr>
          <p:nvPr>
            <p:ph idx="1"/>
          </p:nvPr>
        </p:nvSpPr>
        <p:spPr/>
        <p:txBody>
          <a:bodyPr/>
          <a:lstStyle/>
          <a:p>
            <a:r>
              <a:rPr lang="en-US" dirty="0" smtClean="0"/>
              <a:t>Epidemic or out break detection</a:t>
            </a:r>
          </a:p>
          <a:p>
            <a:r>
              <a:rPr lang="en-US" dirty="0" smtClean="0"/>
              <a:t>Monitoring trend of endemic disease</a:t>
            </a:r>
          </a:p>
          <a:p>
            <a:r>
              <a:rPr lang="en-US" dirty="0" smtClean="0"/>
              <a:t>Evaluating an intervention</a:t>
            </a:r>
          </a:p>
          <a:p>
            <a:r>
              <a:rPr lang="en-US" dirty="0" smtClean="0"/>
              <a:t>Monitor progress towards a control objective</a:t>
            </a:r>
          </a:p>
          <a:p>
            <a:r>
              <a:rPr lang="en-US" dirty="0" smtClean="0"/>
              <a:t>Monitor programme performance</a:t>
            </a:r>
          </a:p>
          <a:p>
            <a:r>
              <a:rPr lang="en-US" dirty="0" smtClean="0"/>
              <a:t>Epidemic detection</a:t>
            </a:r>
          </a:p>
          <a:p>
            <a:r>
              <a:rPr lang="en-US" dirty="0" smtClean="0"/>
              <a:t>Estimate future disease impact</a:t>
            </a:r>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Main purpose of surveillance is to detect changes in disease trend and distribution to initiative investigative or control measures.</a:t>
            </a:r>
          </a:p>
          <a:p>
            <a:r>
              <a:rPr lang="en-US" dirty="0" smtClean="0"/>
              <a:t>Surveillance can assume many character and dimension-</a:t>
            </a:r>
          </a:p>
          <a:p>
            <a:r>
              <a:rPr lang="en-US" dirty="0" smtClean="0"/>
              <a:t>Epidemiological surveillance</a:t>
            </a:r>
          </a:p>
          <a:p>
            <a:r>
              <a:rPr lang="en-US" dirty="0" smtClean="0"/>
              <a:t>Demographic surveillance</a:t>
            </a:r>
          </a:p>
          <a:p>
            <a:r>
              <a:rPr lang="en-US" dirty="0" smtClean="0"/>
              <a:t>Nutritional surveillance</a:t>
            </a:r>
          </a:p>
          <a:p>
            <a:r>
              <a:rPr lang="en-US" dirty="0" smtClean="0"/>
              <a:t>Serological surveillance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of surveillance objectives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Tuberculosis- To monitor the ability of the TB programs to detect cases, ensure treatment completion and cure.</a:t>
            </a:r>
          </a:p>
          <a:p>
            <a:pPr algn="just">
              <a:buNone/>
            </a:pPr>
            <a:r>
              <a:rPr lang="en-US" dirty="0" smtClean="0"/>
              <a:t>    Dysentery-  To detect outbreaks of </a:t>
            </a:r>
            <a:r>
              <a:rPr lang="en-US" dirty="0" err="1" smtClean="0"/>
              <a:t>Dysentry</a:t>
            </a:r>
            <a:r>
              <a:rPr lang="en-US" dirty="0" smtClean="0"/>
              <a:t> by monitoring the incidence of cases of acute bloody Diarrhoea .</a:t>
            </a:r>
          </a:p>
          <a:p>
            <a:pPr algn="just">
              <a:buNone/>
            </a:pPr>
            <a:r>
              <a:rPr lang="en-US" dirty="0" smtClean="0"/>
              <a:t>    ARI-  To monitor  the incidence and case fatality rate of ARI in children under 5</a:t>
            </a:r>
          </a:p>
          <a:p>
            <a:pPr algn="just">
              <a:buNone/>
            </a:pPr>
            <a:r>
              <a:rPr lang="en-US" dirty="0" smtClean="0"/>
              <a:t>    AIDS – To measure the incidence of AIDS cases so that future trends may be predicted and health services planned.</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Functional Elements</a:t>
            </a:r>
            <a:endParaRPr lang="en-US" dirty="0"/>
          </a:p>
        </p:txBody>
      </p:sp>
      <p:sp>
        <p:nvSpPr>
          <p:cNvPr id="3" name="Content Placeholder 2"/>
          <p:cNvSpPr>
            <a:spLocks noGrp="1"/>
          </p:cNvSpPr>
          <p:nvPr>
            <p:ph idx="1"/>
          </p:nvPr>
        </p:nvSpPr>
        <p:spPr/>
        <p:txBody>
          <a:bodyPr/>
          <a:lstStyle/>
          <a:p>
            <a:r>
              <a:rPr lang="en-US" dirty="0" smtClean="0"/>
              <a:t>Surveillance has four functional elements:</a:t>
            </a:r>
          </a:p>
          <a:p>
            <a:pPr>
              <a:buFont typeface="Wingdings" pitchFamily="2" charset="2"/>
              <a:buChar char="q"/>
            </a:pPr>
            <a:r>
              <a:rPr lang="en-US" dirty="0" smtClean="0"/>
              <a:t>Data collection</a:t>
            </a:r>
          </a:p>
          <a:p>
            <a:pPr>
              <a:buFont typeface="Wingdings" pitchFamily="2" charset="2"/>
              <a:buChar char="q"/>
            </a:pPr>
            <a:r>
              <a:rPr lang="en-US" dirty="0" smtClean="0"/>
              <a:t>Data compilation and analysis</a:t>
            </a:r>
          </a:p>
          <a:p>
            <a:pPr>
              <a:buFont typeface="Wingdings" pitchFamily="2" charset="2"/>
              <a:buChar char="q"/>
            </a:pPr>
            <a:r>
              <a:rPr lang="en-US" dirty="0" smtClean="0"/>
              <a:t>Action taken on reports</a:t>
            </a:r>
          </a:p>
          <a:p>
            <a:pPr>
              <a:buFont typeface="Wingdings" pitchFamily="2" charset="2"/>
              <a:buChar char="q"/>
            </a:pPr>
            <a:r>
              <a:rPr lang="en-US" dirty="0" smtClean="0"/>
              <a:t>Feed-back.</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Methods commonly used for data collection</a:t>
            </a:r>
            <a:endParaRPr lang="en-US" sz="2800" dirty="0"/>
          </a:p>
        </p:txBody>
      </p:sp>
      <p:sp>
        <p:nvSpPr>
          <p:cNvPr id="3" name="Content Placeholder 2"/>
          <p:cNvSpPr>
            <a:spLocks noGrp="1"/>
          </p:cNvSpPr>
          <p:nvPr>
            <p:ph idx="1"/>
          </p:nvPr>
        </p:nvSpPr>
        <p:spPr/>
        <p:txBody>
          <a:bodyPr/>
          <a:lstStyle/>
          <a:p>
            <a:r>
              <a:rPr lang="en-US" dirty="0" smtClean="0"/>
              <a:t>Routine reporting of cases</a:t>
            </a:r>
          </a:p>
          <a:p>
            <a:r>
              <a:rPr lang="en-US" dirty="0" smtClean="0"/>
              <a:t>I) Passive for institute based reporting</a:t>
            </a:r>
          </a:p>
          <a:p>
            <a:r>
              <a:rPr lang="en-US" dirty="0" smtClean="0"/>
              <a:t>ii) Active surveillance</a:t>
            </a:r>
          </a:p>
          <a:p>
            <a:r>
              <a:rPr lang="en-US" dirty="0" smtClean="0"/>
              <a:t>Sentinel surveillance</a:t>
            </a:r>
          </a:p>
          <a:p>
            <a:r>
              <a:rPr lang="en-US" dirty="0" smtClean="0"/>
              <a:t>Disease surveys</a:t>
            </a:r>
          </a:p>
          <a:p>
            <a:r>
              <a:rPr lang="en-US" dirty="0" smtClean="0"/>
              <a:t>Epidemiological investigations</a:t>
            </a:r>
          </a:p>
          <a:p>
            <a:r>
              <a:rPr lang="en-US" dirty="0" smtClean="0"/>
              <a:t>Laboratory surveillance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surveillance</a:t>
            </a:r>
            <a:endParaRPr lang="en-US" dirty="0"/>
          </a:p>
        </p:txBody>
      </p:sp>
      <p:sp>
        <p:nvSpPr>
          <p:cNvPr id="3" name="Content Placeholder 2"/>
          <p:cNvSpPr>
            <a:spLocks noGrp="1"/>
          </p:cNvSpPr>
          <p:nvPr>
            <p:ph idx="1"/>
          </p:nvPr>
        </p:nvSpPr>
        <p:spPr/>
        <p:txBody>
          <a:bodyPr/>
          <a:lstStyle/>
          <a:p>
            <a:pPr algn="just"/>
            <a:r>
              <a:rPr lang="en-US" dirty="0" smtClean="0"/>
              <a:t>Regular periodic collection of case reports from health providers or facilities is done through a format. This is done by actively looking or searching for particular type or group of disease those were unreported. The disease of reports is more complete and accurate, e.g. AFP surveillance in Bangladesh</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168</TotalTime>
  <Words>1129</Words>
  <Application>Microsoft Office PowerPoint</Application>
  <PresentationFormat>On-screen Show (4:3)</PresentationFormat>
  <Paragraphs>113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Flow</vt:lpstr>
      <vt:lpstr>Surveillance</vt:lpstr>
      <vt:lpstr>Surveillance</vt:lpstr>
      <vt:lpstr>Epidemiological surveillance</vt:lpstr>
      <vt:lpstr>Objectives of surveillance</vt:lpstr>
      <vt:lpstr>Slide 5</vt:lpstr>
      <vt:lpstr>Example of surveillance objectives</vt:lpstr>
      <vt:lpstr>Functional Elements</vt:lpstr>
      <vt:lpstr>Methods commonly used for data collection</vt:lpstr>
      <vt:lpstr>Active surveillance</vt:lpstr>
      <vt:lpstr>Passive surveillance</vt:lpstr>
      <vt:lpstr>Sentinel surveillance</vt:lpstr>
      <vt:lpstr>Compilation and analysis of data</vt:lpstr>
      <vt:lpstr>Action taken on reports</vt:lpstr>
      <vt:lpstr>Feedback</vt:lpstr>
      <vt:lpstr>Rationale for disease surveillance</vt:lpstr>
      <vt:lpstr>Disease under international surveillance</vt:lpstr>
      <vt:lpstr>Surveillance : basic ingredients</vt:lpstr>
      <vt:lpstr>Rationale for disease surveillance</vt:lpstr>
      <vt:lpstr>Standard case definition</vt:lpstr>
      <vt:lpstr>Reporting  mechanism</vt:lpstr>
      <vt:lpstr>Support activities for surveillance</vt:lpstr>
      <vt:lpstr>Surveillance : Indicators(SMART)</vt:lpstr>
      <vt:lpstr>Key activities for improving surveillance</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Surveillance</dc:title>
  <dc:creator>Su</dc:creator>
  <cp:lastModifiedBy>user</cp:lastModifiedBy>
  <cp:revision>48</cp:revision>
  <dcterms:created xsi:type="dcterms:W3CDTF">2014-08-08T10:58:13Z</dcterms:created>
  <dcterms:modified xsi:type="dcterms:W3CDTF">2021-07-21T07:24:41Z</dcterms:modified>
</cp:coreProperties>
</file>