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AA00A-4426-41CA-B891-5764DF3A7E2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167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2AAA0-E318-4992-9F32-1ECBF53917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468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04B1C-1E83-4D3B-98F3-1A9DC3CEA0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1314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97DF5-1122-41D6-A549-5A8A049671D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4917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83A8AD-0BB6-436D-A642-438123690A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75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F1358-FDEC-4F0B-AC51-D2A5D4437EF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611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CBB37-2219-4F4B-B427-AA5AD5C3E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662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02ABE-A6C3-45FE-AFD2-EC3695B1498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654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137232-2E91-48AA-9935-3A87CFA403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621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8B790-7C42-411C-B140-8164669583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13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B5125-C51B-4F21-AF19-E20987CBD37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876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E25D6C-3C58-4C57-B277-55FAF610D17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666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D66DD-9A58-4D83-8067-038B85552FC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366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-109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-109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F50BE8E-ED62-4BF6-80A6-EF9025C7B07B}" type="slidenum">
              <a:rPr lang="en-US">
                <a:solidFill>
                  <a:srgbClr val="000000"/>
                </a:solidFill>
                <a:ea typeface="ＭＳ Ｐゴシック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5247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1.png"/><Relationship Id="rId4" Type="http://schemas.openxmlformats.org/officeDocument/2006/relationships/hyperlink" Target="http://wulfenite.fandm.edu/Molecularimages/Organicpdb/2-propanol.html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2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jpeg"/><Relationship Id="rId5" Type="http://schemas.openxmlformats.org/officeDocument/2006/relationships/hyperlink" Target="http://images.google.com/imgres?imgurl=http://www.princeton.edu/~chm333/2004/Hydrogen/Images/HCHOsmall.jpg&amp;imgrefurl=http://www.princeton.edu/~chm333/2004/Hydrogen/h2_atmosphere.htm&amp;h=192&amp;w=235&amp;sz=3&amp;hl=en&amp;start=537&amp;tbnid=rxh6F5wUlkfcXM:&amp;tbnh=89&amp;tbnw=109&amp;prev=/images?q=formaldehyde&amp;start=520&amp;gbv=2&amp;ndsp=20&amp;svnum=10&amp;hl=en&amp;sa=N" TargetMode="External"/><Relationship Id="rId4" Type="http://schemas.openxmlformats.org/officeDocument/2006/relationships/image" Target="../media/image14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images.google.com/imgres?imgurl=http://www.faidherbe.org/site/cours/dupuis/images13/ethanal.gif&amp;imgrefurl=http://www.faidherbe.org/site/cours/dupuis/carbod.htm&amp;h=180&amp;w=180&amp;sz=3&amp;hl=en&amp;start=10&amp;tbnid=UHicInlT9p9AlM:&amp;tbnh=101&amp;tbnw=101&amp;prev=/images?q=ethanal&amp;svnum=10&amp;hl=en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www.faidherbe.org/site/cours/dupuis/images13/propnone.gif&amp;imgrefurl=http://www.faidherbe.org/site/cours/dupuis/carbod.htm&amp;h=180&amp;w=180&amp;sz=4&amp;hl=en&amp;start=1&amp;um=1&amp;tbnid=SeA6b7sGXS6WpM:&amp;tbnh=101&amp;tbnw=101&amp;prev=/images?q=propanone&amp;svnum=10&amp;um=1&amp;hl=en" TargetMode="Externa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://images.google.com/imgres?imgurl=http://www.mouldy.org/files/images/after-acetone.jpg&amp;imgrefurl=http://www.mouldy.org/making-a-pcb&amp;h=329&amp;w=480&amp;sz=52&amp;hl=en&amp;start=31&amp;tbnid=fekLPLPG2tAcwM:&amp;tbnh=88&amp;tbnw=129&amp;prev=/images?q=acetone&amp;start=20&amp;gbv=2&amp;ndsp=20&amp;svnum=10&amp;hl=en&amp;sa=N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http://images.google.com/imgres?imgurl=http://www.dadamo.com/typebase4/imgs/pineapple_thumb.jpg&amp;imgrefurl=http://www.dadamo.com/typebase4/depictor5.pl?310&amp;h=155&amp;w=155&amp;sz=30&amp;hl=en&amp;start=3&amp;tbnid=2-AXk2qDSSLs0M:&amp;tbnh=97&amp;tbnw=97&amp;prev=/images?q=pineapple&amp;gbv=2&amp;svnum=10&amp;hl=en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hyperlink" Target="http://upload.wikimedia.org/wikipedia/commons/e/ed/Granny_Smith_Apples.jpg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hyperlink" Target="http://images.google.com/imgres?imgurl=http://www.wpclipart.com/signs_symbol/skull/skull_and_crossbones.png&amp;imgrefurl=http://www.wpclipart.com/signs_symbol/skull/index.html&amp;h=341&amp;w=344&amp;sz=15&amp;hl=en&amp;start=5&amp;tbnid=6DGP3E9uXMN3QM:&amp;tbnh=119&amp;tbnw=120&amp;prev=/images?q=crossbones&amp;svnum=10&amp;hl=en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4.png"/><Relationship Id="rId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ucky_480x3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752600"/>
            <a:ext cx="6477000" cy="485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09800" y="381000"/>
            <a:ext cx="7772400" cy="1600200"/>
          </a:xfrm>
        </p:spPr>
        <p:txBody>
          <a:bodyPr/>
          <a:lstStyle/>
          <a:p>
            <a:pPr eaLnBrk="1" hangingPunct="1"/>
            <a:r>
              <a:rPr lang="en-US" altLang="en-US" sz="6600">
                <a:solidFill>
                  <a:srgbClr val="FF0000"/>
                </a:solidFill>
                <a:ea typeface="ＭＳ Ｐゴシック" panose="020B0600070205080204" pitchFamily="34" charset="-128"/>
              </a:rPr>
              <a:t>Organic</a:t>
            </a:r>
            <a:r>
              <a:rPr lang="en-US" altLang="en-US" sz="4800">
                <a:solidFill>
                  <a:srgbClr val="FF00FF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6600">
                <a:solidFill>
                  <a:srgbClr val="FF0000"/>
                </a:solidFill>
                <a:ea typeface="ＭＳ Ｐゴシック" panose="020B0600070205080204" pitchFamily="34" charset="-128"/>
              </a:rPr>
              <a:t>Chemistry</a:t>
            </a:r>
          </a:p>
        </p:txBody>
      </p:sp>
    </p:spTree>
    <p:extLst>
      <p:ext uri="{BB962C8B-B14F-4D97-AF65-F5344CB8AC3E}">
        <p14:creationId xmlns:p14="http://schemas.microsoft.com/office/powerpoint/2010/main" val="547728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0" y="3733800"/>
            <a:ext cx="8540750" cy="8382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The name of this compound is: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752600" y="1143001"/>
            <a:ext cx="8915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000000"/>
                </a:solidFill>
              </a:rPr>
              <a:t>CH</a:t>
            </a:r>
            <a:r>
              <a:rPr lang="en-US" altLang="en-US" sz="2400">
                <a:solidFill>
                  <a:srgbClr val="000000"/>
                </a:solidFill>
              </a:rPr>
              <a:t>3 </a:t>
            </a:r>
            <a:r>
              <a:rPr lang="en-US" altLang="en-US" sz="4000">
                <a:solidFill>
                  <a:srgbClr val="000000"/>
                </a:solidFill>
              </a:rPr>
              <a:t>- CH</a:t>
            </a:r>
            <a:r>
              <a:rPr lang="en-US" altLang="en-US" sz="2400">
                <a:solidFill>
                  <a:srgbClr val="000000"/>
                </a:solidFill>
              </a:rPr>
              <a:t>2 </a:t>
            </a:r>
            <a:r>
              <a:rPr lang="en-US" altLang="en-US" sz="4000">
                <a:solidFill>
                  <a:srgbClr val="000000"/>
                </a:solidFill>
              </a:rPr>
              <a:t>- CH</a:t>
            </a:r>
            <a:r>
              <a:rPr lang="en-US" altLang="en-US" sz="2400">
                <a:solidFill>
                  <a:srgbClr val="000000"/>
                </a:solidFill>
              </a:rPr>
              <a:t>2 </a:t>
            </a:r>
            <a:r>
              <a:rPr lang="en-US" altLang="en-US" sz="4000">
                <a:solidFill>
                  <a:srgbClr val="000000"/>
                </a:solidFill>
              </a:rPr>
              <a:t>– CH – CH – CH - CH</a:t>
            </a:r>
            <a:r>
              <a:rPr lang="en-US" altLang="en-US" sz="24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5791200" y="1981201"/>
            <a:ext cx="1143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FF00FF"/>
                </a:solidFill>
              </a:rPr>
              <a:t>CH</a:t>
            </a:r>
            <a:r>
              <a:rPr lang="en-US" altLang="en-US" sz="2400">
                <a:solidFill>
                  <a:srgbClr val="FF00FF"/>
                </a:solidFill>
              </a:rPr>
              <a:t>2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8382000" y="1981201"/>
            <a:ext cx="10874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FFFF00"/>
                </a:solidFill>
              </a:rPr>
              <a:t>CH</a:t>
            </a:r>
            <a:r>
              <a:rPr lang="en-US" altLang="en-US" sz="2400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791200" y="2743201"/>
            <a:ext cx="10874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FF00FF"/>
                </a:solidFill>
              </a:rPr>
              <a:t>CH</a:t>
            </a:r>
            <a:r>
              <a:rPr lang="en-US" altLang="en-US" sz="2400">
                <a:solidFill>
                  <a:srgbClr val="FF00FF"/>
                </a:solidFill>
              </a:rPr>
              <a:t>3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7086600" y="1981201"/>
            <a:ext cx="10874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FFFF00"/>
                </a:solidFill>
              </a:rPr>
              <a:t>CH</a:t>
            </a:r>
            <a:r>
              <a:rPr lang="en-US" altLang="en-US" sz="2400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6019800" y="1752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7315200" y="1752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8610600" y="1752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>
            <a:off x="6019800" y="25908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9829800" y="83820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8458201" y="838200"/>
            <a:ext cx="430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7162801" y="8382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5867401" y="8382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4</a:t>
            </a:r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4419601" y="8382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5</a:t>
            </a:r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3124201" y="8382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6</a:t>
            </a: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905000" y="8382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7</a:t>
            </a:r>
          </a:p>
        </p:txBody>
      </p:sp>
      <p:sp>
        <p:nvSpPr>
          <p:cNvPr id="77843" name="Text Box 19"/>
          <p:cNvSpPr txBox="1">
            <a:spLocks noChangeArrowheads="1"/>
          </p:cNvSpPr>
          <p:nvPr/>
        </p:nvSpPr>
        <p:spPr bwMode="auto">
          <a:xfrm>
            <a:off x="2743200" y="4648200"/>
            <a:ext cx="7086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FFFF00"/>
                </a:solidFill>
              </a:rPr>
              <a:t>2,3-dimethyl</a:t>
            </a:r>
            <a:r>
              <a:rPr lang="en-US" altLang="en-US" sz="3600">
                <a:solidFill>
                  <a:srgbClr val="000000"/>
                </a:solidFill>
              </a:rPr>
              <a:t> </a:t>
            </a:r>
            <a:r>
              <a:rPr lang="en-US" altLang="en-US" sz="3600">
                <a:solidFill>
                  <a:srgbClr val="FF00FF"/>
                </a:solidFill>
              </a:rPr>
              <a:t>– 4-ethyl</a:t>
            </a:r>
            <a:r>
              <a:rPr lang="en-US" altLang="en-US" sz="3600">
                <a:solidFill>
                  <a:srgbClr val="000000"/>
                </a:solidFill>
              </a:rPr>
              <a:t> heptane</a:t>
            </a:r>
          </a:p>
        </p:txBody>
      </p:sp>
    </p:spTree>
    <p:extLst>
      <p:ext uri="{BB962C8B-B14F-4D97-AF65-F5344CB8AC3E}">
        <p14:creationId xmlns:p14="http://schemas.microsoft.com/office/powerpoint/2010/main" val="627820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77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43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52600" y="2362201"/>
            <a:ext cx="6019800" cy="6889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>
                <a:ea typeface="ＭＳ Ｐゴシック" panose="020B0600070205080204" pitchFamily="34" charset="-128"/>
              </a:rPr>
              <a:t>Step 1: 6 carbons	 =</a:t>
            </a:r>
            <a:endParaRPr lang="en-US" altLang="en-US" sz="3600">
              <a:solidFill>
                <a:srgbClr val="FFFF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524000" y="1066801"/>
            <a:ext cx="8915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000000"/>
                </a:solidFill>
              </a:rPr>
              <a:t>	CH</a:t>
            </a:r>
            <a:r>
              <a:rPr lang="en-US" altLang="en-US" sz="2400">
                <a:solidFill>
                  <a:srgbClr val="000000"/>
                </a:solidFill>
              </a:rPr>
              <a:t>3 </a:t>
            </a:r>
            <a:r>
              <a:rPr lang="en-US" altLang="en-US" sz="4000">
                <a:solidFill>
                  <a:srgbClr val="000000"/>
                </a:solidFill>
              </a:rPr>
              <a:t>- CH</a:t>
            </a:r>
            <a:r>
              <a:rPr lang="en-US" altLang="en-US" sz="2400">
                <a:solidFill>
                  <a:srgbClr val="000000"/>
                </a:solidFill>
              </a:rPr>
              <a:t>2 </a:t>
            </a:r>
            <a:r>
              <a:rPr lang="en-US" altLang="en-US" sz="4000">
                <a:solidFill>
                  <a:srgbClr val="000000"/>
                </a:solidFill>
              </a:rPr>
              <a:t>– CH – CH</a:t>
            </a:r>
            <a:r>
              <a:rPr lang="en-US" altLang="en-US" sz="2400">
                <a:solidFill>
                  <a:srgbClr val="000000"/>
                </a:solidFill>
              </a:rPr>
              <a:t>2</a:t>
            </a:r>
            <a:r>
              <a:rPr lang="en-US" altLang="en-US" sz="4000">
                <a:solidFill>
                  <a:srgbClr val="000000"/>
                </a:solidFill>
              </a:rPr>
              <a:t> – CH - CH</a:t>
            </a:r>
            <a:r>
              <a:rPr lang="en-US" altLang="en-US" sz="24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5486400" y="914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8153400" y="914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9220200" y="160020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78855" name="Rectangle 7"/>
          <p:cNvSpPr>
            <a:spLocks noChangeArrowheads="1"/>
          </p:cNvSpPr>
          <p:nvPr/>
        </p:nvSpPr>
        <p:spPr bwMode="auto">
          <a:xfrm>
            <a:off x="8077201" y="1600200"/>
            <a:ext cx="430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78856" name="Rectangle 8"/>
          <p:cNvSpPr>
            <a:spLocks noChangeArrowheads="1"/>
          </p:cNvSpPr>
          <p:nvPr/>
        </p:nvSpPr>
        <p:spPr bwMode="auto">
          <a:xfrm>
            <a:off x="6553201" y="16002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78857" name="Rectangle 9"/>
          <p:cNvSpPr>
            <a:spLocks noChangeArrowheads="1"/>
          </p:cNvSpPr>
          <p:nvPr/>
        </p:nvSpPr>
        <p:spPr bwMode="auto">
          <a:xfrm>
            <a:off x="5257801" y="16002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4</a:t>
            </a:r>
          </a:p>
        </p:txBody>
      </p:sp>
      <p:sp>
        <p:nvSpPr>
          <p:cNvPr id="78858" name="Rectangle 10"/>
          <p:cNvSpPr>
            <a:spLocks noChangeArrowheads="1"/>
          </p:cNvSpPr>
          <p:nvPr/>
        </p:nvSpPr>
        <p:spPr bwMode="auto">
          <a:xfrm>
            <a:off x="3810001" y="16002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5</a:t>
            </a:r>
          </a:p>
        </p:txBody>
      </p:sp>
      <p:sp>
        <p:nvSpPr>
          <p:cNvPr id="78859" name="Rectangle 11"/>
          <p:cNvSpPr>
            <a:spLocks noChangeArrowheads="1"/>
          </p:cNvSpPr>
          <p:nvPr/>
        </p:nvSpPr>
        <p:spPr bwMode="auto">
          <a:xfrm>
            <a:off x="2514601" y="16002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6</a:t>
            </a: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5181600" y="304801"/>
            <a:ext cx="10874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FFFF00"/>
                </a:solidFill>
              </a:rPr>
              <a:t>CH</a:t>
            </a:r>
            <a:r>
              <a:rPr lang="en-US" altLang="en-US" sz="2400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7848600" y="304801"/>
            <a:ext cx="10874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FFFF00"/>
                </a:solidFill>
              </a:rPr>
              <a:t>CH</a:t>
            </a:r>
            <a:r>
              <a:rPr lang="en-US" altLang="en-US" sz="2400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78862" name="Text Box 14"/>
          <p:cNvSpPr txBox="1">
            <a:spLocks noChangeArrowheads="1"/>
          </p:cNvSpPr>
          <p:nvPr/>
        </p:nvSpPr>
        <p:spPr bwMode="auto">
          <a:xfrm>
            <a:off x="5943600" y="2362200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FFFF00"/>
                </a:solidFill>
              </a:rPr>
              <a:t>hex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2819400" y="2971800"/>
            <a:ext cx="5943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All single bonds =  ends in</a:t>
            </a:r>
          </a:p>
        </p:txBody>
      </p:sp>
      <p:sp>
        <p:nvSpPr>
          <p:cNvPr id="78864" name="Text Box 16"/>
          <p:cNvSpPr txBox="1">
            <a:spLocks noChangeArrowheads="1"/>
          </p:cNvSpPr>
          <p:nvPr/>
        </p:nvSpPr>
        <p:spPr bwMode="auto">
          <a:xfrm>
            <a:off x="8305800" y="2971800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FFFF00"/>
                </a:solidFill>
              </a:rPr>
              <a:t>ane</a:t>
            </a:r>
          </a:p>
        </p:txBody>
      </p:sp>
      <p:sp>
        <p:nvSpPr>
          <p:cNvPr id="78865" name="Text Box 17"/>
          <p:cNvSpPr txBox="1">
            <a:spLocks noChangeArrowheads="1"/>
          </p:cNvSpPr>
          <p:nvPr/>
        </p:nvSpPr>
        <p:spPr bwMode="auto">
          <a:xfrm>
            <a:off x="6705600" y="3657600"/>
            <a:ext cx="205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FFFF00"/>
                </a:solidFill>
              </a:rPr>
              <a:t>hexane</a:t>
            </a:r>
          </a:p>
        </p:txBody>
      </p:sp>
      <p:sp>
        <p:nvSpPr>
          <p:cNvPr id="78866" name="Text Box 18"/>
          <p:cNvSpPr txBox="1">
            <a:spLocks noChangeArrowheads="1"/>
          </p:cNvSpPr>
          <p:nvPr/>
        </p:nvSpPr>
        <p:spPr bwMode="auto">
          <a:xfrm>
            <a:off x="1752600" y="4648200"/>
            <a:ext cx="891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Step 2: start numbering from </a:t>
            </a:r>
            <a:r>
              <a:rPr lang="en-US" altLang="en-US" sz="3600">
                <a:solidFill>
                  <a:srgbClr val="FFFF00"/>
                </a:solidFill>
              </a:rPr>
              <a:t>right</a:t>
            </a:r>
            <a:r>
              <a:rPr lang="en-US" altLang="en-US" sz="3600">
                <a:solidFill>
                  <a:srgbClr val="000000"/>
                </a:solidFill>
              </a:rPr>
              <a:t> to </a:t>
            </a:r>
            <a:r>
              <a:rPr lang="en-US" altLang="en-US" sz="3600">
                <a:solidFill>
                  <a:srgbClr val="FFFF00"/>
                </a:solidFill>
              </a:rPr>
              <a:t>left</a:t>
            </a:r>
          </a:p>
        </p:txBody>
      </p:sp>
      <p:sp>
        <p:nvSpPr>
          <p:cNvPr id="78867" name="Text Box 19"/>
          <p:cNvSpPr txBox="1">
            <a:spLocks noChangeArrowheads="1"/>
          </p:cNvSpPr>
          <p:nvPr/>
        </p:nvSpPr>
        <p:spPr bwMode="auto">
          <a:xfrm>
            <a:off x="1828800" y="5562600"/>
            <a:ext cx="7848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Step 3:    -methyl and    -methyl</a:t>
            </a:r>
            <a:endParaRPr lang="en-US" altLang="en-US" sz="3600">
              <a:solidFill>
                <a:srgbClr val="FFFF00"/>
              </a:solidFill>
            </a:endParaRPr>
          </a:p>
        </p:txBody>
      </p:sp>
      <p:sp>
        <p:nvSpPr>
          <p:cNvPr id="78868" name="Text Box 20"/>
          <p:cNvSpPr txBox="1">
            <a:spLocks noChangeArrowheads="1"/>
          </p:cNvSpPr>
          <p:nvPr/>
        </p:nvSpPr>
        <p:spPr bwMode="auto">
          <a:xfrm>
            <a:off x="3429000" y="5562600"/>
            <a:ext cx="457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78869" name="Rectangle 21"/>
          <p:cNvSpPr>
            <a:spLocks noChangeArrowheads="1"/>
          </p:cNvSpPr>
          <p:nvPr/>
        </p:nvSpPr>
        <p:spPr bwMode="auto">
          <a:xfrm>
            <a:off x="6400801" y="5562600"/>
            <a:ext cx="3714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FFFF00"/>
                </a:solidFill>
              </a:rPr>
              <a:t>4</a:t>
            </a:r>
          </a:p>
        </p:txBody>
      </p:sp>
      <p:sp>
        <p:nvSpPr>
          <p:cNvPr id="13334" name="Text Box 22"/>
          <p:cNvSpPr txBox="1">
            <a:spLocks noChangeArrowheads="1"/>
          </p:cNvSpPr>
          <p:nvPr/>
        </p:nvSpPr>
        <p:spPr bwMode="auto">
          <a:xfrm>
            <a:off x="2819400" y="3657600"/>
            <a:ext cx="434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So parent chain is</a:t>
            </a:r>
          </a:p>
        </p:txBody>
      </p:sp>
      <p:sp>
        <p:nvSpPr>
          <p:cNvPr id="78871" name="Oval 23"/>
          <p:cNvSpPr>
            <a:spLocks noChangeArrowheads="1"/>
          </p:cNvSpPr>
          <p:nvPr/>
        </p:nvSpPr>
        <p:spPr bwMode="auto">
          <a:xfrm>
            <a:off x="5105400" y="304800"/>
            <a:ext cx="1219200" cy="762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78872" name="Oval 24"/>
          <p:cNvSpPr>
            <a:spLocks noChangeArrowheads="1"/>
          </p:cNvSpPr>
          <p:nvPr/>
        </p:nvSpPr>
        <p:spPr bwMode="auto">
          <a:xfrm>
            <a:off x="7848600" y="228600"/>
            <a:ext cx="1143000" cy="762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264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4" grpId="0" autoUpdateAnimBg="0"/>
      <p:bldP spid="78855" grpId="0" autoUpdateAnimBg="0"/>
      <p:bldP spid="78856" grpId="0" autoUpdateAnimBg="0"/>
      <p:bldP spid="78857" grpId="0" autoUpdateAnimBg="0"/>
      <p:bldP spid="78858" grpId="0" autoUpdateAnimBg="0"/>
      <p:bldP spid="78859" grpId="0" autoUpdateAnimBg="0"/>
      <p:bldP spid="78862" grpId="0" autoUpdateAnimBg="0"/>
      <p:bldP spid="78864" grpId="0" autoUpdateAnimBg="0"/>
      <p:bldP spid="78865" grpId="0" autoUpdateAnimBg="0"/>
      <p:bldP spid="78866" grpId="0" autoUpdateAnimBg="0"/>
      <p:bldP spid="78867" grpId="0" autoUpdateAnimBg="0"/>
      <p:bldP spid="78868" grpId="0" autoUpdateAnimBg="0"/>
      <p:bldP spid="78869" grpId="0" autoUpdateAnimBg="0"/>
      <p:bldP spid="78871" grpId="0" animBg="1"/>
      <p:bldP spid="7887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524000" y="1066801"/>
            <a:ext cx="8915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000000"/>
                </a:solidFill>
              </a:rPr>
              <a:t>	CH</a:t>
            </a:r>
            <a:r>
              <a:rPr lang="en-US" altLang="en-US" sz="2400">
                <a:solidFill>
                  <a:srgbClr val="000000"/>
                </a:solidFill>
              </a:rPr>
              <a:t>3 </a:t>
            </a:r>
            <a:r>
              <a:rPr lang="en-US" altLang="en-US" sz="4000">
                <a:solidFill>
                  <a:srgbClr val="000000"/>
                </a:solidFill>
              </a:rPr>
              <a:t>- CH</a:t>
            </a:r>
            <a:r>
              <a:rPr lang="en-US" altLang="en-US" sz="2400">
                <a:solidFill>
                  <a:srgbClr val="000000"/>
                </a:solidFill>
              </a:rPr>
              <a:t>2 </a:t>
            </a:r>
            <a:r>
              <a:rPr lang="en-US" altLang="en-US" sz="4000">
                <a:solidFill>
                  <a:srgbClr val="000000"/>
                </a:solidFill>
              </a:rPr>
              <a:t>– CH – CH</a:t>
            </a:r>
            <a:r>
              <a:rPr lang="en-US" altLang="en-US" sz="2400">
                <a:solidFill>
                  <a:srgbClr val="000000"/>
                </a:solidFill>
              </a:rPr>
              <a:t>2</a:t>
            </a:r>
            <a:r>
              <a:rPr lang="en-US" altLang="en-US" sz="4000">
                <a:solidFill>
                  <a:srgbClr val="000000"/>
                </a:solidFill>
              </a:rPr>
              <a:t> – CH - CH</a:t>
            </a:r>
            <a:r>
              <a:rPr lang="en-US" altLang="en-US" sz="24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4339" name="Line 3"/>
          <p:cNvSpPr>
            <a:spLocks noChangeShapeType="1"/>
          </p:cNvSpPr>
          <p:nvPr/>
        </p:nvSpPr>
        <p:spPr bwMode="auto">
          <a:xfrm>
            <a:off x="5486400" y="914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8153400" y="914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9220200" y="160020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79878" name="Rectangle 6"/>
          <p:cNvSpPr>
            <a:spLocks noChangeArrowheads="1"/>
          </p:cNvSpPr>
          <p:nvPr/>
        </p:nvSpPr>
        <p:spPr bwMode="auto">
          <a:xfrm>
            <a:off x="8077201" y="1600200"/>
            <a:ext cx="430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79879" name="Rectangle 7"/>
          <p:cNvSpPr>
            <a:spLocks noChangeArrowheads="1"/>
          </p:cNvSpPr>
          <p:nvPr/>
        </p:nvSpPr>
        <p:spPr bwMode="auto">
          <a:xfrm>
            <a:off x="6553201" y="16002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79880" name="Rectangle 8"/>
          <p:cNvSpPr>
            <a:spLocks noChangeArrowheads="1"/>
          </p:cNvSpPr>
          <p:nvPr/>
        </p:nvSpPr>
        <p:spPr bwMode="auto">
          <a:xfrm>
            <a:off x="5257801" y="16002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4</a:t>
            </a:r>
          </a:p>
        </p:txBody>
      </p:sp>
      <p:sp>
        <p:nvSpPr>
          <p:cNvPr id="79881" name="Rectangle 9"/>
          <p:cNvSpPr>
            <a:spLocks noChangeArrowheads="1"/>
          </p:cNvSpPr>
          <p:nvPr/>
        </p:nvSpPr>
        <p:spPr bwMode="auto">
          <a:xfrm>
            <a:off x="3810001" y="16002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5</a:t>
            </a:r>
          </a:p>
        </p:txBody>
      </p:sp>
      <p:sp>
        <p:nvSpPr>
          <p:cNvPr id="79882" name="Rectangle 10"/>
          <p:cNvSpPr>
            <a:spLocks noChangeArrowheads="1"/>
          </p:cNvSpPr>
          <p:nvPr/>
        </p:nvSpPr>
        <p:spPr bwMode="auto">
          <a:xfrm>
            <a:off x="2514601" y="16002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6</a:t>
            </a: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5181600" y="304801"/>
            <a:ext cx="10874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FFFF00"/>
                </a:solidFill>
              </a:rPr>
              <a:t>CH</a:t>
            </a:r>
            <a:r>
              <a:rPr lang="en-US" altLang="en-US" sz="2400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7848600" y="304801"/>
            <a:ext cx="10874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FFFF00"/>
                </a:solidFill>
              </a:rPr>
              <a:t>CH</a:t>
            </a:r>
            <a:r>
              <a:rPr lang="en-US" altLang="en-US" sz="2400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79889" name="Text Box 17"/>
          <p:cNvSpPr txBox="1">
            <a:spLocks noChangeArrowheads="1"/>
          </p:cNvSpPr>
          <p:nvPr/>
        </p:nvSpPr>
        <p:spPr bwMode="auto">
          <a:xfrm>
            <a:off x="3962400" y="2819400"/>
            <a:ext cx="4724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800000"/>
                </a:solidFill>
              </a:rPr>
              <a:t>2,4 dimethyl hexane</a:t>
            </a:r>
          </a:p>
        </p:txBody>
      </p:sp>
      <p:sp>
        <p:nvSpPr>
          <p:cNvPr id="79890" name="Oval 18"/>
          <p:cNvSpPr>
            <a:spLocks noChangeArrowheads="1"/>
          </p:cNvSpPr>
          <p:nvPr/>
        </p:nvSpPr>
        <p:spPr bwMode="auto">
          <a:xfrm>
            <a:off x="5105400" y="304800"/>
            <a:ext cx="1219200" cy="762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79891" name="Oval 19"/>
          <p:cNvSpPr>
            <a:spLocks noChangeArrowheads="1"/>
          </p:cNvSpPr>
          <p:nvPr/>
        </p:nvSpPr>
        <p:spPr bwMode="auto">
          <a:xfrm>
            <a:off x="7848600" y="228600"/>
            <a:ext cx="1143000" cy="762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748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7" grpId="0" autoUpdateAnimBg="0"/>
      <p:bldP spid="79878" grpId="0" autoUpdateAnimBg="0"/>
      <p:bldP spid="79879" grpId="0" autoUpdateAnimBg="0"/>
      <p:bldP spid="79880" grpId="0" autoUpdateAnimBg="0"/>
      <p:bldP spid="79881" grpId="0" autoUpdateAnimBg="0"/>
      <p:bldP spid="79882" grpId="0" autoUpdateAnimBg="0"/>
      <p:bldP spid="79889" grpId="0" autoUpdateAnimBg="0"/>
      <p:bldP spid="79890" grpId="0" animBg="1"/>
      <p:bldP spid="7989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505200" y="30480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6019800" y="30480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4343400" y="30480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5181600" y="30480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6858000" y="30480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3962400" y="3352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4800600" y="3276600"/>
            <a:ext cx="381000" cy="0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5638800" y="3352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6477000" y="3352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 flipV="1">
            <a:off x="3733800" y="2819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 flipV="1">
            <a:off x="4572000" y="2819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 flipV="1">
            <a:off x="5410200" y="2819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 flipV="1">
            <a:off x="6248400" y="2819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 flipV="1">
            <a:off x="7086600" y="2819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>
            <a:off x="7391400" y="3352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 flipV="1">
            <a:off x="7086600" y="3581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 flipV="1">
            <a:off x="6248400" y="3581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 flipV="1">
            <a:off x="3733800" y="3581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5380" name="Rectangle 20"/>
          <p:cNvSpPr>
            <a:spLocks noChangeArrowheads="1"/>
          </p:cNvSpPr>
          <p:nvPr/>
        </p:nvSpPr>
        <p:spPr bwMode="auto">
          <a:xfrm>
            <a:off x="5029200" y="2209800"/>
            <a:ext cx="10874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CH</a:t>
            </a:r>
            <a:r>
              <a:rPr lang="en-US" altLang="en-US" sz="20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5381" name="Rectangle 21"/>
          <p:cNvSpPr>
            <a:spLocks noChangeArrowheads="1"/>
          </p:cNvSpPr>
          <p:nvPr/>
        </p:nvSpPr>
        <p:spPr bwMode="auto">
          <a:xfrm>
            <a:off x="6019800" y="2209800"/>
            <a:ext cx="10874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CH</a:t>
            </a:r>
            <a:r>
              <a:rPr lang="en-US" altLang="en-US" sz="20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>
            <a:off x="4800600" y="3429000"/>
            <a:ext cx="381000" cy="0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>
            <a:off x="3124200" y="3352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3886201" y="3429001"/>
            <a:ext cx="320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800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4648201" y="3429001"/>
            <a:ext cx="320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80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5486401" y="3429001"/>
            <a:ext cx="320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800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6324601" y="3429001"/>
            <a:ext cx="320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800">
                <a:solidFill>
                  <a:srgbClr val="FFFF00"/>
                </a:solidFill>
              </a:rPr>
              <a:t>4</a:t>
            </a:r>
          </a:p>
        </p:txBody>
      </p:sp>
      <p:sp>
        <p:nvSpPr>
          <p:cNvPr id="15388" name="Text Box 28"/>
          <p:cNvSpPr txBox="1">
            <a:spLocks noChangeArrowheads="1"/>
          </p:cNvSpPr>
          <p:nvPr/>
        </p:nvSpPr>
        <p:spPr bwMode="auto">
          <a:xfrm>
            <a:off x="7239001" y="3429001"/>
            <a:ext cx="320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800">
                <a:solidFill>
                  <a:srgbClr val="FFFF00"/>
                </a:solidFill>
              </a:rPr>
              <a:t>5</a:t>
            </a:r>
          </a:p>
        </p:txBody>
      </p:sp>
      <p:sp>
        <p:nvSpPr>
          <p:cNvPr id="80925" name="Text Box 29"/>
          <p:cNvSpPr txBox="1">
            <a:spLocks noChangeArrowheads="1"/>
          </p:cNvSpPr>
          <p:nvPr/>
        </p:nvSpPr>
        <p:spPr bwMode="auto">
          <a:xfrm>
            <a:off x="3048000" y="4724400"/>
            <a:ext cx="510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FF0000"/>
                </a:solidFill>
              </a:rPr>
              <a:t>3,4</a:t>
            </a:r>
            <a:r>
              <a:rPr lang="en-US" altLang="en-US" sz="3600">
                <a:solidFill>
                  <a:srgbClr val="000000"/>
                </a:solidFill>
              </a:rPr>
              <a:t> </a:t>
            </a:r>
            <a:r>
              <a:rPr lang="en-US" altLang="en-US" sz="3600">
                <a:solidFill>
                  <a:srgbClr val="FF0000"/>
                </a:solidFill>
              </a:rPr>
              <a:t>dimethyl</a:t>
            </a:r>
            <a:r>
              <a:rPr lang="en-US" altLang="en-US" sz="3600">
                <a:solidFill>
                  <a:srgbClr val="000000"/>
                </a:solidFill>
              </a:rPr>
              <a:t>, </a:t>
            </a:r>
            <a:r>
              <a:rPr lang="en-US" altLang="en-US" sz="3600">
                <a:solidFill>
                  <a:srgbClr val="FF00FF"/>
                </a:solidFill>
              </a:rPr>
              <a:t>2</a:t>
            </a:r>
            <a:r>
              <a:rPr lang="en-US" altLang="en-US" sz="3600">
                <a:solidFill>
                  <a:srgbClr val="000000"/>
                </a:solidFill>
              </a:rPr>
              <a:t>-</a:t>
            </a:r>
            <a:r>
              <a:rPr lang="en-US" altLang="en-US" sz="3600">
                <a:solidFill>
                  <a:srgbClr val="FFFF00"/>
                </a:solidFill>
              </a:rPr>
              <a:t>pent</a:t>
            </a:r>
            <a:r>
              <a:rPr lang="en-US" altLang="en-US" sz="3600">
                <a:solidFill>
                  <a:srgbClr val="FF00FF"/>
                </a:solidFill>
              </a:rPr>
              <a:t>ene</a:t>
            </a:r>
          </a:p>
        </p:txBody>
      </p:sp>
      <p:sp>
        <p:nvSpPr>
          <p:cNvPr id="80926" name="Text Box 30"/>
          <p:cNvSpPr txBox="1">
            <a:spLocks noChangeArrowheads="1"/>
          </p:cNvSpPr>
          <p:nvPr/>
        </p:nvSpPr>
        <p:spPr bwMode="auto">
          <a:xfrm>
            <a:off x="1752600" y="685801"/>
            <a:ext cx="86106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34" charset="-128"/>
              </a:rPr>
              <a:t>When naming with a double/triple bond-start # carbons closest to the bond.</a:t>
            </a:r>
          </a:p>
        </p:txBody>
      </p:sp>
    </p:spTree>
    <p:extLst>
      <p:ext uri="{BB962C8B-B14F-4D97-AF65-F5344CB8AC3E}">
        <p14:creationId xmlns:p14="http://schemas.microsoft.com/office/powerpoint/2010/main" val="207715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25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-304800"/>
            <a:ext cx="9144000" cy="1325563"/>
          </a:xfrm>
        </p:spPr>
        <p:txBody>
          <a:bodyPr/>
          <a:lstStyle/>
          <a:p>
            <a:pPr algn="l" eaLnBrk="1" hangingPunct="1"/>
            <a:r>
              <a:rPr lang="en-US" altLang="en-US" sz="3600">
                <a:ea typeface="ＭＳ Ｐゴシック" panose="020B0600070205080204" pitchFamily="34" charset="-128"/>
              </a:rPr>
              <a:t>Now start with name and draw the structure.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609600"/>
            <a:ext cx="4572000" cy="53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600">
                <a:ea typeface="ＭＳ Ｐゴシック" panose="020B0600070205080204" pitchFamily="34" charset="-128"/>
              </a:rPr>
              <a:t>3-ethylhexane</a:t>
            </a: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3962400" y="13716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81925" name="Text Box 5"/>
          <p:cNvSpPr txBox="1">
            <a:spLocks noChangeArrowheads="1"/>
          </p:cNvSpPr>
          <p:nvPr/>
        </p:nvSpPr>
        <p:spPr bwMode="auto">
          <a:xfrm>
            <a:off x="3124200" y="13716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81926" name="Text Box 6"/>
          <p:cNvSpPr txBox="1">
            <a:spLocks noChangeArrowheads="1"/>
          </p:cNvSpPr>
          <p:nvPr/>
        </p:nvSpPr>
        <p:spPr bwMode="auto">
          <a:xfrm>
            <a:off x="6477000" y="13716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81927" name="Text Box 7"/>
          <p:cNvSpPr txBox="1">
            <a:spLocks noChangeArrowheads="1"/>
          </p:cNvSpPr>
          <p:nvPr/>
        </p:nvSpPr>
        <p:spPr bwMode="auto">
          <a:xfrm>
            <a:off x="4800600" y="13716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81928" name="Text Box 8"/>
          <p:cNvSpPr txBox="1">
            <a:spLocks noChangeArrowheads="1"/>
          </p:cNvSpPr>
          <p:nvPr/>
        </p:nvSpPr>
        <p:spPr bwMode="auto">
          <a:xfrm>
            <a:off x="5638800" y="13716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81929" name="Text Box 9"/>
          <p:cNvSpPr txBox="1">
            <a:spLocks noChangeArrowheads="1"/>
          </p:cNvSpPr>
          <p:nvPr/>
        </p:nvSpPr>
        <p:spPr bwMode="auto">
          <a:xfrm>
            <a:off x="7315200" y="13716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81930" name="Line 10"/>
          <p:cNvSpPr>
            <a:spLocks noChangeShapeType="1"/>
          </p:cNvSpPr>
          <p:nvPr/>
        </p:nvSpPr>
        <p:spPr bwMode="auto">
          <a:xfrm>
            <a:off x="3581400" y="16764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1931" name="Line 11"/>
          <p:cNvSpPr>
            <a:spLocks noChangeShapeType="1"/>
          </p:cNvSpPr>
          <p:nvPr/>
        </p:nvSpPr>
        <p:spPr bwMode="auto">
          <a:xfrm>
            <a:off x="4419600" y="16764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1932" name="Line 12"/>
          <p:cNvSpPr>
            <a:spLocks noChangeShapeType="1"/>
          </p:cNvSpPr>
          <p:nvPr/>
        </p:nvSpPr>
        <p:spPr bwMode="auto">
          <a:xfrm>
            <a:off x="5257800" y="16764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1933" name="Line 13"/>
          <p:cNvSpPr>
            <a:spLocks noChangeShapeType="1"/>
          </p:cNvSpPr>
          <p:nvPr/>
        </p:nvSpPr>
        <p:spPr bwMode="auto">
          <a:xfrm>
            <a:off x="6096000" y="16764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1934" name="Line 14"/>
          <p:cNvSpPr>
            <a:spLocks noChangeShapeType="1"/>
          </p:cNvSpPr>
          <p:nvPr/>
        </p:nvSpPr>
        <p:spPr bwMode="auto">
          <a:xfrm>
            <a:off x="6934200" y="16764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1935" name="Line 15"/>
          <p:cNvSpPr>
            <a:spLocks noChangeShapeType="1"/>
          </p:cNvSpPr>
          <p:nvPr/>
        </p:nvSpPr>
        <p:spPr bwMode="auto">
          <a:xfrm flipV="1">
            <a:off x="5029200" y="1905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1936" name="Text Box 16"/>
          <p:cNvSpPr txBox="1">
            <a:spLocks noChangeArrowheads="1"/>
          </p:cNvSpPr>
          <p:nvPr/>
        </p:nvSpPr>
        <p:spPr bwMode="auto">
          <a:xfrm>
            <a:off x="4800600" y="2133600"/>
            <a:ext cx="1143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00FF"/>
                </a:solidFill>
              </a:rPr>
              <a:t>CH</a:t>
            </a:r>
            <a:r>
              <a:rPr lang="en-US" altLang="en-US" sz="2000">
                <a:solidFill>
                  <a:srgbClr val="FF00FF"/>
                </a:solidFill>
              </a:rPr>
              <a:t>2</a:t>
            </a:r>
          </a:p>
        </p:txBody>
      </p:sp>
      <p:sp>
        <p:nvSpPr>
          <p:cNvPr id="81937" name="Rectangle 17"/>
          <p:cNvSpPr>
            <a:spLocks noChangeArrowheads="1"/>
          </p:cNvSpPr>
          <p:nvPr/>
        </p:nvSpPr>
        <p:spPr bwMode="auto">
          <a:xfrm>
            <a:off x="4800601" y="2895600"/>
            <a:ext cx="9128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00FF"/>
                </a:solidFill>
              </a:rPr>
              <a:t>CH</a:t>
            </a:r>
            <a:r>
              <a:rPr lang="en-US" altLang="en-US" sz="2000">
                <a:solidFill>
                  <a:srgbClr val="FF00FF"/>
                </a:solidFill>
              </a:rPr>
              <a:t>3</a:t>
            </a:r>
          </a:p>
        </p:txBody>
      </p:sp>
      <p:sp>
        <p:nvSpPr>
          <p:cNvPr id="81938" name="Line 18"/>
          <p:cNvSpPr>
            <a:spLocks noChangeShapeType="1"/>
          </p:cNvSpPr>
          <p:nvPr/>
        </p:nvSpPr>
        <p:spPr bwMode="auto">
          <a:xfrm>
            <a:off x="5029200" y="2667000"/>
            <a:ext cx="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1939" name="Line 19"/>
          <p:cNvSpPr>
            <a:spLocks noChangeShapeType="1"/>
          </p:cNvSpPr>
          <p:nvPr/>
        </p:nvSpPr>
        <p:spPr bwMode="auto">
          <a:xfrm>
            <a:off x="2743200" y="16764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1940" name="Line 20"/>
          <p:cNvSpPr>
            <a:spLocks noChangeShapeType="1"/>
          </p:cNvSpPr>
          <p:nvPr/>
        </p:nvSpPr>
        <p:spPr bwMode="auto">
          <a:xfrm>
            <a:off x="3352800" y="1143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1941" name="Line 21"/>
          <p:cNvSpPr>
            <a:spLocks noChangeShapeType="1"/>
          </p:cNvSpPr>
          <p:nvPr/>
        </p:nvSpPr>
        <p:spPr bwMode="auto">
          <a:xfrm flipV="1">
            <a:off x="4191000" y="1143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1942" name="Line 22"/>
          <p:cNvSpPr>
            <a:spLocks noChangeShapeType="1"/>
          </p:cNvSpPr>
          <p:nvPr/>
        </p:nvSpPr>
        <p:spPr bwMode="auto">
          <a:xfrm flipV="1">
            <a:off x="5029200" y="1143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1943" name="Line 23"/>
          <p:cNvSpPr>
            <a:spLocks noChangeShapeType="1"/>
          </p:cNvSpPr>
          <p:nvPr/>
        </p:nvSpPr>
        <p:spPr bwMode="auto">
          <a:xfrm flipV="1">
            <a:off x="5867400" y="1143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1944" name="Line 24"/>
          <p:cNvSpPr>
            <a:spLocks noChangeShapeType="1"/>
          </p:cNvSpPr>
          <p:nvPr/>
        </p:nvSpPr>
        <p:spPr bwMode="auto">
          <a:xfrm flipV="1">
            <a:off x="6705600" y="1143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1945" name="Line 25"/>
          <p:cNvSpPr>
            <a:spLocks noChangeShapeType="1"/>
          </p:cNvSpPr>
          <p:nvPr/>
        </p:nvSpPr>
        <p:spPr bwMode="auto">
          <a:xfrm flipV="1">
            <a:off x="7543800" y="1143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1946" name="Line 26"/>
          <p:cNvSpPr>
            <a:spLocks noChangeShapeType="1"/>
          </p:cNvSpPr>
          <p:nvPr/>
        </p:nvSpPr>
        <p:spPr bwMode="auto">
          <a:xfrm>
            <a:off x="7848600" y="16764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1947" name="Line 27"/>
          <p:cNvSpPr>
            <a:spLocks noChangeShapeType="1"/>
          </p:cNvSpPr>
          <p:nvPr/>
        </p:nvSpPr>
        <p:spPr bwMode="auto">
          <a:xfrm flipV="1">
            <a:off x="7543800" y="1905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1948" name="Line 28"/>
          <p:cNvSpPr>
            <a:spLocks noChangeShapeType="1"/>
          </p:cNvSpPr>
          <p:nvPr/>
        </p:nvSpPr>
        <p:spPr bwMode="auto">
          <a:xfrm flipV="1">
            <a:off x="6705600" y="1905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1949" name="Line 29"/>
          <p:cNvSpPr>
            <a:spLocks noChangeShapeType="1"/>
          </p:cNvSpPr>
          <p:nvPr/>
        </p:nvSpPr>
        <p:spPr bwMode="auto">
          <a:xfrm flipV="1">
            <a:off x="5867400" y="1905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1950" name="Line 30"/>
          <p:cNvSpPr>
            <a:spLocks noChangeShapeType="1"/>
          </p:cNvSpPr>
          <p:nvPr/>
        </p:nvSpPr>
        <p:spPr bwMode="auto">
          <a:xfrm flipV="1">
            <a:off x="4191000" y="1905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1951" name="Line 31"/>
          <p:cNvSpPr>
            <a:spLocks noChangeShapeType="1"/>
          </p:cNvSpPr>
          <p:nvPr/>
        </p:nvSpPr>
        <p:spPr bwMode="auto">
          <a:xfrm flipV="1">
            <a:off x="3352800" y="1905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1952" name="Text Box 32"/>
          <p:cNvSpPr txBox="1">
            <a:spLocks noChangeArrowheads="1"/>
          </p:cNvSpPr>
          <p:nvPr/>
        </p:nvSpPr>
        <p:spPr bwMode="auto">
          <a:xfrm>
            <a:off x="1752600" y="3505200"/>
            <a:ext cx="8915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You can place H’s all around or just leave as is.</a:t>
            </a:r>
          </a:p>
        </p:txBody>
      </p:sp>
      <p:sp>
        <p:nvSpPr>
          <p:cNvPr id="81953" name="Text Box 33"/>
          <p:cNvSpPr txBox="1">
            <a:spLocks noChangeArrowheads="1"/>
          </p:cNvSpPr>
          <p:nvPr/>
        </p:nvSpPr>
        <p:spPr bwMode="auto">
          <a:xfrm>
            <a:off x="5257800" y="5334001"/>
            <a:ext cx="1981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ethane</a:t>
            </a:r>
          </a:p>
        </p:txBody>
      </p:sp>
      <p:sp>
        <p:nvSpPr>
          <p:cNvPr id="81954" name="Line 34"/>
          <p:cNvSpPr>
            <a:spLocks noChangeShapeType="1"/>
          </p:cNvSpPr>
          <p:nvPr/>
        </p:nvSpPr>
        <p:spPr bwMode="auto">
          <a:xfrm flipH="1">
            <a:off x="5867400" y="5486400"/>
            <a:ext cx="5334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1955" name="Line 35"/>
          <p:cNvSpPr>
            <a:spLocks noChangeShapeType="1"/>
          </p:cNvSpPr>
          <p:nvPr/>
        </p:nvSpPr>
        <p:spPr bwMode="auto">
          <a:xfrm>
            <a:off x="5867400" y="5486400"/>
            <a:ext cx="5334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1956" name="Text Box 36"/>
          <p:cNvSpPr txBox="1">
            <a:spLocks noChangeArrowheads="1"/>
          </p:cNvSpPr>
          <p:nvPr/>
        </p:nvSpPr>
        <p:spPr bwMode="auto">
          <a:xfrm>
            <a:off x="6019800" y="4953001"/>
            <a:ext cx="53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yl</a:t>
            </a:r>
          </a:p>
        </p:txBody>
      </p:sp>
      <p:sp>
        <p:nvSpPr>
          <p:cNvPr id="81957" name="Text Box 37"/>
          <p:cNvSpPr txBox="1">
            <a:spLocks noChangeArrowheads="1"/>
          </p:cNvSpPr>
          <p:nvPr/>
        </p:nvSpPr>
        <p:spPr bwMode="auto">
          <a:xfrm>
            <a:off x="5257800" y="571500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</a:t>
            </a:r>
            <a:r>
              <a:rPr lang="en-US" sz="3200" baseline="-18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en-US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</a:t>
            </a:r>
            <a:r>
              <a:rPr lang="en-US" sz="3200" baseline="-18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81958" name="Line 38"/>
          <p:cNvSpPr>
            <a:spLocks noChangeShapeType="1"/>
          </p:cNvSpPr>
          <p:nvPr/>
        </p:nvSpPr>
        <p:spPr bwMode="auto">
          <a:xfrm flipH="1">
            <a:off x="6096000" y="6019800"/>
            <a:ext cx="15240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1959" name="Text Box 39"/>
          <p:cNvSpPr txBox="1">
            <a:spLocks noChangeArrowheads="1"/>
          </p:cNvSpPr>
          <p:nvPr/>
        </p:nvSpPr>
        <p:spPr bwMode="auto">
          <a:xfrm>
            <a:off x="6019800" y="6172201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81960" name="Text Box 40"/>
          <p:cNvSpPr txBox="1">
            <a:spLocks noChangeArrowheads="1"/>
          </p:cNvSpPr>
          <p:nvPr/>
        </p:nvSpPr>
        <p:spPr bwMode="auto">
          <a:xfrm>
            <a:off x="3276600" y="46482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00FF"/>
                </a:solidFill>
              </a:rPr>
              <a:t>C</a:t>
            </a:r>
          </a:p>
        </p:txBody>
      </p:sp>
      <p:sp>
        <p:nvSpPr>
          <p:cNvPr id="81961" name="Line 41"/>
          <p:cNvSpPr>
            <a:spLocks noChangeShapeType="1"/>
          </p:cNvSpPr>
          <p:nvPr/>
        </p:nvSpPr>
        <p:spPr bwMode="auto">
          <a:xfrm>
            <a:off x="2971800" y="4953000"/>
            <a:ext cx="3048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1962" name="Line 42"/>
          <p:cNvSpPr>
            <a:spLocks noChangeShapeType="1"/>
          </p:cNvSpPr>
          <p:nvPr/>
        </p:nvSpPr>
        <p:spPr bwMode="auto">
          <a:xfrm>
            <a:off x="3505200" y="4419600"/>
            <a:ext cx="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1963" name="Line 43"/>
          <p:cNvSpPr>
            <a:spLocks noChangeShapeType="1"/>
          </p:cNvSpPr>
          <p:nvPr/>
        </p:nvSpPr>
        <p:spPr bwMode="auto">
          <a:xfrm flipV="1">
            <a:off x="3505200" y="5181600"/>
            <a:ext cx="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1964" name="Line 44"/>
          <p:cNvSpPr>
            <a:spLocks noChangeShapeType="1"/>
          </p:cNvSpPr>
          <p:nvPr/>
        </p:nvSpPr>
        <p:spPr bwMode="auto">
          <a:xfrm flipH="1">
            <a:off x="3733800" y="4953000"/>
            <a:ext cx="3048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1965" name="Text Box 45"/>
          <p:cNvSpPr txBox="1">
            <a:spLocks noChangeArrowheads="1"/>
          </p:cNvSpPr>
          <p:nvPr/>
        </p:nvSpPr>
        <p:spPr bwMode="auto">
          <a:xfrm>
            <a:off x="3276600" y="54102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00FF"/>
                </a:solidFill>
              </a:rPr>
              <a:t>C</a:t>
            </a:r>
          </a:p>
        </p:txBody>
      </p:sp>
      <p:sp>
        <p:nvSpPr>
          <p:cNvPr id="81966" name="Line 46"/>
          <p:cNvSpPr>
            <a:spLocks noChangeShapeType="1"/>
          </p:cNvSpPr>
          <p:nvPr/>
        </p:nvSpPr>
        <p:spPr bwMode="auto">
          <a:xfrm flipH="1">
            <a:off x="2971800" y="5715000"/>
            <a:ext cx="3048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1967" name="Line 47"/>
          <p:cNvSpPr>
            <a:spLocks noChangeShapeType="1"/>
          </p:cNvSpPr>
          <p:nvPr/>
        </p:nvSpPr>
        <p:spPr bwMode="auto">
          <a:xfrm flipV="1">
            <a:off x="3505200" y="5943600"/>
            <a:ext cx="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1968" name="Line 48"/>
          <p:cNvSpPr>
            <a:spLocks noChangeShapeType="1"/>
          </p:cNvSpPr>
          <p:nvPr/>
        </p:nvSpPr>
        <p:spPr bwMode="auto">
          <a:xfrm flipH="1">
            <a:off x="3733800" y="5715000"/>
            <a:ext cx="3048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1969" name="Text Box 49"/>
          <p:cNvSpPr txBox="1">
            <a:spLocks noChangeArrowheads="1"/>
          </p:cNvSpPr>
          <p:nvPr/>
        </p:nvSpPr>
        <p:spPr bwMode="auto">
          <a:xfrm>
            <a:off x="4038600" y="46482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00FF"/>
                </a:solidFill>
              </a:rPr>
              <a:t>H</a:t>
            </a:r>
          </a:p>
        </p:txBody>
      </p:sp>
      <p:sp>
        <p:nvSpPr>
          <p:cNvPr id="81970" name="Text Box 50"/>
          <p:cNvSpPr txBox="1">
            <a:spLocks noChangeArrowheads="1"/>
          </p:cNvSpPr>
          <p:nvPr/>
        </p:nvSpPr>
        <p:spPr bwMode="auto">
          <a:xfrm>
            <a:off x="2514600" y="46482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00FF"/>
                </a:solidFill>
              </a:rPr>
              <a:t>H</a:t>
            </a:r>
          </a:p>
        </p:txBody>
      </p:sp>
      <p:sp>
        <p:nvSpPr>
          <p:cNvPr id="81971" name="Text Box 51"/>
          <p:cNvSpPr txBox="1">
            <a:spLocks noChangeArrowheads="1"/>
          </p:cNvSpPr>
          <p:nvPr/>
        </p:nvSpPr>
        <p:spPr bwMode="auto">
          <a:xfrm>
            <a:off x="2514600" y="54102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00FF"/>
                </a:solidFill>
              </a:rPr>
              <a:t>H</a:t>
            </a:r>
          </a:p>
        </p:txBody>
      </p:sp>
      <p:sp>
        <p:nvSpPr>
          <p:cNvPr id="81972" name="Text Box 52"/>
          <p:cNvSpPr txBox="1">
            <a:spLocks noChangeArrowheads="1"/>
          </p:cNvSpPr>
          <p:nvPr/>
        </p:nvSpPr>
        <p:spPr bwMode="auto">
          <a:xfrm>
            <a:off x="4114800" y="54102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00FF"/>
                </a:solidFill>
              </a:rPr>
              <a:t>H</a:t>
            </a:r>
          </a:p>
        </p:txBody>
      </p:sp>
      <p:sp>
        <p:nvSpPr>
          <p:cNvPr id="81973" name="Text Box 53"/>
          <p:cNvSpPr txBox="1">
            <a:spLocks noChangeArrowheads="1"/>
          </p:cNvSpPr>
          <p:nvPr/>
        </p:nvSpPr>
        <p:spPr bwMode="auto">
          <a:xfrm>
            <a:off x="3276600" y="60960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00FF"/>
                </a:solidFill>
              </a:rPr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3627018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6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6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6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6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17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7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7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18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18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8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4" grpId="0" autoUpdateAnimBg="0"/>
      <p:bldP spid="81925" grpId="0" autoUpdateAnimBg="0"/>
      <p:bldP spid="81926" grpId="0" autoUpdateAnimBg="0"/>
      <p:bldP spid="81927" grpId="0" autoUpdateAnimBg="0"/>
      <p:bldP spid="81928" grpId="0" autoUpdateAnimBg="0"/>
      <p:bldP spid="81929" grpId="0" autoUpdateAnimBg="0"/>
      <p:bldP spid="81930" grpId="0" animBg="1"/>
      <p:bldP spid="81931" grpId="0" animBg="1"/>
      <p:bldP spid="81932" grpId="0" animBg="1"/>
      <p:bldP spid="81933" grpId="0" animBg="1"/>
      <p:bldP spid="81934" grpId="0" animBg="1"/>
      <p:bldP spid="81935" grpId="0" animBg="1"/>
      <p:bldP spid="81936" grpId="0" autoUpdateAnimBg="0"/>
      <p:bldP spid="81937" grpId="0" autoUpdateAnimBg="0"/>
      <p:bldP spid="81938" grpId="0" animBg="1"/>
      <p:bldP spid="81939" grpId="0" animBg="1"/>
      <p:bldP spid="81940" grpId="0" animBg="1"/>
      <p:bldP spid="81941" grpId="0" animBg="1"/>
      <p:bldP spid="81942" grpId="0" animBg="1"/>
      <p:bldP spid="81943" grpId="0" animBg="1"/>
      <p:bldP spid="81944" grpId="0" animBg="1"/>
      <p:bldP spid="81945" grpId="0" animBg="1"/>
      <p:bldP spid="81946" grpId="0" animBg="1"/>
      <p:bldP spid="81947" grpId="0" animBg="1"/>
      <p:bldP spid="81948" grpId="0" animBg="1"/>
      <p:bldP spid="81949" grpId="0" animBg="1"/>
      <p:bldP spid="81950" grpId="0" animBg="1"/>
      <p:bldP spid="81951" grpId="0" animBg="1"/>
      <p:bldP spid="81952" grpId="0" autoUpdateAnimBg="0"/>
      <p:bldP spid="81953" grpId="0" autoUpdateAnimBg="0"/>
      <p:bldP spid="81954" grpId="0" animBg="1"/>
      <p:bldP spid="81955" grpId="0" animBg="1"/>
      <p:bldP spid="81956" grpId="0" autoUpdateAnimBg="0"/>
      <p:bldP spid="81957" grpId="0" autoUpdateAnimBg="0"/>
      <p:bldP spid="81958" grpId="0" animBg="1"/>
      <p:bldP spid="81959" grpId="0" autoUpdateAnimBg="0"/>
      <p:bldP spid="81960" grpId="0" autoUpdateAnimBg="0"/>
      <p:bldP spid="81961" grpId="0" animBg="1"/>
      <p:bldP spid="81962" grpId="0" animBg="1"/>
      <p:bldP spid="81963" grpId="0" animBg="1"/>
      <p:bldP spid="81964" grpId="0" animBg="1"/>
      <p:bldP spid="81965" grpId="0" autoUpdateAnimBg="0"/>
      <p:bldP spid="81966" grpId="0" animBg="1"/>
      <p:bldP spid="81967" grpId="0" animBg="1"/>
      <p:bldP spid="81968" grpId="0" animBg="1"/>
      <p:bldP spid="81969" grpId="0" autoUpdateAnimBg="0"/>
      <p:bldP spid="81970" grpId="0" autoUpdateAnimBg="0"/>
      <p:bldP spid="81971" grpId="0" autoUpdateAnimBg="0"/>
      <p:bldP spid="81972" grpId="0" autoUpdateAnimBg="0"/>
      <p:bldP spid="81973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52600" y="152400"/>
            <a:ext cx="8540750" cy="762000"/>
          </a:xfrm>
        </p:spPr>
        <p:txBody>
          <a:bodyPr/>
          <a:lstStyle/>
          <a:p>
            <a:pPr eaLnBrk="1" hangingPunct="1"/>
            <a:r>
              <a:rPr lang="en-US" altLang="en-US" sz="3600">
                <a:solidFill>
                  <a:srgbClr val="FF0000"/>
                </a:solidFill>
                <a:ea typeface="ＭＳ Ｐゴシック" panose="020B0600070205080204" pitchFamily="34" charset="-128"/>
              </a:rPr>
              <a:t>2,2,4</a:t>
            </a:r>
            <a:r>
              <a:rPr lang="en-US" altLang="en-US" sz="3600">
                <a:ea typeface="ＭＳ Ｐゴシック" panose="020B0600070205080204" pitchFamily="34" charset="-128"/>
              </a:rPr>
              <a:t>-</a:t>
            </a:r>
            <a:r>
              <a:rPr lang="en-US" altLang="en-US" sz="3600">
                <a:solidFill>
                  <a:srgbClr val="FF0000"/>
                </a:solidFill>
                <a:ea typeface="ＭＳ Ｐゴシック" panose="020B0600070205080204" pitchFamily="34" charset="-128"/>
              </a:rPr>
              <a:t>tri</a:t>
            </a:r>
            <a:r>
              <a:rPr lang="en-US" altLang="en-US" sz="3600">
                <a:solidFill>
                  <a:srgbClr val="66FF66"/>
                </a:solidFill>
                <a:ea typeface="ＭＳ Ｐゴシック" panose="020B0600070205080204" pitchFamily="34" charset="-128"/>
              </a:rPr>
              <a:t>methyl</a:t>
            </a:r>
            <a:r>
              <a:rPr lang="en-US" altLang="en-US" sz="3600">
                <a:solidFill>
                  <a:srgbClr val="FFFF00"/>
                </a:solidFill>
                <a:ea typeface="ＭＳ Ｐゴシック" panose="020B0600070205080204" pitchFamily="34" charset="-128"/>
              </a:rPr>
              <a:t>pent</a:t>
            </a:r>
            <a:r>
              <a:rPr lang="en-US" altLang="en-US" sz="3600">
                <a:solidFill>
                  <a:srgbClr val="FF00FF"/>
                </a:solidFill>
                <a:ea typeface="ＭＳ Ｐゴシック" panose="020B0600070205080204" pitchFamily="34" charset="-128"/>
              </a:rPr>
              <a:t>ane</a:t>
            </a:r>
          </a:p>
        </p:txBody>
      </p:sp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4114800" y="23622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6629400" y="23622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82949" name="Text Box 5"/>
          <p:cNvSpPr txBox="1">
            <a:spLocks noChangeArrowheads="1"/>
          </p:cNvSpPr>
          <p:nvPr/>
        </p:nvSpPr>
        <p:spPr bwMode="auto">
          <a:xfrm>
            <a:off x="4953000" y="23622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82950" name="Text Box 6"/>
          <p:cNvSpPr txBox="1">
            <a:spLocks noChangeArrowheads="1"/>
          </p:cNvSpPr>
          <p:nvPr/>
        </p:nvSpPr>
        <p:spPr bwMode="auto">
          <a:xfrm>
            <a:off x="5791200" y="23622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82951" name="Text Box 7"/>
          <p:cNvSpPr txBox="1">
            <a:spLocks noChangeArrowheads="1"/>
          </p:cNvSpPr>
          <p:nvPr/>
        </p:nvSpPr>
        <p:spPr bwMode="auto">
          <a:xfrm>
            <a:off x="7467600" y="23622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82952" name="Line 8"/>
          <p:cNvSpPr>
            <a:spLocks noChangeShapeType="1"/>
          </p:cNvSpPr>
          <p:nvPr/>
        </p:nvSpPr>
        <p:spPr bwMode="auto">
          <a:xfrm>
            <a:off x="3733800" y="26670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2953" name="Line 9"/>
          <p:cNvSpPr>
            <a:spLocks noChangeShapeType="1"/>
          </p:cNvSpPr>
          <p:nvPr/>
        </p:nvSpPr>
        <p:spPr bwMode="auto">
          <a:xfrm>
            <a:off x="4572000" y="2667000"/>
            <a:ext cx="3810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2954" name="Line 10"/>
          <p:cNvSpPr>
            <a:spLocks noChangeShapeType="1"/>
          </p:cNvSpPr>
          <p:nvPr/>
        </p:nvSpPr>
        <p:spPr bwMode="auto">
          <a:xfrm>
            <a:off x="5410200" y="2667000"/>
            <a:ext cx="3810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2955" name="Line 11"/>
          <p:cNvSpPr>
            <a:spLocks noChangeShapeType="1"/>
          </p:cNvSpPr>
          <p:nvPr/>
        </p:nvSpPr>
        <p:spPr bwMode="auto">
          <a:xfrm>
            <a:off x="6248400" y="2667000"/>
            <a:ext cx="3810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2956" name="Line 12"/>
          <p:cNvSpPr>
            <a:spLocks noChangeShapeType="1"/>
          </p:cNvSpPr>
          <p:nvPr/>
        </p:nvSpPr>
        <p:spPr bwMode="auto">
          <a:xfrm>
            <a:off x="7086600" y="2667000"/>
            <a:ext cx="3810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2957" name="Line 13"/>
          <p:cNvSpPr>
            <a:spLocks noChangeShapeType="1"/>
          </p:cNvSpPr>
          <p:nvPr/>
        </p:nvSpPr>
        <p:spPr bwMode="auto">
          <a:xfrm flipV="1">
            <a:off x="5181600" y="2895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2958" name="Line 14"/>
          <p:cNvSpPr>
            <a:spLocks noChangeShapeType="1"/>
          </p:cNvSpPr>
          <p:nvPr/>
        </p:nvSpPr>
        <p:spPr bwMode="auto">
          <a:xfrm flipV="1">
            <a:off x="4343400" y="2133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2959" name="Line 15"/>
          <p:cNvSpPr>
            <a:spLocks noChangeShapeType="1"/>
          </p:cNvSpPr>
          <p:nvPr/>
        </p:nvSpPr>
        <p:spPr bwMode="auto">
          <a:xfrm flipV="1">
            <a:off x="5181600" y="22098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2960" name="Line 16"/>
          <p:cNvSpPr>
            <a:spLocks noChangeShapeType="1"/>
          </p:cNvSpPr>
          <p:nvPr/>
        </p:nvSpPr>
        <p:spPr bwMode="auto">
          <a:xfrm flipV="1">
            <a:off x="6019800" y="2133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2961" name="Line 17"/>
          <p:cNvSpPr>
            <a:spLocks noChangeShapeType="1"/>
          </p:cNvSpPr>
          <p:nvPr/>
        </p:nvSpPr>
        <p:spPr bwMode="auto">
          <a:xfrm flipV="1">
            <a:off x="6858000" y="2133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2962" name="Line 18"/>
          <p:cNvSpPr>
            <a:spLocks noChangeShapeType="1"/>
          </p:cNvSpPr>
          <p:nvPr/>
        </p:nvSpPr>
        <p:spPr bwMode="auto">
          <a:xfrm flipV="1">
            <a:off x="7696200" y="2133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2963" name="Line 19"/>
          <p:cNvSpPr>
            <a:spLocks noChangeShapeType="1"/>
          </p:cNvSpPr>
          <p:nvPr/>
        </p:nvSpPr>
        <p:spPr bwMode="auto">
          <a:xfrm>
            <a:off x="8001000" y="26670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2964" name="Line 20"/>
          <p:cNvSpPr>
            <a:spLocks noChangeShapeType="1"/>
          </p:cNvSpPr>
          <p:nvPr/>
        </p:nvSpPr>
        <p:spPr bwMode="auto">
          <a:xfrm flipV="1">
            <a:off x="7696200" y="2895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2965" name="Line 21"/>
          <p:cNvSpPr>
            <a:spLocks noChangeShapeType="1"/>
          </p:cNvSpPr>
          <p:nvPr/>
        </p:nvSpPr>
        <p:spPr bwMode="auto">
          <a:xfrm flipV="1">
            <a:off x="6858000" y="2895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2966" name="Line 22"/>
          <p:cNvSpPr>
            <a:spLocks noChangeShapeType="1"/>
          </p:cNvSpPr>
          <p:nvPr/>
        </p:nvSpPr>
        <p:spPr bwMode="auto">
          <a:xfrm flipV="1">
            <a:off x="6019800" y="2895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2967" name="Line 23"/>
          <p:cNvSpPr>
            <a:spLocks noChangeShapeType="1"/>
          </p:cNvSpPr>
          <p:nvPr/>
        </p:nvSpPr>
        <p:spPr bwMode="auto">
          <a:xfrm flipV="1">
            <a:off x="4343400" y="2895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2968" name="Rectangle 24"/>
          <p:cNvSpPr>
            <a:spLocks noChangeArrowheads="1"/>
          </p:cNvSpPr>
          <p:nvPr/>
        </p:nvSpPr>
        <p:spPr bwMode="auto">
          <a:xfrm>
            <a:off x="4953000" y="1676400"/>
            <a:ext cx="10874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CH</a:t>
            </a:r>
            <a:r>
              <a:rPr lang="en-US" altLang="en-US" sz="20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82969" name="Rectangle 25"/>
          <p:cNvSpPr>
            <a:spLocks noChangeArrowheads="1"/>
          </p:cNvSpPr>
          <p:nvPr/>
        </p:nvSpPr>
        <p:spPr bwMode="auto">
          <a:xfrm>
            <a:off x="4953000" y="3200400"/>
            <a:ext cx="10874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CH</a:t>
            </a:r>
            <a:r>
              <a:rPr lang="en-US" altLang="en-US" sz="20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82970" name="Rectangle 26"/>
          <p:cNvSpPr>
            <a:spLocks noChangeArrowheads="1"/>
          </p:cNvSpPr>
          <p:nvPr/>
        </p:nvSpPr>
        <p:spPr bwMode="auto">
          <a:xfrm>
            <a:off x="6629400" y="3200400"/>
            <a:ext cx="10874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CH</a:t>
            </a:r>
            <a:r>
              <a:rPr lang="en-US" altLang="en-US" sz="2000">
                <a:solidFill>
                  <a:srgbClr val="FF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622319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autoUpdateAnimBg="0"/>
      <p:bldP spid="82948" grpId="0" autoUpdateAnimBg="0"/>
      <p:bldP spid="82949" grpId="0" autoUpdateAnimBg="0"/>
      <p:bldP spid="82950" grpId="0" autoUpdateAnimBg="0"/>
      <p:bldP spid="82951" grpId="0" autoUpdateAnimBg="0"/>
      <p:bldP spid="82952" grpId="0" animBg="1"/>
      <p:bldP spid="82953" grpId="0" animBg="1"/>
      <p:bldP spid="82954" grpId="0" animBg="1"/>
      <p:bldP spid="82955" grpId="0" animBg="1"/>
      <p:bldP spid="82956" grpId="0" animBg="1"/>
      <p:bldP spid="82957" grpId="0" animBg="1"/>
      <p:bldP spid="82958" grpId="0" animBg="1"/>
      <p:bldP spid="82959" grpId="0" animBg="1"/>
      <p:bldP spid="82960" grpId="0" animBg="1"/>
      <p:bldP spid="82961" grpId="0" animBg="1"/>
      <p:bldP spid="82962" grpId="0" animBg="1"/>
      <p:bldP spid="82963" grpId="0" animBg="1"/>
      <p:bldP spid="82964" grpId="0" animBg="1"/>
      <p:bldP spid="82965" grpId="0" animBg="1"/>
      <p:bldP spid="82966" grpId="0" animBg="1"/>
      <p:bldP spid="82967" grpId="0" animBg="1"/>
      <p:bldP spid="82968" grpId="0" autoUpdateAnimBg="0"/>
      <p:bldP spid="82969" grpId="0" autoUpdateAnimBg="0"/>
      <p:bldP spid="82970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7400" y="-381000"/>
            <a:ext cx="7772400" cy="16002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FF00FF"/>
                </a:solidFill>
                <a:latin typeface="Jokerman" panose="04090605060D06020702" pitchFamily="82" charset="0"/>
                <a:ea typeface="ＭＳ Ｐゴシック" panose="020B0600070205080204" pitchFamily="34" charset="-128"/>
              </a:rPr>
              <a:t>Other Organic Compounds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914400"/>
            <a:ext cx="8991600" cy="1676400"/>
          </a:xfrm>
        </p:spPr>
        <p:txBody>
          <a:bodyPr/>
          <a:lstStyle/>
          <a:p>
            <a:pPr algn="l" eaLnBrk="1" hangingPunct="1"/>
            <a:r>
              <a:rPr lang="en-US" altLang="en-US" u="sng" smtClean="0">
                <a:ea typeface="ＭＳ Ｐゴシック" panose="020B0600070205080204" pitchFamily="34" charset="-128"/>
              </a:rPr>
              <a:t>Functional Groups</a:t>
            </a:r>
            <a:r>
              <a:rPr lang="en-US" altLang="en-US" smtClean="0">
                <a:ea typeface="ＭＳ Ｐゴシック" panose="020B0600070205080204" pitchFamily="34" charset="-128"/>
              </a:rPr>
              <a:t> – specific groupings of atoms that give characteristic properties to organic compounds.</a:t>
            </a:r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2362200" y="3048000"/>
            <a:ext cx="304800" cy="152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2895600" y="2819400"/>
            <a:ext cx="1905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halides</a:t>
            </a:r>
          </a:p>
        </p:txBody>
      </p:sp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4724400" y="2819400"/>
            <a:ext cx="2590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F    (fluoro-)</a:t>
            </a:r>
          </a:p>
        </p:txBody>
      </p:sp>
      <p:sp>
        <p:nvSpPr>
          <p:cNvPr id="83975" name="Text Box 7"/>
          <p:cNvSpPr txBox="1">
            <a:spLocks noChangeArrowheads="1"/>
          </p:cNvSpPr>
          <p:nvPr/>
        </p:nvSpPr>
        <p:spPr bwMode="auto">
          <a:xfrm>
            <a:off x="4724400" y="3505200"/>
            <a:ext cx="2590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Cl   (chloro-)</a:t>
            </a:r>
          </a:p>
        </p:txBody>
      </p:sp>
      <p:sp>
        <p:nvSpPr>
          <p:cNvPr id="83976" name="Text Box 8"/>
          <p:cNvSpPr txBox="1">
            <a:spLocks noChangeArrowheads="1"/>
          </p:cNvSpPr>
          <p:nvPr/>
        </p:nvSpPr>
        <p:spPr bwMode="auto">
          <a:xfrm>
            <a:off x="4724400" y="4191000"/>
            <a:ext cx="2590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Br   (bromo-)</a:t>
            </a:r>
          </a:p>
        </p:txBody>
      </p:sp>
      <p:sp>
        <p:nvSpPr>
          <p:cNvPr id="83977" name="Text Box 9"/>
          <p:cNvSpPr txBox="1">
            <a:spLocks noChangeArrowheads="1"/>
          </p:cNvSpPr>
          <p:nvPr/>
        </p:nvSpPr>
        <p:spPr bwMode="auto">
          <a:xfrm>
            <a:off x="4800600" y="4800600"/>
            <a:ext cx="2590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I     (iodo-)</a:t>
            </a:r>
          </a:p>
        </p:txBody>
      </p:sp>
      <p:sp>
        <p:nvSpPr>
          <p:cNvPr id="83978" name="Text Box 10"/>
          <p:cNvSpPr txBox="1">
            <a:spLocks noChangeArrowheads="1"/>
          </p:cNvSpPr>
          <p:nvPr/>
        </p:nvSpPr>
        <p:spPr bwMode="auto">
          <a:xfrm>
            <a:off x="1524000" y="5410200"/>
            <a:ext cx="7315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What group do these belong to?</a:t>
            </a:r>
          </a:p>
        </p:txBody>
      </p:sp>
      <p:sp>
        <p:nvSpPr>
          <p:cNvPr id="83979" name="Text Box 11"/>
          <p:cNvSpPr txBox="1">
            <a:spLocks noChangeArrowheads="1"/>
          </p:cNvSpPr>
          <p:nvPr/>
        </p:nvSpPr>
        <p:spPr bwMode="auto">
          <a:xfrm>
            <a:off x="4267200" y="6019800"/>
            <a:ext cx="6400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FF00FF"/>
                </a:solidFill>
              </a:rPr>
              <a:t>Halogens</a:t>
            </a:r>
          </a:p>
        </p:txBody>
      </p:sp>
      <p:pic>
        <p:nvPicPr>
          <p:cNvPr id="83980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2286000"/>
            <a:ext cx="197485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9042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39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3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3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3" grpId="0"/>
      <p:bldP spid="83974" grpId="0"/>
      <p:bldP spid="83976" grpId="0"/>
      <p:bldP spid="83977" grpId="0"/>
      <p:bldP spid="83978" grpId="0"/>
      <p:bldP spid="8397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25625" y="228600"/>
            <a:ext cx="8540750" cy="6400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600">
                <a:ea typeface="ＭＳ Ｐゴシック" panose="020B0600070205080204" pitchFamily="34" charset="-128"/>
              </a:rPr>
              <a:t>Alcohols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200">
                <a:ea typeface="ＭＳ Ｐゴシック" panose="020B0600070205080204" pitchFamily="34" charset="-128"/>
              </a:rPr>
              <a:t>	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600">
                <a:ea typeface="ＭＳ Ｐゴシック" panose="020B0600070205080204" pitchFamily="34" charset="-128"/>
              </a:rPr>
              <a:t>Organic acids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20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3600">
                <a:ea typeface="ＭＳ Ｐゴシック" panose="020B0600070205080204" pitchFamily="34" charset="-128"/>
              </a:rPr>
              <a:t>Aldehydes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20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3600">
                <a:ea typeface="ＭＳ Ｐゴシック" panose="020B0600070205080204" pitchFamily="34" charset="-128"/>
              </a:rPr>
              <a:t>Ketones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20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3600">
                <a:ea typeface="ＭＳ Ｐゴシック" panose="020B0600070205080204" pitchFamily="34" charset="-128"/>
              </a:rPr>
              <a:t>Ethers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20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3600">
                <a:ea typeface="ＭＳ Ｐゴシック" panose="020B0600070205080204" pitchFamily="34" charset="-128"/>
              </a:rPr>
              <a:t>Esters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20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3600">
                <a:ea typeface="ＭＳ Ｐゴシック" panose="020B0600070205080204" pitchFamily="34" charset="-128"/>
              </a:rPr>
              <a:t>Amines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20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3600">
                <a:ea typeface="ＭＳ Ｐゴシック" panose="020B0600070205080204" pitchFamily="34" charset="-128"/>
              </a:rPr>
              <a:t>Amides</a:t>
            </a:r>
          </a:p>
        </p:txBody>
      </p:sp>
      <p:sp>
        <p:nvSpPr>
          <p:cNvPr id="84995" name="Text Box 3"/>
          <p:cNvSpPr txBox="1">
            <a:spLocks noChangeArrowheads="1"/>
          </p:cNvSpPr>
          <p:nvPr/>
        </p:nvSpPr>
        <p:spPr bwMode="auto">
          <a:xfrm>
            <a:off x="6400800" y="228600"/>
            <a:ext cx="1143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FFFF00"/>
                </a:solidFill>
              </a:rPr>
              <a:t>-OH</a:t>
            </a:r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6324600" y="990600"/>
            <a:ext cx="2286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FFFF00"/>
                </a:solidFill>
              </a:rPr>
              <a:t>-COOH</a:t>
            </a:r>
          </a:p>
        </p:txBody>
      </p:sp>
      <p:sp>
        <p:nvSpPr>
          <p:cNvPr id="84997" name="Text Box 5"/>
          <p:cNvSpPr txBox="1">
            <a:spLocks noChangeArrowheads="1"/>
          </p:cNvSpPr>
          <p:nvPr/>
        </p:nvSpPr>
        <p:spPr bwMode="auto">
          <a:xfrm>
            <a:off x="6324600" y="1828800"/>
            <a:ext cx="1600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FFFF00"/>
                </a:solidFill>
              </a:rPr>
              <a:t>-CHO</a:t>
            </a:r>
          </a:p>
        </p:txBody>
      </p:sp>
      <p:sp>
        <p:nvSpPr>
          <p:cNvPr id="84998" name="Text Box 6"/>
          <p:cNvSpPr txBox="1">
            <a:spLocks noChangeArrowheads="1"/>
          </p:cNvSpPr>
          <p:nvPr/>
        </p:nvSpPr>
        <p:spPr bwMode="auto">
          <a:xfrm>
            <a:off x="5029200" y="2743200"/>
            <a:ext cx="1143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FFFF00"/>
                </a:solidFill>
              </a:rPr>
              <a:t>-C-</a:t>
            </a:r>
          </a:p>
        </p:txBody>
      </p:sp>
      <p:sp>
        <p:nvSpPr>
          <p:cNvPr id="84999" name="Text Box 7"/>
          <p:cNvSpPr txBox="1">
            <a:spLocks noChangeArrowheads="1"/>
          </p:cNvSpPr>
          <p:nvPr/>
        </p:nvSpPr>
        <p:spPr bwMode="auto">
          <a:xfrm>
            <a:off x="6324600" y="3352800"/>
            <a:ext cx="1143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FFFF00"/>
                </a:solidFill>
              </a:rPr>
              <a:t>-O-</a:t>
            </a:r>
          </a:p>
        </p:txBody>
      </p:sp>
      <p:sp>
        <p:nvSpPr>
          <p:cNvPr id="85000" name="Text Box 8"/>
          <p:cNvSpPr txBox="1">
            <a:spLocks noChangeArrowheads="1"/>
          </p:cNvSpPr>
          <p:nvPr/>
        </p:nvSpPr>
        <p:spPr bwMode="auto">
          <a:xfrm>
            <a:off x="7772400" y="4191000"/>
            <a:ext cx="1600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FFFF00"/>
                </a:solidFill>
              </a:rPr>
              <a:t>-C-O</a:t>
            </a:r>
          </a:p>
        </p:txBody>
      </p:sp>
      <p:sp>
        <p:nvSpPr>
          <p:cNvPr id="85001" name="Text Box 9"/>
          <p:cNvSpPr txBox="1">
            <a:spLocks noChangeArrowheads="1"/>
          </p:cNvSpPr>
          <p:nvPr/>
        </p:nvSpPr>
        <p:spPr bwMode="auto">
          <a:xfrm>
            <a:off x="6248400" y="4953000"/>
            <a:ext cx="1143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FFFF00"/>
                </a:solidFill>
              </a:rPr>
              <a:t>-N-</a:t>
            </a:r>
          </a:p>
        </p:txBody>
      </p:sp>
      <p:sp>
        <p:nvSpPr>
          <p:cNvPr id="85002" name="Text Box 10"/>
          <p:cNvSpPr txBox="1">
            <a:spLocks noChangeArrowheads="1"/>
          </p:cNvSpPr>
          <p:nvPr/>
        </p:nvSpPr>
        <p:spPr bwMode="auto">
          <a:xfrm>
            <a:off x="7848600" y="57912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FFFF00"/>
                </a:solidFill>
              </a:rPr>
              <a:t>-C-NH</a:t>
            </a:r>
          </a:p>
        </p:txBody>
      </p:sp>
      <p:sp>
        <p:nvSpPr>
          <p:cNvPr id="85003" name="Line 11"/>
          <p:cNvSpPr>
            <a:spLocks noChangeShapeType="1"/>
          </p:cNvSpPr>
          <p:nvPr/>
        </p:nvSpPr>
        <p:spPr bwMode="auto">
          <a:xfrm flipV="1">
            <a:off x="5334000" y="25908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5004" name="Line 12"/>
          <p:cNvSpPr>
            <a:spLocks noChangeShapeType="1"/>
          </p:cNvSpPr>
          <p:nvPr/>
        </p:nvSpPr>
        <p:spPr bwMode="auto">
          <a:xfrm flipV="1">
            <a:off x="5486400" y="25908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5005" name="Text Box 13"/>
          <p:cNvSpPr txBox="1">
            <a:spLocks noChangeArrowheads="1"/>
          </p:cNvSpPr>
          <p:nvPr/>
        </p:nvSpPr>
        <p:spPr bwMode="auto">
          <a:xfrm flipV="1">
            <a:off x="5105400" y="21336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O</a:t>
            </a:r>
          </a:p>
        </p:txBody>
      </p:sp>
      <p:sp>
        <p:nvSpPr>
          <p:cNvPr id="85006" name="Text Box 14"/>
          <p:cNvSpPr txBox="1">
            <a:spLocks noChangeArrowheads="1"/>
          </p:cNvSpPr>
          <p:nvPr/>
        </p:nvSpPr>
        <p:spPr bwMode="auto">
          <a:xfrm>
            <a:off x="7924800" y="36576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O</a:t>
            </a:r>
          </a:p>
        </p:txBody>
      </p:sp>
      <p:sp>
        <p:nvSpPr>
          <p:cNvPr id="85007" name="Line 15"/>
          <p:cNvSpPr>
            <a:spLocks noChangeShapeType="1"/>
          </p:cNvSpPr>
          <p:nvPr/>
        </p:nvSpPr>
        <p:spPr bwMode="auto">
          <a:xfrm flipV="1">
            <a:off x="8229600" y="41148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5008" name="Line 16"/>
          <p:cNvSpPr>
            <a:spLocks noChangeShapeType="1"/>
          </p:cNvSpPr>
          <p:nvPr/>
        </p:nvSpPr>
        <p:spPr bwMode="auto">
          <a:xfrm flipV="1">
            <a:off x="8153400" y="41148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5009" name="Line 17"/>
          <p:cNvSpPr>
            <a:spLocks noChangeShapeType="1"/>
          </p:cNvSpPr>
          <p:nvPr/>
        </p:nvSpPr>
        <p:spPr bwMode="auto">
          <a:xfrm flipV="1">
            <a:off x="6705600" y="4876800"/>
            <a:ext cx="0" cy="228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5010" name="Line 18"/>
          <p:cNvSpPr>
            <a:spLocks noChangeShapeType="1"/>
          </p:cNvSpPr>
          <p:nvPr/>
        </p:nvSpPr>
        <p:spPr bwMode="auto">
          <a:xfrm flipV="1">
            <a:off x="8763000" y="5715000"/>
            <a:ext cx="0" cy="228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5011" name="Line 19"/>
          <p:cNvSpPr>
            <a:spLocks noChangeShapeType="1"/>
          </p:cNvSpPr>
          <p:nvPr/>
        </p:nvSpPr>
        <p:spPr bwMode="auto">
          <a:xfrm flipV="1">
            <a:off x="8305800" y="5638800"/>
            <a:ext cx="0" cy="228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5012" name="Line 20"/>
          <p:cNvSpPr>
            <a:spLocks noChangeShapeType="1"/>
          </p:cNvSpPr>
          <p:nvPr/>
        </p:nvSpPr>
        <p:spPr bwMode="auto">
          <a:xfrm flipV="1">
            <a:off x="8229600" y="5638800"/>
            <a:ext cx="0" cy="228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5013" name="Text Box 21"/>
          <p:cNvSpPr txBox="1">
            <a:spLocks noChangeArrowheads="1"/>
          </p:cNvSpPr>
          <p:nvPr/>
        </p:nvSpPr>
        <p:spPr bwMode="auto">
          <a:xfrm>
            <a:off x="8001000" y="5105400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O</a:t>
            </a:r>
          </a:p>
        </p:txBody>
      </p:sp>
      <p:sp>
        <p:nvSpPr>
          <p:cNvPr id="85014" name="Text Box 22"/>
          <p:cNvSpPr txBox="1">
            <a:spLocks noChangeArrowheads="1"/>
          </p:cNvSpPr>
          <p:nvPr/>
        </p:nvSpPr>
        <p:spPr bwMode="auto">
          <a:xfrm>
            <a:off x="8229600" y="304801"/>
            <a:ext cx="1905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hydroxyl</a:t>
            </a:r>
          </a:p>
        </p:txBody>
      </p:sp>
      <p:sp>
        <p:nvSpPr>
          <p:cNvPr id="85015" name="Text Box 23"/>
          <p:cNvSpPr txBox="1">
            <a:spLocks noChangeArrowheads="1"/>
          </p:cNvSpPr>
          <p:nvPr/>
        </p:nvSpPr>
        <p:spPr bwMode="auto">
          <a:xfrm>
            <a:off x="8305800" y="990601"/>
            <a:ext cx="1905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carboxyl</a:t>
            </a:r>
          </a:p>
        </p:txBody>
      </p:sp>
      <p:sp>
        <p:nvSpPr>
          <p:cNvPr id="85016" name="Text Box 24"/>
          <p:cNvSpPr txBox="1">
            <a:spLocks noChangeArrowheads="1"/>
          </p:cNvSpPr>
          <p:nvPr/>
        </p:nvSpPr>
        <p:spPr bwMode="auto">
          <a:xfrm>
            <a:off x="8458200" y="1828801"/>
            <a:ext cx="1905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carbonyl</a:t>
            </a:r>
          </a:p>
        </p:txBody>
      </p:sp>
    </p:spTree>
    <p:extLst>
      <p:ext uri="{BB962C8B-B14F-4D97-AF65-F5344CB8AC3E}">
        <p14:creationId xmlns:p14="http://schemas.microsoft.com/office/powerpoint/2010/main" val="2529901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/>
      <p:bldP spid="84996" grpId="0"/>
      <p:bldP spid="84997" grpId="0"/>
      <p:bldP spid="84998" grpId="0"/>
      <p:bldP spid="84999" grpId="0"/>
      <p:bldP spid="85000" grpId="0"/>
      <p:bldP spid="85001" grpId="0"/>
      <p:bldP spid="85002" grpId="0"/>
      <p:bldP spid="85003" grpId="0" animBg="1"/>
      <p:bldP spid="85004" grpId="0" animBg="1"/>
      <p:bldP spid="85005" grpId="0"/>
      <p:bldP spid="85006" grpId="0"/>
      <p:bldP spid="85007" grpId="0" animBg="1"/>
      <p:bldP spid="85008" grpId="0" animBg="1"/>
      <p:bldP spid="85009" grpId="0" animBg="1"/>
      <p:bldP spid="85010" grpId="0" animBg="1"/>
      <p:bldP spid="85011" grpId="0" animBg="1"/>
      <p:bldP spid="85012" grpId="0" animBg="1"/>
      <p:bldP spid="85013" grpId="0"/>
      <p:bldP spid="85014" grpId="0"/>
      <p:bldP spid="85015" grpId="0"/>
      <p:bldP spid="850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-228600"/>
            <a:ext cx="8510588" cy="1325563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Halides</a:t>
            </a:r>
          </a:p>
        </p:txBody>
      </p:sp>
      <p:graphicFrame>
        <p:nvGraphicFramePr>
          <p:cNvPr id="20483" name="Object 2"/>
          <p:cNvGraphicFramePr>
            <a:graphicFrameLocks noChangeAspect="1"/>
          </p:cNvGraphicFramePr>
          <p:nvPr>
            <p:ph idx="1"/>
          </p:nvPr>
        </p:nvGraphicFramePr>
        <p:xfrm>
          <a:off x="6626226" y="762000"/>
          <a:ext cx="4041775" cy="586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Bitmap Image" r:id="rId3" imgW="3448531" imgH="4877481" progId="Paint.Picture">
                  <p:embed/>
                </p:oleObj>
              </mc:Choice>
              <mc:Fallback>
                <p:oleObj name="Bitmap Image" r:id="rId3" imgW="3448531" imgH="487748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6226" y="762000"/>
                        <a:ext cx="4041775" cy="586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1524000" y="762001"/>
            <a:ext cx="5029200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Cmpds that are formed when any halogen (</a:t>
            </a:r>
            <a:r>
              <a:rPr lang="en-US" altLang="en-US" sz="3600">
                <a:solidFill>
                  <a:srgbClr val="FFFF00"/>
                </a:solidFill>
              </a:rPr>
              <a:t>F,Cl,Br,I</a:t>
            </a:r>
            <a:r>
              <a:rPr lang="en-US" altLang="en-US" sz="3600">
                <a:solidFill>
                  <a:srgbClr val="000000"/>
                </a:solidFill>
              </a:rPr>
              <a:t>) replaces an </a:t>
            </a:r>
            <a:r>
              <a:rPr lang="en-US" altLang="en-US" sz="3600">
                <a:solidFill>
                  <a:srgbClr val="FFFF00"/>
                </a:solidFill>
              </a:rPr>
              <a:t>H</a:t>
            </a:r>
            <a:r>
              <a:rPr lang="en-US" altLang="en-US" sz="3600">
                <a:solidFill>
                  <a:srgbClr val="000000"/>
                </a:solidFill>
              </a:rPr>
              <a:t> atom in an alkane.</a:t>
            </a:r>
          </a:p>
        </p:txBody>
      </p:sp>
      <p:sp>
        <p:nvSpPr>
          <p:cNvPr id="86021" name="Text Box 5"/>
          <p:cNvSpPr txBox="1">
            <a:spLocks noChangeArrowheads="1"/>
          </p:cNvSpPr>
          <p:nvPr/>
        </p:nvSpPr>
        <p:spPr bwMode="auto">
          <a:xfrm>
            <a:off x="1905000" y="3733800"/>
            <a:ext cx="40386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The functional group is the </a:t>
            </a:r>
            <a:r>
              <a:rPr lang="en-US" altLang="en-US" sz="3600">
                <a:solidFill>
                  <a:srgbClr val="FFFF00"/>
                </a:solidFill>
              </a:rPr>
              <a:t>halide</a:t>
            </a:r>
            <a:r>
              <a:rPr lang="en-US" altLang="en-US" sz="3600">
                <a:solidFill>
                  <a:srgbClr val="000000"/>
                </a:solidFill>
              </a:rPr>
              <a:t> (F,Cl,Br,I)</a:t>
            </a:r>
          </a:p>
        </p:txBody>
      </p:sp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6934200" y="1752600"/>
            <a:ext cx="3352800" cy="1219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86023" name="Rectangle 7"/>
          <p:cNvSpPr>
            <a:spLocks noChangeArrowheads="1"/>
          </p:cNvSpPr>
          <p:nvPr/>
        </p:nvSpPr>
        <p:spPr bwMode="auto">
          <a:xfrm>
            <a:off x="6934200" y="2971800"/>
            <a:ext cx="3352800" cy="1219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86024" name="Rectangle 8"/>
          <p:cNvSpPr>
            <a:spLocks noChangeArrowheads="1"/>
          </p:cNvSpPr>
          <p:nvPr/>
        </p:nvSpPr>
        <p:spPr bwMode="auto">
          <a:xfrm>
            <a:off x="6934200" y="4038600"/>
            <a:ext cx="3352800" cy="1219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86025" name="Rectangle 9"/>
          <p:cNvSpPr>
            <a:spLocks noChangeArrowheads="1"/>
          </p:cNvSpPr>
          <p:nvPr/>
        </p:nvSpPr>
        <p:spPr bwMode="auto">
          <a:xfrm>
            <a:off x="6705600" y="5257800"/>
            <a:ext cx="3962400" cy="129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283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2" grpId="0" animBg="1"/>
      <p:bldP spid="86023" grpId="0" animBg="1"/>
      <p:bldP spid="86024" grpId="0" animBg="1"/>
      <p:bldP spid="8602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0"/>
            <a:ext cx="8510588" cy="9906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Halides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838200"/>
            <a:ext cx="8540750" cy="11430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They are named by citing the location of the halogen attached to the chain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2819400" y="1981200"/>
            <a:ext cx="5867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FF00FF"/>
                </a:solidFill>
              </a:rPr>
              <a:t>Drop the “ine” and add “o”</a:t>
            </a:r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895600"/>
            <a:ext cx="388620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5638800" y="2895600"/>
            <a:ext cx="457200" cy="381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5715000" y="2743200"/>
            <a:ext cx="914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FF00FF"/>
                </a:solidFill>
                <a:latin typeface="Times New Roman" panose="02020603050405020304" pitchFamily="18" charset="0"/>
              </a:rPr>
              <a:t>F</a:t>
            </a:r>
          </a:p>
        </p:txBody>
      </p:sp>
      <p:sp>
        <p:nvSpPr>
          <p:cNvPr id="88072" name="Text Box 8"/>
          <p:cNvSpPr txBox="1">
            <a:spLocks noChangeArrowheads="1"/>
          </p:cNvSpPr>
          <p:nvPr/>
        </p:nvSpPr>
        <p:spPr bwMode="auto">
          <a:xfrm>
            <a:off x="4038600" y="5181601"/>
            <a:ext cx="6400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FFFF00"/>
                </a:solidFill>
              </a:rPr>
              <a:t>2- fluoropropane</a:t>
            </a:r>
          </a:p>
        </p:txBody>
      </p:sp>
    </p:spTree>
    <p:extLst>
      <p:ext uri="{BB962C8B-B14F-4D97-AF65-F5344CB8AC3E}">
        <p14:creationId xmlns:p14="http://schemas.microsoft.com/office/powerpoint/2010/main" val="4069590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8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7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685800"/>
            <a:ext cx="8510588" cy="4800600"/>
          </a:xfrm>
        </p:spPr>
        <p:txBody>
          <a:bodyPr/>
          <a:lstStyle/>
          <a:p>
            <a:pPr eaLnBrk="1" hangingPunct="1"/>
            <a:r>
              <a:rPr lang="en-US" altLang="en-US" sz="6600">
                <a:ea typeface="ＭＳ Ｐゴシック" panose="020B0600070205080204" pitchFamily="34" charset="-128"/>
              </a:rPr>
              <a:t>IUPAC Naming Branched Hydrocarbon Chains</a:t>
            </a:r>
            <a:r>
              <a:rPr lang="en-US" altLang="en-US" smtClean="0">
                <a:ea typeface="ＭＳ Ｐゴシック" panose="020B0600070205080204" pitchFamily="34" charset="-12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9694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-228600"/>
            <a:ext cx="8510588" cy="1325563"/>
          </a:xfrm>
        </p:spPr>
        <p:txBody>
          <a:bodyPr/>
          <a:lstStyle/>
          <a:p>
            <a:pPr eaLnBrk="1" hangingPunct="1"/>
            <a:r>
              <a:rPr lang="en-US" altLang="en-US" b="1" smtClean="0">
                <a:ea typeface="ＭＳ Ｐゴシック" panose="020B0600070205080204" pitchFamily="34" charset="-128"/>
              </a:rPr>
              <a:t>Alc</a:t>
            </a:r>
            <a:r>
              <a:rPr lang="en-US" altLang="en-US" b="1" smtClean="0">
                <a:solidFill>
                  <a:srgbClr val="FFFF00"/>
                </a:solidFill>
                <a:ea typeface="ＭＳ Ｐゴシック" panose="020B0600070205080204" pitchFamily="34" charset="-128"/>
              </a:rPr>
              <a:t>oh</a:t>
            </a:r>
            <a:r>
              <a:rPr lang="en-US" altLang="en-US" b="1" smtClean="0">
                <a:ea typeface="ＭＳ Ｐゴシック" panose="020B0600070205080204" pitchFamily="34" charset="-128"/>
              </a:rPr>
              <a:t>ols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3226" y="685800"/>
            <a:ext cx="8994775" cy="15240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Are organic cmpds in which one or more of the hydrogens is replaced with an – </a:t>
            </a:r>
            <a:r>
              <a:rPr lang="en-US" altLang="en-US" sz="3600">
                <a:solidFill>
                  <a:srgbClr val="FFFF00"/>
                </a:solidFill>
                <a:ea typeface="ＭＳ Ｐゴシック" panose="020B0600070205080204" pitchFamily="34" charset="-128"/>
              </a:rPr>
              <a:t>OH</a:t>
            </a:r>
            <a:r>
              <a:rPr lang="en-US" altLang="en-US" smtClean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mtClean="0">
                <a:ea typeface="ＭＳ Ｐゴシック" panose="020B0600070205080204" pitchFamily="34" charset="-128"/>
              </a:rPr>
              <a:t>group.</a:t>
            </a:r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1905000" y="2133600"/>
            <a:ext cx="8458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- OH group is called the </a:t>
            </a:r>
            <a:r>
              <a:rPr lang="en-US" altLang="en-US" sz="3600">
                <a:solidFill>
                  <a:srgbClr val="FFFF00"/>
                </a:solidFill>
              </a:rPr>
              <a:t>hydroxyl </a:t>
            </a:r>
            <a:r>
              <a:rPr lang="en-US" altLang="en-US" sz="3600">
                <a:solidFill>
                  <a:srgbClr val="000000"/>
                </a:solidFill>
              </a:rPr>
              <a:t>group</a:t>
            </a:r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819401"/>
            <a:ext cx="7696200" cy="246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9747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381001"/>
            <a:ext cx="8915400" cy="1325563"/>
          </a:xfrm>
        </p:spPr>
        <p:txBody>
          <a:bodyPr/>
          <a:lstStyle/>
          <a:p>
            <a:pPr algn="l" eaLnBrk="1" hangingPunct="1"/>
            <a:r>
              <a:rPr lang="en-US" altLang="en-US" sz="4000" u="sng">
                <a:solidFill>
                  <a:srgbClr val="FF00FF"/>
                </a:solidFill>
                <a:ea typeface="ＭＳ Ｐゴシック" panose="020B0600070205080204" pitchFamily="34" charset="-128"/>
              </a:rPr>
              <a:t>Mono</a:t>
            </a:r>
            <a:r>
              <a:rPr lang="en-US" altLang="en-US" sz="4000" u="sng">
                <a:ea typeface="ＭＳ Ｐゴシック" panose="020B0600070205080204" pitchFamily="34" charset="-128"/>
              </a:rPr>
              <a:t>hydroxyl Alcohols</a:t>
            </a:r>
            <a:r>
              <a:rPr lang="en-US" altLang="en-US" sz="4000">
                <a:ea typeface="ＭＳ Ｐゴシック" panose="020B0600070205080204" pitchFamily="34" charset="-128"/>
              </a:rPr>
              <a:t/>
            </a:r>
            <a:br>
              <a:rPr lang="en-US" altLang="en-US" sz="4000">
                <a:ea typeface="ＭＳ Ｐゴシック" panose="020B0600070205080204" pitchFamily="34" charset="-128"/>
              </a:rPr>
            </a:br>
            <a:r>
              <a:rPr lang="en-US" altLang="en-US" sz="4000">
                <a:ea typeface="ＭＳ Ｐゴシック" panose="020B0600070205080204" pitchFamily="34" charset="-128"/>
              </a:rPr>
              <a:t>	-have </a:t>
            </a:r>
            <a:r>
              <a:rPr lang="en-US" altLang="en-US" sz="4000">
                <a:solidFill>
                  <a:srgbClr val="FFFF00"/>
                </a:solidFill>
                <a:ea typeface="ＭＳ Ｐゴシック" panose="020B0600070205080204" pitchFamily="34" charset="-128"/>
              </a:rPr>
              <a:t>one</a:t>
            </a:r>
            <a:r>
              <a:rPr lang="en-US" altLang="en-US" sz="4000">
                <a:ea typeface="ＭＳ Ｐゴシック" panose="020B0600070205080204" pitchFamily="34" charset="-128"/>
              </a:rPr>
              <a:t> –OH group</a:t>
            </a:r>
          </a:p>
        </p:txBody>
      </p:sp>
      <p:sp>
        <p:nvSpPr>
          <p:cNvPr id="92163" name="Text Box 3"/>
          <p:cNvSpPr txBox="1">
            <a:spLocks noChangeArrowheads="1"/>
          </p:cNvSpPr>
          <p:nvPr/>
        </p:nvSpPr>
        <p:spPr bwMode="auto">
          <a:xfrm>
            <a:off x="6324600" y="25908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6324600" y="3551239"/>
            <a:ext cx="609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92165" name="Text Box 5"/>
          <p:cNvSpPr txBox="1">
            <a:spLocks noChangeArrowheads="1"/>
          </p:cNvSpPr>
          <p:nvPr/>
        </p:nvSpPr>
        <p:spPr bwMode="auto">
          <a:xfrm>
            <a:off x="5486400" y="2667001"/>
            <a:ext cx="457200" cy="58477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R</a:t>
            </a:r>
          </a:p>
        </p:txBody>
      </p:sp>
      <p:sp>
        <p:nvSpPr>
          <p:cNvPr id="92166" name="Text Box 6"/>
          <p:cNvSpPr txBox="1">
            <a:spLocks noChangeArrowheads="1"/>
          </p:cNvSpPr>
          <p:nvPr/>
        </p:nvSpPr>
        <p:spPr bwMode="auto">
          <a:xfrm>
            <a:off x="6324600" y="1874839"/>
            <a:ext cx="609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92167" name="Line 7"/>
          <p:cNvSpPr>
            <a:spLocks noChangeShapeType="1"/>
          </p:cNvSpPr>
          <p:nvPr/>
        </p:nvSpPr>
        <p:spPr bwMode="auto">
          <a:xfrm flipV="1">
            <a:off x="6553200" y="2332038"/>
            <a:ext cx="0" cy="258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92168" name="Line 8"/>
          <p:cNvSpPr>
            <a:spLocks noChangeShapeType="1"/>
          </p:cNvSpPr>
          <p:nvPr/>
        </p:nvSpPr>
        <p:spPr bwMode="auto">
          <a:xfrm>
            <a:off x="6553200" y="3200400"/>
            <a:ext cx="0" cy="350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92169" name="Line 9"/>
          <p:cNvSpPr>
            <a:spLocks noChangeShapeType="1"/>
          </p:cNvSpPr>
          <p:nvPr/>
        </p:nvSpPr>
        <p:spPr bwMode="auto">
          <a:xfrm>
            <a:off x="5943600" y="2971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92170" name="Line 10"/>
          <p:cNvSpPr>
            <a:spLocks noChangeShapeType="1"/>
          </p:cNvSpPr>
          <p:nvPr/>
        </p:nvSpPr>
        <p:spPr bwMode="auto">
          <a:xfrm>
            <a:off x="6781800" y="2971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92171" name="Text Box 11"/>
          <p:cNvSpPr txBox="1">
            <a:spLocks noChangeArrowheads="1"/>
          </p:cNvSpPr>
          <p:nvPr/>
        </p:nvSpPr>
        <p:spPr bwMode="auto">
          <a:xfrm>
            <a:off x="7086600" y="2590800"/>
            <a:ext cx="106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OH</a:t>
            </a:r>
          </a:p>
        </p:txBody>
      </p:sp>
      <p:sp>
        <p:nvSpPr>
          <p:cNvPr id="92172" name="Text Box 12"/>
          <p:cNvSpPr txBox="1">
            <a:spLocks noChangeArrowheads="1"/>
          </p:cNvSpPr>
          <p:nvPr/>
        </p:nvSpPr>
        <p:spPr bwMode="auto">
          <a:xfrm>
            <a:off x="1905000" y="4114801"/>
            <a:ext cx="8458200" cy="189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Shortcut way to represent a primary alcohol 					</a:t>
            </a:r>
            <a:r>
              <a:rPr lang="en-US" altLang="en-US">
                <a:solidFill>
                  <a:srgbClr val="FFFF00"/>
                </a:solidFill>
              </a:rPr>
              <a:t>R-OH</a:t>
            </a:r>
            <a:r>
              <a:rPr lang="en-US" altLang="en-US" sz="2000">
                <a:solidFill>
                  <a:srgbClr val="000000"/>
                </a:solidFill>
              </a:rPr>
              <a:t>         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</a:rPr>
              <a:t>R</a:t>
            </a:r>
            <a:r>
              <a:rPr lang="en-US" altLang="en-US">
                <a:solidFill>
                  <a:srgbClr val="000000"/>
                </a:solidFill>
              </a:rPr>
              <a:t> stands for </a:t>
            </a:r>
            <a:r>
              <a:rPr lang="en-US" altLang="en-US">
                <a:solidFill>
                  <a:srgbClr val="FFFF00"/>
                </a:solidFill>
              </a:rPr>
              <a:t>REST </a:t>
            </a:r>
            <a:r>
              <a:rPr lang="en-US" altLang="en-US">
                <a:solidFill>
                  <a:srgbClr val="000000"/>
                </a:solidFill>
              </a:rPr>
              <a:t>of the molecule</a:t>
            </a:r>
          </a:p>
        </p:txBody>
      </p:sp>
      <p:graphicFrame>
        <p:nvGraphicFramePr>
          <p:cNvPr id="92173" name="Object 2"/>
          <p:cNvGraphicFramePr>
            <a:graphicFrameLocks noChangeAspect="1"/>
          </p:cNvGraphicFramePr>
          <p:nvPr/>
        </p:nvGraphicFramePr>
        <p:xfrm>
          <a:off x="1828800" y="1752600"/>
          <a:ext cx="2286000" cy="178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Bitmap Image" r:id="rId3" imgW="1000000" imgH="781159" progId="Paint.Picture">
                  <p:embed/>
                </p:oleObj>
              </mc:Choice>
              <mc:Fallback>
                <p:oleObj name="Bitmap Image" r:id="rId3" imgW="1000000" imgH="781159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752600"/>
                        <a:ext cx="2286000" cy="178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3781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 autoUpdateAnimBg="0"/>
      <p:bldP spid="92164" grpId="0" autoUpdateAnimBg="0"/>
      <p:bldP spid="92165" grpId="0" animBg="1" autoUpdateAnimBg="0"/>
      <p:bldP spid="92166" grpId="0" autoUpdateAnimBg="0"/>
      <p:bldP spid="92167" grpId="0" animBg="1"/>
      <p:bldP spid="92168" grpId="0" animBg="1"/>
      <p:bldP spid="92169" grpId="0" animBg="1"/>
      <p:bldP spid="92170" grpId="0" animBg="1"/>
      <p:bldP spid="92171" grpId="0" autoUpdateAnimBg="0"/>
      <p:bldP spid="92172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-228600"/>
            <a:ext cx="8510588" cy="1325563"/>
          </a:xfrm>
        </p:spPr>
        <p:txBody>
          <a:bodyPr/>
          <a:lstStyle/>
          <a:p>
            <a:pPr eaLnBrk="1" hangingPunct="1"/>
            <a:r>
              <a:rPr lang="en-US" altLang="en-US" sz="4000">
                <a:ea typeface="ＭＳ Ｐゴシック" panose="020B0600070205080204" pitchFamily="34" charset="-128"/>
              </a:rPr>
              <a:t>IUPAC naming of alcohols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838200"/>
            <a:ext cx="8540750" cy="685800"/>
          </a:xfrm>
        </p:spPr>
        <p:txBody>
          <a:bodyPr/>
          <a:lstStyle/>
          <a:p>
            <a:pPr eaLnBrk="1" hangingPunct="1"/>
            <a:r>
              <a:rPr lang="en-US" altLang="en-US" sz="3600">
                <a:ea typeface="ＭＳ Ｐゴシック" panose="020B0600070205080204" pitchFamily="34" charset="-128"/>
              </a:rPr>
              <a:t>Replace the final “</a:t>
            </a:r>
            <a:r>
              <a:rPr lang="en-US" altLang="en-US" sz="3600">
                <a:solidFill>
                  <a:srgbClr val="FF0000"/>
                </a:solidFill>
                <a:ea typeface="ＭＳ Ｐゴシック" panose="020B0600070205080204" pitchFamily="34" charset="-128"/>
              </a:rPr>
              <a:t>e</a:t>
            </a:r>
            <a:r>
              <a:rPr lang="en-US" altLang="en-US" sz="3600">
                <a:ea typeface="ＭＳ Ｐゴシック" panose="020B0600070205080204" pitchFamily="34" charset="-128"/>
              </a:rPr>
              <a:t>” with “-</a:t>
            </a:r>
            <a:r>
              <a:rPr lang="en-US" altLang="en-US" sz="3600">
                <a:solidFill>
                  <a:srgbClr val="FFFF00"/>
                </a:solidFill>
                <a:ea typeface="ＭＳ Ｐゴシック" panose="020B0600070205080204" pitchFamily="34" charset="-128"/>
              </a:rPr>
              <a:t>ol</a:t>
            </a:r>
            <a:r>
              <a:rPr lang="en-US" altLang="en-US" sz="3600">
                <a:ea typeface="ＭＳ Ｐゴシック" panose="020B0600070205080204" pitchFamily="34" charset="-128"/>
              </a:rPr>
              <a:t>”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667000" y="1371600"/>
            <a:ext cx="2362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cs typeface="Arial" panose="020B0604020202020204" pitchFamily="34" charset="0"/>
              </a:rPr>
              <a:t>●</a:t>
            </a:r>
            <a:r>
              <a:rPr lang="en-US" altLang="en-US">
                <a:solidFill>
                  <a:srgbClr val="000000"/>
                </a:solidFill>
                <a:cs typeface="Arial" panose="020B0604020202020204" pitchFamily="34" charset="0"/>
              </a:rPr>
              <a:t> methane</a:t>
            </a:r>
          </a:p>
        </p:txBody>
      </p:sp>
      <p:sp>
        <p:nvSpPr>
          <p:cNvPr id="93189" name="Text Box 5"/>
          <p:cNvSpPr txBox="1">
            <a:spLocks noChangeArrowheads="1"/>
          </p:cNvSpPr>
          <p:nvPr/>
        </p:nvSpPr>
        <p:spPr bwMode="auto">
          <a:xfrm>
            <a:off x="5334000" y="1371600"/>
            <a:ext cx="3276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methanol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7696200" y="1371600"/>
            <a:ext cx="4114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CH</a:t>
            </a:r>
            <a:r>
              <a:rPr lang="en-US" altLang="en-US" baseline="-20000">
                <a:solidFill>
                  <a:srgbClr val="000000"/>
                </a:solidFill>
              </a:rPr>
              <a:t>3</a:t>
            </a:r>
            <a:r>
              <a:rPr lang="en-US" altLang="en-US">
                <a:solidFill>
                  <a:srgbClr val="000000"/>
                </a:solidFill>
              </a:rPr>
              <a:t>OH</a:t>
            </a:r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4800600" y="16764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7239000" y="16764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2667000" y="2133600"/>
            <a:ext cx="2362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cs typeface="Arial" panose="020B0604020202020204" pitchFamily="34" charset="0"/>
              </a:rPr>
              <a:t>●</a:t>
            </a:r>
            <a:r>
              <a:rPr lang="en-US" altLang="en-US">
                <a:solidFill>
                  <a:srgbClr val="000000"/>
                </a:solidFill>
                <a:cs typeface="Arial" panose="020B0604020202020204" pitchFamily="34" charset="0"/>
              </a:rPr>
              <a:t> ethane</a:t>
            </a:r>
          </a:p>
        </p:txBody>
      </p:sp>
      <p:sp>
        <p:nvSpPr>
          <p:cNvPr id="93194" name="Text Box 10"/>
          <p:cNvSpPr txBox="1">
            <a:spLocks noChangeArrowheads="1"/>
          </p:cNvSpPr>
          <p:nvPr/>
        </p:nvSpPr>
        <p:spPr bwMode="auto">
          <a:xfrm>
            <a:off x="5334000" y="2133600"/>
            <a:ext cx="3276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ethanol</a:t>
            </a:r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>
            <a:off x="4724400" y="2362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7162800" y="24384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2667000" y="2819400"/>
            <a:ext cx="2362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cs typeface="Arial" panose="020B0604020202020204" pitchFamily="34" charset="0"/>
              </a:rPr>
              <a:t>●</a:t>
            </a:r>
            <a:r>
              <a:rPr lang="en-US" altLang="en-US">
                <a:solidFill>
                  <a:srgbClr val="000000"/>
                </a:solidFill>
                <a:cs typeface="Arial" panose="020B0604020202020204" pitchFamily="34" charset="0"/>
              </a:rPr>
              <a:t> propane</a:t>
            </a:r>
          </a:p>
        </p:txBody>
      </p:sp>
      <p:sp>
        <p:nvSpPr>
          <p:cNvPr id="93198" name="Text Box 14"/>
          <p:cNvSpPr txBox="1">
            <a:spLocks noChangeArrowheads="1"/>
          </p:cNvSpPr>
          <p:nvPr/>
        </p:nvSpPr>
        <p:spPr bwMode="auto">
          <a:xfrm>
            <a:off x="5334000" y="2743200"/>
            <a:ext cx="3276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propanol</a:t>
            </a:r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4800600" y="30480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7162800" y="29718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2667000" y="3429000"/>
            <a:ext cx="2362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cs typeface="Arial" panose="020B0604020202020204" pitchFamily="34" charset="0"/>
              </a:rPr>
              <a:t>●</a:t>
            </a:r>
            <a:r>
              <a:rPr lang="en-US" altLang="en-US">
                <a:solidFill>
                  <a:srgbClr val="000000"/>
                </a:solidFill>
                <a:cs typeface="Arial" panose="020B0604020202020204" pitchFamily="34" charset="0"/>
              </a:rPr>
              <a:t> butane</a:t>
            </a:r>
          </a:p>
        </p:txBody>
      </p:sp>
      <p:sp>
        <p:nvSpPr>
          <p:cNvPr id="93202" name="Text Box 18"/>
          <p:cNvSpPr txBox="1">
            <a:spLocks noChangeArrowheads="1"/>
          </p:cNvSpPr>
          <p:nvPr/>
        </p:nvSpPr>
        <p:spPr bwMode="auto">
          <a:xfrm>
            <a:off x="5410200" y="3429000"/>
            <a:ext cx="3276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butanol</a:t>
            </a:r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>
            <a:off x="4724400" y="37338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7162800" y="36576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2667000" y="4038600"/>
            <a:ext cx="2362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cs typeface="Arial" panose="020B0604020202020204" pitchFamily="34" charset="0"/>
              </a:rPr>
              <a:t>●</a:t>
            </a:r>
            <a:r>
              <a:rPr lang="en-US" altLang="en-US">
                <a:solidFill>
                  <a:srgbClr val="000000"/>
                </a:solidFill>
                <a:cs typeface="Arial" panose="020B0604020202020204" pitchFamily="34" charset="0"/>
              </a:rPr>
              <a:t> pentane</a:t>
            </a:r>
          </a:p>
        </p:txBody>
      </p:sp>
      <p:sp>
        <p:nvSpPr>
          <p:cNvPr id="93206" name="Text Box 22"/>
          <p:cNvSpPr txBox="1">
            <a:spLocks noChangeArrowheads="1"/>
          </p:cNvSpPr>
          <p:nvPr/>
        </p:nvSpPr>
        <p:spPr bwMode="auto">
          <a:xfrm>
            <a:off x="5410200" y="4038600"/>
            <a:ext cx="3276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pentanol</a:t>
            </a:r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4800600" y="43434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>
            <a:off x="7239000" y="43434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7620000" y="2133600"/>
            <a:ext cx="4114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C</a:t>
            </a:r>
            <a:r>
              <a:rPr lang="en-US" altLang="en-US" baseline="-18000">
                <a:solidFill>
                  <a:srgbClr val="000000"/>
                </a:solidFill>
              </a:rPr>
              <a:t>2</a:t>
            </a:r>
            <a:r>
              <a:rPr lang="en-US" altLang="en-US">
                <a:solidFill>
                  <a:srgbClr val="000000"/>
                </a:solidFill>
              </a:rPr>
              <a:t>H</a:t>
            </a:r>
            <a:r>
              <a:rPr lang="en-US" altLang="en-US" baseline="-20000">
                <a:solidFill>
                  <a:srgbClr val="000000"/>
                </a:solidFill>
              </a:rPr>
              <a:t>5</a:t>
            </a:r>
            <a:r>
              <a:rPr lang="en-US" altLang="en-US">
                <a:solidFill>
                  <a:srgbClr val="000000"/>
                </a:solidFill>
              </a:rPr>
              <a:t>OH</a:t>
            </a:r>
          </a:p>
        </p:txBody>
      </p:sp>
      <p:sp>
        <p:nvSpPr>
          <p:cNvPr id="24602" name="Text Box 26"/>
          <p:cNvSpPr txBox="1">
            <a:spLocks noChangeArrowheads="1"/>
          </p:cNvSpPr>
          <p:nvPr/>
        </p:nvSpPr>
        <p:spPr bwMode="auto">
          <a:xfrm>
            <a:off x="7696200" y="2667000"/>
            <a:ext cx="4114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C</a:t>
            </a:r>
            <a:r>
              <a:rPr lang="en-US" altLang="en-US" baseline="-20000">
                <a:solidFill>
                  <a:srgbClr val="000000"/>
                </a:solidFill>
              </a:rPr>
              <a:t>3</a:t>
            </a:r>
            <a:r>
              <a:rPr lang="en-US" altLang="en-US">
                <a:solidFill>
                  <a:srgbClr val="000000"/>
                </a:solidFill>
              </a:rPr>
              <a:t>H</a:t>
            </a:r>
            <a:r>
              <a:rPr lang="en-US" altLang="en-US" baseline="-20000">
                <a:solidFill>
                  <a:srgbClr val="000000"/>
                </a:solidFill>
              </a:rPr>
              <a:t>7</a:t>
            </a:r>
            <a:r>
              <a:rPr lang="en-US" altLang="en-US">
                <a:solidFill>
                  <a:srgbClr val="000000"/>
                </a:solidFill>
              </a:rPr>
              <a:t>OH</a:t>
            </a:r>
          </a:p>
        </p:txBody>
      </p:sp>
      <p:sp>
        <p:nvSpPr>
          <p:cNvPr id="24603" name="Text Box 27"/>
          <p:cNvSpPr txBox="1">
            <a:spLocks noChangeArrowheads="1"/>
          </p:cNvSpPr>
          <p:nvPr/>
        </p:nvSpPr>
        <p:spPr bwMode="auto">
          <a:xfrm>
            <a:off x="7696200" y="3352800"/>
            <a:ext cx="4114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C</a:t>
            </a:r>
            <a:r>
              <a:rPr lang="en-US" altLang="en-US" baseline="-18000">
                <a:solidFill>
                  <a:srgbClr val="000000"/>
                </a:solidFill>
              </a:rPr>
              <a:t>4</a:t>
            </a:r>
            <a:r>
              <a:rPr lang="en-US" altLang="en-US">
                <a:solidFill>
                  <a:srgbClr val="000000"/>
                </a:solidFill>
              </a:rPr>
              <a:t>H</a:t>
            </a:r>
            <a:r>
              <a:rPr lang="en-US" altLang="en-US" baseline="-20000">
                <a:solidFill>
                  <a:srgbClr val="000000"/>
                </a:solidFill>
              </a:rPr>
              <a:t>9</a:t>
            </a:r>
            <a:r>
              <a:rPr lang="en-US" altLang="en-US">
                <a:solidFill>
                  <a:srgbClr val="000000"/>
                </a:solidFill>
              </a:rPr>
              <a:t>OH</a:t>
            </a:r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7696200" y="4038600"/>
            <a:ext cx="4114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C</a:t>
            </a:r>
            <a:r>
              <a:rPr lang="en-US" altLang="en-US" baseline="-20000">
                <a:solidFill>
                  <a:srgbClr val="000000"/>
                </a:solidFill>
              </a:rPr>
              <a:t>5</a:t>
            </a:r>
            <a:r>
              <a:rPr lang="en-US" altLang="en-US">
                <a:solidFill>
                  <a:srgbClr val="000000"/>
                </a:solidFill>
              </a:rPr>
              <a:t>H</a:t>
            </a:r>
            <a:r>
              <a:rPr lang="en-US" altLang="en-US" baseline="-20000">
                <a:solidFill>
                  <a:srgbClr val="000000"/>
                </a:solidFill>
              </a:rPr>
              <a:t>11</a:t>
            </a:r>
            <a:r>
              <a:rPr lang="en-US" altLang="en-US">
                <a:solidFill>
                  <a:srgbClr val="000000"/>
                </a:solidFill>
              </a:rPr>
              <a:t>OH</a:t>
            </a:r>
          </a:p>
        </p:txBody>
      </p:sp>
    </p:spTree>
    <p:extLst>
      <p:ext uri="{BB962C8B-B14F-4D97-AF65-F5344CB8AC3E}">
        <p14:creationId xmlns:p14="http://schemas.microsoft.com/office/powerpoint/2010/main" val="1892266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9" grpId="0"/>
      <p:bldP spid="93194" grpId="0"/>
      <p:bldP spid="93198" grpId="0"/>
      <p:bldP spid="93202" grpId="0"/>
      <p:bldP spid="9320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806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-152400"/>
            <a:ext cx="8510588" cy="1325563"/>
          </a:xfrm>
        </p:spPr>
        <p:txBody>
          <a:bodyPr/>
          <a:lstStyle/>
          <a:p>
            <a:pPr algn="l" eaLnBrk="1" hangingPunct="1"/>
            <a:r>
              <a:rPr lang="en-US" altLang="en-US" smtClean="0">
                <a:ea typeface="ＭＳ Ｐゴシック" panose="020B0600070205080204" pitchFamily="34" charset="-128"/>
              </a:rPr>
              <a:t>Ex. </a:t>
            </a:r>
            <a:r>
              <a:rPr lang="en-US" altLang="en-US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2</a:t>
            </a:r>
            <a:r>
              <a:rPr lang="en-US" altLang="en-US" smtClean="0">
                <a:ea typeface="ＭＳ Ｐゴシック" panose="020B0600070205080204" pitchFamily="34" charset="-128"/>
              </a:rPr>
              <a:t>-</a:t>
            </a:r>
            <a:r>
              <a:rPr lang="en-US" altLang="en-US" smtClean="0">
                <a:solidFill>
                  <a:srgbClr val="FFFF00"/>
                </a:solidFill>
                <a:ea typeface="ＭＳ Ｐゴシック" panose="020B0600070205080204" pitchFamily="34" charset="-128"/>
              </a:rPr>
              <a:t>prop</a:t>
            </a:r>
            <a:r>
              <a:rPr lang="en-US" altLang="en-US" smtClean="0">
                <a:solidFill>
                  <a:srgbClr val="FF00FF"/>
                </a:solidFill>
                <a:ea typeface="ＭＳ Ｐゴシック" panose="020B0600070205080204" pitchFamily="34" charset="-128"/>
              </a:rPr>
              <a:t>an</a:t>
            </a:r>
            <a:r>
              <a:rPr lang="en-US" altLang="en-US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ol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4724400" y="22098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4724400" y="28956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4724400" y="15240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 flipV="1">
            <a:off x="4953000" y="1981201"/>
            <a:ext cx="0" cy="258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4953000" y="2743200"/>
            <a:ext cx="0" cy="350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4343400" y="2590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5181600" y="2590800"/>
            <a:ext cx="3048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7010400" y="22098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6172200" y="22098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6400800" y="2743200"/>
            <a:ext cx="0" cy="350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6400800" y="1905000"/>
            <a:ext cx="0" cy="350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>
            <a:off x="6629400" y="2590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6172200" y="14478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6172200" y="28956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3962400" y="22860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5410200" y="22098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>
            <a:off x="5867400" y="2590800"/>
            <a:ext cx="3810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 flipV="1">
            <a:off x="5638800" y="1905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5181600" y="1371600"/>
            <a:ext cx="106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FF0000"/>
                </a:solidFill>
              </a:rPr>
              <a:t>OH</a:t>
            </a:r>
          </a:p>
        </p:txBody>
      </p:sp>
      <p:sp>
        <p:nvSpPr>
          <p:cNvPr id="26646" name="Line 22"/>
          <p:cNvSpPr>
            <a:spLocks noChangeShapeType="1"/>
          </p:cNvSpPr>
          <p:nvPr/>
        </p:nvSpPr>
        <p:spPr bwMode="auto">
          <a:xfrm flipV="1">
            <a:off x="5638800" y="27432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5410200" y="29718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4648200" y="40386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5410200" y="40386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6248400" y="40386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3</a:t>
            </a:r>
          </a:p>
        </p:txBody>
      </p:sp>
      <p:pic>
        <p:nvPicPr>
          <p:cNvPr id="96283" name="Picture 27" descr="RubbingAlcoho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1" y="2895600"/>
            <a:ext cx="214312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84" name="Picture 28" descr="2-propanol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736919">
            <a:off x="1955800" y="4173538"/>
            <a:ext cx="228600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6653" name="Object 2"/>
          <p:cNvGraphicFramePr>
            <a:graphicFrameLocks noChangeAspect="1"/>
          </p:cNvGraphicFramePr>
          <p:nvPr/>
        </p:nvGraphicFramePr>
        <p:xfrm>
          <a:off x="7239000" y="152401"/>
          <a:ext cx="3429000" cy="178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Bitmap Image" r:id="rId6" imgW="1228571" imgH="638264" progId="Paint.Picture">
                  <p:embed/>
                </p:oleObj>
              </mc:Choice>
              <mc:Fallback>
                <p:oleObj name="Bitmap Image" r:id="rId6" imgW="1228571" imgH="638264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152401"/>
                        <a:ext cx="3429000" cy="178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7549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 autoUpdateAnimBg="0"/>
      <p:bldP spid="96258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"/>
            <a:ext cx="8510588" cy="1325563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Organic acids – have the functional group </a:t>
            </a:r>
            <a:r>
              <a:rPr lang="en-US" altLang="en-US" smtClean="0">
                <a:solidFill>
                  <a:srgbClr val="FFFF00"/>
                </a:solidFill>
                <a:ea typeface="ＭＳ Ｐゴシック" panose="020B0600070205080204" pitchFamily="34" charset="-128"/>
              </a:rPr>
              <a:t>-COOH</a:t>
            </a:r>
            <a:r>
              <a:rPr lang="en-US" altLang="en-US" smtClean="0">
                <a:ea typeface="ＭＳ Ｐゴシック" panose="020B0600070205080204" pitchFamily="34" charset="-128"/>
              </a:rPr>
              <a:t>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600201"/>
            <a:ext cx="8540750" cy="4422775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R-COOH</a:t>
            </a:r>
          </a:p>
        </p:txBody>
      </p:sp>
      <p:graphicFrame>
        <p:nvGraphicFramePr>
          <p:cNvPr id="105476" name="Object 2"/>
          <p:cNvGraphicFramePr>
            <a:graphicFrameLocks noChangeAspect="1"/>
          </p:cNvGraphicFramePr>
          <p:nvPr/>
        </p:nvGraphicFramePr>
        <p:xfrm>
          <a:off x="2133600" y="3644901"/>
          <a:ext cx="7848600" cy="289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Bitmap Image" r:id="rId3" imgW="3514286" imgH="1295238" progId="Paint.Picture">
                  <p:embed/>
                </p:oleObj>
              </mc:Choice>
              <mc:Fallback>
                <p:oleObj name="Bitmap Image" r:id="rId3" imgW="3514286" imgH="1295238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644901"/>
                        <a:ext cx="7848600" cy="289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477" name="Text Box 5"/>
          <p:cNvSpPr txBox="1">
            <a:spLocks noChangeArrowheads="1"/>
          </p:cNvSpPr>
          <p:nvPr/>
        </p:nvSpPr>
        <p:spPr bwMode="auto">
          <a:xfrm>
            <a:off x="5791200" y="23622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105478" name="Text Box 6"/>
          <p:cNvSpPr txBox="1">
            <a:spLocks noChangeArrowheads="1"/>
          </p:cNvSpPr>
          <p:nvPr/>
        </p:nvSpPr>
        <p:spPr bwMode="auto">
          <a:xfrm>
            <a:off x="6705600" y="2819400"/>
            <a:ext cx="99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OH</a:t>
            </a:r>
          </a:p>
        </p:txBody>
      </p:sp>
      <p:sp>
        <p:nvSpPr>
          <p:cNvPr id="105479" name="Text Box 7"/>
          <p:cNvSpPr txBox="1">
            <a:spLocks noChangeArrowheads="1"/>
          </p:cNvSpPr>
          <p:nvPr/>
        </p:nvSpPr>
        <p:spPr bwMode="auto">
          <a:xfrm>
            <a:off x="6629400" y="19812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O</a:t>
            </a:r>
          </a:p>
        </p:txBody>
      </p:sp>
      <p:sp>
        <p:nvSpPr>
          <p:cNvPr id="105480" name="Line 8"/>
          <p:cNvSpPr>
            <a:spLocks noChangeShapeType="1"/>
          </p:cNvSpPr>
          <p:nvPr/>
        </p:nvSpPr>
        <p:spPr bwMode="auto">
          <a:xfrm flipV="1">
            <a:off x="6248400" y="2286000"/>
            <a:ext cx="381000" cy="228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05481" name="Line 9"/>
          <p:cNvSpPr>
            <a:spLocks noChangeShapeType="1"/>
          </p:cNvSpPr>
          <p:nvPr/>
        </p:nvSpPr>
        <p:spPr bwMode="auto">
          <a:xfrm flipV="1">
            <a:off x="6324600" y="2438400"/>
            <a:ext cx="381000" cy="228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05482" name="Line 10"/>
          <p:cNvSpPr>
            <a:spLocks noChangeShapeType="1"/>
          </p:cNvSpPr>
          <p:nvPr/>
        </p:nvSpPr>
        <p:spPr bwMode="auto">
          <a:xfrm flipH="1">
            <a:off x="5410200" y="2667000"/>
            <a:ext cx="3810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05483" name="Line 11"/>
          <p:cNvSpPr>
            <a:spLocks noChangeShapeType="1"/>
          </p:cNvSpPr>
          <p:nvPr/>
        </p:nvSpPr>
        <p:spPr bwMode="auto">
          <a:xfrm>
            <a:off x="6248400" y="2895600"/>
            <a:ext cx="381000" cy="228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05484" name="AutoShape 12"/>
          <p:cNvSpPr>
            <a:spLocks noChangeArrowheads="1"/>
          </p:cNvSpPr>
          <p:nvPr/>
        </p:nvSpPr>
        <p:spPr bwMode="auto">
          <a:xfrm flipH="1">
            <a:off x="2133600" y="2362200"/>
            <a:ext cx="1676400" cy="1219200"/>
          </a:xfrm>
          <a:prstGeom prst="wedgeRoundRectCallout">
            <a:avLst>
              <a:gd name="adj1" fmla="val -100569"/>
              <a:gd name="adj2" fmla="val 6116"/>
              <a:gd name="adj3" fmla="val 16667"/>
            </a:avLst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05485" name="Text Box 13"/>
          <p:cNvSpPr txBox="1">
            <a:spLocks noChangeArrowheads="1"/>
          </p:cNvSpPr>
          <p:nvPr/>
        </p:nvSpPr>
        <p:spPr bwMode="auto">
          <a:xfrm>
            <a:off x="2209800" y="2590801"/>
            <a:ext cx="152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Carboxyl group</a:t>
            </a:r>
          </a:p>
        </p:txBody>
      </p:sp>
      <p:sp>
        <p:nvSpPr>
          <p:cNvPr id="105486" name="Text Box 14"/>
          <p:cNvSpPr txBox="1">
            <a:spLocks noChangeArrowheads="1"/>
          </p:cNvSpPr>
          <p:nvPr/>
        </p:nvSpPr>
        <p:spPr bwMode="auto">
          <a:xfrm>
            <a:off x="4876800" y="2286000"/>
            <a:ext cx="457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FFFF00"/>
                </a:solidFill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2692970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7" grpId="0" autoUpdateAnimBg="0"/>
      <p:bldP spid="105478" grpId="0" autoUpdateAnimBg="0"/>
      <p:bldP spid="105479" grpId="0" autoUpdateAnimBg="0"/>
      <p:bldP spid="105480" grpId="0" animBg="1"/>
      <p:bldP spid="105481" grpId="0" animBg="1"/>
      <p:bldP spid="105482" grpId="0" animBg="1"/>
      <p:bldP spid="105483" grpId="0" animBg="1"/>
      <p:bldP spid="105484" grpId="0" animBg="1" autoUpdateAnimBg="0"/>
      <p:bldP spid="105485" grpId="0" autoUpdateAnimBg="0"/>
      <p:bldP spid="10548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-228600"/>
            <a:ext cx="8510588" cy="1325563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IUPAC naming of Organic Acids</a:t>
            </a:r>
          </a:p>
        </p:txBody>
      </p:sp>
      <p:sp>
        <p:nvSpPr>
          <p:cNvPr id="106499" name="Rectangle 3"/>
          <p:cNvSpPr>
            <a:spLocks noRot="1" noChangeArrowheads="1"/>
          </p:cNvSpPr>
          <p:nvPr/>
        </p:nvSpPr>
        <p:spPr bwMode="auto">
          <a:xfrm>
            <a:off x="1905000" y="838200"/>
            <a:ext cx="85407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999"/>
              </a:buClr>
              <a:buFont typeface="Wingdings" panose="05000000000000000000" pitchFamily="2" charset="2"/>
              <a:buChar char="§"/>
              <a:defRPr/>
            </a:pPr>
            <a:r>
              <a:rPr lang="en-US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Replace the final “</a:t>
            </a:r>
            <a:r>
              <a:rPr lang="en-US" sz="3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r>
              <a:rPr lang="en-US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” with “-</a:t>
            </a:r>
            <a:r>
              <a:rPr lang="en-US" sz="3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oic </a:t>
            </a:r>
            <a:r>
              <a:rPr lang="en-US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”acid</a:t>
            </a:r>
          </a:p>
        </p:txBody>
      </p:sp>
      <p:sp>
        <p:nvSpPr>
          <p:cNvPr id="106500" name="Text Box 4"/>
          <p:cNvSpPr txBox="1">
            <a:spLocks noChangeArrowheads="1"/>
          </p:cNvSpPr>
          <p:nvPr/>
        </p:nvSpPr>
        <p:spPr bwMode="auto">
          <a:xfrm>
            <a:off x="7010400" y="24384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106501" name="Text Box 5"/>
          <p:cNvSpPr txBox="1">
            <a:spLocks noChangeArrowheads="1"/>
          </p:cNvSpPr>
          <p:nvPr/>
        </p:nvSpPr>
        <p:spPr bwMode="auto">
          <a:xfrm>
            <a:off x="7924800" y="2895600"/>
            <a:ext cx="99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OH</a:t>
            </a:r>
          </a:p>
        </p:txBody>
      </p:sp>
      <p:sp>
        <p:nvSpPr>
          <p:cNvPr id="106502" name="Text Box 6"/>
          <p:cNvSpPr txBox="1">
            <a:spLocks noChangeArrowheads="1"/>
          </p:cNvSpPr>
          <p:nvPr/>
        </p:nvSpPr>
        <p:spPr bwMode="auto">
          <a:xfrm>
            <a:off x="7848600" y="20574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O</a:t>
            </a:r>
          </a:p>
        </p:txBody>
      </p:sp>
      <p:sp>
        <p:nvSpPr>
          <p:cNvPr id="106503" name="Line 7"/>
          <p:cNvSpPr>
            <a:spLocks noChangeShapeType="1"/>
          </p:cNvSpPr>
          <p:nvPr/>
        </p:nvSpPr>
        <p:spPr bwMode="auto">
          <a:xfrm flipV="1">
            <a:off x="7467600" y="2362200"/>
            <a:ext cx="381000" cy="228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06504" name="Line 8"/>
          <p:cNvSpPr>
            <a:spLocks noChangeShapeType="1"/>
          </p:cNvSpPr>
          <p:nvPr/>
        </p:nvSpPr>
        <p:spPr bwMode="auto">
          <a:xfrm flipV="1">
            <a:off x="7543800" y="2514600"/>
            <a:ext cx="381000" cy="228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06505" name="Line 9"/>
          <p:cNvSpPr>
            <a:spLocks noChangeShapeType="1"/>
          </p:cNvSpPr>
          <p:nvPr/>
        </p:nvSpPr>
        <p:spPr bwMode="auto">
          <a:xfrm flipH="1">
            <a:off x="6629400" y="2743200"/>
            <a:ext cx="3810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06506" name="Line 10"/>
          <p:cNvSpPr>
            <a:spLocks noChangeShapeType="1"/>
          </p:cNvSpPr>
          <p:nvPr/>
        </p:nvSpPr>
        <p:spPr bwMode="auto">
          <a:xfrm>
            <a:off x="7467600" y="2971800"/>
            <a:ext cx="381000" cy="228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1676400" y="1752600"/>
            <a:ext cx="502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Methanoic acid -  HCOOH</a:t>
            </a:r>
          </a:p>
        </p:txBody>
      </p:sp>
      <p:sp>
        <p:nvSpPr>
          <p:cNvPr id="106511" name="Text Box 15"/>
          <p:cNvSpPr txBox="1">
            <a:spLocks noChangeArrowheads="1"/>
          </p:cNvSpPr>
          <p:nvPr/>
        </p:nvSpPr>
        <p:spPr bwMode="auto">
          <a:xfrm>
            <a:off x="9448800" y="2209801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106512" name="Text Box 16"/>
          <p:cNvSpPr txBox="1">
            <a:spLocks noChangeArrowheads="1"/>
          </p:cNvSpPr>
          <p:nvPr/>
        </p:nvSpPr>
        <p:spPr bwMode="auto">
          <a:xfrm>
            <a:off x="9906000" y="2209801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106513" name="Text Box 17"/>
          <p:cNvSpPr txBox="1">
            <a:spLocks noChangeArrowheads="1"/>
          </p:cNvSpPr>
          <p:nvPr/>
        </p:nvSpPr>
        <p:spPr bwMode="auto">
          <a:xfrm>
            <a:off x="9448800" y="1676401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106514" name="Text Box 18"/>
          <p:cNvSpPr txBox="1">
            <a:spLocks noChangeArrowheads="1"/>
          </p:cNvSpPr>
          <p:nvPr/>
        </p:nvSpPr>
        <p:spPr bwMode="auto">
          <a:xfrm>
            <a:off x="9448800" y="2667001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106515" name="Text Box 19"/>
          <p:cNvSpPr txBox="1">
            <a:spLocks noChangeArrowheads="1"/>
          </p:cNvSpPr>
          <p:nvPr/>
        </p:nvSpPr>
        <p:spPr bwMode="auto">
          <a:xfrm>
            <a:off x="8991600" y="2209801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106516" name="Line 20"/>
          <p:cNvSpPr>
            <a:spLocks noChangeShapeType="1"/>
          </p:cNvSpPr>
          <p:nvPr/>
        </p:nvSpPr>
        <p:spPr bwMode="auto">
          <a:xfrm>
            <a:off x="9296400" y="2362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06517" name="Line 21"/>
          <p:cNvSpPr>
            <a:spLocks noChangeShapeType="1"/>
          </p:cNvSpPr>
          <p:nvPr/>
        </p:nvSpPr>
        <p:spPr bwMode="auto">
          <a:xfrm>
            <a:off x="9753600" y="2362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06518" name="Line 22"/>
          <p:cNvSpPr>
            <a:spLocks noChangeShapeType="1"/>
          </p:cNvSpPr>
          <p:nvPr/>
        </p:nvSpPr>
        <p:spPr bwMode="auto">
          <a:xfrm>
            <a:off x="9601200" y="1981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06519" name="Line 23"/>
          <p:cNvSpPr>
            <a:spLocks noChangeShapeType="1"/>
          </p:cNvSpPr>
          <p:nvPr/>
        </p:nvSpPr>
        <p:spPr bwMode="auto">
          <a:xfrm>
            <a:off x="96012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06520" name="Line 24"/>
          <p:cNvSpPr>
            <a:spLocks noChangeShapeType="1"/>
          </p:cNvSpPr>
          <p:nvPr/>
        </p:nvSpPr>
        <p:spPr bwMode="auto">
          <a:xfrm flipH="1">
            <a:off x="9525000" y="2819400"/>
            <a:ext cx="30480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06521" name="Line 25"/>
          <p:cNvSpPr>
            <a:spLocks noChangeShapeType="1"/>
          </p:cNvSpPr>
          <p:nvPr/>
        </p:nvSpPr>
        <p:spPr bwMode="auto">
          <a:xfrm flipH="1">
            <a:off x="9448800" y="1828800"/>
            <a:ext cx="30480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06522" name="Line 26"/>
          <p:cNvSpPr>
            <a:spLocks noChangeShapeType="1"/>
          </p:cNvSpPr>
          <p:nvPr/>
        </p:nvSpPr>
        <p:spPr bwMode="auto">
          <a:xfrm flipH="1">
            <a:off x="9982200" y="2286000"/>
            <a:ext cx="30480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06523" name="Text Box 27"/>
          <p:cNvSpPr txBox="1">
            <a:spLocks noChangeArrowheads="1"/>
          </p:cNvSpPr>
          <p:nvPr/>
        </p:nvSpPr>
        <p:spPr bwMode="auto">
          <a:xfrm>
            <a:off x="5943600" y="2362200"/>
            <a:ext cx="457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FFFF00"/>
                </a:solidFill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63817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0" grpId="0" autoUpdateAnimBg="0"/>
      <p:bldP spid="106501" grpId="0" autoUpdateAnimBg="0"/>
      <p:bldP spid="106502" grpId="0" autoUpdateAnimBg="0"/>
      <p:bldP spid="106503" grpId="0" animBg="1"/>
      <p:bldP spid="106504" grpId="0" animBg="1"/>
      <p:bldP spid="106505" grpId="0" animBg="1"/>
      <p:bldP spid="106506" grpId="0" animBg="1"/>
      <p:bldP spid="106511" grpId="0"/>
      <p:bldP spid="106512" grpId="0"/>
      <p:bldP spid="106513" grpId="0"/>
      <p:bldP spid="106514" grpId="0"/>
      <p:bldP spid="106515" grpId="0"/>
      <p:bldP spid="106516" grpId="0" animBg="1"/>
      <p:bldP spid="106517" grpId="0" animBg="1"/>
      <p:bldP spid="106518" grpId="0" animBg="1"/>
      <p:bldP spid="106519" grpId="0" animBg="1"/>
      <p:bldP spid="106520" grpId="0" animBg="1"/>
      <p:bldP spid="106521" grpId="0" animBg="1"/>
      <p:bldP spid="106522" grpId="0" animBg="1"/>
      <p:bldP spid="10652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ea typeface="ＭＳ Ｐゴシック" panose="020B0600070205080204" pitchFamily="34" charset="-128"/>
              </a:rPr>
              <a:t>Aldehydes- contain the functional group </a:t>
            </a:r>
            <a:r>
              <a:rPr lang="en-US" altLang="en-US" sz="4000">
                <a:solidFill>
                  <a:srgbClr val="FFFF00"/>
                </a:solidFill>
                <a:ea typeface="ＭＳ Ｐゴシック" panose="020B0600070205080204" pitchFamily="34" charset="-128"/>
              </a:rPr>
              <a:t>-CHO</a:t>
            </a:r>
          </a:p>
        </p:txBody>
      </p:sp>
      <p:pic>
        <p:nvPicPr>
          <p:cNvPr id="1095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200400"/>
            <a:ext cx="7772400" cy="285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209800" y="144780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R-CHO</a:t>
            </a:r>
          </a:p>
        </p:txBody>
      </p:sp>
      <p:sp>
        <p:nvSpPr>
          <p:cNvPr id="109573" name="Text Box 5"/>
          <p:cNvSpPr txBox="1">
            <a:spLocks noChangeArrowheads="1"/>
          </p:cNvSpPr>
          <p:nvPr/>
        </p:nvSpPr>
        <p:spPr bwMode="auto">
          <a:xfrm>
            <a:off x="5943600" y="19812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109574" name="Text Box 6"/>
          <p:cNvSpPr txBox="1">
            <a:spLocks noChangeArrowheads="1"/>
          </p:cNvSpPr>
          <p:nvPr/>
        </p:nvSpPr>
        <p:spPr bwMode="auto">
          <a:xfrm>
            <a:off x="6858000" y="2438400"/>
            <a:ext cx="99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109575" name="Text Box 7"/>
          <p:cNvSpPr txBox="1">
            <a:spLocks noChangeArrowheads="1"/>
          </p:cNvSpPr>
          <p:nvPr/>
        </p:nvSpPr>
        <p:spPr bwMode="auto">
          <a:xfrm>
            <a:off x="6781800" y="16002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O</a:t>
            </a:r>
          </a:p>
        </p:txBody>
      </p:sp>
      <p:sp>
        <p:nvSpPr>
          <p:cNvPr id="109576" name="Line 8"/>
          <p:cNvSpPr>
            <a:spLocks noChangeShapeType="1"/>
          </p:cNvSpPr>
          <p:nvPr/>
        </p:nvSpPr>
        <p:spPr bwMode="auto">
          <a:xfrm flipV="1">
            <a:off x="6400800" y="1905000"/>
            <a:ext cx="381000" cy="228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09577" name="Line 9"/>
          <p:cNvSpPr>
            <a:spLocks noChangeShapeType="1"/>
          </p:cNvSpPr>
          <p:nvPr/>
        </p:nvSpPr>
        <p:spPr bwMode="auto">
          <a:xfrm flipV="1">
            <a:off x="6477000" y="2057400"/>
            <a:ext cx="381000" cy="228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09578" name="Line 10"/>
          <p:cNvSpPr>
            <a:spLocks noChangeShapeType="1"/>
          </p:cNvSpPr>
          <p:nvPr/>
        </p:nvSpPr>
        <p:spPr bwMode="auto">
          <a:xfrm flipH="1">
            <a:off x="5562600" y="2286000"/>
            <a:ext cx="3810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09579" name="Line 11"/>
          <p:cNvSpPr>
            <a:spLocks noChangeShapeType="1"/>
          </p:cNvSpPr>
          <p:nvPr/>
        </p:nvSpPr>
        <p:spPr bwMode="auto">
          <a:xfrm>
            <a:off x="6400800" y="2514600"/>
            <a:ext cx="381000" cy="228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09580" name="Text Box 12"/>
          <p:cNvSpPr txBox="1">
            <a:spLocks noChangeArrowheads="1"/>
          </p:cNvSpPr>
          <p:nvPr/>
        </p:nvSpPr>
        <p:spPr bwMode="auto">
          <a:xfrm>
            <a:off x="5029200" y="1905000"/>
            <a:ext cx="457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FFFF00"/>
                </a:solidFill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2131339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3" grpId="0" autoUpdateAnimBg="0"/>
      <p:bldP spid="109574" grpId="0" autoUpdateAnimBg="0"/>
      <p:bldP spid="109575" grpId="0" autoUpdateAnimBg="0"/>
      <p:bldP spid="109576" grpId="0" animBg="1"/>
      <p:bldP spid="109577" grpId="0" animBg="1"/>
      <p:bldP spid="109578" grpId="0" animBg="1"/>
      <p:bldP spid="109579" grpId="0" animBg="1"/>
      <p:bldP spid="10958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"/>
            <a:ext cx="8510588" cy="1325563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IUPAC naming of Aldehydes-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28800" y="990600"/>
            <a:ext cx="8458200" cy="12954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Replace the final “e” the the ending</a:t>
            </a:r>
            <a:r>
              <a:rPr lang="en-US" altLang="en-US" sz="2800">
                <a:ea typeface="ＭＳ Ｐゴシック" panose="020B0600070205080204" pitchFamily="34" charset="-128"/>
              </a:rPr>
              <a:t> </a:t>
            </a:r>
            <a:r>
              <a:rPr lang="en-US" altLang="en-US" sz="3600">
                <a:solidFill>
                  <a:srgbClr val="FFFF00"/>
                </a:solidFill>
                <a:ea typeface="ＭＳ Ｐゴシック" panose="020B0600070205080204" pitchFamily="34" charset="-128"/>
              </a:rPr>
              <a:t>“al”</a:t>
            </a:r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1752600" y="1600201"/>
            <a:ext cx="89154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First member of the aldehyde family is methanal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-its common name is formaldehyde</a:t>
            </a:r>
          </a:p>
        </p:txBody>
      </p:sp>
      <p:sp>
        <p:nvSpPr>
          <p:cNvPr id="110597" name="Text Box 5"/>
          <p:cNvSpPr txBox="1">
            <a:spLocks noChangeArrowheads="1"/>
          </p:cNvSpPr>
          <p:nvPr/>
        </p:nvSpPr>
        <p:spPr bwMode="auto">
          <a:xfrm>
            <a:off x="5181600" y="34290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110598" name="Text Box 6"/>
          <p:cNvSpPr txBox="1">
            <a:spLocks noChangeArrowheads="1"/>
          </p:cNvSpPr>
          <p:nvPr/>
        </p:nvSpPr>
        <p:spPr bwMode="auto">
          <a:xfrm>
            <a:off x="6096000" y="3962400"/>
            <a:ext cx="99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110599" name="Text Box 7"/>
          <p:cNvSpPr txBox="1">
            <a:spLocks noChangeArrowheads="1"/>
          </p:cNvSpPr>
          <p:nvPr/>
        </p:nvSpPr>
        <p:spPr bwMode="auto">
          <a:xfrm>
            <a:off x="6019800" y="30480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O</a:t>
            </a:r>
          </a:p>
        </p:txBody>
      </p:sp>
      <p:sp>
        <p:nvSpPr>
          <p:cNvPr id="110600" name="Line 8"/>
          <p:cNvSpPr>
            <a:spLocks noChangeShapeType="1"/>
          </p:cNvSpPr>
          <p:nvPr/>
        </p:nvSpPr>
        <p:spPr bwMode="auto">
          <a:xfrm flipV="1">
            <a:off x="5638800" y="3352800"/>
            <a:ext cx="381000" cy="228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0601" name="Line 9"/>
          <p:cNvSpPr>
            <a:spLocks noChangeShapeType="1"/>
          </p:cNvSpPr>
          <p:nvPr/>
        </p:nvSpPr>
        <p:spPr bwMode="auto">
          <a:xfrm flipV="1">
            <a:off x="5715000" y="3505200"/>
            <a:ext cx="381000" cy="228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0602" name="Line 10"/>
          <p:cNvSpPr>
            <a:spLocks noChangeShapeType="1"/>
          </p:cNvSpPr>
          <p:nvPr/>
        </p:nvSpPr>
        <p:spPr bwMode="auto">
          <a:xfrm flipH="1">
            <a:off x="4800600" y="3733800"/>
            <a:ext cx="3810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0603" name="Line 11"/>
          <p:cNvSpPr>
            <a:spLocks noChangeShapeType="1"/>
          </p:cNvSpPr>
          <p:nvPr/>
        </p:nvSpPr>
        <p:spPr bwMode="auto">
          <a:xfrm>
            <a:off x="5638800" y="3962400"/>
            <a:ext cx="381000" cy="228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0604" name="Text Box 12"/>
          <p:cNvSpPr txBox="1">
            <a:spLocks noChangeArrowheads="1"/>
          </p:cNvSpPr>
          <p:nvPr/>
        </p:nvSpPr>
        <p:spPr bwMode="auto">
          <a:xfrm>
            <a:off x="4267200" y="34290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110605" name="Text Box 13"/>
          <p:cNvSpPr txBox="1">
            <a:spLocks noChangeArrowheads="1"/>
          </p:cNvSpPr>
          <p:nvPr/>
        </p:nvSpPr>
        <p:spPr bwMode="auto">
          <a:xfrm>
            <a:off x="4800600" y="3810001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000" b="1">
                <a:solidFill>
                  <a:srgbClr val="FF00FF"/>
                </a:solidFill>
              </a:rPr>
              <a:t>1</a:t>
            </a:r>
          </a:p>
        </p:txBody>
      </p:sp>
      <p:sp>
        <p:nvSpPr>
          <p:cNvPr id="110606" name="Text Box 14"/>
          <p:cNvSpPr txBox="1">
            <a:spLocks noChangeArrowheads="1"/>
          </p:cNvSpPr>
          <p:nvPr/>
        </p:nvSpPr>
        <p:spPr bwMode="auto">
          <a:xfrm>
            <a:off x="5562600" y="3124201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000" b="1">
                <a:solidFill>
                  <a:srgbClr val="FF00FF"/>
                </a:solidFill>
              </a:rPr>
              <a:t>2</a:t>
            </a:r>
          </a:p>
        </p:txBody>
      </p:sp>
      <p:sp>
        <p:nvSpPr>
          <p:cNvPr id="110607" name="Text Box 15"/>
          <p:cNvSpPr txBox="1">
            <a:spLocks noChangeArrowheads="1"/>
          </p:cNvSpPr>
          <p:nvPr/>
        </p:nvSpPr>
        <p:spPr bwMode="auto">
          <a:xfrm>
            <a:off x="5943600" y="3505201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000" b="1">
                <a:solidFill>
                  <a:srgbClr val="FF00FF"/>
                </a:solidFill>
              </a:rPr>
              <a:t>3</a:t>
            </a:r>
          </a:p>
        </p:txBody>
      </p:sp>
      <p:sp>
        <p:nvSpPr>
          <p:cNvPr id="110608" name="Text Box 16"/>
          <p:cNvSpPr txBox="1">
            <a:spLocks noChangeArrowheads="1"/>
          </p:cNvSpPr>
          <p:nvPr/>
        </p:nvSpPr>
        <p:spPr bwMode="auto">
          <a:xfrm>
            <a:off x="5562600" y="4038601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000" b="1">
                <a:solidFill>
                  <a:srgbClr val="FF00FF"/>
                </a:solidFill>
              </a:rPr>
              <a:t>4</a:t>
            </a:r>
          </a:p>
        </p:txBody>
      </p:sp>
      <p:sp>
        <p:nvSpPr>
          <p:cNvPr id="110609" name="AutoShape 17"/>
          <p:cNvSpPr>
            <a:spLocks noChangeArrowheads="1"/>
          </p:cNvSpPr>
          <p:nvPr/>
        </p:nvSpPr>
        <p:spPr bwMode="auto">
          <a:xfrm flipV="1">
            <a:off x="8763000" y="2743200"/>
            <a:ext cx="1600200" cy="1752600"/>
          </a:xfrm>
          <a:prstGeom prst="wedgeRoundRectCallout">
            <a:avLst>
              <a:gd name="adj1" fmla="val -154565"/>
              <a:gd name="adj2" fmla="val 21917"/>
              <a:gd name="adj3" fmla="val 16667"/>
            </a:avLst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50000"/>
              </a:srgbClr>
            </a:outerShdw>
          </a:effectLst>
        </p:spPr>
        <p:txBody>
          <a:bodyPr rot="1080000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0610" name="Text Box 18"/>
          <p:cNvSpPr txBox="1">
            <a:spLocks noChangeArrowheads="1"/>
          </p:cNvSpPr>
          <p:nvPr/>
        </p:nvSpPr>
        <p:spPr bwMode="auto">
          <a:xfrm flipH="1">
            <a:off x="8763000" y="2971801"/>
            <a:ext cx="19050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Used to preserve biological samples</a:t>
            </a:r>
          </a:p>
        </p:txBody>
      </p:sp>
      <p:graphicFrame>
        <p:nvGraphicFramePr>
          <p:cNvPr id="110611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1828800" y="4648200"/>
          <a:ext cx="82296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Bitmap Image" r:id="rId3" imgW="3723810" imgH="1495634" progId="Paint.Picture">
                  <p:embed/>
                </p:oleObj>
              </mc:Choice>
              <mc:Fallback>
                <p:oleObj name="Bitmap Image" r:id="rId3" imgW="3723810" imgH="1495634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648200"/>
                        <a:ext cx="82296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0612" name="Picture 20" descr="HCHOsmall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2971801"/>
            <a:ext cx="1330325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0574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0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10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6" grpId="0"/>
      <p:bldP spid="110597" grpId="0" autoUpdateAnimBg="0"/>
      <p:bldP spid="110598" grpId="0" autoUpdateAnimBg="0"/>
      <p:bldP spid="110599" grpId="0" autoUpdateAnimBg="0"/>
      <p:bldP spid="110600" grpId="0" animBg="1"/>
      <p:bldP spid="110601" grpId="0" animBg="1"/>
      <p:bldP spid="110602" grpId="0" animBg="1"/>
      <p:bldP spid="110603" grpId="0" animBg="1"/>
      <p:bldP spid="110604" grpId="0" autoUpdateAnimBg="0"/>
      <p:bldP spid="110605" grpId="0"/>
      <p:bldP spid="110606" grpId="0"/>
      <p:bldP spid="110607" grpId="0"/>
      <p:bldP spid="110608" grpId="0"/>
      <p:bldP spid="110609" grpId="0" animBg="1" autoUpdateAnimBg="0"/>
      <p:bldP spid="110610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0" y="152401"/>
            <a:ext cx="9144000" cy="4422775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Alcohols can be oxidized to aldehydes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2514600" y="17526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2514600" y="2713039"/>
            <a:ext cx="609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676400" y="1828801"/>
            <a:ext cx="457200" cy="58477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R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2514600" y="1036639"/>
            <a:ext cx="609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 flipV="1">
            <a:off x="2743200" y="1493838"/>
            <a:ext cx="0" cy="258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>
            <a:off x="2743200" y="2362200"/>
            <a:ext cx="0" cy="350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2133600" y="2133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>
            <a:off x="2971800" y="2133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3276600" y="1752600"/>
            <a:ext cx="106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OH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4114800" y="1752601"/>
            <a:ext cx="304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000000"/>
                </a:solidFill>
              </a:rPr>
              <a:t>+</a:t>
            </a: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4572000" y="1676400"/>
            <a:ext cx="16764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Oxidizing agent</a:t>
            </a:r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6248400" y="2286000"/>
            <a:ext cx="381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1631" name="Text Box 15"/>
          <p:cNvSpPr txBox="1">
            <a:spLocks noChangeArrowheads="1"/>
          </p:cNvSpPr>
          <p:nvPr/>
        </p:nvSpPr>
        <p:spPr bwMode="auto">
          <a:xfrm>
            <a:off x="7391400" y="16002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111632" name="Text Box 16"/>
          <p:cNvSpPr txBox="1">
            <a:spLocks noChangeArrowheads="1"/>
          </p:cNvSpPr>
          <p:nvPr/>
        </p:nvSpPr>
        <p:spPr bwMode="auto">
          <a:xfrm>
            <a:off x="8305800" y="20574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111633" name="Text Box 17"/>
          <p:cNvSpPr txBox="1">
            <a:spLocks noChangeArrowheads="1"/>
          </p:cNvSpPr>
          <p:nvPr/>
        </p:nvSpPr>
        <p:spPr bwMode="auto">
          <a:xfrm>
            <a:off x="8229600" y="12192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O</a:t>
            </a:r>
          </a:p>
        </p:txBody>
      </p:sp>
      <p:sp>
        <p:nvSpPr>
          <p:cNvPr id="111634" name="Line 18"/>
          <p:cNvSpPr>
            <a:spLocks noChangeShapeType="1"/>
          </p:cNvSpPr>
          <p:nvPr/>
        </p:nvSpPr>
        <p:spPr bwMode="auto">
          <a:xfrm flipV="1">
            <a:off x="7848600" y="1524000"/>
            <a:ext cx="381000" cy="228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1635" name="Line 19"/>
          <p:cNvSpPr>
            <a:spLocks noChangeShapeType="1"/>
          </p:cNvSpPr>
          <p:nvPr/>
        </p:nvSpPr>
        <p:spPr bwMode="auto">
          <a:xfrm flipV="1">
            <a:off x="7924800" y="1676400"/>
            <a:ext cx="381000" cy="228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1636" name="Line 20"/>
          <p:cNvSpPr>
            <a:spLocks noChangeShapeType="1"/>
          </p:cNvSpPr>
          <p:nvPr/>
        </p:nvSpPr>
        <p:spPr bwMode="auto">
          <a:xfrm flipH="1">
            <a:off x="7010400" y="1905000"/>
            <a:ext cx="3810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1637" name="Line 21"/>
          <p:cNvSpPr>
            <a:spLocks noChangeShapeType="1"/>
          </p:cNvSpPr>
          <p:nvPr/>
        </p:nvSpPr>
        <p:spPr bwMode="auto">
          <a:xfrm>
            <a:off x="7848600" y="2133600"/>
            <a:ext cx="381000" cy="228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1638" name="Text Box 22"/>
          <p:cNvSpPr txBox="1">
            <a:spLocks noChangeArrowheads="1"/>
          </p:cNvSpPr>
          <p:nvPr/>
        </p:nvSpPr>
        <p:spPr bwMode="auto">
          <a:xfrm>
            <a:off x="6553200" y="1600201"/>
            <a:ext cx="457200" cy="58477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R</a:t>
            </a:r>
          </a:p>
        </p:txBody>
      </p:sp>
      <p:sp>
        <p:nvSpPr>
          <p:cNvPr id="111639" name="Text Box 23"/>
          <p:cNvSpPr txBox="1">
            <a:spLocks noChangeArrowheads="1"/>
          </p:cNvSpPr>
          <p:nvPr/>
        </p:nvSpPr>
        <p:spPr bwMode="auto">
          <a:xfrm>
            <a:off x="8839200" y="1524001"/>
            <a:ext cx="304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FFFF00"/>
                </a:solidFill>
              </a:rPr>
              <a:t>+</a:t>
            </a:r>
          </a:p>
        </p:txBody>
      </p:sp>
      <p:sp>
        <p:nvSpPr>
          <p:cNvPr id="111640" name="Text Box 24"/>
          <p:cNvSpPr txBox="1">
            <a:spLocks noChangeArrowheads="1"/>
          </p:cNvSpPr>
          <p:nvPr/>
        </p:nvSpPr>
        <p:spPr bwMode="auto">
          <a:xfrm>
            <a:off x="9372600" y="1524000"/>
            <a:ext cx="1143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FFFF00"/>
                </a:solidFill>
              </a:rPr>
              <a:t>H</a:t>
            </a:r>
            <a:r>
              <a:rPr lang="en-US" altLang="en-US" sz="3600" baseline="-18000">
                <a:solidFill>
                  <a:srgbClr val="FFFF00"/>
                </a:solidFill>
              </a:rPr>
              <a:t>2</a:t>
            </a:r>
            <a:r>
              <a:rPr lang="en-US" altLang="en-US" sz="3600">
                <a:solidFill>
                  <a:srgbClr val="FFFF00"/>
                </a:solidFill>
              </a:rPr>
              <a:t>0</a:t>
            </a:r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1828800" y="3505200"/>
            <a:ext cx="2209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methanol</a:t>
            </a:r>
          </a:p>
        </p:txBody>
      </p:sp>
      <p:sp>
        <p:nvSpPr>
          <p:cNvPr id="111642" name="Text Box 26"/>
          <p:cNvSpPr txBox="1">
            <a:spLocks noChangeArrowheads="1"/>
          </p:cNvSpPr>
          <p:nvPr/>
        </p:nvSpPr>
        <p:spPr bwMode="auto">
          <a:xfrm>
            <a:off x="6400800" y="3429000"/>
            <a:ext cx="2209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methanal</a:t>
            </a:r>
          </a:p>
        </p:txBody>
      </p:sp>
      <p:sp>
        <p:nvSpPr>
          <p:cNvPr id="111643" name="Text Box 27"/>
          <p:cNvSpPr txBox="1">
            <a:spLocks noChangeArrowheads="1"/>
          </p:cNvSpPr>
          <p:nvPr/>
        </p:nvSpPr>
        <p:spPr bwMode="auto">
          <a:xfrm>
            <a:off x="8991600" y="3429000"/>
            <a:ext cx="2209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water</a:t>
            </a:r>
          </a:p>
        </p:txBody>
      </p:sp>
    </p:spTree>
    <p:extLst>
      <p:ext uri="{BB962C8B-B14F-4D97-AF65-F5344CB8AC3E}">
        <p14:creationId xmlns:p14="http://schemas.microsoft.com/office/powerpoint/2010/main" val="1269698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31" grpId="0" autoUpdateAnimBg="0"/>
      <p:bldP spid="111632" grpId="0" autoUpdateAnimBg="0"/>
      <p:bldP spid="111633" grpId="0" autoUpdateAnimBg="0"/>
      <p:bldP spid="111634" grpId="0" animBg="1"/>
      <p:bldP spid="111635" grpId="0" animBg="1"/>
      <p:bldP spid="111636" grpId="0" animBg="1"/>
      <p:bldP spid="111637" grpId="0" animBg="1"/>
      <p:bldP spid="111638" grpId="0" animBg="1" autoUpdateAnimBg="0"/>
      <p:bldP spid="111639" grpId="0"/>
      <p:bldP spid="111640" grpId="0"/>
      <p:bldP spid="111642" grpId="0"/>
      <p:bldP spid="1116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1295401"/>
            <a:ext cx="8991600" cy="1325563"/>
          </a:xfrm>
        </p:spPr>
        <p:txBody>
          <a:bodyPr/>
          <a:lstStyle/>
          <a:p>
            <a:pPr algn="l" eaLnBrk="1" hangingPunct="1"/>
            <a:r>
              <a:rPr lang="en-US" altLang="en-US" smtClean="0">
                <a:ea typeface="ＭＳ Ｐゴシック" panose="020B0600070205080204" pitchFamily="34" charset="-128"/>
              </a:rPr>
              <a:t>Sometimes the hydrocarbon chains are not straight and sometimes they have other elements attached to them. Here is how they are named: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752600" y="4191001"/>
            <a:ext cx="8915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000000"/>
                </a:solidFill>
              </a:rPr>
              <a:t>CH</a:t>
            </a:r>
            <a:r>
              <a:rPr lang="en-US" altLang="en-US" sz="2400">
                <a:solidFill>
                  <a:srgbClr val="000000"/>
                </a:solidFill>
              </a:rPr>
              <a:t>3 </a:t>
            </a:r>
            <a:r>
              <a:rPr lang="en-US" altLang="en-US" sz="4000">
                <a:solidFill>
                  <a:srgbClr val="000000"/>
                </a:solidFill>
              </a:rPr>
              <a:t>- CH</a:t>
            </a:r>
            <a:r>
              <a:rPr lang="en-US" altLang="en-US" sz="2400">
                <a:solidFill>
                  <a:srgbClr val="000000"/>
                </a:solidFill>
              </a:rPr>
              <a:t>2 </a:t>
            </a:r>
            <a:r>
              <a:rPr lang="en-US" altLang="en-US" sz="4000">
                <a:solidFill>
                  <a:srgbClr val="000000"/>
                </a:solidFill>
              </a:rPr>
              <a:t>- CH</a:t>
            </a:r>
            <a:r>
              <a:rPr lang="en-US" altLang="en-US" sz="2400">
                <a:solidFill>
                  <a:srgbClr val="000000"/>
                </a:solidFill>
              </a:rPr>
              <a:t>2 </a:t>
            </a:r>
            <a:r>
              <a:rPr lang="en-US" altLang="en-US" sz="4000">
                <a:solidFill>
                  <a:srgbClr val="000000"/>
                </a:solidFill>
              </a:rPr>
              <a:t>– CH – CH – CH - CH</a:t>
            </a:r>
            <a:r>
              <a:rPr lang="en-US" altLang="en-US" sz="24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5791200" y="5029201"/>
            <a:ext cx="1143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000000"/>
                </a:solidFill>
              </a:rPr>
              <a:t>CH</a:t>
            </a:r>
            <a:r>
              <a:rPr lang="en-US" altLang="en-US" sz="24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8382000" y="5029201"/>
            <a:ext cx="10874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000000"/>
                </a:solidFill>
              </a:rPr>
              <a:t>CH</a:t>
            </a:r>
            <a:r>
              <a:rPr lang="en-US" altLang="en-US" sz="24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5791200" y="5791201"/>
            <a:ext cx="10874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000000"/>
                </a:solidFill>
              </a:rPr>
              <a:t>CH</a:t>
            </a:r>
            <a:r>
              <a:rPr lang="en-US" altLang="en-US" sz="24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7086600" y="5029201"/>
            <a:ext cx="10874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000000"/>
                </a:solidFill>
              </a:rPr>
              <a:t>CH</a:t>
            </a:r>
            <a:r>
              <a:rPr lang="en-US" altLang="en-US" sz="24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019800" y="4800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315200" y="4800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8610600" y="4800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6019800" y="56388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174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Draw </a:t>
            </a:r>
            <a:r>
              <a:rPr lang="en-US" altLang="en-US" smtClean="0">
                <a:solidFill>
                  <a:srgbClr val="FFFF00"/>
                </a:solidFill>
                <a:ea typeface="ＭＳ Ｐゴシック" panose="020B0600070205080204" pitchFamily="34" charset="-128"/>
              </a:rPr>
              <a:t>ethanal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12643" name="Text Box 3"/>
          <p:cNvSpPr txBox="1">
            <a:spLocks noChangeArrowheads="1"/>
          </p:cNvSpPr>
          <p:nvPr/>
        </p:nvSpPr>
        <p:spPr bwMode="auto">
          <a:xfrm>
            <a:off x="6019800" y="26670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6934200" y="3124200"/>
            <a:ext cx="99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6858000" y="22860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O</a:t>
            </a:r>
          </a:p>
        </p:txBody>
      </p:sp>
      <p:sp>
        <p:nvSpPr>
          <p:cNvPr id="112646" name="Line 6"/>
          <p:cNvSpPr>
            <a:spLocks noChangeShapeType="1"/>
          </p:cNvSpPr>
          <p:nvPr/>
        </p:nvSpPr>
        <p:spPr bwMode="auto">
          <a:xfrm flipV="1">
            <a:off x="6477000" y="2590800"/>
            <a:ext cx="381000" cy="228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2647" name="Line 7"/>
          <p:cNvSpPr>
            <a:spLocks noChangeShapeType="1"/>
          </p:cNvSpPr>
          <p:nvPr/>
        </p:nvSpPr>
        <p:spPr bwMode="auto">
          <a:xfrm flipV="1">
            <a:off x="6553200" y="2743200"/>
            <a:ext cx="381000" cy="228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2648" name="Line 8"/>
          <p:cNvSpPr>
            <a:spLocks noChangeShapeType="1"/>
          </p:cNvSpPr>
          <p:nvPr/>
        </p:nvSpPr>
        <p:spPr bwMode="auto">
          <a:xfrm flipH="1">
            <a:off x="5638800" y="2971800"/>
            <a:ext cx="3810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2649" name="Line 9"/>
          <p:cNvSpPr>
            <a:spLocks noChangeShapeType="1"/>
          </p:cNvSpPr>
          <p:nvPr/>
        </p:nvSpPr>
        <p:spPr bwMode="auto">
          <a:xfrm>
            <a:off x="6477000" y="3200400"/>
            <a:ext cx="381000" cy="228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2650" name="Text Box 10"/>
          <p:cNvSpPr txBox="1">
            <a:spLocks noChangeArrowheads="1"/>
          </p:cNvSpPr>
          <p:nvPr/>
        </p:nvSpPr>
        <p:spPr bwMode="auto">
          <a:xfrm>
            <a:off x="5181600" y="26670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112651" name="Line 11"/>
          <p:cNvSpPr>
            <a:spLocks noChangeShapeType="1"/>
          </p:cNvSpPr>
          <p:nvPr/>
        </p:nvSpPr>
        <p:spPr bwMode="auto">
          <a:xfrm flipH="1">
            <a:off x="4800600" y="2971800"/>
            <a:ext cx="3810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2652" name="Line 12"/>
          <p:cNvSpPr>
            <a:spLocks noChangeShapeType="1"/>
          </p:cNvSpPr>
          <p:nvPr/>
        </p:nvSpPr>
        <p:spPr bwMode="auto">
          <a:xfrm flipH="1">
            <a:off x="5410200" y="2362200"/>
            <a:ext cx="0" cy="3810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2653" name="Line 13"/>
          <p:cNvSpPr>
            <a:spLocks noChangeShapeType="1"/>
          </p:cNvSpPr>
          <p:nvPr/>
        </p:nvSpPr>
        <p:spPr bwMode="auto">
          <a:xfrm flipH="1">
            <a:off x="5410200" y="3200400"/>
            <a:ext cx="0" cy="3810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2654" name="Text Box 14"/>
          <p:cNvSpPr txBox="1">
            <a:spLocks noChangeArrowheads="1"/>
          </p:cNvSpPr>
          <p:nvPr/>
        </p:nvSpPr>
        <p:spPr bwMode="auto">
          <a:xfrm>
            <a:off x="5181600" y="34290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112655" name="Text Box 15"/>
          <p:cNvSpPr txBox="1">
            <a:spLocks noChangeArrowheads="1"/>
          </p:cNvSpPr>
          <p:nvPr/>
        </p:nvSpPr>
        <p:spPr bwMode="auto">
          <a:xfrm>
            <a:off x="4267200" y="26670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112656" name="Text Box 16"/>
          <p:cNvSpPr txBox="1">
            <a:spLocks noChangeArrowheads="1"/>
          </p:cNvSpPr>
          <p:nvPr/>
        </p:nvSpPr>
        <p:spPr bwMode="auto">
          <a:xfrm>
            <a:off x="5181600" y="18288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H</a:t>
            </a:r>
          </a:p>
        </p:txBody>
      </p:sp>
      <p:pic>
        <p:nvPicPr>
          <p:cNvPr id="112657" name="Picture 17" descr="ethanal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414269" flipV="1">
            <a:off x="7620001" y="3810001"/>
            <a:ext cx="2409825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6924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3" grpId="0" autoUpdateAnimBg="0"/>
      <p:bldP spid="112644" grpId="0" autoUpdateAnimBg="0"/>
      <p:bldP spid="112645" grpId="0" autoUpdateAnimBg="0"/>
      <p:bldP spid="112646" grpId="0" animBg="1"/>
      <p:bldP spid="112647" grpId="0" animBg="1"/>
      <p:bldP spid="112648" grpId="0" animBg="1"/>
      <p:bldP spid="112649" grpId="0" animBg="1"/>
      <p:bldP spid="112650" grpId="0" autoUpdateAnimBg="0"/>
      <p:bldP spid="112651" grpId="0" animBg="1"/>
      <p:bldP spid="112652" grpId="0" animBg="1"/>
      <p:bldP spid="112653" grpId="0" animBg="1"/>
      <p:bldP spid="112654" grpId="0" autoUpdateAnimBg="0"/>
      <p:bldP spid="112655" grpId="0" autoUpdateAnimBg="0"/>
      <p:bldP spid="112656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"/>
            <a:ext cx="8510588" cy="1325563"/>
          </a:xfrm>
        </p:spPr>
        <p:txBody>
          <a:bodyPr/>
          <a:lstStyle/>
          <a:p>
            <a:pPr eaLnBrk="1" hangingPunct="1"/>
            <a:r>
              <a:rPr lang="en-US" altLang="en-US" sz="4000">
                <a:ea typeface="ＭＳ Ｐゴシック" panose="020B0600070205080204" pitchFamily="34" charset="-128"/>
              </a:rPr>
              <a:t>Ketones – contain the functional group </a:t>
            </a:r>
            <a:r>
              <a:rPr lang="en-US" altLang="en-US" sz="4000">
                <a:solidFill>
                  <a:srgbClr val="FFFF00"/>
                </a:solidFill>
                <a:ea typeface="ＭＳ Ｐゴシック" panose="020B0600070205080204" pitchFamily="34" charset="-128"/>
              </a:rPr>
              <a:t>R-CO-R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4876800"/>
            <a:ext cx="4876800" cy="16002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The simplest member of the ketone family is propanone.</a:t>
            </a:r>
          </a:p>
        </p:txBody>
      </p:sp>
      <p:pic>
        <p:nvPicPr>
          <p:cNvPr id="1136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286000"/>
            <a:ext cx="76962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669" name="Picture 5" descr="propnon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4800600"/>
            <a:ext cx="20574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3670" name="Rectangle 6"/>
          <p:cNvSpPr>
            <a:spLocks noRot="1" noChangeArrowheads="1"/>
          </p:cNvSpPr>
          <p:nvPr/>
        </p:nvSpPr>
        <p:spPr bwMode="auto">
          <a:xfrm>
            <a:off x="1752600" y="1371600"/>
            <a:ext cx="85407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999"/>
              </a:buClr>
              <a:buFont typeface="Wingdings" panose="05000000000000000000" pitchFamily="2" charset="2"/>
              <a:buChar char="§"/>
              <a:defRPr/>
            </a:pPr>
            <a:r>
              <a:rPr lang="en-US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Replace the final “</a:t>
            </a:r>
            <a:r>
              <a:rPr lang="en-US" sz="3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r>
              <a:rPr lang="en-US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” with “-</a:t>
            </a:r>
            <a:r>
              <a:rPr lang="en-US" sz="3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one</a:t>
            </a:r>
            <a:r>
              <a:rPr lang="en-US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2282913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7" grpId="0" build="p"/>
      <p:bldP spid="113670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Oval 2"/>
          <p:cNvSpPr>
            <a:spLocks noChangeArrowheads="1"/>
          </p:cNvSpPr>
          <p:nvPr/>
        </p:nvSpPr>
        <p:spPr bwMode="auto">
          <a:xfrm>
            <a:off x="3733800" y="2514600"/>
            <a:ext cx="762000" cy="1524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34819" name="Rectangle 3"/>
          <p:cNvSpPr>
            <a:spLocks noRot="1" noChangeArrowheads="1"/>
          </p:cNvSpPr>
          <p:nvPr/>
        </p:nvSpPr>
        <p:spPr bwMode="auto">
          <a:xfrm>
            <a:off x="1828800" y="0"/>
            <a:ext cx="854075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en-US" altLang="en-US" sz="3600">
                <a:solidFill>
                  <a:srgbClr val="000000"/>
                </a:solidFill>
              </a:rPr>
              <a:t>IUPAC name is propanone but its common name is </a:t>
            </a:r>
            <a:r>
              <a:rPr lang="en-US" altLang="en-US" sz="3600">
                <a:solidFill>
                  <a:srgbClr val="FFFF00"/>
                </a:solidFill>
              </a:rPr>
              <a:t>acetone</a:t>
            </a:r>
            <a:r>
              <a:rPr lang="en-US" altLang="en-US" sz="3600">
                <a:solidFill>
                  <a:srgbClr val="000000"/>
                </a:solidFill>
              </a:rPr>
              <a:t>, it is an important industrial solvent.</a:t>
            </a:r>
          </a:p>
        </p:txBody>
      </p:sp>
      <p:pic>
        <p:nvPicPr>
          <p:cNvPr id="114692" name="Picture 4" descr="after-aceton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1" y="2209801"/>
            <a:ext cx="3209925" cy="218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693" name="Text Box 5"/>
          <p:cNvSpPr txBox="1">
            <a:spLocks noChangeArrowheads="1"/>
          </p:cNvSpPr>
          <p:nvPr/>
        </p:nvSpPr>
        <p:spPr bwMode="auto">
          <a:xfrm>
            <a:off x="3200400" y="33528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114694" name="Text Box 6"/>
          <p:cNvSpPr txBox="1">
            <a:spLocks noChangeArrowheads="1"/>
          </p:cNvSpPr>
          <p:nvPr/>
        </p:nvSpPr>
        <p:spPr bwMode="auto">
          <a:xfrm>
            <a:off x="3200400" y="40386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114695" name="Text Box 7"/>
          <p:cNvSpPr txBox="1">
            <a:spLocks noChangeArrowheads="1"/>
          </p:cNvSpPr>
          <p:nvPr/>
        </p:nvSpPr>
        <p:spPr bwMode="auto">
          <a:xfrm>
            <a:off x="3200400" y="26670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114696" name="Line 8"/>
          <p:cNvSpPr>
            <a:spLocks noChangeShapeType="1"/>
          </p:cNvSpPr>
          <p:nvPr/>
        </p:nvSpPr>
        <p:spPr bwMode="auto">
          <a:xfrm flipV="1">
            <a:off x="3429000" y="3124201"/>
            <a:ext cx="0" cy="258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4697" name="Line 9"/>
          <p:cNvSpPr>
            <a:spLocks noChangeShapeType="1"/>
          </p:cNvSpPr>
          <p:nvPr/>
        </p:nvSpPr>
        <p:spPr bwMode="auto">
          <a:xfrm>
            <a:off x="3429000" y="3886200"/>
            <a:ext cx="0" cy="350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4698" name="Line 10"/>
          <p:cNvSpPr>
            <a:spLocks noChangeShapeType="1"/>
          </p:cNvSpPr>
          <p:nvPr/>
        </p:nvSpPr>
        <p:spPr bwMode="auto">
          <a:xfrm>
            <a:off x="2819400" y="3733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4699" name="Line 11"/>
          <p:cNvSpPr>
            <a:spLocks noChangeShapeType="1"/>
          </p:cNvSpPr>
          <p:nvPr/>
        </p:nvSpPr>
        <p:spPr bwMode="auto">
          <a:xfrm>
            <a:off x="3657600" y="3733800"/>
            <a:ext cx="3048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4700" name="Text Box 12"/>
          <p:cNvSpPr txBox="1">
            <a:spLocks noChangeArrowheads="1"/>
          </p:cNvSpPr>
          <p:nvPr/>
        </p:nvSpPr>
        <p:spPr bwMode="auto">
          <a:xfrm>
            <a:off x="4648200" y="33528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114701" name="Line 13"/>
          <p:cNvSpPr>
            <a:spLocks noChangeShapeType="1"/>
          </p:cNvSpPr>
          <p:nvPr/>
        </p:nvSpPr>
        <p:spPr bwMode="auto">
          <a:xfrm>
            <a:off x="4876800" y="3886200"/>
            <a:ext cx="0" cy="350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4702" name="Line 14"/>
          <p:cNvSpPr>
            <a:spLocks noChangeShapeType="1"/>
          </p:cNvSpPr>
          <p:nvPr/>
        </p:nvSpPr>
        <p:spPr bwMode="auto">
          <a:xfrm>
            <a:off x="4876800" y="3048000"/>
            <a:ext cx="0" cy="350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4703" name="Line 15"/>
          <p:cNvSpPr>
            <a:spLocks noChangeShapeType="1"/>
          </p:cNvSpPr>
          <p:nvPr/>
        </p:nvSpPr>
        <p:spPr bwMode="auto">
          <a:xfrm>
            <a:off x="5105400" y="3733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4704" name="Text Box 16"/>
          <p:cNvSpPr txBox="1">
            <a:spLocks noChangeArrowheads="1"/>
          </p:cNvSpPr>
          <p:nvPr/>
        </p:nvSpPr>
        <p:spPr bwMode="auto">
          <a:xfrm>
            <a:off x="4648200" y="25908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114705" name="Text Box 17"/>
          <p:cNvSpPr txBox="1">
            <a:spLocks noChangeArrowheads="1"/>
          </p:cNvSpPr>
          <p:nvPr/>
        </p:nvSpPr>
        <p:spPr bwMode="auto">
          <a:xfrm>
            <a:off x="4648200" y="40386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114706" name="Text Box 18"/>
          <p:cNvSpPr txBox="1">
            <a:spLocks noChangeArrowheads="1"/>
          </p:cNvSpPr>
          <p:nvPr/>
        </p:nvSpPr>
        <p:spPr bwMode="auto">
          <a:xfrm>
            <a:off x="2438400" y="34290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114707" name="Text Box 19"/>
          <p:cNvSpPr txBox="1">
            <a:spLocks noChangeArrowheads="1"/>
          </p:cNvSpPr>
          <p:nvPr/>
        </p:nvSpPr>
        <p:spPr bwMode="auto">
          <a:xfrm>
            <a:off x="3886200" y="33528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114708" name="Line 20"/>
          <p:cNvSpPr>
            <a:spLocks noChangeShapeType="1"/>
          </p:cNvSpPr>
          <p:nvPr/>
        </p:nvSpPr>
        <p:spPr bwMode="auto">
          <a:xfrm>
            <a:off x="4343400" y="3733800"/>
            <a:ext cx="3810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4709" name="Line 21"/>
          <p:cNvSpPr>
            <a:spLocks noChangeShapeType="1"/>
          </p:cNvSpPr>
          <p:nvPr/>
        </p:nvSpPr>
        <p:spPr bwMode="auto">
          <a:xfrm flipV="1">
            <a:off x="4114800" y="3048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4710" name="Text Box 22"/>
          <p:cNvSpPr txBox="1">
            <a:spLocks noChangeArrowheads="1"/>
          </p:cNvSpPr>
          <p:nvPr/>
        </p:nvSpPr>
        <p:spPr bwMode="auto">
          <a:xfrm>
            <a:off x="3886200" y="25146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114711" name="Text Box 23"/>
          <p:cNvSpPr txBox="1">
            <a:spLocks noChangeArrowheads="1"/>
          </p:cNvSpPr>
          <p:nvPr/>
        </p:nvSpPr>
        <p:spPr bwMode="auto">
          <a:xfrm>
            <a:off x="5486400" y="34290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114712" name="Line 24"/>
          <p:cNvSpPr>
            <a:spLocks noChangeShapeType="1"/>
          </p:cNvSpPr>
          <p:nvPr/>
        </p:nvSpPr>
        <p:spPr bwMode="auto">
          <a:xfrm flipV="1">
            <a:off x="4191000" y="3048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4713" name="Rectangle 25"/>
          <p:cNvSpPr>
            <a:spLocks noChangeArrowheads="1"/>
          </p:cNvSpPr>
          <p:nvPr/>
        </p:nvSpPr>
        <p:spPr bwMode="auto">
          <a:xfrm>
            <a:off x="4648200" y="2362200"/>
            <a:ext cx="1371600" cy="2362200"/>
          </a:xfrm>
          <a:prstGeom prst="rect">
            <a:avLst/>
          </a:prstGeom>
          <a:noFill/>
          <a:ln w="38100" cmpd="dbl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14714" name="Rectangle 26"/>
          <p:cNvSpPr>
            <a:spLocks noChangeArrowheads="1"/>
          </p:cNvSpPr>
          <p:nvPr/>
        </p:nvSpPr>
        <p:spPr bwMode="auto">
          <a:xfrm>
            <a:off x="2209800" y="2362200"/>
            <a:ext cx="1371600" cy="2362200"/>
          </a:xfrm>
          <a:prstGeom prst="rect">
            <a:avLst/>
          </a:prstGeom>
          <a:noFill/>
          <a:ln w="38100" cmpd="dbl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14715" name="Text Box 27"/>
          <p:cNvSpPr txBox="1">
            <a:spLocks noChangeArrowheads="1"/>
          </p:cNvSpPr>
          <p:nvPr/>
        </p:nvSpPr>
        <p:spPr bwMode="auto">
          <a:xfrm>
            <a:off x="5105400" y="1752600"/>
            <a:ext cx="38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114716" name="Text Box 28"/>
          <p:cNvSpPr txBox="1">
            <a:spLocks noChangeArrowheads="1"/>
          </p:cNvSpPr>
          <p:nvPr/>
        </p:nvSpPr>
        <p:spPr bwMode="auto">
          <a:xfrm>
            <a:off x="2819400" y="1752600"/>
            <a:ext cx="38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1927630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0" grpId="0" animBg="1"/>
      <p:bldP spid="114693" grpId="0" autoUpdateAnimBg="0"/>
      <p:bldP spid="114694" grpId="0" autoUpdateAnimBg="0"/>
      <p:bldP spid="114695" grpId="0" autoUpdateAnimBg="0"/>
      <p:bldP spid="114696" grpId="0" animBg="1"/>
      <p:bldP spid="114697" grpId="0" animBg="1"/>
      <p:bldP spid="114698" grpId="0" animBg="1"/>
      <p:bldP spid="114699" grpId="0" animBg="1"/>
      <p:bldP spid="114700" grpId="0" autoUpdateAnimBg="0"/>
      <p:bldP spid="114701" grpId="0" animBg="1"/>
      <p:bldP spid="114702" grpId="0" animBg="1"/>
      <p:bldP spid="114703" grpId="0" animBg="1"/>
      <p:bldP spid="114704" grpId="0" autoUpdateAnimBg="0"/>
      <p:bldP spid="114705" grpId="0" autoUpdateAnimBg="0"/>
      <p:bldP spid="114706" grpId="0" autoUpdateAnimBg="0"/>
      <p:bldP spid="114707" grpId="0" autoUpdateAnimBg="0"/>
      <p:bldP spid="114708" grpId="0" animBg="1"/>
      <p:bldP spid="114709" grpId="0" animBg="1"/>
      <p:bldP spid="114710" grpId="0" autoUpdateAnimBg="0"/>
      <p:bldP spid="114711" grpId="0" autoUpdateAnimBg="0"/>
      <p:bldP spid="114712" grpId="0" animBg="1"/>
      <p:bldP spid="114713" grpId="0" animBg="1"/>
      <p:bldP spid="114714" grpId="0" animBg="1"/>
      <p:bldP spid="114715" grpId="0" autoUpdateAnimBg="0"/>
      <p:bldP spid="114716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Oval 2"/>
          <p:cNvSpPr>
            <a:spLocks noChangeArrowheads="1"/>
          </p:cNvSpPr>
          <p:nvPr/>
        </p:nvSpPr>
        <p:spPr bwMode="auto">
          <a:xfrm>
            <a:off x="5029200" y="2743200"/>
            <a:ext cx="685800" cy="609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15715" name="Oval 3"/>
          <p:cNvSpPr>
            <a:spLocks noChangeArrowheads="1"/>
          </p:cNvSpPr>
          <p:nvPr/>
        </p:nvSpPr>
        <p:spPr bwMode="auto">
          <a:xfrm>
            <a:off x="2514600" y="2819400"/>
            <a:ext cx="533400" cy="609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>
          <a:xfrm>
            <a:off x="1828800" y="0"/>
            <a:ext cx="8510588" cy="762000"/>
          </a:xfrm>
        </p:spPr>
        <p:txBody>
          <a:bodyPr/>
          <a:lstStyle/>
          <a:p>
            <a:pPr algn="l" eaLnBrk="1" hangingPunct="1"/>
            <a:r>
              <a:rPr lang="en-US" altLang="en-US" smtClean="0">
                <a:ea typeface="ＭＳ Ｐゴシック" panose="020B0600070205080204" pitchFamily="34" charset="-128"/>
              </a:rPr>
              <a:t>Ethers - </a:t>
            </a: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981200" y="609600"/>
            <a:ext cx="9144000" cy="190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600">
                <a:ea typeface="ＭＳ Ｐゴシック" panose="020B0600070205080204" pitchFamily="34" charset="-128"/>
              </a:rPr>
              <a:t>when two primary alcohols are treated with a dehydrating agent, water is </a:t>
            </a:r>
            <a:r>
              <a:rPr lang="en-US" altLang="en-US" sz="3600">
                <a:solidFill>
                  <a:srgbClr val="FFFF00"/>
                </a:solidFill>
                <a:ea typeface="ＭＳ Ｐゴシック" panose="020B0600070205080204" pitchFamily="34" charset="-128"/>
              </a:rPr>
              <a:t>removed</a:t>
            </a:r>
            <a:r>
              <a:rPr lang="en-US" altLang="en-US" sz="3600">
                <a:ea typeface="ＭＳ Ｐゴシック" panose="020B0600070205080204" pitchFamily="34" charset="-128"/>
              </a:rPr>
              <a:t> and the 2 alcohols are joined together by an </a:t>
            </a:r>
            <a:r>
              <a:rPr lang="en-US" altLang="en-US" sz="3600">
                <a:solidFill>
                  <a:srgbClr val="FFFF00"/>
                </a:solidFill>
                <a:ea typeface="ＭＳ Ｐゴシック" panose="020B0600070205080204" pitchFamily="34" charset="-128"/>
              </a:rPr>
              <a:t>oxygen</a:t>
            </a:r>
            <a:r>
              <a:rPr lang="en-US" altLang="en-US" sz="3600">
                <a:ea typeface="ＭＳ Ｐゴシック" panose="020B0600070205080204" pitchFamily="34" charset="-128"/>
              </a:rPr>
              <a:t> “bridge”.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1828800" y="2819401"/>
            <a:ext cx="8839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R-OH		+	R-OH 		R-O-R 	+ H</a:t>
            </a:r>
            <a:r>
              <a:rPr lang="en-US" altLang="en-US" sz="2800" baseline="-20000">
                <a:solidFill>
                  <a:srgbClr val="000000"/>
                </a:solidFill>
              </a:rPr>
              <a:t>2</a:t>
            </a:r>
            <a:r>
              <a:rPr lang="en-US" altLang="en-US" sz="28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>
            <a:off x="6096000" y="3124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1828800" y="3581401"/>
            <a:ext cx="152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Primary alcohol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4343400" y="3581401"/>
            <a:ext cx="152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Primary alcohol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7391400" y="3581400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ether</a:t>
            </a:r>
          </a:p>
        </p:txBody>
      </p:sp>
      <p:sp>
        <p:nvSpPr>
          <p:cNvPr id="115723" name="Line 11"/>
          <p:cNvSpPr>
            <a:spLocks noChangeShapeType="1"/>
          </p:cNvSpPr>
          <p:nvPr/>
        </p:nvSpPr>
        <p:spPr bwMode="auto">
          <a:xfrm>
            <a:off x="2819400" y="3352800"/>
            <a:ext cx="76200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5724" name="Line 12"/>
          <p:cNvSpPr>
            <a:spLocks noChangeShapeType="1"/>
          </p:cNvSpPr>
          <p:nvPr/>
        </p:nvSpPr>
        <p:spPr bwMode="auto">
          <a:xfrm flipH="1">
            <a:off x="3581400" y="3276600"/>
            <a:ext cx="16764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pic>
        <p:nvPicPr>
          <p:cNvPr id="115725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827589"/>
            <a:ext cx="56388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726" name="Text Box 14"/>
          <p:cNvSpPr txBox="1">
            <a:spLocks noChangeArrowheads="1"/>
          </p:cNvSpPr>
          <p:nvPr/>
        </p:nvSpPr>
        <p:spPr bwMode="auto">
          <a:xfrm>
            <a:off x="2971800" y="4953001"/>
            <a:ext cx="1143000" cy="65087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H</a:t>
            </a:r>
            <a:r>
              <a:rPr lang="en-US" altLang="en-US" sz="3600" baseline="-18000">
                <a:solidFill>
                  <a:srgbClr val="000000"/>
                </a:solidFill>
              </a:rPr>
              <a:t>2</a:t>
            </a:r>
            <a:r>
              <a:rPr lang="en-US" altLang="en-US" sz="3600">
                <a:solidFill>
                  <a:srgbClr val="000000"/>
                </a:solidFill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249723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 animBg="1"/>
      <p:bldP spid="115715" grpId="0" animBg="1"/>
      <p:bldP spid="115723" grpId="0" animBg="1"/>
      <p:bldP spid="115724" grpId="0" animBg="1"/>
      <p:bldP spid="11572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solidFill>
                  <a:srgbClr val="FFFF00"/>
                </a:solidFill>
                <a:ea typeface="ＭＳ Ｐゴシック" panose="020B0600070205080204" pitchFamily="34" charset="-128"/>
              </a:rPr>
              <a:t>Di</a:t>
            </a:r>
            <a:r>
              <a:rPr lang="en-US" altLang="en-US" sz="4000">
                <a:solidFill>
                  <a:srgbClr val="FF0000"/>
                </a:solidFill>
                <a:ea typeface="ＭＳ Ｐゴシック" panose="020B0600070205080204" pitchFamily="34" charset="-128"/>
              </a:rPr>
              <a:t>ethyl</a:t>
            </a:r>
            <a:r>
              <a:rPr lang="en-US" altLang="en-US" sz="4000">
                <a:ea typeface="ＭＳ Ｐゴシック" panose="020B0600070205080204" pitchFamily="34" charset="-128"/>
              </a:rPr>
              <a:t> </a:t>
            </a:r>
            <a:r>
              <a:rPr lang="en-US" altLang="en-US" sz="4000">
                <a:solidFill>
                  <a:srgbClr val="FF0000"/>
                </a:solidFill>
                <a:ea typeface="ＭＳ Ｐゴシック" panose="020B0600070205080204" pitchFamily="34" charset="-128"/>
              </a:rPr>
              <a:t>ether- used as a general anesthetic</a:t>
            </a:r>
          </a:p>
        </p:txBody>
      </p:sp>
      <p:sp>
        <p:nvSpPr>
          <p:cNvPr id="116739" name="Text Box 3"/>
          <p:cNvSpPr txBox="1">
            <a:spLocks noChangeArrowheads="1"/>
          </p:cNvSpPr>
          <p:nvPr/>
        </p:nvSpPr>
        <p:spPr bwMode="auto">
          <a:xfrm>
            <a:off x="3429000" y="32004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116740" name="Text Box 4"/>
          <p:cNvSpPr txBox="1">
            <a:spLocks noChangeArrowheads="1"/>
          </p:cNvSpPr>
          <p:nvPr/>
        </p:nvSpPr>
        <p:spPr bwMode="auto">
          <a:xfrm>
            <a:off x="3429000" y="38862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116741" name="Text Box 5"/>
          <p:cNvSpPr txBox="1">
            <a:spLocks noChangeArrowheads="1"/>
          </p:cNvSpPr>
          <p:nvPr/>
        </p:nvSpPr>
        <p:spPr bwMode="auto">
          <a:xfrm>
            <a:off x="3429000" y="25146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116742" name="Line 6"/>
          <p:cNvSpPr>
            <a:spLocks noChangeShapeType="1"/>
          </p:cNvSpPr>
          <p:nvPr/>
        </p:nvSpPr>
        <p:spPr bwMode="auto">
          <a:xfrm flipV="1">
            <a:off x="3657600" y="2971801"/>
            <a:ext cx="0" cy="258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3657600" y="3733800"/>
            <a:ext cx="0" cy="350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3048000" y="35814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6745" name="Line 9"/>
          <p:cNvSpPr>
            <a:spLocks noChangeShapeType="1"/>
          </p:cNvSpPr>
          <p:nvPr/>
        </p:nvSpPr>
        <p:spPr bwMode="auto">
          <a:xfrm>
            <a:off x="4648200" y="3581400"/>
            <a:ext cx="8382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6746" name="Text Box 10"/>
          <p:cNvSpPr txBox="1">
            <a:spLocks noChangeArrowheads="1"/>
          </p:cNvSpPr>
          <p:nvPr/>
        </p:nvSpPr>
        <p:spPr bwMode="auto">
          <a:xfrm>
            <a:off x="7620000" y="32004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116747" name="Line 11"/>
          <p:cNvSpPr>
            <a:spLocks noChangeShapeType="1"/>
          </p:cNvSpPr>
          <p:nvPr/>
        </p:nvSpPr>
        <p:spPr bwMode="auto">
          <a:xfrm>
            <a:off x="7848600" y="3733800"/>
            <a:ext cx="0" cy="350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6748" name="Line 12"/>
          <p:cNvSpPr>
            <a:spLocks noChangeShapeType="1"/>
          </p:cNvSpPr>
          <p:nvPr/>
        </p:nvSpPr>
        <p:spPr bwMode="auto">
          <a:xfrm>
            <a:off x="7848600" y="2895600"/>
            <a:ext cx="0" cy="350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6749" name="Line 13"/>
          <p:cNvSpPr>
            <a:spLocks noChangeShapeType="1"/>
          </p:cNvSpPr>
          <p:nvPr/>
        </p:nvSpPr>
        <p:spPr bwMode="auto">
          <a:xfrm>
            <a:off x="8077200" y="35814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6750" name="Text Box 14"/>
          <p:cNvSpPr txBox="1">
            <a:spLocks noChangeArrowheads="1"/>
          </p:cNvSpPr>
          <p:nvPr/>
        </p:nvSpPr>
        <p:spPr bwMode="auto">
          <a:xfrm>
            <a:off x="7620000" y="24384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116751" name="Text Box 15"/>
          <p:cNvSpPr txBox="1">
            <a:spLocks noChangeArrowheads="1"/>
          </p:cNvSpPr>
          <p:nvPr/>
        </p:nvSpPr>
        <p:spPr bwMode="auto">
          <a:xfrm>
            <a:off x="7620000" y="39624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116752" name="Text Box 16"/>
          <p:cNvSpPr txBox="1">
            <a:spLocks noChangeArrowheads="1"/>
          </p:cNvSpPr>
          <p:nvPr/>
        </p:nvSpPr>
        <p:spPr bwMode="auto">
          <a:xfrm>
            <a:off x="2667000" y="32766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116753" name="Text Box 17"/>
          <p:cNvSpPr txBox="1">
            <a:spLocks noChangeArrowheads="1"/>
          </p:cNvSpPr>
          <p:nvPr/>
        </p:nvSpPr>
        <p:spPr bwMode="auto">
          <a:xfrm>
            <a:off x="5410200" y="32004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O</a:t>
            </a:r>
          </a:p>
        </p:txBody>
      </p:sp>
      <p:sp>
        <p:nvSpPr>
          <p:cNvPr id="116754" name="Line 18"/>
          <p:cNvSpPr>
            <a:spLocks noChangeShapeType="1"/>
          </p:cNvSpPr>
          <p:nvPr/>
        </p:nvSpPr>
        <p:spPr bwMode="auto">
          <a:xfrm>
            <a:off x="5867400" y="3581400"/>
            <a:ext cx="9144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6755" name="Text Box 19"/>
          <p:cNvSpPr txBox="1">
            <a:spLocks noChangeArrowheads="1"/>
          </p:cNvSpPr>
          <p:nvPr/>
        </p:nvSpPr>
        <p:spPr bwMode="auto">
          <a:xfrm>
            <a:off x="8458200" y="32766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116756" name="Rectangle 20"/>
          <p:cNvSpPr>
            <a:spLocks noChangeArrowheads="1"/>
          </p:cNvSpPr>
          <p:nvPr/>
        </p:nvSpPr>
        <p:spPr bwMode="auto">
          <a:xfrm>
            <a:off x="6705600" y="2209800"/>
            <a:ext cx="2209800" cy="23622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16757" name="Rectangle 21"/>
          <p:cNvSpPr>
            <a:spLocks noChangeArrowheads="1"/>
          </p:cNvSpPr>
          <p:nvPr/>
        </p:nvSpPr>
        <p:spPr bwMode="auto">
          <a:xfrm>
            <a:off x="2438400" y="2209800"/>
            <a:ext cx="2286000" cy="2286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16758" name="Text Box 22"/>
          <p:cNvSpPr txBox="1">
            <a:spLocks noChangeArrowheads="1"/>
          </p:cNvSpPr>
          <p:nvPr/>
        </p:nvSpPr>
        <p:spPr bwMode="auto">
          <a:xfrm>
            <a:off x="6629400" y="1600200"/>
            <a:ext cx="2590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ethyl</a:t>
            </a:r>
          </a:p>
        </p:txBody>
      </p:sp>
      <p:sp>
        <p:nvSpPr>
          <p:cNvPr id="116759" name="Text Box 23"/>
          <p:cNvSpPr txBox="1">
            <a:spLocks noChangeArrowheads="1"/>
          </p:cNvSpPr>
          <p:nvPr/>
        </p:nvSpPr>
        <p:spPr bwMode="auto">
          <a:xfrm>
            <a:off x="3124200" y="1600200"/>
            <a:ext cx="1295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ethyl</a:t>
            </a:r>
          </a:p>
        </p:txBody>
      </p:sp>
      <p:sp>
        <p:nvSpPr>
          <p:cNvPr id="116760" name="Text Box 24"/>
          <p:cNvSpPr txBox="1">
            <a:spLocks noChangeArrowheads="1"/>
          </p:cNvSpPr>
          <p:nvPr/>
        </p:nvSpPr>
        <p:spPr bwMode="auto">
          <a:xfrm>
            <a:off x="4191000" y="32004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116761" name="Line 25"/>
          <p:cNvSpPr>
            <a:spLocks noChangeShapeType="1"/>
          </p:cNvSpPr>
          <p:nvPr/>
        </p:nvSpPr>
        <p:spPr bwMode="auto">
          <a:xfrm>
            <a:off x="4419600" y="3733800"/>
            <a:ext cx="1588" cy="184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6762" name="Line 26"/>
          <p:cNvSpPr>
            <a:spLocks noChangeShapeType="1"/>
          </p:cNvSpPr>
          <p:nvPr/>
        </p:nvSpPr>
        <p:spPr bwMode="auto">
          <a:xfrm>
            <a:off x="4419600" y="2895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6763" name="Text Box 27"/>
          <p:cNvSpPr txBox="1">
            <a:spLocks noChangeArrowheads="1"/>
          </p:cNvSpPr>
          <p:nvPr/>
        </p:nvSpPr>
        <p:spPr bwMode="auto">
          <a:xfrm>
            <a:off x="4191000" y="24384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116764" name="Text Box 28"/>
          <p:cNvSpPr txBox="1">
            <a:spLocks noChangeArrowheads="1"/>
          </p:cNvSpPr>
          <p:nvPr/>
        </p:nvSpPr>
        <p:spPr bwMode="auto">
          <a:xfrm>
            <a:off x="4191000" y="38100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116765" name="Line 29"/>
          <p:cNvSpPr>
            <a:spLocks noChangeShapeType="1"/>
          </p:cNvSpPr>
          <p:nvPr/>
        </p:nvSpPr>
        <p:spPr bwMode="auto">
          <a:xfrm>
            <a:off x="3886200" y="3581400"/>
            <a:ext cx="3810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6766" name="Text Box 30"/>
          <p:cNvSpPr txBox="1">
            <a:spLocks noChangeArrowheads="1"/>
          </p:cNvSpPr>
          <p:nvPr/>
        </p:nvSpPr>
        <p:spPr bwMode="auto">
          <a:xfrm>
            <a:off x="6858000" y="32004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116767" name="Line 31"/>
          <p:cNvSpPr>
            <a:spLocks noChangeShapeType="1"/>
          </p:cNvSpPr>
          <p:nvPr/>
        </p:nvSpPr>
        <p:spPr bwMode="auto">
          <a:xfrm>
            <a:off x="7086600" y="3733800"/>
            <a:ext cx="1588" cy="184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6768" name="Line 32"/>
          <p:cNvSpPr>
            <a:spLocks noChangeShapeType="1"/>
          </p:cNvSpPr>
          <p:nvPr/>
        </p:nvSpPr>
        <p:spPr bwMode="auto">
          <a:xfrm>
            <a:off x="7086600" y="2895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6769" name="Text Box 33"/>
          <p:cNvSpPr txBox="1">
            <a:spLocks noChangeArrowheads="1"/>
          </p:cNvSpPr>
          <p:nvPr/>
        </p:nvSpPr>
        <p:spPr bwMode="auto">
          <a:xfrm>
            <a:off x="6858000" y="24384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116770" name="Text Box 34"/>
          <p:cNvSpPr txBox="1">
            <a:spLocks noChangeArrowheads="1"/>
          </p:cNvSpPr>
          <p:nvPr/>
        </p:nvSpPr>
        <p:spPr bwMode="auto">
          <a:xfrm>
            <a:off x="6858000" y="38862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116771" name="Line 35"/>
          <p:cNvSpPr>
            <a:spLocks noChangeShapeType="1"/>
          </p:cNvSpPr>
          <p:nvPr/>
        </p:nvSpPr>
        <p:spPr bwMode="auto">
          <a:xfrm>
            <a:off x="7239000" y="3581400"/>
            <a:ext cx="3810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6772" name="Text Box 36"/>
          <p:cNvSpPr txBox="1">
            <a:spLocks noChangeArrowheads="1"/>
          </p:cNvSpPr>
          <p:nvPr/>
        </p:nvSpPr>
        <p:spPr bwMode="auto">
          <a:xfrm>
            <a:off x="4648200" y="40386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Oxygen bridge</a:t>
            </a:r>
          </a:p>
        </p:txBody>
      </p:sp>
      <p:sp>
        <p:nvSpPr>
          <p:cNvPr id="116773" name="Line 37"/>
          <p:cNvSpPr>
            <a:spLocks noChangeShapeType="1"/>
          </p:cNvSpPr>
          <p:nvPr/>
        </p:nvSpPr>
        <p:spPr bwMode="auto">
          <a:xfrm flipV="1">
            <a:off x="5638800" y="3810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6774" name="Text Box 38"/>
          <p:cNvSpPr txBox="1">
            <a:spLocks noChangeArrowheads="1"/>
          </p:cNvSpPr>
          <p:nvPr/>
        </p:nvSpPr>
        <p:spPr bwMode="auto">
          <a:xfrm>
            <a:off x="5410200" y="5562601"/>
            <a:ext cx="76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-O-</a:t>
            </a:r>
          </a:p>
        </p:txBody>
      </p:sp>
      <p:sp>
        <p:nvSpPr>
          <p:cNvPr id="116775" name="Text Box 39"/>
          <p:cNvSpPr txBox="1">
            <a:spLocks noChangeArrowheads="1"/>
          </p:cNvSpPr>
          <p:nvPr/>
        </p:nvSpPr>
        <p:spPr bwMode="auto">
          <a:xfrm>
            <a:off x="2133600" y="50292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>
                <a:solidFill>
                  <a:srgbClr val="FFFF00"/>
                </a:solidFill>
              </a:rPr>
              <a:t>Condensed formula</a:t>
            </a:r>
          </a:p>
        </p:txBody>
      </p:sp>
      <p:sp>
        <p:nvSpPr>
          <p:cNvPr id="116776" name="Text Box 40"/>
          <p:cNvSpPr txBox="1">
            <a:spLocks noChangeArrowheads="1"/>
          </p:cNvSpPr>
          <p:nvPr/>
        </p:nvSpPr>
        <p:spPr bwMode="auto">
          <a:xfrm>
            <a:off x="4724400" y="5562601"/>
            <a:ext cx="99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CH</a:t>
            </a:r>
            <a:r>
              <a:rPr lang="en-US" altLang="en-US" sz="2800" b="1" baseline="-20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16777" name="Text Box 41"/>
          <p:cNvSpPr txBox="1">
            <a:spLocks noChangeArrowheads="1"/>
          </p:cNvSpPr>
          <p:nvPr/>
        </p:nvSpPr>
        <p:spPr bwMode="auto">
          <a:xfrm>
            <a:off x="3962400" y="5562601"/>
            <a:ext cx="99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CH</a:t>
            </a:r>
            <a:r>
              <a:rPr lang="en-US" altLang="en-US" sz="2800" b="1" baseline="-20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16778" name="Text Box 42"/>
          <p:cNvSpPr txBox="1">
            <a:spLocks noChangeArrowheads="1"/>
          </p:cNvSpPr>
          <p:nvPr/>
        </p:nvSpPr>
        <p:spPr bwMode="auto">
          <a:xfrm>
            <a:off x="6019800" y="5562601"/>
            <a:ext cx="99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CH</a:t>
            </a:r>
            <a:r>
              <a:rPr lang="en-US" altLang="en-US" sz="2800" b="1" baseline="-20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16779" name="Text Box 43"/>
          <p:cNvSpPr txBox="1">
            <a:spLocks noChangeArrowheads="1"/>
          </p:cNvSpPr>
          <p:nvPr/>
        </p:nvSpPr>
        <p:spPr bwMode="auto">
          <a:xfrm>
            <a:off x="6705600" y="5562601"/>
            <a:ext cx="99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CH</a:t>
            </a:r>
            <a:r>
              <a:rPr lang="en-US" altLang="en-US" sz="2800" b="1" baseline="-20000">
                <a:solidFill>
                  <a:srgbClr val="00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959752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8" dur="1000" fill="hold"/>
                                        <p:tgtEl>
                                          <p:spTgt spid="116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0" dur="1000" fill="hold"/>
                                        <p:tgtEl>
                                          <p:spTgt spid="116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8" dur="1000" fill="hold"/>
                                        <p:tgtEl>
                                          <p:spTgt spid="116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0" dur="1000" fill="hold"/>
                                        <p:tgtEl>
                                          <p:spTgt spid="116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2" dur="1000" fill="hold"/>
                                        <p:tgtEl>
                                          <p:spTgt spid="116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4" dur="1000" fill="hold"/>
                                        <p:tgtEl>
                                          <p:spTgt spid="116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6" dur="1000" fill="hold"/>
                                        <p:tgtEl>
                                          <p:spTgt spid="116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4" dur="1000" fill="hold"/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6" dur="1000" fill="hold"/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8" dur="1000" fill="hold"/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0" dur="1000" fill="hold"/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2" dur="1000" fill="hold"/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4" dur="1000" fill="hold"/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6" dur="1000" fill="hold"/>
                                        <p:tgtEl>
                                          <p:spTgt spid="116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8" dur="1000" fill="hold"/>
                                        <p:tgtEl>
                                          <p:spTgt spid="116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0" dur="1000" fill="hold"/>
                                        <p:tgtEl>
                                          <p:spTgt spid="116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1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2" dur="1000" fill="hold"/>
                                        <p:tgtEl>
                                          <p:spTgt spid="116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4" dur="1000" fill="hold"/>
                                        <p:tgtEl>
                                          <p:spTgt spid="116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5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6" dur="1000" fill="hold"/>
                                        <p:tgtEl>
                                          <p:spTgt spid="116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 nodeType="clickPar">
                      <p:stCondLst>
                        <p:cond delay="indefinite"/>
                      </p:stCondLst>
                      <p:childTnLst>
                        <p:par>
                          <p:cTn id="2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 nodeType="clickPar">
                      <p:stCondLst>
                        <p:cond delay="indefinite"/>
                      </p:stCondLst>
                      <p:childTnLst>
                        <p:par>
                          <p:cTn id="2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3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4" dur="1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5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6" dur="1000" fill="hold"/>
                                        <p:tgtEl>
                                          <p:spTgt spid="116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7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8" dur="1000" fill="hold"/>
                                        <p:tgtEl>
                                          <p:spTgt spid="116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9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0" dur="1000" fill="hold"/>
                                        <p:tgtEl>
                                          <p:spTgt spid="116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1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2" dur="1000" fill="hold"/>
                                        <p:tgtEl>
                                          <p:spTgt spid="11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3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4" dur="1000" fill="hold"/>
                                        <p:tgtEl>
                                          <p:spTgt spid="11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5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6" dur="1000" fill="hold"/>
                                        <p:tgtEl>
                                          <p:spTgt spid="116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/>
      <p:bldP spid="116739" grpId="1"/>
      <p:bldP spid="116740" grpId="0"/>
      <p:bldP spid="116740" grpId="1"/>
      <p:bldP spid="116741" grpId="0"/>
      <p:bldP spid="116741" grpId="1"/>
      <p:bldP spid="116742" grpId="0" animBg="1"/>
      <p:bldP spid="116742" grpId="1" animBg="1"/>
      <p:bldP spid="116743" grpId="0" animBg="1"/>
      <p:bldP spid="116743" grpId="1" animBg="1"/>
      <p:bldP spid="116744" grpId="0" animBg="1"/>
      <p:bldP spid="116744" grpId="1" animBg="1"/>
      <p:bldP spid="116745" grpId="0" animBg="1"/>
      <p:bldP spid="116745" grpId="1" animBg="1"/>
      <p:bldP spid="116746" grpId="0"/>
      <p:bldP spid="116746" grpId="1"/>
      <p:bldP spid="116747" grpId="0" animBg="1"/>
      <p:bldP spid="116747" grpId="1" animBg="1"/>
      <p:bldP spid="116748" grpId="0" animBg="1"/>
      <p:bldP spid="116748" grpId="1" animBg="1"/>
      <p:bldP spid="116749" grpId="0" animBg="1"/>
      <p:bldP spid="116749" grpId="1" animBg="1"/>
      <p:bldP spid="116750" grpId="0"/>
      <p:bldP spid="116750" grpId="1"/>
      <p:bldP spid="116751" grpId="0"/>
      <p:bldP spid="116751" grpId="1"/>
      <p:bldP spid="116752" grpId="0"/>
      <p:bldP spid="116752" grpId="1"/>
      <p:bldP spid="116753" grpId="0"/>
      <p:bldP spid="116753" grpId="1"/>
      <p:bldP spid="116754" grpId="0" animBg="1"/>
      <p:bldP spid="116755" grpId="0"/>
      <p:bldP spid="116755" grpId="1"/>
      <p:bldP spid="116756" grpId="0" animBg="1"/>
      <p:bldP spid="116757" grpId="0" animBg="1"/>
      <p:bldP spid="116758" grpId="0"/>
      <p:bldP spid="116759" grpId="0"/>
      <p:bldP spid="116760" grpId="0"/>
      <p:bldP spid="116760" grpId="1"/>
      <p:bldP spid="116761" grpId="0" animBg="1"/>
      <p:bldP spid="116761" grpId="1" animBg="1"/>
      <p:bldP spid="116762" grpId="0" animBg="1"/>
      <p:bldP spid="116762" grpId="1" animBg="1"/>
      <p:bldP spid="116763" grpId="0"/>
      <p:bldP spid="116763" grpId="1"/>
      <p:bldP spid="116764" grpId="0"/>
      <p:bldP spid="116764" grpId="1"/>
      <p:bldP spid="116765" grpId="0" animBg="1"/>
      <p:bldP spid="116766" grpId="0"/>
      <p:bldP spid="116766" grpId="1"/>
      <p:bldP spid="116767" grpId="0" animBg="1"/>
      <p:bldP spid="116767" grpId="1" animBg="1"/>
      <p:bldP spid="116768" grpId="0" animBg="1"/>
      <p:bldP spid="116768" grpId="1" animBg="1"/>
      <p:bldP spid="116769" grpId="0"/>
      <p:bldP spid="116769" grpId="1"/>
      <p:bldP spid="116770" grpId="0"/>
      <p:bldP spid="116770" grpId="1"/>
      <p:bldP spid="116771" grpId="0" animBg="1"/>
      <p:bldP spid="116772" grpId="0"/>
      <p:bldP spid="116773" grpId="0" animBg="1"/>
      <p:bldP spid="116773" grpId="1" animBg="1"/>
      <p:bldP spid="116774" grpId="0"/>
      <p:bldP spid="116775" grpId="0"/>
      <p:bldP spid="116776" grpId="0"/>
      <p:bldP spid="116777" grpId="0"/>
      <p:bldP spid="116778" grpId="0"/>
      <p:bldP spid="116778" grpId="1"/>
      <p:bldP spid="11677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FFFF00"/>
                </a:solidFill>
                <a:ea typeface="ＭＳ Ｐゴシック" panose="020B0600070205080204" pitchFamily="34" charset="-128"/>
              </a:rPr>
              <a:t>Di</a:t>
            </a:r>
            <a:r>
              <a:rPr lang="en-US" altLang="en-US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methyl</a:t>
            </a:r>
            <a:r>
              <a:rPr lang="en-US" altLang="en-US" smtClean="0">
                <a:ea typeface="ＭＳ Ｐゴシック" panose="020B0600070205080204" pitchFamily="34" charset="-128"/>
              </a:rPr>
              <a:t> </a:t>
            </a:r>
            <a:r>
              <a:rPr lang="en-US" altLang="en-US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ether-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4191000" y="32004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4191000" y="38862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4191000" y="25146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37894" name="Line 6"/>
          <p:cNvSpPr>
            <a:spLocks noChangeShapeType="1"/>
          </p:cNvSpPr>
          <p:nvPr/>
        </p:nvSpPr>
        <p:spPr bwMode="auto">
          <a:xfrm flipV="1">
            <a:off x="4419600" y="2971801"/>
            <a:ext cx="0" cy="258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7895" name="Line 7"/>
          <p:cNvSpPr>
            <a:spLocks noChangeShapeType="1"/>
          </p:cNvSpPr>
          <p:nvPr/>
        </p:nvSpPr>
        <p:spPr bwMode="auto">
          <a:xfrm>
            <a:off x="4419600" y="3733800"/>
            <a:ext cx="0" cy="350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7896" name="Line 8"/>
          <p:cNvSpPr>
            <a:spLocks noChangeShapeType="1"/>
          </p:cNvSpPr>
          <p:nvPr/>
        </p:nvSpPr>
        <p:spPr bwMode="auto">
          <a:xfrm>
            <a:off x="3810000" y="35814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>
            <a:off x="4648200" y="3581400"/>
            <a:ext cx="8382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6858000" y="32004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>
            <a:off x="7086600" y="3733800"/>
            <a:ext cx="0" cy="350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>
            <a:off x="7086600" y="2895600"/>
            <a:ext cx="0" cy="350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7901" name="Line 13"/>
          <p:cNvSpPr>
            <a:spLocks noChangeShapeType="1"/>
          </p:cNvSpPr>
          <p:nvPr/>
        </p:nvSpPr>
        <p:spPr bwMode="auto">
          <a:xfrm>
            <a:off x="7315200" y="35814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7902" name="Text Box 14"/>
          <p:cNvSpPr txBox="1">
            <a:spLocks noChangeArrowheads="1"/>
          </p:cNvSpPr>
          <p:nvPr/>
        </p:nvSpPr>
        <p:spPr bwMode="auto">
          <a:xfrm>
            <a:off x="6858000" y="24384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6858000" y="39624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37904" name="Text Box 16"/>
          <p:cNvSpPr txBox="1">
            <a:spLocks noChangeArrowheads="1"/>
          </p:cNvSpPr>
          <p:nvPr/>
        </p:nvSpPr>
        <p:spPr bwMode="auto">
          <a:xfrm>
            <a:off x="3429000" y="32766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37905" name="Text Box 17"/>
          <p:cNvSpPr txBox="1">
            <a:spLocks noChangeArrowheads="1"/>
          </p:cNvSpPr>
          <p:nvPr/>
        </p:nvSpPr>
        <p:spPr bwMode="auto">
          <a:xfrm>
            <a:off x="5410200" y="32004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O</a:t>
            </a:r>
          </a:p>
        </p:txBody>
      </p:sp>
      <p:sp>
        <p:nvSpPr>
          <p:cNvPr id="37906" name="Line 18"/>
          <p:cNvSpPr>
            <a:spLocks noChangeShapeType="1"/>
          </p:cNvSpPr>
          <p:nvPr/>
        </p:nvSpPr>
        <p:spPr bwMode="auto">
          <a:xfrm>
            <a:off x="5867400" y="3581400"/>
            <a:ext cx="9144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7907" name="Text Box 19"/>
          <p:cNvSpPr txBox="1">
            <a:spLocks noChangeArrowheads="1"/>
          </p:cNvSpPr>
          <p:nvPr/>
        </p:nvSpPr>
        <p:spPr bwMode="auto">
          <a:xfrm>
            <a:off x="7696200" y="32766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117780" name="Rectangle 20"/>
          <p:cNvSpPr>
            <a:spLocks noChangeArrowheads="1"/>
          </p:cNvSpPr>
          <p:nvPr/>
        </p:nvSpPr>
        <p:spPr bwMode="auto">
          <a:xfrm>
            <a:off x="6705600" y="2209800"/>
            <a:ext cx="2209800" cy="23622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17781" name="Rectangle 21"/>
          <p:cNvSpPr>
            <a:spLocks noChangeArrowheads="1"/>
          </p:cNvSpPr>
          <p:nvPr/>
        </p:nvSpPr>
        <p:spPr bwMode="auto">
          <a:xfrm>
            <a:off x="2971800" y="2133600"/>
            <a:ext cx="2286000" cy="2286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17782" name="Text Box 22"/>
          <p:cNvSpPr txBox="1">
            <a:spLocks noChangeArrowheads="1"/>
          </p:cNvSpPr>
          <p:nvPr/>
        </p:nvSpPr>
        <p:spPr bwMode="auto">
          <a:xfrm>
            <a:off x="6629400" y="1600200"/>
            <a:ext cx="2590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methyl</a:t>
            </a:r>
          </a:p>
        </p:txBody>
      </p:sp>
      <p:sp>
        <p:nvSpPr>
          <p:cNvPr id="117783" name="Text Box 23"/>
          <p:cNvSpPr txBox="1">
            <a:spLocks noChangeArrowheads="1"/>
          </p:cNvSpPr>
          <p:nvPr/>
        </p:nvSpPr>
        <p:spPr bwMode="auto">
          <a:xfrm>
            <a:off x="3124200" y="1600200"/>
            <a:ext cx="1447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methyl</a:t>
            </a:r>
          </a:p>
        </p:txBody>
      </p:sp>
      <p:sp>
        <p:nvSpPr>
          <p:cNvPr id="117784" name="Text Box 24"/>
          <p:cNvSpPr txBox="1">
            <a:spLocks noChangeArrowheads="1"/>
          </p:cNvSpPr>
          <p:nvPr/>
        </p:nvSpPr>
        <p:spPr bwMode="auto">
          <a:xfrm>
            <a:off x="4648200" y="40386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Oxygen bridge</a:t>
            </a:r>
          </a:p>
        </p:txBody>
      </p:sp>
      <p:sp>
        <p:nvSpPr>
          <p:cNvPr id="117785" name="Line 25"/>
          <p:cNvSpPr>
            <a:spLocks noChangeShapeType="1"/>
          </p:cNvSpPr>
          <p:nvPr/>
        </p:nvSpPr>
        <p:spPr bwMode="auto">
          <a:xfrm flipV="1">
            <a:off x="5638800" y="3810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7914" name="Text Box 26"/>
          <p:cNvSpPr txBox="1">
            <a:spLocks noChangeArrowheads="1"/>
          </p:cNvSpPr>
          <p:nvPr/>
        </p:nvSpPr>
        <p:spPr bwMode="auto">
          <a:xfrm>
            <a:off x="5410200" y="5562601"/>
            <a:ext cx="76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-O-</a:t>
            </a:r>
          </a:p>
        </p:txBody>
      </p:sp>
      <p:sp>
        <p:nvSpPr>
          <p:cNvPr id="37915" name="Text Box 27"/>
          <p:cNvSpPr txBox="1">
            <a:spLocks noChangeArrowheads="1"/>
          </p:cNvSpPr>
          <p:nvPr/>
        </p:nvSpPr>
        <p:spPr bwMode="auto">
          <a:xfrm>
            <a:off x="2133600" y="50292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>
                <a:solidFill>
                  <a:srgbClr val="FFFF00"/>
                </a:solidFill>
              </a:rPr>
              <a:t>Condensed formula</a:t>
            </a:r>
          </a:p>
        </p:txBody>
      </p:sp>
      <p:sp>
        <p:nvSpPr>
          <p:cNvPr id="37916" name="Text Box 28"/>
          <p:cNvSpPr txBox="1">
            <a:spLocks noChangeArrowheads="1"/>
          </p:cNvSpPr>
          <p:nvPr/>
        </p:nvSpPr>
        <p:spPr bwMode="auto">
          <a:xfrm>
            <a:off x="4724400" y="5562601"/>
            <a:ext cx="99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CH</a:t>
            </a:r>
            <a:r>
              <a:rPr lang="en-US" altLang="en-US" sz="2800" b="1" baseline="-20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37917" name="Text Box 29"/>
          <p:cNvSpPr txBox="1">
            <a:spLocks noChangeArrowheads="1"/>
          </p:cNvSpPr>
          <p:nvPr/>
        </p:nvSpPr>
        <p:spPr bwMode="auto">
          <a:xfrm>
            <a:off x="6019800" y="5562601"/>
            <a:ext cx="99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CH</a:t>
            </a:r>
            <a:r>
              <a:rPr lang="en-US" altLang="en-US" sz="2800" b="1" baseline="-20000">
                <a:solidFill>
                  <a:srgbClr val="00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829626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/>
      <p:bldP spid="117780" grpId="0" animBg="1"/>
      <p:bldP spid="117781" grpId="0" animBg="1"/>
      <p:bldP spid="117782" grpId="0"/>
      <p:bldP spid="117783" grpId="0"/>
      <p:bldP spid="117784" grpId="0"/>
      <p:bldP spid="11778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ext Box 2"/>
          <p:cNvSpPr txBox="1">
            <a:spLocks noChangeArrowheads="1"/>
          </p:cNvSpPr>
          <p:nvPr/>
        </p:nvSpPr>
        <p:spPr bwMode="auto">
          <a:xfrm>
            <a:off x="5410200" y="1828801"/>
            <a:ext cx="1752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000000"/>
                </a:solidFill>
              </a:rPr>
              <a:t>-</a:t>
            </a:r>
            <a:r>
              <a:rPr lang="en-US" altLang="en-US" sz="4000">
                <a:solidFill>
                  <a:srgbClr val="FF0000"/>
                </a:solidFill>
              </a:rPr>
              <a:t>O</a:t>
            </a:r>
            <a:r>
              <a:rPr lang="en-US" altLang="en-US" sz="4000">
                <a:solidFill>
                  <a:srgbClr val="000000"/>
                </a:solidFill>
              </a:rPr>
              <a:t>-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752600" y="1295401"/>
            <a:ext cx="29718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FFFF00"/>
                </a:solidFill>
              </a:rPr>
              <a:t>Condensed formula</a:t>
            </a:r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4495800" y="1828801"/>
            <a:ext cx="1219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00FF00"/>
                </a:solidFill>
              </a:rPr>
              <a:t>CH</a:t>
            </a:r>
            <a:r>
              <a:rPr lang="en-US" altLang="en-US" sz="4000" b="1" baseline="-20000">
                <a:solidFill>
                  <a:srgbClr val="00FF00"/>
                </a:solidFill>
              </a:rPr>
              <a:t>3</a:t>
            </a:r>
          </a:p>
        </p:txBody>
      </p:sp>
      <p:sp>
        <p:nvSpPr>
          <p:cNvPr id="118789" name="Text Box 5"/>
          <p:cNvSpPr txBox="1">
            <a:spLocks noChangeArrowheads="1"/>
          </p:cNvSpPr>
          <p:nvPr/>
        </p:nvSpPr>
        <p:spPr bwMode="auto">
          <a:xfrm>
            <a:off x="6248400" y="1828801"/>
            <a:ext cx="1447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FF00FF"/>
                </a:solidFill>
              </a:rPr>
              <a:t>CH</a:t>
            </a:r>
            <a:r>
              <a:rPr lang="en-US" altLang="en-US" sz="4000" b="1" baseline="-20000">
                <a:solidFill>
                  <a:srgbClr val="FF00FF"/>
                </a:solidFill>
              </a:rPr>
              <a:t>2</a:t>
            </a:r>
          </a:p>
        </p:txBody>
      </p:sp>
      <p:sp>
        <p:nvSpPr>
          <p:cNvPr id="118790" name="Text Box 6"/>
          <p:cNvSpPr txBox="1">
            <a:spLocks noChangeArrowheads="1"/>
          </p:cNvSpPr>
          <p:nvPr/>
        </p:nvSpPr>
        <p:spPr bwMode="auto">
          <a:xfrm>
            <a:off x="7239000" y="1828801"/>
            <a:ext cx="152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FF00FF"/>
                </a:solidFill>
              </a:rPr>
              <a:t>CH</a:t>
            </a:r>
            <a:r>
              <a:rPr lang="en-US" altLang="en-US" sz="4000" b="1" baseline="-20000">
                <a:solidFill>
                  <a:srgbClr val="FF00FF"/>
                </a:solidFill>
              </a:rPr>
              <a:t>3</a:t>
            </a:r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title"/>
          </p:nvPr>
        </p:nvSpPr>
        <p:spPr>
          <a:xfrm>
            <a:off x="1828800" y="1"/>
            <a:ext cx="8510588" cy="1325563"/>
          </a:xfrm>
        </p:spPr>
        <p:txBody>
          <a:bodyPr/>
          <a:lstStyle/>
          <a:p>
            <a:pPr algn="l" eaLnBrk="1" hangingPunct="1"/>
            <a:r>
              <a:rPr lang="en-US" altLang="en-US" smtClean="0">
                <a:ea typeface="ＭＳ Ｐゴシック" panose="020B0600070205080204" pitchFamily="34" charset="-128"/>
              </a:rPr>
              <a:t>Name These:</a:t>
            </a:r>
          </a:p>
        </p:txBody>
      </p:sp>
      <p:sp>
        <p:nvSpPr>
          <p:cNvPr id="118792" name="Text Box 8"/>
          <p:cNvSpPr txBox="1">
            <a:spLocks noChangeArrowheads="1"/>
          </p:cNvSpPr>
          <p:nvPr/>
        </p:nvSpPr>
        <p:spPr bwMode="auto">
          <a:xfrm>
            <a:off x="4495800" y="2590800"/>
            <a:ext cx="4572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00FF00"/>
                </a:solidFill>
              </a:rPr>
              <a:t>Methyl </a:t>
            </a:r>
            <a:r>
              <a:rPr lang="en-US" altLang="en-US" sz="3600">
                <a:solidFill>
                  <a:srgbClr val="FF00FF"/>
                </a:solidFill>
              </a:rPr>
              <a:t>ethyl</a:t>
            </a:r>
            <a:r>
              <a:rPr lang="en-US" altLang="en-US" sz="3600">
                <a:solidFill>
                  <a:srgbClr val="00FF00"/>
                </a:solidFill>
              </a:rPr>
              <a:t> </a:t>
            </a:r>
            <a:r>
              <a:rPr lang="en-US" altLang="en-US" sz="3600">
                <a:solidFill>
                  <a:srgbClr val="FF0000"/>
                </a:solidFill>
              </a:rPr>
              <a:t>ether</a:t>
            </a:r>
          </a:p>
        </p:txBody>
      </p:sp>
      <p:sp>
        <p:nvSpPr>
          <p:cNvPr id="118793" name="Text Box 9"/>
          <p:cNvSpPr txBox="1">
            <a:spLocks noChangeArrowheads="1"/>
          </p:cNvSpPr>
          <p:nvPr/>
        </p:nvSpPr>
        <p:spPr bwMode="auto">
          <a:xfrm>
            <a:off x="5410200" y="3581401"/>
            <a:ext cx="1752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000000"/>
                </a:solidFill>
              </a:rPr>
              <a:t>-</a:t>
            </a:r>
            <a:r>
              <a:rPr lang="en-US" altLang="en-US" sz="4000">
                <a:solidFill>
                  <a:srgbClr val="FF0000"/>
                </a:solidFill>
              </a:rPr>
              <a:t>O</a:t>
            </a:r>
            <a:r>
              <a:rPr lang="en-US" altLang="en-US" sz="4000">
                <a:solidFill>
                  <a:srgbClr val="000000"/>
                </a:solidFill>
              </a:rPr>
              <a:t>-</a:t>
            </a:r>
          </a:p>
        </p:txBody>
      </p:sp>
      <p:sp>
        <p:nvSpPr>
          <p:cNvPr id="118794" name="Text Box 10"/>
          <p:cNvSpPr txBox="1">
            <a:spLocks noChangeArrowheads="1"/>
          </p:cNvSpPr>
          <p:nvPr/>
        </p:nvSpPr>
        <p:spPr bwMode="auto">
          <a:xfrm>
            <a:off x="3581400" y="3581401"/>
            <a:ext cx="1219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00FF00"/>
                </a:solidFill>
              </a:rPr>
              <a:t>CH</a:t>
            </a:r>
            <a:r>
              <a:rPr lang="en-US" altLang="en-US" sz="4000" b="1" baseline="-20000">
                <a:solidFill>
                  <a:srgbClr val="00FF00"/>
                </a:solidFill>
              </a:rPr>
              <a:t>3</a:t>
            </a:r>
          </a:p>
        </p:txBody>
      </p:sp>
      <p:sp>
        <p:nvSpPr>
          <p:cNvPr id="118795" name="Text Box 11"/>
          <p:cNvSpPr txBox="1">
            <a:spLocks noChangeArrowheads="1"/>
          </p:cNvSpPr>
          <p:nvPr/>
        </p:nvSpPr>
        <p:spPr bwMode="auto">
          <a:xfrm>
            <a:off x="6248400" y="3581401"/>
            <a:ext cx="1447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FF00FF"/>
                </a:solidFill>
              </a:rPr>
              <a:t>CH</a:t>
            </a:r>
            <a:r>
              <a:rPr lang="en-US" altLang="en-US" sz="4000" b="1" baseline="-20000">
                <a:solidFill>
                  <a:srgbClr val="FF00FF"/>
                </a:solidFill>
              </a:rPr>
              <a:t>2</a:t>
            </a:r>
          </a:p>
        </p:txBody>
      </p:sp>
      <p:sp>
        <p:nvSpPr>
          <p:cNvPr id="118796" name="Text Box 12"/>
          <p:cNvSpPr txBox="1">
            <a:spLocks noChangeArrowheads="1"/>
          </p:cNvSpPr>
          <p:nvPr/>
        </p:nvSpPr>
        <p:spPr bwMode="auto">
          <a:xfrm>
            <a:off x="8077200" y="3581401"/>
            <a:ext cx="152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FF00FF"/>
                </a:solidFill>
              </a:rPr>
              <a:t>CH</a:t>
            </a:r>
            <a:r>
              <a:rPr lang="en-US" altLang="en-US" sz="4000" b="1" baseline="-20000">
                <a:solidFill>
                  <a:srgbClr val="FF00FF"/>
                </a:solidFill>
              </a:rPr>
              <a:t>3</a:t>
            </a:r>
          </a:p>
        </p:txBody>
      </p:sp>
      <p:sp>
        <p:nvSpPr>
          <p:cNvPr id="118797" name="Text Box 13"/>
          <p:cNvSpPr txBox="1">
            <a:spLocks noChangeArrowheads="1"/>
          </p:cNvSpPr>
          <p:nvPr/>
        </p:nvSpPr>
        <p:spPr bwMode="auto">
          <a:xfrm>
            <a:off x="4495800" y="4343400"/>
            <a:ext cx="4572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00FF00"/>
                </a:solidFill>
              </a:rPr>
              <a:t>Ethyl </a:t>
            </a:r>
            <a:r>
              <a:rPr lang="en-US" altLang="en-US" sz="3600">
                <a:solidFill>
                  <a:srgbClr val="FF00FF"/>
                </a:solidFill>
              </a:rPr>
              <a:t>propyl</a:t>
            </a:r>
            <a:r>
              <a:rPr lang="en-US" altLang="en-US" sz="3600">
                <a:solidFill>
                  <a:srgbClr val="00FF00"/>
                </a:solidFill>
              </a:rPr>
              <a:t> </a:t>
            </a:r>
            <a:r>
              <a:rPr lang="en-US" altLang="en-US" sz="3600">
                <a:solidFill>
                  <a:srgbClr val="FF0000"/>
                </a:solidFill>
              </a:rPr>
              <a:t>ether</a:t>
            </a:r>
          </a:p>
        </p:txBody>
      </p:sp>
      <p:sp>
        <p:nvSpPr>
          <p:cNvPr id="118798" name="Text Box 14"/>
          <p:cNvSpPr txBox="1">
            <a:spLocks noChangeArrowheads="1"/>
          </p:cNvSpPr>
          <p:nvPr/>
        </p:nvSpPr>
        <p:spPr bwMode="auto">
          <a:xfrm>
            <a:off x="7162800" y="3581401"/>
            <a:ext cx="1447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FF00FF"/>
                </a:solidFill>
              </a:rPr>
              <a:t>CH</a:t>
            </a:r>
            <a:r>
              <a:rPr lang="en-US" altLang="en-US" sz="4000" b="1" baseline="-20000">
                <a:solidFill>
                  <a:srgbClr val="FF00FF"/>
                </a:solidFill>
              </a:rPr>
              <a:t>2</a:t>
            </a:r>
          </a:p>
        </p:txBody>
      </p:sp>
      <p:sp>
        <p:nvSpPr>
          <p:cNvPr id="118799" name="Text Box 15"/>
          <p:cNvSpPr txBox="1">
            <a:spLocks noChangeArrowheads="1"/>
          </p:cNvSpPr>
          <p:nvPr/>
        </p:nvSpPr>
        <p:spPr bwMode="auto">
          <a:xfrm>
            <a:off x="4495800" y="3581401"/>
            <a:ext cx="1447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00FF00"/>
                </a:solidFill>
              </a:rPr>
              <a:t>CH</a:t>
            </a:r>
            <a:r>
              <a:rPr lang="en-US" altLang="en-US" sz="4000" b="1" baseline="-20000">
                <a:solidFill>
                  <a:srgbClr val="00FF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750554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6" grpId="0"/>
      <p:bldP spid="118788" grpId="0"/>
      <p:bldP spid="118789" grpId="0"/>
      <p:bldP spid="118790" grpId="0"/>
      <p:bldP spid="118792" grpId="0"/>
      <p:bldP spid="118793" grpId="0"/>
      <p:bldP spid="118794" grpId="0"/>
      <p:bldP spid="118795" grpId="0"/>
      <p:bldP spid="118796" grpId="0"/>
      <p:bldP spid="118797" grpId="0"/>
      <p:bldP spid="118798" grpId="0"/>
      <p:bldP spid="11879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ChangeArrowheads="1"/>
          </p:cNvSpPr>
          <p:nvPr/>
        </p:nvSpPr>
        <p:spPr bwMode="auto">
          <a:xfrm>
            <a:off x="7239000" y="1600200"/>
            <a:ext cx="2514600" cy="17526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228601"/>
            <a:ext cx="8510588" cy="1325563"/>
          </a:xfrm>
        </p:spPr>
        <p:txBody>
          <a:bodyPr/>
          <a:lstStyle/>
          <a:p>
            <a:pPr eaLnBrk="1" hangingPunct="1"/>
            <a:r>
              <a:rPr lang="en-US" altLang="en-US" sz="4000">
                <a:solidFill>
                  <a:srgbClr val="FF0000"/>
                </a:solidFill>
                <a:ea typeface="ＭＳ Ｐゴシック" panose="020B0600070205080204" pitchFamily="34" charset="-128"/>
              </a:rPr>
              <a:t>Esters – are organic cmpds with the general formula </a:t>
            </a:r>
            <a:r>
              <a:rPr lang="en-US" altLang="en-US" sz="4000" i="1">
                <a:solidFill>
                  <a:srgbClr val="FF0000"/>
                </a:solidFill>
                <a:ea typeface="ＭＳ Ｐゴシック" panose="020B0600070205080204" pitchFamily="34" charset="-128"/>
              </a:rPr>
              <a:t>R</a:t>
            </a:r>
            <a:r>
              <a:rPr lang="en-US" altLang="en-US" sz="4000">
                <a:solidFill>
                  <a:srgbClr val="FF0000"/>
                </a:solidFill>
                <a:ea typeface="ＭＳ Ｐゴシック" panose="020B0600070205080204" pitchFamily="34" charset="-128"/>
              </a:rPr>
              <a:t>-CO-O-</a:t>
            </a:r>
            <a:r>
              <a:rPr lang="en-US" altLang="en-US" sz="4000" i="1">
                <a:solidFill>
                  <a:srgbClr val="FF0000"/>
                </a:solidFill>
                <a:ea typeface="ＭＳ Ｐゴシック" panose="020B0600070205080204" pitchFamily="34" charset="-128"/>
              </a:rPr>
              <a:t>R</a:t>
            </a:r>
          </a:p>
        </p:txBody>
      </p:sp>
      <p:sp>
        <p:nvSpPr>
          <p:cNvPr id="119812" name="Line 4"/>
          <p:cNvSpPr>
            <a:spLocks noChangeShapeType="1"/>
          </p:cNvSpPr>
          <p:nvPr/>
        </p:nvSpPr>
        <p:spPr bwMode="auto">
          <a:xfrm>
            <a:off x="7467600" y="28194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9813" name="Text Box 5"/>
          <p:cNvSpPr txBox="1">
            <a:spLocks noChangeArrowheads="1"/>
          </p:cNvSpPr>
          <p:nvPr/>
        </p:nvSpPr>
        <p:spPr bwMode="auto">
          <a:xfrm>
            <a:off x="8610600" y="25146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FFFF00"/>
                </a:solidFill>
              </a:rPr>
              <a:t>O</a:t>
            </a:r>
          </a:p>
        </p:txBody>
      </p:sp>
      <p:sp>
        <p:nvSpPr>
          <p:cNvPr id="119814" name="Text Box 6"/>
          <p:cNvSpPr txBox="1">
            <a:spLocks noChangeArrowheads="1"/>
          </p:cNvSpPr>
          <p:nvPr/>
        </p:nvSpPr>
        <p:spPr bwMode="auto">
          <a:xfrm>
            <a:off x="7772400" y="25146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119815" name="Line 7"/>
          <p:cNvSpPr>
            <a:spLocks noChangeShapeType="1"/>
          </p:cNvSpPr>
          <p:nvPr/>
        </p:nvSpPr>
        <p:spPr bwMode="auto">
          <a:xfrm>
            <a:off x="8229600" y="28194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9816" name="Line 8"/>
          <p:cNvSpPr>
            <a:spLocks noChangeShapeType="1"/>
          </p:cNvSpPr>
          <p:nvPr/>
        </p:nvSpPr>
        <p:spPr bwMode="auto">
          <a:xfrm flipV="1">
            <a:off x="8001000" y="22098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9817" name="Text Box 9"/>
          <p:cNvSpPr txBox="1">
            <a:spLocks noChangeArrowheads="1"/>
          </p:cNvSpPr>
          <p:nvPr/>
        </p:nvSpPr>
        <p:spPr bwMode="auto">
          <a:xfrm>
            <a:off x="7772400" y="1676400"/>
            <a:ext cx="106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FFFF00"/>
                </a:solidFill>
              </a:rPr>
              <a:t>O</a:t>
            </a:r>
          </a:p>
        </p:txBody>
      </p:sp>
      <p:sp>
        <p:nvSpPr>
          <p:cNvPr id="119818" name="Line 10"/>
          <p:cNvSpPr>
            <a:spLocks noChangeShapeType="1"/>
          </p:cNvSpPr>
          <p:nvPr/>
        </p:nvSpPr>
        <p:spPr bwMode="auto">
          <a:xfrm flipV="1">
            <a:off x="8077200" y="22098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9819" name="Text Box 11"/>
          <p:cNvSpPr txBox="1">
            <a:spLocks noChangeArrowheads="1"/>
          </p:cNvSpPr>
          <p:nvPr/>
        </p:nvSpPr>
        <p:spPr bwMode="auto">
          <a:xfrm>
            <a:off x="1828800" y="1905000"/>
            <a:ext cx="53340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They are formed in a rxn between an organic </a:t>
            </a:r>
            <a:r>
              <a:rPr lang="en-US" altLang="en-US" sz="3600">
                <a:solidFill>
                  <a:srgbClr val="FFFF00"/>
                </a:solidFill>
              </a:rPr>
              <a:t>acid</a:t>
            </a:r>
            <a:r>
              <a:rPr lang="en-US" altLang="en-US" sz="3600">
                <a:solidFill>
                  <a:srgbClr val="000000"/>
                </a:solidFill>
              </a:rPr>
              <a:t> and an </a:t>
            </a:r>
            <a:r>
              <a:rPr lang="en-US" altLang="en-US" sz="3600">
                <a:solidFill>
                  <a:srgbClr val="FFFF00"/>
                </a:solidFill>
              </a:rPr>
              <a:t>alcohol.</a:t>
            </a:r>
          </a:p>
        </p:txBody>
      </p:sp>
      <p:sp>
        <p:nvSpPr>
          <p:cNvPr id="119820" name="Text Box 12"/>
          <p:cNvSpPr txBox="1">
            <a:spLocks noChangeArrowheads="1"/>
          </p:cNvSpPr>
          <p:nvPr/>
        </p:nvSpPr>
        <p:spPr bwMode="auto">
          <a:xfrm>
            <a:off x="1524000" y="4419600"/>
            <a:ext cx="93726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Esters have strong fragrant aromas and are what make pineapples, </a:t>
            </a:r>
            <a:r>
              <a:rPr lang="en-US" altLang="en-US" sz="3600">
                <a:solidFill>
                  <a:srgbClr val="FFFF00"/>
                </a:solidFill>
              </a:rPr>
              <a:t>bananas</a:t>
            </a:r>
            <a:r>
              <a:rPr lang="en-US" altLang="en-US" sz="3600">
                <a:solidFill>
                  <a:srgbClr val="000000"/>
                </a:solidFill>
              </a:rPr>
              <a:t>, wintergreen &amp; oranges so </a:t>
            </a:r>
            <a:r>
              <a:rPr lang="en-US" altLang="en-US" sz="3600">
                <a:solidFill>
                  <a:srgbClr val="FFFF00"/>
                </a:solidFill>
              </a:rPr>
              <a:t>YummY!</a:t>
            </a:r>
          </a:p>
        </p:txBody>
      </p:sp>
      <p:pic>
        <p:nvPicPr>
          <p:cNvPr id="119821" name="Picture 13" descr="pineapple_thumb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29416">
            <a:off x="8915400" y="525780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9822" name="Oval 14"/>
          <p:cNvSpPr>
            <a:spLocks noChangeArrowheads="1"/>
          </p:cNvSpPr>
          <p:nvPr/>
        </p:nvSpPr>
        <p:spPr bwMode="auto">
          <a:xfrm>
            <a:off x="6477000" y="3429000"/>
            <a:ext cx="1219200" cy="609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Draw this:</a:t>
            </a:r>
          </a:p>
        </p:txBody>
      </p:sp>
      <p:cxnSp>
        <p:nvCxnSpPr>
          <p:cNvPr id="119823" name="AutoShape 15"/>
          <p:cNvCxnSpPr>
            <a:cxnSpLocks noChangeShapeType="1"/>
          </p:cNvCxnSpPr>
          <p:nvPr/>
        </p:nvCxnSpPr>
        <p:spPr bwMode="auto">
          <a:xfrm flipV="1">
            <a:off x="7620000" y="3276600"/>
            <a:ext cx="571500" cy="381000"/>
          </a:xfrm>
          <a:prstGeom prst="curvedConnector2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9824" name="Line 16"/>
          <p:cNvSpPr>
            <a:spLocks noChangeShapeType="1"/>
          </p:cNvSpPr>
          <p:nvPr/>
        </p:nvSpPr>
        <p:spPr bwMode="auto">
          <a:xfrm>
            <a:off x="9067800" y="28194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0539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 animBg="1"/>
      <p:bldP spid="119812" grpId="0" animBg="1"/>
      <p:bldP spid="119813" grpId="0"/>
      <p:bldP spid="119814" grpId="0"/>
      <p:bldP spid="119815" grpId="0" animBg="1"/>
      <p:bldP spid="119816" grpId="0" animBg="1"/>
      <p:bldP spid="119817" grpId="0"/>
      <p:bldP spid="119818" grpId="0" animBg="1"/>
      <p:bldP spid="119819" grpId="0"/>
      <p:bldP spid="119820" grpId="0"/>
      <p:bldP spid="119822" grpId="0" animBg="1"/>
      <p:bldP spid="11982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2133600" y="838200"/>
            <a:ext cx="7924800" cy="2362200"/>
          </a:xfrm>
          <a:prstGeom prst="rect">
            <a:avLst/>
          </a:prstGeom>
          <a:solidFill>
            <a:srgbClr val="E3EDF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xfrm>
            <a:off x="1828800" y="-228600"/>
            <a:ext cx="8510588" cy="1325563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IUPAC naming of Esters:</a:t>
            </a:r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0" y="4038600"/>
            <a:ext cx="9144000" cy="1143000"/>
          </a:xfrm>
        </p:spPr>
        <p:txBody>
          <a:bodyPr/>
          <a:lstStyle/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en-US" altLang="en-US" smtClean="0">
                <a:ea typeface="ＭＳ Ｐゴシック" panose="020B0600070205080204" pitchFamily="34" charset="-128"/>
              </a:rPr>
              <a:t>Look at chain after the –C-O- write its prefix</a:t>
            </a:r>
          </a:p>
          <a:p>
            <a:pPr marL="609600" indent="-609600" eaLnBrk="1" hangingPunct="1">
              <a:buNone/>
            </a:pPr>
            <a:r>
              <a:rPr lang="en-US" altLang="en-US" smtClean="0">
                <a:ea typeface="ＭＳ Ｐゴシック" panose="020B0600070205080204" pitchFamily="34" charset="-128"/>
              </a:rPr>
              <a:t>Ex.(meth,eth, etc.) and add </a:t>
            </a:r>
            <a:r>
              <a:rPr lang="en-US" altLang="en-US" smtClean="0">
                <a:solidFill>
                  <a:srgbClr val="FFFF00"/>
                </a:solidFill>
                <a:ea typeface="ＭＳ Ｐゴシック" panose="020B0600070205080204" pitchFamily="34" charset="-128"/>
              </a:rPr>
              <a:t>–yl</a:t>
            </a:r>
            <a:r>
              <a:rPr lang="en-US" altLang="en-US" smtClean="0">
                <a:ea typeface="ＭＳ Ｐゴシック" panose="020B0600070205080204" pitchFamily="34" charset="-128"/>
              </a:rPr>
              <a:t> to the end of prefix</a:t>
            </a:r>
          </a:p>
        </p:txBody>
      </p:sp>
      <p:sp>
        <p:nvSpPr>
          <p:cNvPr id="40965" name="Line 5"/>
          <p:cNvSpPr>
            <a:spLocks noChangeShapeType="1"/>
          </p:cNvSpPr>
          <p:nvPr/>
        </p:nvSpPr>
        <p:spPr bwMode="auto">
          <a:xfrm>
            <a:off x="5181600" y="2133600"/>
            <a:ext cx="304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6172200" y="17526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000000"/>
                </a:solidFill>
              </a:rPr>
              <a:t>O</a:t>
            </a: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5410200" y="17526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40968" name="Line 8"/>
          <p:cNvSpPr>
            <a:spLocks noChangeShapeType="1"/>
          </p:cNvSpPr>
          <p:nvPr/>
        </p:nvSpPr>
        <p:spPr bwMode="auto">
          <a:xfrm>
            <a:off x="5867400" y="2133600"/>
            <a:ext cx="381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V="1">
            <a:off x="5638800" y="1447800"/>
            <a:ext cx="0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5410200" y="914400"/>
            <a:ext cx="106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000000"/>
                </a:solidFill>
              </a:rPr>
              <a:t>O</a:t>
            </a:r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 flipV="1">
            <a:off x="5715000" y="1447800"/>
            <a:ext cx="0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4724400" y="17526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 flipH="1">
            <a:off x="4343400" y="2057400"/>
            <a:ext cx="381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H="1">
            <a:off x="4953000" y="1447800"/>
            <a:ext cx="0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 flipH="1">
            <a:off x="4953000" y="2286000"/>
            <a:ext cx="0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0976" name="Text Box 16"/>
          <p:cNvSpPr txBox="1">
            <a:spLocks noChangeArrowheads="1"/>
          </p:cNvSpPr>
          <p:nvPr/>
        </p:nvSpPr>
        <p:spPr bwMode="auto">
          <a:xfrm>
            <a:off x="4724400" y="25146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40977" name="Text Box 17"/>
          <p:cNvSpPr txBox="1">
            <a:spLocks noChangeArrowheads="1"/>
          </p:cNvSpPr>
          <p:nvPr/>
        </p:nvSpPr>
        <p:spPr bwMode="auto">
          <a:xfrm>
            <a:off x="3124200" y="17526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40978" name="Text Box 18"/>
          <p:cNvSpPr txBox="1">
            <a:spLocks noChangeArrowheads="1"/>
          </p:cNvSpPr>
          <p:nvPr/>
        </p:nvSpPr>
        <p:spPr bwMode="auto">
          <a:xfrm>
            <a:off x="4724400" y="9144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40979" name="Text Box 19"/>
          <p:cNvSpPr txBox="1">
            <a:spLocks noChangeArrowheads="1"/>
          </p:cNvSpPr>
          <p:nvPr/>
        </p:nvSpPr>
        <p:spPr bwMode="auto">
          <a:xfrm>
            <a:off x="3886200" y="17526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40980" name="Line 20"/>
          <p:cNvSpPr>
            <a:spLocks noChangeShapeType="1"/>
          </p:cNvSpPr>
          <p:nvPr/>
        </p:nvSpPr>
        <p:spPr bwMode="auto">
          <a:xfrm flipH="1">
            <a:off x="3505200" y="2057400"/>
            <a:ext cx="381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0981" name="Line 21"/>
          <p:cNvSpPr>
            <a:spLocks noChangeShapeType="1"/>
          </p:cNvSpPr>
          <p:nvPr/>
        </p:nvSpPr>
        <p:spPr bwMode="auto">
          <a:xfrm flipH="1">
            <a:off x="4114800" y="1447800"/>
            <a:ext cx="0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0982" name="Line 22"/>
          <p:cNvSpPr>
            <a:spLocks noChangeShapeType="1"/>
          </p:cNvSpPr>
          <p:nvPr/>
        </p:nvSpPr>
        <p:spPr bwMode="auto">
          <a:xfrm flipH="1" flipV="1">
            <a:off x="4114800" y="2286000"/>
            <a:ext cx="0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0983" name="Text Box 23"/>
          <p:cNvSpPr txBox="1">
            <a:spLocks noChangeArrowheads="1"/>
          </p:cNvSpPr>
          <p:nvPr/>
        </p:nvSpPr>
        <p:spPr bwMode="auto">
          <a:xfrm>
            <a:off x="3886200" y="9144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40984" name="Text Box 24"/>
          <p:cNvSpPr txBox="1">
            <a:spLocks noChangeArrowheads="1"/>
          </p:cNvSpPr>
          <p:nvPr/>
        </p:nvSpPr>
        <p:spPr bwMode="auto">
          <a:xfrm>
            <a:off x="3886200" y="25146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40985" name="Text Box 25"/>
          <p:cNvSpPr txBox="1">
            <a:spLocks noChangeArrowheads="1"/>
          </p:cNvSpPr>
          <p:nvPr/>
        </p:nvSpPr>
        <p:spPr bwMode="auto">
          <a:xfrm>
            <a:off x="7924800" y="17526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40986" name="Line 26"/>
          <p:cNvSpPr>
            <a:spLocks noChangeShapeType="1"/>
          </p:cNvSpPr>
          <p:nvPr/>
        </p:nvSpPr>
        <p:spPr bwMode="auto">
          <a:xfrm flipH="1">
            <a:off x="7543801" y="2057400"/>
            <a:ext cx="434975" cy="158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0987" name="Line 27"/>
          <p:cNvSpPr>
            <a:spLocks noChangeShapeType="1"/>
          </p:cNvSpPr>
          <p:nvPr/>
        </p:nvSpPr>
        <p:spPr bwMode="auto">
          <a:xfrm flipH="1">
            <a:off x="8153400" y="1524000"/>
            <a:ext cx="0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0988" name="Line 28"/>
          <p:cNvSpPr>
            <a:spLocks noChangeShapeType="1"/>
          </p:cNvSpPr>
          <p:nvPr/>
        </p:nvSpPr>
        <p:spPr bwMode="auto">
          <a:xfrm flipH="1">
            <a:off x="8153400" y="2286000"/>
            <a:ext cx="0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0989" name="Text Box 29"/>
          <p:cNvSpPr txBox="1">
            <a:spLocks noChangeArrowheads="1"/>
          </p:cNvSpPr>
          <p:nvPr/>
        </p:nvSpPr>
        <p:spPr bwMode="auto">
          <a:xfrm>
            <a:off x="7924800" y="25146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40990" name="Text Box 30"/>
          <p:cNvSpPr txBox="1">
            <a:spLocks noChangeArrowheads="1"/>
          </p:cNvSpPr>
          <p:nvPr/>
        </p:nvSpPr>
        <p:spPr bwMode="auto">
          <a:xfrm>
            <a:off x="7924800" y="10668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40991" name="Text Box 31"/>
          <p:cNvSpPr txBox="1">
            <a:spLocks noChangeArrowheads="1"/>
          </p:cNvSpPr>
          <p:nvPr/>
        </p:nvSpPr>
        <p:spPr bwMode="auto">
          <a:xfrm>
            <a:off x="7086600" y="17526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40992" name="Line 32"/>
          <p:cNvSpPr>
            <a:spLocks noChangeShapeType="1"/>
          </p:cNvSpPr>
          <p:nvPr/>
        </p:nvSpPr>
        <p:spPr bwMode="auto">
          <a:xfrm flipH="1">
            <a:off x="6629401" y="2133600"/>
            <a:ext cx="434975" cy="158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0993" name="Line 33"/>
          <p:cNvSpPr>
            <a:spLocks noChangeShapeType="1"/>
          </p:cNvSpPr>
          <p:nvPr/>
        </p:nvSpPr>
        <p:spPr bwMode="auto">
          <a:xfrm flipH="1">
            <a:off x="7315200" y="1524000"/>
            <a:ext cx="0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0994" name="Line 34"/>
          <p:cNvSpPr>
            <a:spLocks noChangeShapeType="1"/>
          </p:cNvSpPr>
          <p:nvPr/>
        </p:nvSpPr>
        <p:spPr bwMode="auto">
          <a:xfrm flipH="1" flipV="1">
            <a:off x="7315200" y="2286000"/>
            <a:ext cx="1588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0995" name="Text Box 35"/>
          <p:cNvSpPr txBox="1">
            <a:spLocks noChangeArrowheads="1"/>
          </p:cNvSpPr>
          <p:nvPr/>
        </p:nvSpPr>
        <p:spPr bwMode="auto">
          <a:xfrm>
            <a:off x="7086600" y="10668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40996" name="Text Box 36"/>
          <p:cNvSpPr txBox="1">
            <a:spLocks noChangeArrowheads="1"/>
          </p:cNvSpPr>
          <p:nvPr/>
        </p:nvSpPr>
        <p:spPr bwMode="auto">
          <a:xfrm>
            <a:off x="7086600" y="25146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40997" name="Line 37"/>
          <p:cNvSpPr>
            <a:spLocks noChangeShapeType="1"/>
          </p:cNvSpPr>
          <p:nvPr/>
        </p:nvSpPr>
        <p:spPr bwMode="auto">
          <a:xfrm flipH="1">
            <a:off x="8382001" y="2057400"/>
            <a:ext cx="434975" cy="158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0998" name="Text Box 38"/>
          <p:cNvSpPr txBox="1">
            <a:spLocks noChangeArrowheads="1"/>
          </p:cNvSpPr>
          <p:nvPr/>
        </p:nvSpPr>
        <p:spPr bwMode="auto">
          <a:xfrm>
            <a:off x="8839200" y="17526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21895" name="Line 39"/>
          <p:cNvSpPr>
            <a:spLocks noChangeShapeType="1"/>
          </p:cNvSpPr>
          <p:nvPr/>
        </p:nvSpPr>
        <p:spPr bwMode="auto">
          <a:xfrm>
            <a:off x="6705600" y="39624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1896" name="Line 40"/>
          <p:cNvSpPr>
            <a:spLocks noChangeShapeType="1"/>
          </p:cNvSpPr>
          <p:nvPr/>
        </p:nvSpPr>
        <p:spPr bwMode="auto">
          <a:xfrm>
            <a:off x="6781800" y="39624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1897" name="Text Box 41"/>
          <p:cNvSpPr txBox="1">
            <a:spLocks noChangeArrowheads="1"/>
          </p:cNvSpPr>
          <p:nvPr/>
        </p:nvSpPr>
        <p:spPr bwMode="auto">
          <a:xfrm>
            <a:off x="6553200" y="3581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O</a:t>
            </a:r>
          </a:p>
        </p:txBody>
      </p:sp>
      <p:sp>
        <p:nvSpPr>
          <p:cNvPr id="121898" name="Text Box 42"/>
          <p:cNvSpPr txBox="1">
            <a:spLocks noChangeArrowheads="1"/>
          </p:cNvSpPr>
          <p:nvPr/>
        </p:nvSpPr>
        <p:spPr bwMode="auto">
          <a:xfrm>
            <a:off x="2971800" y="5638801"/>
            <a:ext cx="6705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In this ex. :  eth   +  yl  =  </a:t>
            </a:r>
            <a:r>
              <a:rPr lang="en-US" altLang="en-US" sz="4000">
                <a:solidFill>
                  <a:srgbClr val="FF0000"/>
                </a:solidFill>
              </a:rPr>
              <a:t>ethyl</a:t>
            </a:r>
          </a:p>
        </p:txBody>
      </p:sp>
    </p:spTree>
    <p:extLst>
      <p:ext uri="{BB962C8B-B14F-4D97-AF65-F5344CB8AC3E}">
        <p14:creationId xmlns:p14="http://schemas.microsoft.com/office/powerpoint/2010/main" val="2407323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0" grpId="0" build="p"/>
      <p:bldP spid="121895" grpId="0" animBg="1"/>
      <p:bldP spid="121896" grpId="0" animBg="1"/>
      <p:bldP spid="121897" grpId="0"/>
      <p:bldP spid="12189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52600" y="3276600"/>
            <a:ext cx="8540750" cy="4038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>
                <a:ea typeface="ＭＳ Ｐゴシック" panose="020B0600070205080204" pitchFamily="34" charset="-128"/>
              </a:rPr>
              <a:t>2. Give the name of the carbon chain that includes the C=O,  leave off the last letter and add </a:t>
            </a:r>
            <a:r>
              <a:rPr lang="en-US" altLang="en-US" smtClean="0">
                <a:solidFill>
                  <a:srgbClr val="FFFF00"/>
                </a:solidFill>
                <a:ea typeface="ＭＳ Ｐゴシック" panose="020B0600070205080204" pitchFamily="34" charset="-128"/>
              </a:rPr>
              <a:t>–oate.</a:t>
            </a: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2057400" y="152400"/>
            <a:ext cx="7924800" cy="2362200"/>
          </a:xfrm>
          <a:prstGeom prst="rect">
            <a:avLst/>
          </a:prstGeom>
          <a:solidFill>
            <a:srgbClr val="E3EDF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22884" name="Line 4"/>
          <p:cNvSpPr>
            <a:spLocks noChangeShapeType="1"/>
          </p:cNvSpPr>
          <p:nvPr/>
        </p:nvSpPr>
        <p:spPr bwMode="auto">
          <a:xfrm>
            <a:off x="5105400" y="1524000"/>
            <a:ext cx="304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2885" name="Text Box 5"/>
          <p:cNvSpPr txBox="1">
            <a:spLocks noChangeArrowheads="1"/>
          </p:cNvSpPr>
          <p:nvPr/>
        </p:nvSpPr>
        <p:spPr bwMode="auto">
          <a:xfrm>
            <a:off x="6096000" y="11430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000000"/>
                </a:solidFill>
              </a:rPr>
              <a:t>O</a:t>
            </a:r>
          </a:p>
        </p:txBody>
      </p:sp>
      <p:sp>
        <p:nvSpPr>
          <p:cNvPr id="122886" name="Text Box 6"/>
          <p:cNvSpPr txBox="1">
            <a:spLocks noChangeArrowheads="1"/>
          </p:cNvSpPr>
          <p:nvPr/>
        </p:nvSpPr>
        <p:spPr bwMode="auto">
          <a:xfrm>
            <a:off x="5334000" y="11430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00CC00"/>
                </a:solidFill>
              </a:rPr>
              <a:t>C</a:t>
            </a:r>
          </a:p>
        </p:txBody>
      </p:sp>
      <p:sp>
        <p:nvSpPr>
          <p:cNvPr id="122887" name="Line 7"/>
          <p:cNvSpPr>
            <a:spLocks noChangeShapeType="1"/>
          </p:cNvSpPr>
          <p:nvPr/>
        </p:nvSpPr>
        <p:spPr bwMode="auto">
          <a:xfrm>
            <a:off x="5791200" y="1524000"/>
            <a:ext cx="381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2888" name="Line 8"/>
          <p:cNvSpPr>
            <a:spLocks noChangeShapeType="1"/>
          </p:cNvSpPr>
          <p:nvPr/>
        </p:nvSpPr>
        <p:spPr bwMode="auto">
          <a:xfrm flipV="1">
            <a:off x="5562600" y="838200"/>
            <a:ext cx="0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2889" name="Text Box 9"/>
          <p:cNvSpPr txBox="1">
            <a:spLocks noChangeArrowheads="1"/>
          </p:cNvSpPr>
          <p:nvPr/>
        </p:nvSpPr>
        <p:spPr bwMode="auto">
          <a:xfrm>
            <a:off x="5334000" y="304800"/>
            <a:ext cx="106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000000"/>
                </a:solidFill>
              </a:rPr>
              <a:t>O</a:t>
            </a:r>
          </a:p>
        </p:txBody>
      </p:sp>
      <p:sp>
        <p:nvSpPr>
          <p:cNvPr id="122890" name="Line 10"/>
          <p:cNvSpPr>
            <a:spLocks noChangeShapeType="1"/>
          </p:cNvSpPr>
          <p:nvPr/>
        </p:nvSpPr>
        <p:spPr bwMode="auto">
          <a:xfrm flipV="1">
            <a:off x="5638800" y="838200"/>
            <a:ext cx="0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2891" name="Text Box 11"/>
          <p:cNvSpPr txBox="1">
            <a:spLocks noChangeArrowheads="1"/>
          </p:cNvSpPr>
          <p:nvPr/>
        </p:nvSpPr>
        <p:spPr bwMode="auto">
          <a:xfrm>
            <a:off x="4648200" y="11430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00CC00"/>
                </a:solidFill>
              </a:rPr>
              <a:t>C</a:t>
            </a:r>
          </a:p>
        </p:txBody>
      </p:sp>
      <p:sp>
        <p:nvSpPr>
          <p:cNvPr id="122892" name="Line 12"/>
          <p:cNvSpPr>
            <a:spLocks noChangeShapeType="1"/>
          </p:cNvSpPr>
          <p:nvPr/>
        </p:nvSpPr>
        <p:spPr bwMode="auto">
          <a:xfrm flipH="1">
            <a:off x="4267200" y="1447800"/>
            <a:ext cx="381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2893" name="Line 13"/>
          <p:cNvSpPr>
            <a:spLocks noChangeShapeType="1"/>
          </p:cNvSpPr>
          <p:nvPr/>
        </p:nvSpPr>
        <p:spPr bwMode="auto">
          <a:xfrm flipH="1">
            <a:off x="4876800" y="838200"/>
            <a:ext cx="0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2894" name="Line 14"/>
          <p:cNvSpPr>
            <a:spLocks noChangeShapeType="1"/>
          </p:cNvSpPr>
          <p:nvPr/>
        </p:nvSpPr>
        <p:spPr bwMode="auto">
          <a:xfrm flipH="1">
            <a:off x="4876800" y="1676400"/>
            <a:ext cx="0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2895" name="Text Box 15"/>
          <p:cNvSpPr txBox="1">
            <a:spLocks noChangeArrowheads="1"/>
          </p:cNvSpPr>
          <p:nvPr/>
        </p:nvSpPr>
        <p:spPr bwMode="auto">
          <a:xfrm>
            <a:off x="4648200" y="19050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CC00"/>
                </a:solidFill>
              </a:rPr>
              <a:t>H</a:t>
            </a:r>
          </a:p>
        </p:txBody>
      </p:sp>
      <p:sp>
        <p:nvSpPr>
          <p:cNvPr id="122896" name="Text Box 16"/>
          <p:cNvSpPr txBox="1">
            <a:spLocks noChangeArrowheads="1"/>
          </p:cNvSpPr>
          <p:nvPr/>
        </p:nvSpPr>
        <p:spPr bwMode="auto">
          <a:xfrm>
            <a:off x="3048000" y="11430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00CC00"/>
                </a:solidFill>
              </a:rPr>
              <a:t>H</a:t>
            </a:r>
          </a:p>
        </p:txBody>
      </p:sp>
      <p:sp>
        <p:nvSpPr>
          <p:cNvPr id="122897" name="Text Box 17"/>
          <p:cNvSpPr txBox="1">
            <a:spLocks noChangeArrowheads="1"/>
          </p:cNvSpPr>
          <p:nvPr/>
        </p:nvSpPr>
        <p:spPr bwMode="auto">
          <a:xfrm>
            <a:off x="4648200" y="3048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00CC00"/>
                </a:solidFill>
              </a:rPr>
              <a:t>H</a:t>
            </a:r>
          </a:p>
        </p:txBody>
      </p:sp>
      <p:sp>
        <p:nvSpPr>
          <p:cNvPr id="122898" name="Text Box 18"/>
          <p:cNvSpPr txBox="1">
            <a:spLocks noChangeArrowheads="1"/>
          </p:cNvSpPr>
          <p:nvPr/>
        </p:nvSpPr>
        <p:spPr bwMode="auto">
          <a:xfrm>
            <a:off x="3810000" y="11430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00CC00"/>
                </a:solidFill>
              </a:rPr>
              <a:t>C</a:t>
            </a:r>
          </a:p>
        </p:txBody>
      </p:sp>
      <p:sp>
        <p:nvSpPr>
          <p:cNvPr id="122899" name="Line 19"/>
          <p:cNvSpPr>
            <a:spLocks noChangeShapeType="1"/>
          </p:cNvSpPr>
          <p:nvPr/>
        </p:nvSpPr>
        <p:spPr bwMode="auto">
          <a:xfrm flipH="1">
            <a:off x="3429000" y="1447800"/>
            <a:ext cx="381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2900" name="Line 20"/>
          <p:cNvSpPr>
            <a:spLocks noChangeShapeType="1"/>
          </p:cNvSpPr>
          <p:nvPr/>
        </p:nvSpPr>
        <p:spPr bwMode="auto">
          <a:xfrm flipH="1">
            <a:off x="4038600" y="838200"/>
            <a:ext cx="0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2901" name="Line 21"/>
          <p:cNvSpPr>
            <a:spLocks noChangeShapeType="1"/>
          </p:cNvSpPr>
          <p:nvPr/>
        </p:nvSpPr>
        <p:spPr bwMode="auto">
          <a:xfrm flipH="1" flipV="1">
            <a:off x="4038600" y="1676400"/>
            <a:ext cx="0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2902" name="Text Box 22"/>
          <p:cNvSpPr txBox="1">
            <a:spLocks noChangeArrowheads="1"/>
          </p:cNvSpPr>
          <p:nvPr/>
        </p:nvSpPr>
        <p:spPr bwMode="auto">
          <a:xfrm>
            <a:off x="3810000" y="3048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00CC00"/>
                </a:solidFill>
              </a:rPr>
              <a:t>H</a:t>
            </a:r>
          </a:p>
        </p:txBody>
      </p:sp>
      <p:sp>
        <p:nvSpPr>
          <p:cNvPr id="122903" name="Text Box 23"/>
          <p:cNvSpPr txBox="1">
            <a:spLocks noChangeArrowheads="1"/>
          </p:cNvSpPr>
          <p:nvPr/>
        </p:nvSpPr>
        <p:spPr bwMode="auto">
          <a:xfrm>
            <a:off x="3810000" y="19050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00CC00"/>
                </a:solidFill>
              </a:rPr>
              <a:t>H</a:t>
            </a:r>
          </a:p>
        </p:txBody>
      </p:sp>
      <p:sp>
        <p:nvSpPr>
          <p:cNvPr id="122904" name="Text Box 24"/>
          <p:cNvSpPr txBox="1">
            <a:spLocks noChangeArrowheads="1"/>
          </p:cNvSpPr>
          <p:nvPr/>
        </p:nvSpPr>
        <p:spPr bwMode="auto">
          <a:xfrm>
            <a:off x="7848600" y="11430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122905" name="Line 25"/>
          <p:cNvSpPr>
            <a:spLocks noChangeShapeType="1"/>
          </p:cNvSpPr>
          <p:nvPr/>
        </p:nvSpPr>
        <p:spPr bwMode="auto">
          <a:xfrm flipH="1">
            <a:off x="7467601" y="1447800"/>
            <a:ext cx="434975" cy="158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2906" name="Line 26"/>
          <p:cNvSpPr>
            <a:spLocks noChangeShapeType="1"/>
          </p:cNvSpPr>
          <p:nvPr/>
        </p:nvSpPr>
        <p:spPr bwMode="auto">
          <a:xfrm flipH="1">
            <a:off x="8077200" y="914400"/>
            <a:ext cx="0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2907" name="Line 27"/>
          <p:cNvSpPr>
            <a:spLocks noChangeShapeType="1"/>
          </p:cNvSpPr>
          <p:nvPr/>
        </p:nvSpPr>
        <p:spPr bwMode="auto">
          <a:xfrm flipH="1">
            <a:off x="8077200" y="1676400"/>
            <a:ext cx="0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2908" name="Text Box 28"/>
          <p:cNvSpPr txBox="1">
            <a:spLocks noChangeArrowheads="1"/>
          </p:cNvSpPr>
          <p:nvPr/>
        </p:nvSpPr>
        <p:spPr bwMode="auto">
          <a:xfrm>
            <a:off x="7848600" y="19050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22909" name="Text Box 29"/>
          <p:cNvSpPr txBox="1">
            <a:spLocks noChangeArrowheads="1"/>
          </p:cNvSpPr>
          <p:nvPr/>
        </p:nvSpPr>
        <p:spPr bwMode="auto">
          <a:xfrm>
            <a:off x="7848600" y="4572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22910" name="Text Box 30"/>
          <p:cNvSpPr txBox="1">
            <a:spLocks noChangeArrowheads="1"/>
          </p:cNvSpPr>
          <p:nvPr/>
        </p:nvSpPr>
        <p:spPr bwMode="auto">
          <a:xfrm>
            <a:off x="7010400" y="11430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122911" name="Line 31"/>
          <p:cNvSpPr>
            <a:spLocks noChangeShapeType="1"/>
          </p:cNvSpPr>
          <p:nvPr/>
        </p:nvSpPr>
        <p:spPr bwMode="auto">
          <a:xfrm flipH="1">
            <a:off x="6553201" y="1524000"/>
            <a:ext cx="434975" cy="158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2912" name="Line 32"/>
          <p:cNvSpPr>
            <a:spLocks noChangeShapeType="1"/>
          </p:cNvSpPr>
          <p:nvPr/>
        </p:nvSpPr>
        <p:spPr bwMode="auto">
          <a:xfrm flipH="1">
            <a:off x="7239000" y="914400"/>
            <a:ext cx="0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2913" name="Line 33"/>
          <p:cNvSpPr>
            <a:spLocks noChangeShapeType="1"/>
          </p:cNvSpPr>
          <p:nvPr/>
        </p:nvSpPr>
        <p:spPr bwMode="auto">
          <a:xfrm flipH="1" flipV="1">
            <a:off x="7239000" y="1676400"/>
            <a:ext cx="1588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2914" name="Text Box 34"/>
          <p:cNvSpPr txBox="1">
            <a:spLocks noChangeArrowheads="1"/>
          </p:cNvSpPr>
          <p:nvPr/>
        </p:nvSpPr>
        <p:spPr bwMode="auto">
          <a:xfrm>
            <a:off x="7010400" y="4572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22915" name="Text Box 35"/>
          <p:cNvSpPr txBox="1">
            <a:spLocks noChangeArrowheads="1"/>
          </p:cNvSpPr>
          <p:nvPr/>
        </p:nvSpPr>
        <p:spPr bwMode="auto">
          <a:xfrm>
            <a:off x="7010400" y="19050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22916" name="Line 36"/>
          <p:cNvSpPr>
            <a:spLocks noChangeShapeType="1"/>
          </p:cNvSpPr>
          <p:nvPr/>
        </p:nvSpPr>
        <p:spPr bwMode="auto">
          <a:xfrm flipH="1">
            <a:off x="8305801" y="1447800"/>
            <a:ext cx="434975" cy="158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2917" name="Text Box 37"/>
          <p:cNvSpPr txBox="1">
            <a:spLocks noChangeArrowheads="1"/>
          </p:cNvSpPr>
          <p:nvPr/>
        </p:nvSpPr>
        <p:spPr bwMode="auto">
          <a:xfrm>
            <a:off x="8763000" y="11430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22918" name="Text Box 38"/>
          <p:cNvSpPr txBox="1">
            <a:spLocks noChangeArrowheads="1"/>
          </p:cNvSpPr>
          <p:nvPr/>
        </p:nvSpPr>
        <p:spPr bwMode="auto">
          <a:xfrm>
            <a:off x="4953000" y="4267201"/>
            <a:ext cx="5715000" cy="51911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800" b="1">
                <a:solidFill>
                  <a:srgbClr val="00CC00"/>
                </a:solidFill>
              </a:rPr>
              <a:t>Propane</a:t>
            </a:r>
            <a:r>
              <a:rPr lang="en-US" altLang="en-US" sz="2800">
                <a:solidFill>
                  <a:srgbClr val="000000"/>
                </a:solidFill>
              </a:rPr>
              <a:t>  - 3 C’s and single bonds</a:t>
            </a:r>
          </a:p>
        </p:txBody>
      </p:sp>
      <p:sp>
        <p:nvSpPr>
          <p:cNvPr id="122919" name="Text Box 39"/>
          <p:cNvSpPr txBox="1">
            <a:spLocks noChangeArrowheads="1"/>
          </p:cNvSpPr>
          <p:nvPr/>
        </p:nvSpPr>
        <p:spPr bwMode="auto">
          <a:xfrm>
            <a:off x="4343400" y="5638801"/>
            <a:ext cx="3733800" cy="646331"/>
          </a:xfrm>
          <a:prstGeom prst="rect">
            <a:avLst/>
          </a:prstGeom>
          <a:solidFill>
            <a:srgbClr val="FF00FF"/>
          </a:solidFill>
          <a:ln w="57150">
            <a:solidFill>
              <a:srgbClr val="00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Ethyl propanoate</a:t>
            </a:r>
          </a:p>
        </p:txBody>
      </p:sp>
      <p:sp>
        <p:nvSpPr>
          <p:cNvPr id="122920" name="Text Box 40"/>
          <p:cNvSpPr txBox="1">
            <a:spLocks noChangeArrowheads="1"/>
          </p:cNvSpPr>
          <p:nvPr/>
        </p:nvSpPr>
        <p:spPr bwMode="auto">
          <a:xfrm>
            <a:off x="3962400" y="4876800"/>
            <a:ext cx="4495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propane</a:t>
            </a:r>
            <a:r>
              <a:rPr lang="en-US" altLang="en-US">
                <a:solidFill>
                  <a:srgbClr val="000000"/>
                </a:solidFill>
              </a:rPr>
              <a:t> + oate = </a:t>
            </a:r>
          </a:p>
        </p:txBody>
      </p:sp>
      <p:sp>
        <p:nvSpPr>
          <p:cNvPr id="122921" name="Text Box 41"/>
          <p:cNvSpPr txBox="1">
            <a:spLocks noChangeArrowheads="1"/>
          </p:cNvSpPr>
          <p:nvPr/>
        </p:nvSpPr>
        <p:spPr bwMode="auto">
          <a:xfrm>
            <a:off x="7315200" y="4876800"/>
            <a:ext cx="2743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propanoate</a:t>
            </a:r>
          </a:p>
        </p:txBody>
      </p:sp>
      <p:sp>
        <p:nvSpPr>
          <p:cNvPr id="122922" name="Text Box 42"/>
          <p:cNvSpPr txBox="1">
            <a:spLocks noChangeArrowheads="1"/>
          </p:cNvSpPr>
          <p:nvPr/>
        </p:nvSpPr>
        <p:spPr bwMode="auto">
          <a:xfrm>
            <a:off x="1524000" y="2667000"/>
            <a:ext cx="2590800" cy="400110"/>
          </a:xfrm>
          <a:prstGeom prst="rect">
            <a:avLst/>
          </a:prstGeom>
          <a:solidFill>
            <a:srgbClr val="FF00FF"/>
          </a:solidFill>
          <a:ln w="57150">
            <a:solidFill>
              <a:srgbClr val="00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Condensed formula</a:t>
            </a:r>
          </a:p>
        </p:txBody>
      </p:sp>
      <p:sp>
        <p:nvSpPr>
          <p:cNvPr id="122923" name="Text Box 43"/>
          <p:cNvSpPr txBox="1">
            <a:spLocks noChangeArrowheads="1"/>
          </p:cNvSpPr>
          <p:nvPr/>
        </p:nvSpPr>
        <p:spPr bwMode="auto">
          <a:xfrm>
            <a:off x="4267200" y="2590801"/>
            <a:ext cx="5715000" cy="701675"/>
          </a:xfrm>
          <a:prstGeom prst="rect">
            <a:avLst/>
          </a:prstGeom>
          <a:solidFill>
            <a:srgbClr val="E3EDF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00FF00"/>
                </a:solidFill>
              </a:rPr>
              <a:t>CH</a:t>
            </a:r>
            <a:r>
              <a:rPr lang="en-US" altLang="en-US" sz="4000" b="1" baseline="-20000">
                <a:solidFill>
                  <a:srgbClr val="00FF00"/>
                </a:solidFill>
              </a:rPr>
              <a:t>3 </a:t>
            </a:r>
            <a:r>
              <a:rPr lang="en-US" altLang="en-US" sz="4000">
                <a:solidFill>
                  <a:srgbClr val="00FF00"/>
                </a:solidFill>
              </a:rPr>
              <a:t>CH</a:t>
            </a:r>
            <a:r>
              <a:rPr lang="en-US" altLang="en-US" sz="4000" b="1" baseline="-20000">
                <a:solidFill>
                  <a:srgbClr val="00FF00"/>
                </a:solidFill>
              </a:rPr>
              <a:t>2 </a:t>
            </a:r>
            <a:r>
              <a:rPr lang="en-US" altLang="en-US" sz="4000">
                <a:solidFill>
                  <a:srgbClr val="00FF00"/>
                </a:solidFill>
              </a:rPr>
              <a:t>C</a:t>
            </a:r>
            <a:r>
              <a:rPr lang="en-US" altLang="en-US" sz="4000">
                <a:solidFill>
                  <a:srgbClr val="000000"/>
                </a:solidFill>
              </a:rPr>
              <a:t>OO</a:t>
            </a:r>
            <a:r>
              <a:rPr lang="en-US" altLang="en-US" sz="4000" b="1" baseline="-20000">
                <a:solidFill>
                  <a:srgbClr val="00FF00"/>
                </a:solidFill>
              </a:rPr>
              <a:t> </a:t>
            </a:r>
            <a:r>
              <a:rPr lang="en-US" altLang="en-US" sz="4000">
                <a:solidFill>
                  <a:srgbClr val="FF0000"/>
                </a:solidFill>
              </a:rPr>
              <a:t>CH</a:t>
            </a:r>
            <a:r>
              <a:rPr lang="en-US" altLang="en-US" sz="4000" b="1" baseline="-20000">
                <a:solidFill>
                  <a:srgbClr val="FF0000"/>
                </a:solidFill>
              </a:rPr>
              <a:t>2</a:t>
            </a:r>
            <a:r>
              <a:rPr lang="en-US" altLang="en-US" sz="4000">
                <a:solidFill>
                  <a:srgbClr val="FF0000"/>
                </a:solidFill>
              </a:rPr>
              <a:t>CH</a:t>
            </a:r>
            <a:r>
              <a:rPr lang="en-US" altLang="en-US" sz="4000" b="1" baseline="-20000">
                <a:solidFill>
                  <a:srgbClr val="FF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5093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1000" fill="hold"/>
                                        <p:tgtEl>
                                          <p:spTgt spid="122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1000" fill="hold"/>
                                        <p:tgtEl>
                                          <p:spTgt spid="122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0" dur="1000" fill="hold"/>
                                        <p:tgtEl>
                                          <p:spTgt spid="122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1000" fill="hold"/>
                                        <p:tgtEl>
                                          <p:spTgt spid="122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4" dur="1000" fill="hold"/>
                                        <p:tgtEl>
                                          <p:spTgt spid="122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122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" dur="1000" fill="hold"/>
                                        <p:tgtEl>
                                          <p:spTgt spid="122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0" dur="1000" fill="hold"/>
                                        <p:tgtEl>
                                          <p:spTgt spid="122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2" dur="1000" fill="hold"/>
                                        <p:tgtEl>
                                          <p:spTgt spid="122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4" dur="1000" fill="hold"/>
                                        <p:tgtEl>
                                          <p:spTgt spid="122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6" dur="1000" fill="hold"/>
                                        <p:tgtEl>
                                          <p:spTgt spid="122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8" dur="1000" fill="hold"/>
                                        <p:tgtEl>
                                          <p:spTgt spid="122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0" dur="1000" fill="hold"/>
                                        <p:tgtEl>
                                          <p:spTgt spid="122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2" dur="1000" fill="hold"/>
                                        <p:tgtEl>
                                          <p:spTgt spid="122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4" dur="1000" fill="hold"/>
                                        <p:tgtEl>
                                          <p:spTgt spid="122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6" dur="1000" fill="hold"/>
                                        <p:tgtEl>
                                          <p:spTgt spid="122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8" dur="1000" fill="hold"/>
                                        <p:tgtEl>
                                          <p:spTgt spid="122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0" dur="1000" fill="hold"/>
                                        <p:tgtEl>
                                          <p:spTgt spid="122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2" dur="1000" fill="hold"/>
                                        <p:tgtEl>
                                          <p:spTgt spid="122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4" dur="1000" fill="hold"/>
                                        <p:tgtEl>
                                          <p:spTgt spid="122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8" dur="1000" fill="hold"/>
                                        <p:tgtEl>
                                          <p:spTgt spid="122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0" dur="1000" fill="hold"/>
                                        <p:tgtEl>
                                          <p:spTgt spid="122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2" dur="1000" fill="hold"/>
                                        <p:tgtEl>
                                          <p:spTgt spid="122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4" dur="1000" fill="hold"/>
                                        <p:tgtEl>
                                          <p:spTgt spid="122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6" dur="1000" fill="hold"/>
                                        <p:tgtEl>
                                          <p:spTgt spid="122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8" dur="1000" fill="hold"/>
                                        <p:tgtEl>
                                          <p:spTgt spid="122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0" dur="1000" fill="hold"/>
                                        <p:tgtEl>
                                          <p:spTgt spid="122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2" dur="1000" fill="hold"/>
                                        <p:tgtEl>
                                          <p:spTgt spid="122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4" dur="1000" fill="hold"/>
                                        <p:tgtEl>
                                          <p:spTgt spid="122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6" dur="1000" fill="hold"/>
                                        <p:tgtEl>
                                          <p:spTgt spid="122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8" dur="1000" fill="hold"/>
                                        <p:tgtEl>
                                          <p:spTgt spid="122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0" dur="1000" fill="hold"/>
                                        <p:tgtEl>
                                          <p:spTgt spid="122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2" dur="1000" fill="hold"/>
                                        <p:tgtEl>
                                          <p:spTgt spid="122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2" grpId="0" build="p"/>
      <p:bldP spid="122884" grpId="0" animBg="1"/>
      <p:bldP spid="122885" grpId="0"/>
      <p:bldP spid="122886" grpId="0"/>
      <p:bldP spid="122887" grpId="0" animBg="1"/>
      <p:bldP spid="122888" grpId="0" animBg="1"/>
      <p:bldP spid="122889" grpId="0"/>
      <p:bldP spid="122890" grpId="0" animBg="1"/>
      <p:bldP spid="122891" grpId="0"/>
      <p:bldP spid="122892" grpId="0" animBg="1"/>
      <p:bldP spid="122893" grpId="0" animBg="1"/>
      <p:bldP spid="122894" grpId="0" animBg="1"/>
      <p:bldP spid="122895" grpId="0"/>
      <p:bldP spid="122896" grpId="0"/>
      <p:bldP spid="122897" grpId="0"/>
      <p:bldP spid="122898" grpId="0"/>
      <p:bldP spid="122899" grpId="0" animBg="1"/>
      <p:bldP spid="122900" grpId="0" animBg="1"/>
      <p:bldP spid="122901" grpId="0" animBg="1"/>
      <p:bldP spid="122902" grpId="0"/>
      <p:bldP spid="122903" grpId="0"/>
      <p:bldP spid="122904" grpId="0"/>
      <p:bldP spid="122905" grpId="0" animBg="1"/>
      <p:bldP spid="122906" grpId="0" animBg="1"/>
      <p:bldP spid="122907" grpId="0" animBg="1"/>
      <p:bldP spid="122908" grpId="0"/>
      <p:bldP spid="122909" grpId="0"/>
      <p:bldP spid="122910" grpId="0"/>
      <p:bldP spid="122911" grpId="0" animBg="1"/>
      <p:bldP spid="122912" grpId="0" animBg="1"/>
      <p:bldP spid="122913" grpId="0" animBg="1"/>
      <p:bldP spid="122914" grpId="0"/>
      <p:bldP spid="122915" grpId="0"/>
      <p:bldP spid="122916" grpId="0" animBg="1"/>
      <p:bldP spid="122917" grpId="0"/>
      <p:bldP spid="122918" grpId="0" animBg="1"/>
      <p:bldP spid="122919" grpId="0" animBg="1"/>
      <p:bldP spid="122920" grpId="0"/>
      <p:bldP spid="122921" grpId="0"/>
      <p:bldP spid="122922" grpId="0" animBg="1"/>
      <p:bldP spid="122923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524000" y="304801"/>
            <a:ext cx="8915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000000"/>
                </a:solidFill>
              </a:rPr>
              <a:t>CH</a:t>
            </a:r>
            <a:r>
              <a:rPr lang="en-US" altLang="en-US" sz="2400">
                <a:solidFill>
                  <a:srgbClr val="000000"/>
                </a:solidFill>
              </a:rPr>
              <a:t>3 </a:t>
            </a:r>
            <a:r>
              <a:rPr lang="en-US" altLang="en-US" sz="4000">
                <a:solidFill>
                  <a:srgbClr val="000000"/>
                </a:solidFill>
              </a:rPr>
              <a:t>- CH</a:t>
            </a:r>
            <a:r>
              <a:rPr lang="en-US" altLang="en-US" sz="2400">
                <a:solidFill>
                  <a:srgbClr val="000000"/>
                </a:solidFill>
              </a:rPr>
              <a:t>2 </a:t>
            </a:r>
            <a:r>
              <a:rPr lang="en-US" altLang="en-US" sz="4000">
                <a:solidFill>
                  <a:srgbClr val="000000"/>
                </a:solidFill>
              </a:rPr>
              <a:t>- CH</a:t>
            </a:r>
            <a:r>
              <a:rPr lang="en-US" altLang="en-US" sz="2400">
                <a:solidFill>
                  <a:srgbClr val="000000"/>
                </a:solidFill>
              </a:rPr>
              <a:t>2 </a:t>
            </a:r>
            <a:r>
              <a:rPr lang="en-US" altLang="en-US" sz="4000">
                <a:solidFill>
                  <a:srgbClr val="000000"/>
                </a:solidFill>
              </a:rPr>
              <a:t>– CH – CH – CH - CH</a:t>
            </a:r>
            <a:r>
              <a:rPr lang="en-US" altLang="en-US" sz="24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5562600" y="1143001"/>
            <a:ext cx="1143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000000"/>
                </a:solidFill>
              </a:rPr>
              <a:t>CH</a:t>
            </a:r>
            <a:r>
              <a:rPr lang="en-US" altLang="en-US" sz="24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8153400" y="1143001"/>
            <a:ext cx="10874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000000"/>
                </a:solidFill>
              </a:rPr>
              <a:t>CH</a:t>
            </a:r>
            <a:r>
              <a:rPr lang="en-US" altLang="en-US" sz="24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5562600" y="1905001"/>
            <a:ext cx="10874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000000"/>
                </a:solidFill>
              </a:rPr>
              <a:t>CH</a:t>
            </a:r>
            <a:r>
              <a:rPr lang="en-US" altLang="en-US" sz="24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6858000" y="1143001"/>
            <a:ext cx="10874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000000"/>
                </a:solidFill>
              </a:rPr>
              <a:t>CH</a:t>
            </a:r>
            <a:r>
              <a:rPr lang="en-US" altLang="en-US" sz="24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5791200" y="914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7086600" y="914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>
            <a:off x="8382000" y="914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5791200" y="1752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1828800" y="2590801"/>
            <a:ext cx="88392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FF00FF"/>
                </a:solidFill>
              </a:rPr>
              <a:t>Step 1</a:t>
            </a:r>
            <a:r>
              <a:rPr lang="en-US" altLang="en-US" sz="3600">
                <a:solidFill>
                  <a:srgbClr val="000000"/>
                </a:solidFill>
              </a:rPr>
              <a:t>: Find the longest continuous chain of carbons.</a:t>
            </a:r>
            <a:endParaRPr lang="en-US" altLang="en-US" sz="3600" b="1">
              <a:solidFill>
                <a:srgbClr val="000000"/>
              </a:solidFill>
            </a:endParaRPr>
          </a:p>
        </p:txBody>
      </p:sp>
      <p:sp>
        <p:nvSpPr>
          <p:cNvPr id="71692" name="Text Box 12"/>
          <p:cNvSpPr txBox="1">
            <a:spLocks noChangeArrowheads="1"/>
          </p:cNvSpPr>
          <p:nvPr/>
        </p:nvSpPr>
        <p:spPr bwMode="auto">
          <a:xfrm>
            <a:off x="9601200" y="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71693" name="Rectangle 13"/>
          <p:cNvSpPr>
            <a:spLocks noChangeArrowheads="1"/>
          </p:cNvSpPr>
          <p:nvPr/>
        </p:nvSpPr>
        <p:spPr bwMode="auto">
          <a:xfrm>
            <a:off x="8229601" y="0"/>
            <a:ext cx="430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71694" name="Rectangle 14"/>
          <p:cNvSpPr>
            <a:spLocks noChangeArrowheads="1"/>
          </p:cNvSpPr>
          <p:nvPr/>
        </p:nvSpPr>
        <p:spPr bwMode="auto">
          <a:xfrm>
            <a:off x="6934201" y="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71695" name="Rectangle 15"/>
          <p:cNvSpPr>
            <a:spLocks noChangeArrowheads="1"/>
          </p:cNvSpPr>
          <p:nvPr/>
        </p:nvSpPr>
        <p:spPr bwMode="auto">
          <a:xfrm>
            <a:off x="5638801" y="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4</a:t>
            </a:r>
          </a:p>
        </p:txBody>
      </p:sp>
      <p:sp>
        <p:nvSpPr>
          <p:cNvPr id="71696" name="Rectangle 16"/>
          <p:cNvSpPr>
            <a:spLocks noChangeArrowheads="1"/>
          </p:cNvSpPr>
          <p:nvPr/>
        </p:nvSpPr>
        <p:spPr bwMode="auto">
          <a:xfrm>
            <a:off x="4191001" y="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5</a:t>
            </a:r>
          </a:p>
        </p:txBody>
      </p:sp>
      <p:sp>
        <p:nvSpPr>
          <p:cNvPr id="71697" name="Rectangle 17"/>
          <p:cNvSpPr>
            <a:spLocks noChangeArrowheads="1"/>
          </p:cNvSpPr>
          <p:nvPr/>
        </p:nvSpPr>
        <p:spPr bwMode="auto">
          <a:xfrm>
            <a:off x="2895601" y="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6</a:t>
            </a:r>
          </a:p>
        </p:txBody>
      </p:sp>
      <p:sp>
        <p:nvSpPr>
          <p:cNvPr id="71698" name="Rectangle 18"/>
          <p:cNvSpPr>
            <a:spLocks noChangeArrowheads="1"/>
          </p:cNvSpPr>
          <p:nvPr/>
        </p:nvSpPr>
        <p:spPr bwMode="auto">
          <a:xfrm>
            <a:off x="1676400" y="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7</a:t>
            </a:r>
          </a:p>
        </p:txBody>
      </p:sp>
      <p:sp>
        <p:nvSpPr>
          <p:cNvPr id="71699" name="Text Box 19"/>
          <p:cNvSpPr txBox="1">
            <a:spLocks noChangeArrowheads="1"/>
          </p:cNvSpPr>
          <p:nvPr/>
        </p:nvSpPr>
        <p:spPr bwMode="auto">
          <a:xfrm>
            <a:off x="1905000" y="5105401"/>
            <a:ext cx="91440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There are </a:t>
            </a:r>
            <a:r>
              <a:rPr lang="en-US" altLang="en-US" sz="3600">
                <a:solidFill>
                  <a:srgbClr val="800000"/>
                </a:solidFill>
              </a:rPr>
              <a:t>7</a:t>
            </a:r>
            <a:r>
              <a:rPr lang="en-US" altLang="en-US" sz="3600">
                <a:solidFill>
                  <a:srgbClr val="000000"/>
                </a:solidFill>
              </a:rPr>
              <a:t> continuous carbons, so the parent chain is</a:t>
            </a:r>
            <a:endParaRPr lang="en-US" altLang="en-US" sz="3600">
              <a:solidFill>
                <a:srgbClr val="FFFF00"/>
              </a:solidFill>
            </a:endParaRPr>
          </a:p>
        </p:txBody>
      </p:sp>
      <p:sp>
        <p:nvSpPr>
          <p:cNvPr id="71700" name="Text Box 20"/>
          <p:cNvSpPr txBox="1">
            <a:spLocks noChangeArrowheads="1"/>
          </p:cNvSpPr>
          <p:nvPr/>
        </p:nvSpPr>
        <p:spPr bwMode="auto">
          <a:xfrm>
            <a:off x="5105400" y="5638800"/>
            <a:ext cx="2590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800000"/>
                </a:solidFill>
              </a:rPr>
              <a:t>heptane</a:t>
            </a:r>
            <a:r>
              <a:rPr lang="en-US" altLang="en-US" sz="3600">
                <a:solidFill>
                  <a:srgbClr val="FFFF00"/>
                </a:solidFill>
              </a:rPr>
              <a:t>.</a:t>
            </a: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71701" name="Text Box 21"/>
          <p:cNvSpPr txBox="1">
            <a:spLocks noChangeArrowheads="1"/>
          </p:cNvSpPr>
          <p:nvPr/>
        </p:nvSpPr>
        <p:spPr bwMode="auto">
          <a:xfrm>
            <a:off x="1524000" y="3962400"/>
            <a:ext cx="9220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All bonds in the chain of carbons</a:t>
            </a:r>
          </a:p>
        </p:txBody>
      </p:sp>
      <p:pic>
        <p:nvPicPr>
          <p:cNvPr id="71702" name="Picture 22" descr="bd14868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81940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3" name="Text Box 23"/>
          <p:cNvSpPr txBox="1">
            <a:spLocks noChangeArrowheads="1"/>
          </p:cNvSpPr>
          <p:nvPr/>
        </p:nvSpPr>
        <p:spPr bwMode="auto">
          <a:xfrm>
            <a:off x="2057400" y="4495801"/>
            <a:ext cx="7391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are single bonds so ending is…</a:t>
            </a:r>
          </a:p>
        </p:txBody>
      </p:sp>
      <p:sp>
        <p:nvSpPr>
          <p:cNvPr id="71704" name="Text Box 24"/>
          <p:cNvSpPr txBox="1">
            <a:spLocks noChangeArrowheads="1"/>
          </p:cNvSpPr>
          <p:nvPr/>
        </p:nvSpPr>
        <p:spPr bwMode="auto">
          <a:xfrm>
            <a:off x="8305800" y="4495800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FF0000"/>
                </a:solidFill>
              </a:rPr>
              <a:t>ane</a:t>
            </a:r>
            <a:r>
              <a:rPr lang="en-US" altLang="en-US" sz="360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71705" name="Line 25"/>
          <p:cNvSpPr>
            <a:spLocks noChangeShapeType="1"/>
          </p:cNvSpPr>
          <p:nvPr/>
        </p:nvSpPr>
        <p:spPr bwMode="auto">
          <a:xfrm flipV="1">
            <a:off x="1828800" y="914400"/>
            <a:ext cx="82296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1622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71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2" grpId="0" autoUpdateAnimBg="0"/>
      <p:bldP spid="71693" grpId="0"/>
      <p:bldP spid="71694" grpId="0" autoUpdateAnimBg="0"/>
      <p:bldP spid="71695" grpId="0" autoUpdateAnimBg="0"/>
      <p:bldP spid="71696" grpId="0" autoUpdateAnimBg="0"/>
      <p:bldP spid="71697" grpId="0" autoUpdateAnimBg="0"/>
      <p:bldP spid="71698" grpId="0" autoUpdateAnimBg="0"/>
      <p:bldP spid="71699" grpId="0" autoUpdateAnimBg="0"/>
      <p:bldP spid="71700" grpId="0" autoUpdateAnimBg="0"/>
      <p:bldP spid="71701" grpId="0" autoUpdateAnimBg="0"/>
      <p:bldP spid="71703" grpId="0" autoUpdateAnimBg="0"/>
      <p:bldP spid="71704" grpId="0" autoUpdateAnimBg="0"/>
      <p:bldP spid="7170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-228600"/>
            <a:ext cx="8510588" cy="1325563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Ex.) Draw ethyl pentan</a:t>
            </a:r>
            <a:r>
              <a:rPr lang="en-US" altLang="en-US" smtClean="0">
                <a:solidFill>
                  <a:srgbClr val="00FF00"/>
                </a:solidFill>
                <a:ea typeface="ＭＳ Ｐゴシック" panose="020B0600070205080204" pitchFamily="34" charset="-128"/>
              </a:rPr>
              <a:t>oate</a:t>
            </a: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2133600" y="1524000"/>
            <a:ext cx="7924800" cy="2362200"/>
          </a:xfrm>
          <a:prstGeom prst="rect">
            <a:avLst/>
          </a:prstGeom>
          <a:solidFill>
            <a:srgbClr val="EBF2F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24932" name="Line 4"/>
          <p:cNvSpPr>
            <a:spLocks noChangeShapeType="1"/>
          </p:cNvSpPr>
          <p:nvPr/>
        </p:nvSpPr>
        <p:spPr bwMode="auto">
          <a:xfrm>
            <a:off x="6019800" y="2819400"/>
            <a:ext cx="304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4933" name="Text Box 5"/>
          <p:cNvSpPr txBox="1">
            <a:spLocks noChangeArrowheads="1"/>
          </p:cNvSpPr>
          <p:nvPr/>
        </p:nvSpPr>
        <p:spPr bwMode="auto">
          <a:xfrm>
            <a:off x="7010400" y="24384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000000"/>
                </a:solidFill>
              </a:rPr>
              <a:t>O</a:t>
            </a:r>
          </a:p>
        </p:txBody>
      </p:sp>
      <p:sp>
        <p:nvSpPr>
          <p:cNvPr id="124934" name="Text Box 6"/>
          <p:cNvSpPr txBox="1">
            <a:spLocks noChangeArrowheads="1"/>
          </p:cNvSpPr>
          <p:nvPr/>
        </p:nvSpPr>
        <p:spPr bwMode="auto">
          <a:xfrm>
            <a:off x="6248400" y="24384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00CC00"/>
                </a:solidFill>
              </a:rPr>
              <a:t>C</a:t>
            </a:r>
          </a:p>
        </p:txBody>
      </p:sp>
      <p:sp>
        <p:nvSpPr>
          <p:cNvPr id="124935" name="Line 7"/>
          <p:cNvSpPr>
            <a:spLocks noChangeShapeType="1"/>
          </p:cNvSpPr>
          <p:nvPr/>
        </p:nvSpPr>
        <p:spPr bwMode="auto">
          <a:xfrm>
            <a:off x="6705600" y="2819400"/>
            <a:ext cx="381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4936" name="Line 8"/>
          <p:cNvSpPr>
            <a:spLocks noChangeShapeType="1"/>
          </p:cNvSpPr>
          <p:nvPr/>
        </p:nvSpPr>
        <p:spPr bwMode="auto">
          <a:xfrm flipV="1">
            <a:off x="6477000" y="2133600"/>
            <a:ext cx="0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4937" name="Text Box 9"/>
          <p:cNvSpPr txBox="1">
            <a:spLocks noChangeArrowheads="1"/>
          </p:cNvSpPr>
          <p:nvPr/>
        </p:nvSpPr>
        <p:spPr bwMode="auto">
          <a:xfrm>
            <a:off x="6248400" y="1600200"/>
            <a:ext cx="106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000000"/>
                </a:solidFill>
              </a:rPr>
              <a:t>O</a:t>
            </a:r>
          </a:p>
        </p:txBody>
      </p:sp>
      <p:sp>
        <p:nvSpPr>
          <p:cNvPr id="124938" name="Line 10"/>
          <p:cNvSpPr>
            <a:spLocks noChangeShapeType="1"/>
          </p:cNvSpPr>
          <p:nvPr/>
        </p:nvSpPr>
        <p:spPr bwMode="auto">
          <a:xfrm flipV="1">
            <a:off x="6553200" y="2133600"/>
            <a:ext cx="0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4939" name="Text Box 11"/>
          <p:cNvSpPr txBox="1">
            <a:spLocks noChangeArrowheads="1"/>
          </p:cNvSpPr>
          <p:nvPr/>
        </p:nvSpPr>
        <p:spPr bwMode="auto">
          <a:xfrm>
            <a:off x="5562600" y="24384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00CC00"/>
                </a:solidFill>
              </a:rPr>
              <a:t>C</a:t>
            </a:r>
          </a:p>
        </p:txBody>
      </p:sp>
      <p:sp>
        <p:nvSpPr>
          <p:cNvPr id="124940" name="Line 12"/>
          <p:cNvSpPr>
            <a:spLocks noChangeShapeType="1"/>
          </p:cNvSpPr>
          <p:nvPr/>
        </p:nvSpPr>
        <p:spPr bwMode="auto">
          <a:xfrm flipH="1">
            <a:off x="5181600" y="2743200"/>
            <a:ext cx="381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4941" name="Line 13"/>
          <p:cNvSpPr>
            <a:spLocks noChangeShapeType="1"/>
          </p:cNvSpPr>
          <p:nvPr/>
        </p:nvSpPr>
        <p:spPr bwMode="auto">
          <a:xfrm flipH="1">
            <a:off x="5791200" y="2133600"/>
            <a:ext cx="0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4942" name="Line 14"/>
          <p:cNvSpPr>
            <a:spLocks noChangeShapeType="1"/>
          </p:cNvSpPr>
          <p:nvPr/>
        </p:nvSpPr>
        <p:spPr bwMode="auto">
          <a:xfrm flipH="1">
            <a:off x="5791200" y="2971800"/>
            <a:ext cx="0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4943" name="Text Box 15"/>
          <p:cNvSpPr txBox="1">
            <a:spLocks noChangeArrowheads="1"/>
          </p:cNvSpPr>
          <p:nvPr/>
        </p:nvSpPr>
        <p:spPr bwMode="auto">
          <a:xfrm>
            <a:off x="5562600" y="32004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00CC00"/>
                </a:solidFill>
              </a:rPr>
              <a:t>H</a:t>
            </a:r>
          </a:p>
        </p:txBody>
      </p:sp>
      <p:sp>
        <p:nvSpPr>
          <p:cNvPr id="124944" name="Text Box 16"/>
          <p:cNvSpPr txBox="1">
            <a:spLocks noChangeArrowheads="1"/>
          </p:cNvSpPr>
          <p:nvPr/>
        </p:nvSpPr>
        <p:spPr bwMode="auto">
          <a:xfrm>
            <a:off x="2057400" y="24384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00CC00"/>
                </a:solidFill>
              </a:rPr>
              <a:t>H</a:t>
            </a:r>
          </a:p>
        </p:txBody>
      </p:sp>
      <p:sp>
        <p:nvSpPr>
          <p:cNvPr id="124945" name="Text Box 17"/>
          <p:cNvSpPr txBox="1">
            <a:spLocks noChangeArrowheads="1"/>
          </p:cNvSpPr>
          <p:nvPr/>
        </p:nvSpPr>
        <p:spPr bwMode="auto">
          <a:xfrm>
            <a:off x="5562600" y="16002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00CC00"/>
                </a:solidFill>
              </a:rPr>
              <a:t>H</a:t>
            </a:r>
          </a:p>
        </p:txBody>
      </p:sp>
      <p:sp>
        <p:nvSpPr>
          <p:cNvPr id="124946" name="Text Box 18"/>
          <p:cNvSpPr txBox="1">
            <a:spLocks noChangeArrowheads="1"/>
          </p:cNvSpPr>
          <p:nvPr/>
        </p:nvSpPr>
        <p:spPr bwMode="auto">
          <a:xfrm>
            <a:off x="4724400" y="24384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00CC00"/>
                </a:solidFill>
              </a:rPr>
              <a:t>C</a:t>
            </a:r>
          </a:p>
        </p:txBody>
      </p:sp>
      <p:sp>
        <p:nvSpPr>
          <p:cNvPr id="124947" name="Line 19"/>
          <p:cNvSpPr>
            <a:spLocks noChangeShapeType="1"/>
          </p:cNvSpPr>
          <p:nvPr/>
        </p:nvSpPr>
        <p:spPr bwMode="auto">
          <a:xfrm flipH="1">
            <a:off x="4343400" y="2743200"/>
            <a:ext cx="381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4948" name="Line 20"/>
          <p:cNvSpPr>
            <a:spLocks noChangeShapeType="1"/>
          </p:cNvSpPr>
          <p:nvPr/>
        </p:nvSpPr>
        <p:spPr bwMode="auto">
          <a:xfrm flipH="1">
            <a:off x="4953000" y="2133600"/>
            <a:ext cx="0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4949" name="Line 21"/>
          <p:cNvSpPr>
            <a:spLocks noChangeShapeType="1"/>
          </p:cNvSpPr>
          <p:nvPr/>
        </p:nvSpPr>
        <p:spPr bwMode="auto">
          <a:xfrm flipH="1" flipV="1">
            <a:off x="4953000" y="2971800"/>
            <a:ext cx="0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4950" name="Text Box 22"/>
          <p:cNvSpPr txBox="1">
            <a:spLocks noChangeArrowheads="1"/>
          </p:cNvSpPr>
          <p:nvPr/>
        </p:nvSpPr>
        <p:spPr bwMode="auto">
          <a:xfrm>
            <a:off x="4724400" y="16002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00CC00"/>
                </a:solidFill>
              </a:rPr>
              <a:t>H</a:t>
            </a:r>
          </a:p>
        </p:txBody>
      </p:sp>
      <p:sp>
        <p:nvSpPr>
          <p:cNvPr id="124951" name="Text Box 23"/>
          <p:cNvSpPr txBox="1">
            <a:spLocks noChangeArrowheads="1"/>
          </p:cNvSpPr>
          <p:nvPr/>
        </p:nvSpPr>
        <p:spPr bwMode="auto">
          <a:xfrm>
            <a:off x="4724400" y="32004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00CC00"/>
                </a:solidFill>
              </a:rPr>
              <a:t>H</a:t>
            </a:r>
          </a:p>
        </p:txBody>
      </p:sp>
      <p:sp>
        <p:nvSpPr>
          <p:cNvPr id="124952" name="Text Box 24"/>
          <p:cNvSpPr txBox="1">
            <a:spLocks noChangeArrowheads="1"/>
          </p:cNvSpPr>
          <p:nvPr/>
        </p:nvSpPr>
        <p:spPr bwMode="auto">
          <a:xfrm>
            <a:off x="8763000" y="24384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124953" name="Line 25"/>
          <p:cNvSpPr>
            <a:spLocks noChangeShapeType="1"/>
          </p:cNvSpPr>
          <p:nvPr/>
        </p:nvSpPr>
        <p:spPr bwMode="auto">
          <a:xfrm flipH="1">
            <a:off x="8382001" y="2743200"/>
            <a:ext cx="434975" cy="158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4954" name="Line 26"/>
          <p:cNvSpPr>
            <a:spLocks noChangeShapeType="1"/>
          </p:cNvSpPr>
          <p:nvPr/>
        </p:nvSpPr>
        <p:spPr bwMode="auto">
          <a:xfrm flipH="1">
            <a:off x="8991600" y="2209800"/>
            <a:ext cx="0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4955" name="Line 27"/>
          <p:cNvSpPr>
            <a:spLocks noChangeShapeType="1"/>
          </p:cNvSpPr>
          <p:nvPr/>
        </p:nvSpPr>
        <p:spPr bwMode="auto">
          <a:xfrm flipH="1">
            <a:off x="8991600" y="2971800"/>
            <a:ext cx="0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4956" name="Text Box 28"/>
          <p:cNvSpPr txBox="1">
            <a:spLocks noChangeArrowheads="1"/>
          </p:cNvSpPr>
          <p:nvPr/>
        </p:nvSpPr>
        <p:spPr bwMode="auto">
          <a:xfrm>
            <a:off x="8763000" y="32004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24957" name="Text Box 29"/>
          <p:cNvSpPr txBox="1">
            <a:spLocks noChangeArrowheads="1"/>
          </p:cNvSpPr>
          <p:nvPr/>
        </p:nvSpPr>
        <p:spPr bwMode="auto">
          <a:xfrm>
            <a:off x="8763000" y="17526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24958" name="Text Box 30"/>
          <p:cNvSpPr txBox="1">
            <a:spLocks noChangeArrowheads="1"/>
          </p:cNvSpPr>
          <p:nvPr/>
        </p:nvSpPr>
        <p:spPr bwMode="auto">
          <a:xfrm>
            <a:off x="7924800" y="24384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124959" name="Line 31"/>
          <p:cNvSpPr>
            <a:spLocks noChangeShapeType="1"/>
          </p:cNvSpPr>
          <p:nvPr/>
        </p:nvSpPr>
        <p:spPr bwMode="auto">
          <a:xfrm flipH="1">
            <a:off x="7467600" y="2819400"/>
            <a:ext cx="381000" cy="158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4960" name="Line 32"/>
          <p:cNvSpPr>
            <a:spLocks noChangeShapeType="1"/>
          </p:cNvSpPr>
          <p:nvPr/>
        </p:nvSpPr>
        <p:spPr bwMode="auto">
          <a:xfrm flipH="1">
            <a:off x="8153400" y="2209800"/>
            <a:ext cx="0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4961" name="Line 33"/>
          <p:cNvSpPr>
            <a:spLocks noChangeShapeType="1"/>
          </p:cNvSpPr>
          <p:nvPr/>
        </p:nvSpPr>
        <p:spPr bwMode="auto">
          <a:xfrm flipH="1" flipV="1">
            <a:off x="8153400" y="2971800"/>
            <a:ext cx="1588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4962" name="Text Box 34"/>
          <p:cNvSpPr txBox="1">
            <a:spLocks noChangeArrowheads="1"/>
          </p:cNvSpPr>
          <p:nvPr/>
        </p:nvSpPr>
        <p:spPr bwMode="auto">
          <a:xfrm>
            <a:off x="7924800" y="17526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24963" name="Text Box 35"/>
          <p:cNvSpPr txBox="1">
            <a:spLocks noChangeArrowheads="1"/>
          </p:cNvSpPr>
          <p:nvPr/>
        </p:nvSpPr>
        <p:spPr bwMode="auto">
          <a:xfrm>
            <a:off x="7924800" y="32004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24964" name="Line 36"/>
          <p:cNvSpPr>
            <a:spLocks noChangeShapeType="1"/>
          </p:cNvSpPr>
          <p:nvPr/>
        </p:nvSpPr>
        <p:spPr bwMode="auto">
          <a:xfrm flipH="1">
            <a:off x="9220201" y="2743200"/>
            <a:ext cx="434975" cy="158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4965" name="Text Box 37"/>
          <p:cNvSpPr txBox="1">
            <a:spLocks noChangeArrowheads="1"/>
          </p:cNvSpPr>
          <p:nvPr/>
        </p:nvSpPr>
        <p:spPr bwMode="auto">
          <a:xfrm>
            <a:off x="9677400" y="24384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24966" name="Text Box 38"/>
          <p:cNvSpPr txBox="1">
            <a:spLocks noChangeArrowheads="1"/>
          </p:cNvSpPr>
          <p:nvPr/>
        </p:nvSpPr>
        <p:spPr bwMode="auto">
          <a:xfrm>
            <a:off x="3810000" y="24384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00CC00"/>
                </a:solidFill>
              </a:rPr>
              <a:t>C</a:t>
            </a:r>
          </a:p>
        </p:txBody>
      </p:sp>
      <p:sp>
        <p:nvSpPr>
          <p:cNvPr id="124967" name="Line 39"/>
          <p:cNvSpPr>
            <a:spLocks noChangeShapeType="1"/>
          </p:cNvSpPr>
          <p:nvPr/>
        </p:nvSpPr>
        <p:spPr bwMode="auto">
          <a:xfrm flipH="1">
            <a:off x="3429000" y="2743200"/>
            <a:ext cx="381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4968" name="Line 40"/>
          <p:cNvSpPr>
            <a:spLocks noChangeShapeType="1"/>
          </p:cNvSpPr>
          <p:nvPr/>
        </p:nvSpPr>
        <p:spPr bwMode="auto">
          <a:xfrm flipH="1">
            <a:off x="4038600" y="2133600"/>
            <a:ext cx="0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4969" name="Line 41"/>
          <p:cNvSpPr>
            <a:spLocks noChangeShapeType="1"/>
          </p:cNvSpPr>
          <p:nvPr/>
        </p:nvSpPr>
        <p:spPr bwMode="auto">
          <a:xfrm flipH="1">
            <a:off x="4038600" y="2971800"/>
            <a:ext cx="0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4970" name="Text Box 42"/>
          <p:cNvSpPr txBox="1">
            <a:spLocks noChangeArrowheads="1"/>
          </p:cNvSpPr>
          <p:nvPr/>
        </p:nvSpPr>
        <p:spPr bwMode="auto">
          <a:xfrm>
            <a:off x="3810000" y="32004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00CC00"/>
                </a:solidFill>
              </a:rPr>
              <a:t>H</a:t>
            </a:r>
          </a:p>
        </p:txBody>
      </p:sp>
      <p:sp>
        <p:nvSpPr>
          <p:cNvPr id="124971" name="Text Box 43"/>
          <p:cNvSpPr txBox="1">
            <a:spLocks noChangeArrowheads="1"/>
          </p:cNvSpPr>
          <p:nvPr/>
        </p:nvSpPr>
        <p:spPr bwMode="auto">
          <a:xfrm>
            <a:off x="3810000" y="16002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00CC00"/>
                </a:solidFill>
              </a:rPr>
              <a:t>H</a:t>
            </a:r>
          </a:p>
        </p:txBody>
      </p:sp>
      <p:sp>
        <p:nvSpPr>
          <p:cNvPr id="124972" name="Text Box 44"/>
          <p:cNvSpPr txBox="1">
            <a:spLocks noChangeArrowheads="1"/>
          </p:cNvSpPr>
          <p:nvPr/>
        </p:nvSpPr>
        <p:spPr bwMode="auto">
          <a:xfrm>
            <a:off x="2971800" y="24384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00CC00"/>
                </a:solidFill>
              </a:rPr>
              <a:t>C</a:t>
            </a:r>
          </a:p>
        </p:txBody>
      </p:sp>
      <p:sp>
        <p:nvSpPr>
          <p:cNvPr id="124973" name="Line 45"/>
          <p:cNvSpPr>
            <a:spLocks noChangeShapeType="1"/>
          </p:cNvSpPr>
          <p:nvPr/>
        </p:nvSpPr>
        <p:spPr bwMode="auto">
          <a:xfrm flipH="1">
            <a:off x="2590800" y="2743200"/>
            <a:ext cx="381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4974" name="Line 46"/>
          <p:cNvSpPr>
            <a:spLocks noChangeShapeType="1"/>
          </p:cNvSpPr>
          <p:nvPr/>
        </p:nvSpPr>
        <p:spPr bwMode="auto">
          <a:xfrm flipH="1">
            <a:off x="3200400" y="2133600"/>
            <a:ext cx="0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4975" name="Line 47"/>
          <p:cNvSpPr>
            <a:spLocks noChangeShapeType="1"/>
          </p:cNvSpPr>
          <p:nvPr/>
        </p:nvSpPr>
        <p:spPr bwMode="auto">
          <a:xfrm flipH="1" flipV="1">
            <a:off x="3200400" y="2971800"/>
            <a:ext cx="0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4976" name="Text Box 48"/>
          <p:cNvSpPr txBox="1">
            <a:spLocks noChangeArrowheads="1"/>
          </p:cNvSpPr>
          <p:nvPr/>
        </p:nvSpPr>
        <p:spPr bwMode="auto">
          <a:xfrm>
            <a:off x="2971800" y="16002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00CC00"/>
                </a:solidFill>
              </a:rPr>
              <a:t>H</a:t>
            </a:r>
          </a:p>
        </p:txBody>
      </p:sp>
      <p:sp>
        <p:nvSpPr>
          <p:cNvPr id="124977" name="Text Box 49"/>
          <p:cNvSpPr txBox="1">
            <a:spLocks noChangeArrowheads="1"/>
          </p:cNvSpPr>
          <p:nvPr/>
        </p:nvSpPr>
        <p:spPr bwMode="auto">
          <a:xfrm>
            <a:off x="2971800" y="32004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00CC00"/>
                </a:solidFill>
              </a:rPr>
              <a:t>H</a:t>
            </a:r>
          </a:p>
        </p:txBody>
      </p:sp>
      <p:sp>
        <p:nvSpPr>
          <p:cNvPr id="124978" name="Text Box 50"/>
          <p:cNvSpPr txBox="1">
            <a:spLocks noChangeArrowheads="1"/>
          </p:cNvSpPr>
          <p:nvPr/>
        </p:nvSpPr>
        <p:spPr bwMode="auto">
          <a:xfrm>
            <a:off x="4724400" y="4343400"/>
            <a:ext cx="3962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Now you’ve got it!</a:t>
            </a:r>
          </a:p>
        </p:txBody>
      </p:sp>
      <p:sp>
        <p:nvSpPr>
          <p:cNvPr id="124979" name="Litebulb"/>
          <p:cNvSpPr>
            <a:spLocks noEditPoints="1" noChangeArrowheads="1"/>
          </p:cNvSpPr>
          <p:nvPr/>
        </p:nvSpPr>
        <p:spPr bwMode="auto">
          <a:xfrm rot="1783869">
            <a:off x="8054975" y="4230688"/>
            <a:ext cx="1524000" cy="2233612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3556 w 21600"/>
              <a:gd name="T13" fmla="*/ 2188 h 21600"/>
              <a:gd name="T14" fmla="*/ 18277 w 21600"/>
              <a:gd name="T15" fmla="*/ 928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CC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pic>
        <p:nvPicPr>
          <p:cNvPr id="124980" name="Picture 52" descr="Image:Granny Smith Apples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4495800"/>
            <a:ext cx="2895600" cy="208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21203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2" grpId="0" animBg="1"/>
      <p:bldP spid="124933" grpId="0"/>
      <p:bldP spid="124934" grpId="0"/>
      <p:bldP spid="124935" grpId="0" animBg="1"/>
      <p:bldP spid="124936" grpId="0" animBg="1"/>
      <p:bldP spid="124937" grpId="0"/>
      <p:bldP spid="124938" grpId="0" animBg="1"/>
      <p:bldP spid="124939" grpId="0" autoUpdateAnimBg="0"/>
      <p:bldP spid="124940" grpId="0" animBg="1"/>
      <p:bldP spid="124941" grpId="0" animBg="1"/>
      <p:bldP spid="124942" grpId="0" animBg="1"/>
      <p:bldP spid="124943" grpId="0" autoUpdateAnimBg="0"/>
      <p:bldP spid="124944" grpId="0" autoUpdateAnimBg="0"/>
      <p:bldP spid="124945" grpId="0" autoUpdateAnimBg="0"/>
      <p:bldP spid="124946" grpId="0" autoUpdateAnimBg="0"/>
      <p:bldP spid="124947" grpId="0" animBg="1"/>
      <p:bldP spid="124948" grpId="0" animBg="1"/>
      <p:bldP spid="124949" grpId="0" animBg="1"/>
      <p:bldP spid="124950" grpId="0" autoUpdateAnimBg="0"/>
      <p:bldP spid="124951" grpId="0" autoUpdateAnimBg="0"/>
      <p:bldP spid="124952" grpId="0" autoUpdateAnimBg="0"/>
      <p:bldP spid="124953" grpId="0" animBg="1"/>
      <p:bldP spid="124954" grpId="0" animBg="1"/>
      <p:bldP spid="124955" grpId="0" animBg="1"/>
      <p:bldP spid="124956" grpId="0" autoUpdateAnimBg="0"/>
      <p:bldP spid="124957" grpId="0" autoUpdateAnimBg="0"/>
      <p:bldP spid="124958" grpId="0" autoUpdateAnimBg="0"/>
      <p:bldP spid="124959" grpId="0" animBg="1"/>
      <p:bldP spid="124960" grpId="0" animBg="1"/>
      <p:bldP spid="124961" grpId="0" animBg="1"/>
      <p:bldP spid="124962" grpId="0" autoUpdateAnimBg="0"/>
      <p:bldP spid="124963" grpId="0" autoUpdateAnimBg="0"/>
      <p:bldP spid="124964" grpId="0" animBg="1"/>
      <p:bldP spid="124965" grpId="0" autoUpdateAnimBg="0"/>
      <p:bldP spid="124966" grpId="0" autoUpdateAnimBg="0"/>
      <p:bldP spid="124967" grpId="0" animBg="1"/>
      <p:bldP spid="124968" grpId="0" animBg="1"/>
      <p:bldP spid="124969" grpId="0" animBg="1"/>
      <p:bldP spid="124970" grpId="0" autoUpdateAnimBg="0"/>
      <p:bldP spid="124971" grpId="0" autoUpdateAnimBg="0"/>
      <p:bldP spid="124972" grpId="0" autoUpdateAnimBg="0"/>
      <p:bldP spid="124973" grpId="0" animBg="1"/>
      <p:bldP spid="124974" grpId="0" animBg="1"/>
      <p:bldP spid="124975" grpId="0" animBg="1"/>
      <p:bldP spid="124976" grpId="0" autoUpdateAnimBg="0"/>
      <p:bldP spid="124977" grpId="0" autoUpdateAnimBg="0"/>
      <p:bldP spid="124978" grpId="0"/>
      <p:bldP spid="124979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"/>
            <a:ext cx="8510588" cy="1325563"/>
          </a:xfrm>
        </p:spPr>
        <p:txBody>
          <a:bodyPr/>
          <a:lstStyle/>
          <a:p>
            <a:pPr eaLnBrk="1" hangingPunct="1"/>
            <a:r>
              <a:rPr lang="en-US" altLang="en-US" sz="4000">
                <a:ea typeface="ＭＳ Ｐゴシック" panose="020B0600070205080204" pitchFamily="34" charset="-128"/>
              </a:rPr>
              <a:t>Amines – contain the functional </a:t>
            </a:r>
            <a:r>
              <a:rPr lang="en-US" altLang="en-US" sz="4000">
                <a:solidFill>
                  <a:srgbClr val="FF0000"/>
                </a:solidFill>
                <a:ea typeface="ＭＳ Ｐゴシック" panose="020B0600070205080204" pitchFamily="34" charset="-128"/>
              </a:rPr>
              <a:t>group </a:t>
            </a:r>
            <a:r>
              <a:rPr lang="en-US" altLang="en-US" sz="4000" b="1">
                <a:solidFill>
                  <a:srgbClr val="FF0000"/>
                </a:solidFill>
                <a:ea typeface="ＭＳ Ｐゴシック" panose="020B0600070205080204" pitchFamily="34" charset="-128"/>
              </a:rPr>
              <a:t>-N-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524000"/>
            <a:ext cx="8540750" cy="7620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It is a derivative of </a:t>
            </a:r>
            <a:r>
              <a:rPr lang="en-US" altLang="en-US" smtClean="0">
                <a:solidFill>
                  <a:srgbClr val="FFFF00"/>
                </a:solidFill>
                <a:ea typeface="ＭＳ Ｐゴシック" panose="020B0600070205080204" pitchFamily="34" charset="-128"/>
              </a:rPr>
              <a:t>ammonia </a:t>
            </a:r>
            <a:r>
              <a:rPr lang="en-US" altLang="en-US" smtClean="0">
                <a:ea typeface="ＭＳ Ｐゴシック" panose="020B0600070205080204" pitchFamily="34" charset="-128"/>
              </a:rPr>
              <a:t>– NH</a:t>
            </a:r>
            <a:r>
              <a:rPr lang="en-US" altLang="en-US" baseline="-20000" smtClean="0">
                <a:ea typeface="ＭＳ Ｐゴシック" panose="020B0600070205080204" pitchFamily="34" charset="-128"/>
              </a:rPr>
              <a:t>3</a:t>
            </a:r>
          </a:p>
        </p:txBody>
      </p:sp>
      <p:sp>
        <p:nvSpPr>
          <p:cNvPr id="126980" name="Rectangle 4"/>
          <p:cNvSpPr>
            <a:spLocks noRot="1" noChangeArrowheads="1"/>
          </p:cNvSpPr>
          <p:nvPr/>
        </p:nvSpPr>
        <p:spPr bwMode="auto">
          <a:xfrm>
            <a:off x="1828800" y="1981200"/>
            <a:ext cx="85407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IUPAC naming of amines – </a:t>
            </a:r>
          </a:p>
          <a:p>
            <a:pPr fontAlgn="base">
              <a:spcAft>
                <a:spcPct val="0"/>
              </a:spcAft>
              <a:buFontTx/>
              <a:buNone/>
            </a:pPr>
            <a:r>
              <a:rPr lang="en-US" altLang="en-US" baseline="-20000">
                <a:solidFill>
                  <a:srgbClr val="000000"/>
                </a:solidFill>
              </a:rPr>
              <a:t>	</a:t>
            </a:r>
            <a:r>
              <a:rPr lang="en-US" altLang="en-US">
                <a:solidFill>
                  <a:srgbClr val="000000"/>
                </a:solidFill>
              </a:rPr>
              <a:t>- replace the final –e with “-</a:t>
            </a:r>
            <a:r>
              <a:rPr lang="en-US" altLang="en-US">
                <a:solidFill>
                  <a:srgbClr val="FFFF00"/>
                </a:solidFill>
              </a:rPr>
              <a:t>amine</a:t>
            </a:r>
            <a:r>
              <a:rPr lang="en-US" altLang="en-US">
                <a:solidFill>
                  <a:srgbClr val="000000"/>
                </a:solidFill>
              </a:rPr>
              <a:t>”</a:t>
            </a:r>
            <a:endParaRPr lang="en-US" altLang="en-US" baseline="-20000">
              <a:solidFill>
                <a:srgbClr val="000000"/>
              </a:solidFill>
            </a:endParaRPr>
          </a:p>
        </p:txBody>
      </p:sp>
      <p:sp>
        <p:nvSpPr>
          <p:cNvPr id="126981" name="Text Box 5"/>
          <p:cNvSpPr txBox="1">
            <a:spLocks noChangeArrowheads="1"/>
          </p:cNvSpPr>
          <p:nvPr/>
        </p:nvSpPr>
        <p:spPr bwMode="auto">
          <a:xfrm>
            <a:off x="3124200" y="41148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126982" name="Text Box 6"/>
          <p:cNvSpPr txBox="1">
            <a:spLocks noChangeArrowheads="1"/>
          </p:cNvSpPr>
          <p:nvPr/>
        </p:nvSpPr>
        <p:spPr bwMode="auto">
          <a:xfrm>
            <a:off x="3124200" y="4953000"/>
            <a:ext cx="76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H</a:t>
            </a:r>
            <a:endParaRPr lang="en-US" altLang="en-US" baseline="-18000">
              <a:solidFill>
                <a:srgbClr val="000000"/>
              </a:solidFill>
            </a:endParaRPr>
          </a:p>
        </p:txBody>
      </p:sp>
      <p:sp>
        <p:nvSpPr>
          <p:cNvPr id="126983" name="Text Box 7"/>
          <p:cNvSpPr txBox="1">
            <a:spLocks noChangeArrowheads="1"/>
          </p:cNvSpPr>
          <p:nvPr/>
        </p:nvSpPr>
        <p:spPr bwMode="auto">
          <a:xfrm>
            <a:off x="2286000" y="4191000"/>
            <a:ext cx="685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H</a:t>
            </a:r>
            <a:endParaRPr lang="en-US" altLang="en-US" baseline="-18000">
              <a:solidFill>
                <a:srgbClr val="000000"/>
              </a:solidFill>
            </a:endParaRPr>
          </a:p>
        </p:txBody>
      </p:sp>
      <p:sp>
        <p:nvSpPr>
          <p:cNvPr id="126984" name="Text Box 8"/>
          <p:cNvSpPr txBox="1">
            <a:spLocks noChangeArrowheads="1"/>
          </p:cNvSpPr>
          <p:nvPr/>
        </p:nvSpPr>
        <p:spPr bwMode="auto">
          <a:xfrm>
            <a:off x="3124200" y="3398839"/>
            <a:ext cx="914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126985" name="Line 9"/>
          <p:cNvSpPr>
            <a:spLocks noChangeShapeType="1"/>
          </p:cNvSpPr>
          <p:nvPr/>
        </p:nvSpPr>
        <p:spPr bwMode="auto">
          <a:xfrm flipV="1">
            <a:off x="3352800" y="3856038"/>
            <a:ext cx="0" cy="258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6986" name="Line 10"/>
          <p:cNvSpPr>
            <a:spLocks noChangeShapeType="1"/>
          </p:cNvSpPr>
          <p:nvPr/>
        </p:nvSpPr>
        <p:spPr bwMode="auto">
          <a:xfrm>
            <a:off x="3352800" y="4724400"/>
            <a:ext cx="0" cy="350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6987" name="Line 11"/>
          <p:cNvSpPr>
            <a:spLocks noChangeShapeType="1"/>
          </p:cNvSpPr>
          <p:nvPr/>
        </p:nvSpPr>
        <p:spPr bwMode="auto">
          <a:xfrm>
            <a:off x="2743200" y="4495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6988" name="Line 12"/>
          <p:cNvSpPr>
            <a:spLocks noChangeShapeType="1"/>
          </p:cNvSpPr>
          <p:nvPr/>
        </p:nvSpPr>
        <p:spPr bwMode="auto">
          <a:xfrm>
            <a:off x="3581400" y="4495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6989" name="Text Box 13"/>
          <p:cNvSpPr txBox="1">
            <a:spLocks noChangeArrowheads="1"/>
          </p:cNvSpPr>
          <p:nvPr/>
        </p:nvSpPr>
        <p:spPr bwMode="auto">
          <a:xfrm>
            <a:off x="3886200" y="4114800"/>
            <a:ext cx="106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NH</a:t>
            </a:r>
            <a:r>
              <a:rPr lang="en-US" altLang="en-US" baseline="-20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26990" name="Rectangle 14"/>
          <p:cNvSpPr>
            <a:spLocks noChangeArrowheads="1"/>
          </p:cNvSpPr>
          <p:nvPr/>
        </p:nvSpPr>
        <p:spPr bwMode="auto">
          <a:xfrm>
            <a:off x="3886200" y="4191000"/>
            <a:ext cx="838200" cy="5334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26991" name="Rectangle 15"/>
          <p:cNvSpPr>
            <a:spLocks noChangeArrowheads="1"/>
          </p:cNvSpPr>
          <p:nvPr/>
        </p:nvSpPr>
        <p:spPr bwMode="auto">
          <a:xfrm>
            <a:off x="3200400" y="5105400"/>
            <a:ext cx="60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26992" name="Text Box 16"/>
          <p:cNvSpPr txBox="1">
            <a:spLocks noChangeArrowheads="1"/>
          </p:cNvSpPr>
          <p:nvPr/>
        </p:nvSpPr>
        <p:spPr bwMode="auto">
          <a:xfrm>
            <a:off x="8534400" y="41148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126993" name="Text Box 17"/>
          <p:cNvSpPr txBox="1">
            <a:spLocks noChangeArrowheads="1"/>
          </p:cNvSpPr>
          <p:nvPr/>
        </p:nvSpPr>
        <p:spPr bwMode="auto">
          <a:xfrm>
            <a:off x="7696200" y="4114800"/>
            <a:ext cx="685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C</a:t>
            </a:r>
            <a:endParaRPr lang="en-US" altLang="en-US" baseline="-18000">
              <a:solidFill>
                <a:srgbClr val="000000"/>
              </a:solidFill>
            </a:endParaRPr>
          </a:p>
        </p:txBody>
      </p:sp>
      <p:sp>
        <p:nvSpPr>
          <p:cNvPr id="126994" name="Line 18"/>
          <p:cNvSpPr>
            <a:spLocks noChangeShapeType="1"/>
          </p:cNvSpPr>
          <p:nvPr/>
        </p:nvSpPr>
        <p:spPr bwMode="auto">
          <a:xfrm flipV="1">
            <a:off x="8763000" y="3856038"/>
            <a:ext cx="0" cy="334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6995" name="Line 19"/>
          <p:cNvSpPr>
            <a:spLocks noChangeShapeType="1"/>
          </p:cNvSpPr>
          <p:nvPr/>
        </p:nvSpPr>
        <p:spPr bwMode="auto">
          <a:xfrm>
            <a:off x="8763000" y="4648200"/>
            <a:ext cx="0" cy="350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6996" name="Line 20"/>
          <p:cNvSpPr>
            <a:spLocks noChangeShapeType="1"/>
          </p:cNvSpPr>
          <p:nvPr/>
        </p:nvSpPr>
        <p:spPr bwMode="auto">
          <a:xfrm>
            <a:off x="8153400" y="4495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6997" name="Line 21"/>
          <p:cNvSpPr>
            <a:spLocks noChangeShapeType="1"/>
          </p:cNvSpPr>
          <p:nvPr/>
        </p:nvSpPr>
        <p:spPr bwMode="auto">
          <a:xfrm>
            <a:off x="8991600" y="4495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6998" name="Text Box 22"/>
          <p:cNvSpPr txBox="1">
            <a:spLocks noChangeArrowheads="1"/>
          </p:cNvSpPr>
          <p:nvPr/>
        </p:nvSpPr>
        <p:spPr bwMode="auto">
          <a:xfrm>
            <a:off x="9296400" y="4114800"/>
            <a:ext cx="106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NH</a:t>
            </a:r>
            <a:r>
              <a:rPr lang="en-US" altLang="en-US" baseline="-20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26999" name="Rectangle 23"/>
          <p:cNvSpPr>
            <a:spLocks noChangeArrowheads="1"/>
          </p:cNvSpPr>
          <p:nvPr/>
        </p:nvSpPr>
        <p:spPr bwMode="auto">
          <a:xfrm>
            <a:off x="9296400" y="4191000"/>
            <a:ext cx="914400" cy="5334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27000" name="Rectangle 24"/>
          <p:cNvSpPr>
            <a:spLocks noChangeArrowheads="1"/>
          </p:cNvSpPr>
          <p:nvPr/>
        </p:nvSpPr>
        <p:spPr bwMode="auto">
          <a:xfrm>
            <a:off x="8534400" y="5105400"/>
            <a:ext cx="60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27001" name="Text Box 25"/>
          <p:cNvSpPr txBox="1">
            <a:spLocks noChangeArrowheads="1"/>
          </p:cNvSpPr>
          <p:nvPr/>
        </p:nvSpPr>
        <p:spPr bwMode="auto">
          <a:xfrm>
            <a:off x="2057400" y="5486400"/>
            <a:ext cx="3200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methanamine</a:t>
            </a:r>
          </a:p>
        </p:txBody>
      </p:sp>
      <p:sp>
        <p:nvSpPr>
          <p:cNvPr id="127002" name="Line 26"/>
          <p:cNvSpPr>
            <a:spLocks noChangeShapeType="1"/>
          </p:cNvSpPr>
          <p:nvPr/>
        </p:nvSpPr>
        <p:spPr bwMode="auto">
          <a:xfrm>
            <a:off x="7391400" y="4495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7003" name="Line 27"/>
          <p:cNvSpPr>
            <a:spLocks noChangeShapeType="1"/>
          </p:cNvSpPr>
          <p:nvPr/>
        </p:nvSpPr>
        <p:spPr bwMode="auto">
          <a:xfrm>
            <a:off x="7924800" y="4648200"/>
            <a:ext cx="0" cy="350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7004" name="Line 28"/>
          <p:cNvSpPr>
            <a:spLocks noChangeShapeType="1"/>
          </p:cNvSpPr>
          <p:nvPr/>
        </p:nvSpPr>
        <p:spPr bwMode="auto">
          <a:xfrm>
            <a:off x="7924800" y="3886200"/>
            <a:ext cx="0" cy="2746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7005" name="Text Box 29"/>
          <p:cNvSpPr txBox="1">
            <a:spLocks noChangeArrowheads="1"/>
          </p:cNvSpPr>
          <p:nvPr/>
        </p:nvSpPr>
        <p:spPr bwMode="auto">
          <a:xfrm>
            <a:off x="7086600" y="5257800"/>
            <a:ext cx="3200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ethanamine</a:t>
            </a:r>
          </a:p>
        </p:txBody>
      </p:sp>
      <p:pic>
        <p:nvPicPr>
          <p:cNvPr id="127006" name="Picture 30" descr="skull_and_crossbone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805363"/>
            <a:ext cx="1676400" cy="166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7007" name="Text Box 31"/>
          <p:cNvSpPr txBox="1">
            <a:spLocks noChangeArrowheads="1"/>
          </p:cNvSpPr>
          <p:nvPr/>
        </p:nvSpPr>
        <p:spPr bwMode="auto">
          <a:xfrm>
            <a:off x="6324600" y="3352800"/>
            <a:ext cx="1295400" cy="523220"/>
          </a:xfrm>
          <a:prstGeom prst="rect">
            <a:avLst/>
          </a:prstGeom>
          <a:solidFill>
            <a:srgbClr val="FF00FF"/>
          </a:solidFill>
          <a:ln w="57150" cmpd="thinThick">
            <a:solidFill>
              <a:srgbClr val="00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Draw:</a:t>
            </a:r>
          </a:p>
        </p:txBody>
      </p:sp>
    </p:spTree>
    <p:extLst>
      <p:ext uri="{BB962C8B-B14F-4D97-AF65-F5344CB8AC3E}">
        <p14:creationId xmlns:p14="http://schemas.microsoft.com/office/powerpoint/2010/main" val="4163042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27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 build="p" autoUpdateAnimBg="0"/>
      <p:bldP spid="126980" grpId="0" autoUpdateAnimBg="0"/>
      <p:bldP spid="126981" grpId="0"/>
      <p:bldP spid="126982" grpId="0"/>
      <p:bldP spid="126983" grpId="0"/>
      <p:bldP spid="126984" grpId="0"/>
      <p:bldP spid="126985" grpId="0" animBg="1"/>
      <p:bldP spid="126986" grpId="0" animBg="1"/>
      <p:bldP spid="126987" grpId="0" animBg="1"/>
      <p:bldP spid="126988" grpId="0" animBg="1"/>
      <p:bldP spid="126989" grpId="0"/>
      <p:bldP spid="126990" grpId="0" animBg="1"/>
      <p:bldP spid="126991" grpId="0" animBg="1"/>
      <p:bldP spid="126992" grpId="0" autoUpdateAnimBg="0"/>
      <p:bldP spid="126993" grpId="0" autoUpdateAnimBg="0"/>
      <p:bldP spid="126994" grpId="0" animBg="1"/>
      <p:bldP spid="126995" grpId="0" animBg="1"/>
      <p:bldP spid="126996" grpId="0" animBg="1"/>
      <p:bldP spid="126997" grpId="0" animBg="1"/>
      <p:bldP spid="126998" grpId="0" autoUpdateAnimBg="0"/>
      <p:bldP spid="126999" grpId="0" animBg="1"/>
      <p:bldP spid="127000" grpId="0" animBg="1"/>
      <p:bldP spid="127001" grpId="0"/>
      <p:bldP spid="127002" grpId="0" animBg="1"/>
      <p:bldP spid="127003" grpId="0" animBg="1"/>
      <p:bldP spid="127004" grpId="0" animBg="1"/>
      <p:bldP spid="127005" grpId="0"/>
      <p:bldP spid="127007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u="sng" smtClean="0">
                <a:solidFill>
                  <a:srgbClr val="FF00FF"/>
                </a:solidFill>
                <a:ea typeface="ＭＳ Ｐゴシック" panose="020B0600070205080204" pitchFamily="34" charset="-128"/>
              </a:rPr>
              <a:t>Amides</a:t>
            </a:r>
            <a:r>
              <a:rPr lang="en-US" altLang="en-US" smtClean="0">
                <a:ea typeface="ＭＳ Ｐゴシック" panose="020B0600070205080204" pitchFamily="34" charset="-128"/>
              </a:rPr>
              <a:t> – contain the functional group: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4375" y="2847976"/>
            <a:ext cx="8229600" cy="1247775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IUPAC naming of amides:</a:t>
            </a:r>
          </a:p>
          <a:p>
            <a:pPr eaLnBrk="1" hangingPunct="1">
              <a:buFontTx/>
              <a:buNone/>
            </a:pPr>
            <a:r>
              <a:rPr lang="en-US" altLang="en-US" smtClean="0">
                <a:ea typeface="ＭＳ Ｐゴシック" panose="020B0600070205080204" pitchFamily="34" charset="-128"/>
              </a:rPr>
              <a:t>	-drop the final –e and add “</a:t>
            </a:r>
            <a:r>
              <a:rPr lang="en-US" altLang="en-US" smtClean="0">
                <a:solidFill>
                  <a:srgbClr val="FFFF00"/>
                </a:solidFill>
                <a:ea typeface="ＭＳ Ｐゴシック" panose="020B0600070205080204" pitchFamily="34" charset="-128"/>
              </a:rPr>
              <a:t>amide</a:t>
            </a:r>
            <a:r>
              <a:rPr lang="en-US" altLang="en-US" smtClean="0">
                <a:ea typeface="ＭＳ Ｐゴシック" panose="020B0600070205080204" pitchFamily="34" charset="-128"/>
              </a:rPr>
              <a:t>”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8382000" y="1676400"/>
            <a:ext cx="99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NH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7620000" y="16764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45062" name="Line 6"/>
          <p:cNvSpPr>
            <a:spLocks noChangeShapeType="1"/>
          </p:cNvSpPr>
          <p:nvPr/>
        </p:nvSpPr>
        <p:spPr bwMode="auto">
          <a:xfrm>
            <a:off x="8077200" y="20574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5063" name="Line 7"/>
          <p:cNvSpPr>
            <a:spLocks noChangeShapeType="1"/>
          </p:cNvSpPr>
          <p:nvPr/>
        </p:nvSpPr>
        <p:spPr bwMode="auto">
          <a:xfrm flipV="1">
            <a:off x="7772400" y="13716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7620000" y="838200"/>
            <a:ext cx="106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 flipV="1">
            <a:off x="7924800" y="13716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1752600" y="2209800"/>
            <a:ext cx="6705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Found at the end of a carbon chain</a:t>
            </a:r>
          </a:p>
        </p:txBody>
      </p:sp>
      <p:sp>
        <p:nvSpPr>
          <p:cNvPr id="131083" name="Text Box 11"/>
          <p:cNvSpPr txBox="1">
            <a:spLocks noChangeArrowheads="1"/>
          </p:cNvSpPr>
          <p:nvPr/>
        </p:nvSpPr>
        <p:spPr bwMode="auto">
          <a:xfrm>
            <a:off x="3810000" y="49530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131084" name="Text Box 12"/>
          <p:cNvSpPr txBox="1">
            <a:spLocks noChangeArrowheads="1"/>
          </p:cNvSpPr>
          <p:nvPr/>
        </p:nvSpPr>
        <p:spPr bwMode="auto">
          <a:xfrm>
            <a:off x="3810000" y="56388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131085" name="Text Box 13"/>
          <p:cNvSpPr txBox="1">
            <a:spLocks noChangeArrowheads="1"/>
          </p:cNvSpPr>
          <p:nvPr/>
        </p:nvSpPr>
        <p:spPr bwMode="auto">
          <a:xfrm>
            <a:off x="3810000" y="42672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131086" name="Line 14"/>
          <p:cNvSpPr>
            <a:spLocks noChangeShapeType="1"/>
          </p:cNvSpPr>
          <p:nvPr/>
        </p:nvSpPr>
        <p:spPr bwMode="auto">
          <a:xfrm flipV="1">
            <a:off x="4038600" y="4724401"/>
            <a:ext cx="0" cy="258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31087" name="Line 15"/>
          <p:cNvSpPr>
            <a:spLocks noChangeShapeType="1"/>
          </p:cNvSpPr>
          <p:nvPr/>
        </p:nvSpPr>
        <p:spPr bwMode="auto">
          <a:xfrm>
            <a:off x="4038600" y="5486400"/>
            <a:ext cx="0" cy="350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31088" name="Line 16"/>
          <p:cNvSpPr>
            <a:spLocks noChangeShapeType="1"/>
          </p:cNvSpPr>
          <p:nvPr/>
        </p:nvSpPr>
        <p:spPr bwMode="auto">
          <a:xfrm>
            <a:off x="3429000" y="53340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31089" name="Line 17"/>
          <p:cNvSpPr>
            <a:spLocks noChangeShapeType="1"/>
          </p:cNvSpPr>
          <p:nvPr/>
        </p:nvSpPr>
        <p:spPr bwMode="auto">
          <a:xfrm>
            <a:off x="4267200" y="5334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31090" name="Text Box 18"/>
          <p:cNvSpPr txBox="1">
            <a:spLocks noChangeArrowheads="1"/>
          </p:cNvSpPr>
          <p:nvPr/>
        </p:nvSpPr>
        <p:spPr bwMode="auto">
          <a:xfrm>
            <a:off x="5257800" y="4953000"/>
            <a:ext cx="106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NH</a:t>
            </a:r>
            <a:r>
              <a:rPr lang="en-US" altLang="en-US" baseline="-1800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131091" name="Text Box 19"/>
          <p:cNvSpPr txBox="1">
            <a:spLocks noChangeArrowheads="1"/>
          </p:cNvSpPr>
          <p:nvPr/>
        </p:nvSpPr>
        <p:spPr bwMode="auto">
          <a:xfrm>
            <a:off x="3048000" y="49530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131092" name="Text Box 20"/>
          <p:cNvSpPr txBox="1">
            <a:spLocks noChangeArrowheads="1"/>
          </p:cNvSpPr>
          <p:nvPr/>
        </p:nvSpPr>
        <p:spPr bwMode="auto">
          <a:xfrm>
            <a:off x="4495800" y="49530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131093" name="Line 21"/>
          <p:cNvSpPr>
            <a:spLocks noChangeShapeType="1"/>
          </p:cNvSpPr>
          <p:nvPr/>
        </p:nvSpPr>
        <p:spPr bwMode="auto">
          <a:xfrm>
            <a:off x="4953000" y="53340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31094" name="Line 22"/>
          <p:cNvSpPr>
            <a:spLocks noChangeShapeType="1"/>
          </p:cNvSpPr>
          <p:nvPr/>
        </p:nvSpPr>
        <p:spPr bwMode="auto">
          <a:xfrm flipV="1">
            <a:off x="4648200" y="46482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31095" name="Text Box 23"/>
          <p:cNvSpPr txBox="1">
            <a:spLocks noChangeArrowheads="1"/>
          </p:cNvSpPr>
          <p:nvPr/>
        </p:nvSpPr>
        <p:spPr bwMode="auto">
          <a:xfrm>
            <a:off x="4495800" y="4114800"/>
            <a:ext cx="106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131096" name="Line 24"/>
          <p:cNvSpPr>
            <a:spLocks noChangeShapeType="1"/>
          </p:cNvSpPr>
          <p:nvPr/>
        </p:nvSpPr>
        <p:spPr bwMode="auto">
          <a:xfrm flipV="1">
            <a:off x="4800600" y="46482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31097" name="Line 25"/>
          <p:cNvSpPr>
            <a:spLocks noChangeShapeType="1"/>
          </p:cNvSpPr>
          <p:nvPr/>
        </p:nvSpPr>
        <p:spPr bwMode="auto">
          <a:xfrm>
            <a:off x="3276600" y="5486400"/>
            <a:ext cx="0" cy="350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31098" name="Line 26"/>
          <p:cNvSpPr>
            <a:spLocks noChangeShapeType="1"/>
          </p:cNvSpPr>
          <p:nvPr/>
        </p:nvSpPr>
        <p:spPr bwMode="auto">
          <a:xfrm>
            <a:off x="3276600" y="4648200"/>
            <a:ext cx="0" cy="350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31099" name="Line 27"/>
          <p:cNvSpPr>
            <a:spLocks noChangeShapeType="1"/>
          </p:cNvSpPr>
          <p:nvPr/>
        </p:nvSpPr>
        <p:spPr bwMode="auto">
          <a:xfrm>
            <a:off x="2667000" y="5257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31100" name="Text Box 28"/>
          <p:cNvSpPr txBox="1">
            <a:spLocks noChangeArrowheads="1"/>
          </p:cNvSpPr>
          <p:nvPr/>
        </p:nvSpPr>
        <p:spPr bwMode="auto">
          <a:xfrm>
            <a:off x="2286000" y="49530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131101" name="Text Box 29"/>
          <p:cNvSpPr txBox="1">
            <a:spLocks noChangeArrowheads="1"/>
          </p:cNvSpPr>
          <p:nvPr/>
        </p:nvSpPr>
        <p:spPr bwMode="auto">
          <a:xfrm>
            <a:off x="3048000" y="41910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131102" name="Text Box 30"/>
          <p:cNvSpPr txBox="1">
            <a:spLocks noChangeArrowheads="1"/>
          </p:cNvSpPr>
          <p:nvPr/>
        </p:nvSpPr>
        <p:spPr bwMode="auto">
          <a:xfrm>
            <a:off x="3048000" y="56388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131103" name="Text Box 31"/>
          <p:cNvSpPr txBox="1">
            <a:spLocks noChangeArrowheads="1"/>
          </p:cNvSpPr>
          <p:nvPr/>
        </p:nvSpPr>
        <p:spPr bwMode="auto">
          <a:xfrm>
            <a:off x="7086600" y="4876801"/>
            <a:ext cx="31511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FFFF00"/>
                </a:solidFill>
              </a:rPr>
              <a:t>propanamide</a:t>
            </a:r>
          </a:p>
        </p:txBody>
      </p:sp>
      <p:sp>
        <p:nvSpPr>
          <p:cNvPr id="45088" name="Line 32"/>
          <p:cNvSpPr>
            <a:spLocks noChangeShapeType="1"/>
          </p:cNvSpPr>
          <p:nvPr/>
        </p:nvSpPr>
        <p:spPr bwMode="auto">
          <a:xfrm>
            <a:off x="7239000" y="1981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5089" name="Line 33"/>
          <p:cNvSpPr>
            <a:spLocks noChangeShapeType="1"/>
          </p:cNvSpPr>
          <p:nvPr/>
        </p:nvSpPr>
        <p:spPr bwMode="auto">
          <a:xfrm flipV="1">
            <a:off x="8610600" y="12954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2700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31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 autoUpdateAnimBg="0"/>
      <p:bldP spid="131083" grpId="0"/>
      <p:bldP spid="131084" grpId="0"/>
      <p:bldP spid="131085" grpId="0"/>
      <p:bldP spid="131086" grpId="0" animBg="1"/>
      <p:bldP spid="131087" grpId="0" animBg="1"/>
      <p:bldP spid="131088" grpId="0" animBg="1"/>
      <p:bldP spid="131089" grpId="0" animBg="1"/>
      <p:bldP spid="131090" grpId="0"/>
      <p:bldP spid="131091" grpId="0"/>
      <p:bldP spid="131092" grpId="0"/>
      <p:bldP spid="131093" grpId="0" animBg="1"/>
      <p:bldP spid="131094" grpId="0" animBg="1"/>
      <p:bldP spid="131095" grpId="0"/>
      <p:bldP spid="131096" grpId="0" animBg="1"/>
      <p:bldP spid="131097" grpId="0" animBg="1"/>
      <p:bldP spid="131098" grpId="0" animBg="1"/>
      <p:bldP spid="131099" grpId="0" animBg="1"/>
      <p:bldP spid="131100" grpId="0"/>
      <p:bldP spid="131101" grpId="0"/>
      <p:bldP spid="131102" grpId="0"/>
      <p:bldP spid="131103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28600"/>
            <a:ext cx="7010400" cy="250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3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l" eaLnBrk="1" hangingPunct="1"/>
            <a:r>
              <a:rPr lang="en-US" altLang="en-US" smtClean="0">
                <a:solidFill>
                  <a:srgbClr val="FF00FF"/>
                </a:solidFill>
                <a:ea typeface="ＭＳ Ｐゴシック" panose="020B0600070205080204" pitchFamily="34" charset="-128"/>
              </a:rPr>
              <a:t>Amide</a:t>
            </a: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2133600" y="5486400"/>
            <a:ext cx="7696200" cy="234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kumimoji="1" lang="en-US" altLang="en-US" sz="2800">
                <a:solidFill>
                  <a:srgbClr val="000000"/>
                </a:solidFill>
              </a:rPr>
              <a:t>Synthetic Polyamides:  nylon, kevlar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kumimoji="1" lang="en-US" altLang="en-US" sz="2800">
                <a:solidFill>
                  <a:srgbClr val="000000"/>
                </a:solidFill>
              </a:rPr>
              <a:t>Natural Polyamide:  silk!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kumimoji="1" lang="en-US" altLang="en-US" sz="280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kumimoji="1" lang="en-US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132101" name="Object 2"/>
          <p:cNvGraphicFramePr>
            <a:graphicFrameLocks noChangeAspect="1"/>
          </p:cNvGraphicFramePr>
          <p:nvPr>
            <p:ph idx="1"/>
          </p:nvPr>
        </p:nvGraphicFramePr>
        <p:xfrm>
          <a:off x="3011489" y="3238500"/>
          <a:ext cx="6975475" cy="207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Bitmap Image" r:id="rId4" imgW="2619048" imgH="733333" progId="Paint.Picture">
                  <p:embed/>
                </p:oleObj>
              </mc:Choice>
              <mc:Fallback>
                <p:oleObj name="Bitmap Image" r:id="rId4" imgW="2619048" imgH="73333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1489" y="3238500"/>
                        <a:ext cx="6975475" cy="207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2102" name="Text Box 6"/>
          <p:cNvSpPr txBox="1">
            <a:spLocks noChangeArrowheads="1"/>
          </p:cNvSpPr>
          <p:nvPr/>
        </p:nvSpPr>
        <p:spPr bwMode="auto">
          <a:xfrm>
            <a:off x="7924800" y="3962401"/>
            <a:ext cx="2590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800">
                <a:solidFill>
                  <a:srgbClr val="FF0000"/>
                </a:solidFill>
              </a:rPr>
              <a:t>butanamide</a:t>
            </a:r>
          </a:p>
        </p:txBody>
      </p:sp>
    </p:spTree>
    <p:extLst>
      <p:ext uri="{BB962C8B-B14F-4D97-AF65-F5344CB8AC3E}">
        <p14:creationId xmlns:p14="http://schemas.microsoft.com/office/powerpoint/2010/main" val="313751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/>
      <p:bldP spid="13210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76400" y="2667001"/>
            <a:ext cx="8763000" cy="1755775"/>
          </a:xfrm>
        </p:spPr>
        <p:txBody>
          <a:bodyPr/>
          <a:lstStyle/>
          <a:p>
            <a:pPr eaLnBrk="1" hangingPunct="1"/>
            <a:r>
              <a:rPr lang="en-US" altLang="en-US" sz="3600">
                <a:solidFill>
                  <a:srgbClr val="FF00FF"/>
                </a:solidFill>
                <a:ea typeface="ＭＳ Ｐゴシック" panose="020B0600070205080204" pitchFamily="34" charset="-128"/>
              </a:rPr>
              <a:t>Step 2</a:t>
            </a:r>
            <a:r>
              <a:rPr lang="en-US" altLang="en-US" sz="3600">
                <a:ea typeface="ＭＳ Ｐゴシック" panose="020B0600070205080204" pitchFamily="34" charset="-128"/>
              </a:rPr>
              <a:t>: Number the carbons in the main sequence starting with the end that will give the </a:t>
            </a:r>
            <a:r>
              <a:rPr lang="en-US" altLang="en-US" sz="3600">
                <a:solidFill>
                  <a:schemeClr val="hlink"/>
                </a:solidFill>
                <a:ea typeface="ＭＳ Ｐゴシック" panose="020B0600070205080204" pitchFamily="34" charset="-128"/>
              </a:rPr>
              <a:t>attached groups</a:t>
            </a:r>
            <a:r>
              <a:rPr lang="en-US" altLang="en-US" sz="3600">
                <a:ea typeface="ＭＳ Ｐゴシック" panose="020B0600070205080204" pitchFamily="34" charset="-128"/>
              </a:rPr>
              <a:t> the smallest #.</a:t>
            </a:r>
          </a:p>
        </p:txBody>
      </p:sp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1981200" y="4572000"/>
            <a:ext cx="89154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This chain is numbered from </a:t>
            </a:r>
            <a:r>
              <a:rPr lang="en-US" altLang="en-US" sz="3600">
                <a:solidFill>
                  <a:srgbClr val="FFFF00"/>
                </a:solidFill>
              </a:rPr>
              <a:t>right </a:t>
            </a:r>
            <a:r>
              <a:rPr lang="en-US" altLang="en-US" sz="3600">
                <a:solidFill>
                  <a:srgbClr val="000000"/>
                </a:solidFill>
              </a:rPr>
              <a:t>to </a:t>
            </a:r>
            <a:r>
              <a:rPr lang="en-US" altLang="en-US" sz="3600">
                <a:solidFill>
                  <a:srgbClr val="FFFF00"/>
                </a:solidFill>
              </a:rPr>
              <a:t>left</a:t>
            </a:r>
            <a:r>
              <a:rPr lang="en-US" altLang="en-US" sz="3600">
                <a:solidFill>
                  <a:srgbClr val="000000"/>
                </a:solidFill>
              </a:rPr>
              <a:t> because there is a substituent closest to the right.</a:t>
            </a:r>
          </a:p>
        </p:txBody>
      </p:sp>
      <p:pic>
        <p:nvPicPr>
          <p:cNvPr id="72708" name="Picture 4" descr="bd14868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480060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524000" y="304801"/>
            <a:ext cx="8915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000000"/>
                </a:solidFill>
              </a:rPr>
              <a:t>CH</a:t>
            </a:r>
            <a:r>
              <a:rPr lang="en-US" altLang="en-US" sz="2400">
                <a:solidFill>
                  <a:srgbClr val="000000"/>
                </a:solidFill>
              </a:rPr>
              <a:t>3 </a:t>
            </a:r>
            <a:r>
              <a:rPr lang="en-US" altLang="en-US" sz="4000">
                <a:solidFill>
                  <a:srgbClr val="000000"/>
                </a:solidFill>
              </a:rPr>
              <a:t>- CH</a:t>
            </a:r>
            <a:r>
              <a:rPr lang="en-US" altLang="en-US" sz="2400">
                <a:solidFill>
                  <a:srgbClr val="000000"/>
                </a:solidFill>
              </a:rPr>
              <a:t>2 </a:t>
            </a:r>
            <a:r>
              <a:rPr lang="en-US" altLang="en-US" sz="4000">
                <a:solidFill>
                  <a:srgbClr val="000000"/>
                </a:solidFill>
              </a:rPr>
              <a:t>- CH</a:t>
            </a:r>
            <a:r>
              <a:rPr lang="en-US" altLang="en-US" sz="2400">
                <a:solidFill>
                  <a:srgbClr val="000000"/>
                </a:solidFill>
              </a:rPr>
              <a:t>2 </a:t>
            </a:r>
            <a:r>
              <a:rPr lang="en-US" altLang="en-US" sz="4000">
                <a:solidFill>
                  <a:srgbClr val="000000"/>
                </a:solidFill>
              </a:rPr>
              <a:t>– CH – CH – CH - CH</a:t>
            </a:r>
            <a:r>
              <a:rPr lang="en-US" altLang="en-US" sz="24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5562600" y="1143001"/>
            <a:ext cx="1143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009999"/>
                </a:solidFill>
              </a:rPr>
              <a:t>CH</a:t>
            </a:r>
            <a:r>
              <a:rPr lang="en-US" altLang="en-US" sz="2400">
                <a:solidFill>
                  <a:srgbClr val="009999"/>
                </a:solidFill>
              </a:rPr>
              <a:t>2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8153400" y="1143001"/>
            <a:ext cx="10874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009999"/>
                </a:solidFill>
              </a:rPr>
              <a:t>CH</a:t>
            </a:r>
            <a:r>
              <a:rPr lang="en-US" altLang="en-US" sz="2400">
                <a:solidFill>
                  <a:srgbClr val="009999"/>
                </a:solidFill>
              </a:rPr>
              <a:t>3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5562600" y="1905001"/>
            <a:ext cx="10874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009999"/>
                </a:solidFill>
              </a:rPr>
              <a:t>CH</a:t>
            </a:r>
            <a:r>
              <a:rPr lang="en-US" altLang="en-US" sz="2400">
                <a:solidFill>
                  <a:srgbClr val="009999"/>
                </a:solidFill>
              </a:rPr>
              <a:t>3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6858000" y="1143001"/>
            <a:ext cx="10874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009999"/>
                </a:solidFill>
              </a:rPr>
              <a:t>CH</a:t>
            </a:r>
            <a:r>
              <a:rPr lang="en-US" altLang="en-US" sz="2400">
                <a:solidFill>
                  <a:srgbClr val="009999"/>
                </a:solidFill>
              </a:rPr>
              <a:t>3</a:t>
            </a:r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5791200" y="914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>
            <a:off x="7086600" y="914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>
            <a:off x="8382000" y="914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>
            <a:off x="5791200" y="1752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2718" name="Text Box 14"/>
          <p:cNvSpPr txBox="1">
            <a:spLocks noChangeArrowheads="1"/>
          </p:cNvSpPr>
          <p:nvPr/>
        </p:nvSpPr>
        <p:spPr bwMode="auto">
          <a:xfrm>
            <a:off x="9601200" y="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72719" name="Rectangle 15"/>
          <p:cNvSpPr>
            <a:spLocks noChangeArrowheads="1"/>
          </p:cNvSpPr>
          <p:nvPr/>
        </p:nvSpPr>
        <p:spPr bwMode="auto">
          <a:xfrm>
            <a:off x="8229601" y="0"/>
            <a:ext cx="430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72720" name="Rectangle 16"/>
          <p:cNvSpPr>
            <a:spLocks noChangeArrowheads="1"/>
          </p:cNvSpPr>
          <p:nvPr/>
        </p:nvSpPr>
        <p:spPr bwMode="auto">
          <a:xfrm>
            <a:off x="6934201" y="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72721" name="Rectangle 17"/>
          <p:cNvSpPr>
            <a:spLocks noChangeArrowheads="1"/>
          </p:cNvSpPr>
          <p:nvPr/>
        </p:nvSpPr>
        <p:spPr bwMode="auto">
          <a:xfrm>
            <a:off x="5638801" y="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4</a:t>
            </a:r>
          </a:p>
        </p:txBody>
      </p:sp>
      <p:sp>
        <p:nvSpPr>
          <p:cNvPr id="72722" name="Rectangle 18"/>
          <p:cNvSpPr>
            <a:spLocks noChangeArrowheads="1"/>
          </p:cNvSpPr>
          <p:nvPr/>
        </p:nvSpPr>
        <p:spPr bwMode="auto">
          <a:xfrm>
            <a:off x="4191001" y="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5</a:t>
            </a:r>
          </a:p>
        </p:txBody>
      </p:sp>
      <p:sp>
        <p:nvSpPr>
          <p:cNvPr id="72723" name="Rectangle 19"/>
          <p:cNvSpPr>
            <a:spLocks noChangeArrowheads="1"/>
          </p:cNvSpPr>
          <p:nvPr/>
        </p:nvSpPr>
        <p:spPr bwMode="auto">
          <a:xfrm>
            <a:off x="2895601" y="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6</a:t>
            </a:r>
          </a:p>
        </p:txBody>
      </p:sp>
      <p:sp>
        <p:nvSpPr>
          <p:cNvPr id="72724" name="Rectangle 20"/>
          <p:cNvSpPr>
            <a:spLocks noChangeArrowheads="1"/>
          </p:cNvSpPr>
          <p:nvPr/>
        </p:nvSpPr>
        <p:spPr bwMode="auto">
          <a:xfrm>
            <a:off x="1676400" y="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7</a:t>
            </a:r>
          </a:p>
        </p:txBody>
      </p:sp>
      <p:sp>
        <p:nvSpPr>
          <p:cNvPr id="72725" name="Line 21"/>
          <p:cNvSpPr>
            <a:spLocks noChangeShapeType="1"/>
          </p:cNvSpPr>
          <p:nvPr/>
        </p:nvSpPr>
        <p:spPr bwMode="auto">
          <a:xfrm flipV="1">
            <a:off x="8686800" y="1752600"/>
            <a:ext cx="0" cy="68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2726" name="Rectangle 22"/>
          <p:cNvSpPr>
            <a:spLocks noChangeArrowheads="1"/>
          </p:cNvSpPr>
          <p:nvPr/>
        </p:nvSpPr>
        <p:spPr bwMode="auto">
          <a:xfrm>
            <a:off x="1752600" y="990600"/>
            <a:ext cx="40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00FF"/>
                </a:solidFill>
              </a:rPr>
              <a:t>1</a:t>
            </a:r>
          </a:p>
        </p:txBody>
      </p:sp>
      <p:sp>
        <p:nvSpPr>
          <p:cNvPr id="72727" name="Rectangle 23"/>
          <p:cNvSpPr>
            <a:spLocks noChangeArrowheads="1"/>
          </p:cNvSpPr>
          <p:nvPr/>
        </p:nvSpPr>
        <p:spPr bwMode="auto">
          <a:xfrm>
            <a:off x="3048001" y="990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00FF"/>
                </a:solidFill>
              </a:rPr>
              <a:t>2</a:t>
            </a:r>
          </a:p>
        </p:txBody>
      </p:sp>
      <p:sp>
        <p:nvSpPr>
          <p:cNvPr id="72728" name="Rectangle 24"/>
          <p:cNvSpPr>
            <a:spLocks noChangeArrowheads="1"/>
          </p:cNvSpPr>
          <p:nvPr/>
        </p:nvSpPr>
        <p:spPr bwMode="auto">
          <a:xfrm>
            <a:off x="4419600" y="990600"/>
            <a:ext cx="40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00FF"/>
                </a:solidFill>
              </a:rPr>
              <a:t>3</a:t>
            </a:r>
          </a:p>
        </p:txBody>
      </p:sp>
      <p:sp>
        <p:nvSpPr>
          <p:cNvPr id="72729" name="Rectangle 25"/>
          <p:cNvSpPr>
            <a:spLocks noChangeArrowheads="1"/>
          </p:cNvSpPr>
          <p:nvPr/>
        </p:nvSpPr>
        <p:spPr bwMode="auto">
          <a:xfrm>
            <a:off x="5791201" y="8382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00FF"/>
                </a:solidFill>
              </a:rPr>
              <a:t>4</a:t>
            </a:r>
          </a:p>
        </p:txBody>
      </p:sp>
      <p:sp>
        <p:nvSpPr>
          <p:cNvPr id="72730" name="Rectangle 26"/>
          <p:cNvSpPr>
            <a:spLocks noChangeArrowheads="1"/>
          </p:cNvSpPr>
          <p:nvPr/>
        </p:nvSpPr>
        <p:spPr bwMode="auto">
          <a:xfrm>
            <a:off x="7086601" y="8382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00FF"/>
                </a:solidFill>
              </a:rPr>
              <a:t>5</a:t>
            </a:r>
          </a:p>
        </p:txBody>
      </p:sp>
      <p:sp>
        <p:nvSpPr>
          <p:cNvPr id="72731" name="Rectangle 27"/>
          <p:cNvSpPr>
            <a:spLocks noChangeArrowheads="1"/>
          </p:cNvSpPr>
          <p:nvPr/>
        </p:nvSpPr>
        <p:spPr bwMode="auto">
          <a:xfrm>
            <a:off x="8458201" y="8382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00FF"/>
                </a:solidFill>
              </a:rPr>
              <a:t>6</a:t>
            </a:r>
          </a:p>
        </p:txBody>
      </p:sp>
      <p:sp>
        <p:nvSpPr>
          <p:cNvPr id="72732" name="Rectangle 28"/>
          <p:cNvSpPr>
            <a:spLocks noChangeArrowheads="1"/>
          </p:cNvSpPr>
          <p:nvPr/>
        </p:nvSpPr>
        <p:spPr bwMode="auto">
          <a:xfrm>
            <a:off x="9448801" y="9144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00FF"/>
                </a:solidFill>
              </a:rPr>
              <a:t>7</a:t>
            </a:r>
          </a:p>
        </p:txBody>
      </p:sp>
      <p:sp>
        <p:nvSpPr>
          <p:cNvPr id="72733" name="Oval 29"/>
          <p:cNvSpPr>
            <a:spLocks noChangeArrowheads="1"/>
          </p:cNvSpPr>
          <p:nvPr/>
        </p:nvSpPr>
        <p:spPr bwMode="auto">
          <a:xfrm>
            <a:off x="8001000" y="1219200"/>
            <a:ext cx="1219200" cy="91440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72734" name="Oval 30"/>
          <p:cNvSpPr>
            <a:spLocks noChangeArrowheads="1"/>
          </p:cNvSpPr>
          <p:nvPr/>
        </p:nvSpPr>
        <p:spPr bwMode="auto">
          <a:xfrm>
            <a:off x="6781800" y="1219200"/>
            <a:ext cx="1219200" cy="91440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72735" name="Oval 31"/>
          <p:cNvSpPr>
            <a:spLocks noChangeArrowheads="1"/>
          </p:cNvSpPr>
          <p:nvPr/>
        </p:nvSpPr>
        <p:spPr bwMode="auto">
          <a:xfrm>
            <a:off x="5410200" y="1143000"/>
            <a:ext cx="1295400" cy="167640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08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 build="p"/>
      <p:bldP spid="72707" grpId="0" autoUpdateAnimBg="0"/>
      <p:bldP spid="72718" grpId="0" autoUpdateAnimBg="0"/>
      <p:bldP spid="72719" grpId="0" autoUpdateAnimBg="0"/>
      <p:bldP spid="72720" grpId="0" autoUpdateAnimBg="0"/>
      <p:bldP spid="72721" grpId="0" autoUpdateAnimBg="0"/>
      <p:bldP spid="72722" grpId="0" autoUpdateAnimBg="0"/>
      <p:bldP spid="72723" grpId="0" autoUpdateAnimBg="0"/>
      <p:bldP spid="72724" grpId="0" autoUpdateAnimBg="0"/>
      <p:bldP spid="72725" grpId="0" animBg="1"/>
      <p:bldP spid="72726" grpId="0" autoUpdateAnimBg="0"/>
      <p:bldP spid="72727" grpId="0" autoUpdateAnimBg="0"/>
      <p:bldP spid="72728" grpId="0" autoUpdateAnimBg="0"/>
      <p:bldP spid="72729" grpId="0" autoUpdateAnimBg="0"/>
      <p:bldP spid="72730" grpId="0" autoUpdateAnimBg="0"/>
      <p:bldP spid="72731" grpId="0" autoUpdateAnimBg="0"/>
      <p:bldP spid="72732" grpId="0" autoUpdateAnimBg="0"/>
      <p:bldP spid="72733" grpId="0" animBg="1"/>
      <p:bldP spid="72734" grpId="0" animBg="1"/>
      <p:bldP spid="727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0" y="2590800"/>
            <a:ext cx="8845550" cy="10668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FF00FF"/>
                </a:solidFill>
                <a:ea typeface="ＭＳ Ｐゴシック" panose="020B0600070205080204" pitchFamily="34" charset="-128"/>
              </a:rPr>
              <a:t>Step 3</a:t>
            </a:r>
            <a:r>
              <a:rPr lang="en-US" altLang="en-US" smtClean="0">
                <a:ea typeface="ＭＳ Ｐゴシック" panose="020B0600070205080204" pitchFamily="34" charset="-128"/>
              </a:rPr>
              <a:t> : Add numbers to the names of the groups to identify their positions on the chain.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1676400" y="365760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- these numbers become prefixes to the parent chain.</a:t>
            </a: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2438400" y="4724401"/>
            <a:ext cx="510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In this ex. the positions are:</a:t>
            </a:r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2667000" y="5486400"/>
            <a:ext cx="7315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FF0000"/>
                </a:solidFill>
              </a:rPr>
              <a:t>- methyl</a:t>
            </a:r>
            <a:r>
              <a:rPr lang="en-US" altLang="en-US" sz="3600">
                <a:solidFill>
                  <a:srgbClr val="000000"/>
                </a:solidFill>
              </a:rPr>
              <a:t>,    </a:t>
            </a:r>
            <a:r>
              <a:rPr lang="en-US" altLang="en-US" sz="3600">
                <a:solidFill>
                  <a:srgbClr val="008000"/>
                </a:solidFill>
              </a:rPr>
              <a:t>- methyl</a:t>
            </a:r>
            <a:r>
              <a:rPr lang="en-US" altLang="en-US" sz="3600">
                <a:solidFill>
                  <a:srgbClr val="000000"/>
                </a:solidFill>
              </a:rPr>
              <a:t>,    - </a:t>
            </a:r>
            <a:r>
              <a:rPr lang="en-US" altLang="en-US" sz="3600">
                <a:solidFill>
                  <a:srgbClr val="FF00FF"/>
                </a:solidFill>
              </a:rPr>
              <a:t>ethyl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524000" y="304801"/>
            <a:ext cx="8915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000000"/>
                </a:solidFill>
              </a:rPr>
              <a:t>CH</a:t>
            </a:r>
            <a:r>
              <a:rPr lang="en-US" altLang="en-US" sz="2400">
                <a:solidFill>
                  <a:srgbClr val="000000"/>
                </a:solidFill>
              </a:rPr>
              <a:t>3 </a:t>
            </a:r>
            <a:r>
              <a:rPr lang="en-US" altLang="en-US" sz="4000">
                <a:solidFill>
                  <a:srgbClr val="000000"/>
                </a:solidFill>
              </a:rPr>
              <a:t>- CH</a:t>
            </a:r>
            <a:r>
              <a:rPr lang="en-US" altLang="en-US" sz="2400">
                <a:solidFill>
                  <a:srgbClr val="000000"/>
                </a:solidFill>
              </a:rPr>
              <a:t>2 </a:t>
            </a:r>
            <a:r>
              <a:rPr lang="en-US" altLang="en-US" sz="4000">
                <a:solidFill>
                  <a:srgbClr val="000000"/>
                </a:solidFill>
              </a:rPr>
              <a:t>- CH</a:t>
            </a:r>
            <a:r>
              <a:rPr lang="en-US" altLang="en-US" sz="2400">
                <a:solidFill>
                  <a:srgbClr val="000000"/>
                </a:solidFill>
              </a:rPr>
              <a:t>2 </a:t>
            </a:r>
            <a:r>
              <a:rPr lang="en-US" altLang="en-US" sz="4000">
                <a:solidFill>
                  <a:srgbClr val="000000"/>
                </a:solidFill>
              </a:rPr>
              <a:t>– CH – CH – CH - CH</a:t>
            </a:r>
            <a:r>
              <a:rPr lang="en-US" altLang="en-US" sz="24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5562600" y="1143001"/>
            <a:ext cx="1143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FF00FF"/>
                </a:solidFill>
              </a:rPr>
              <a:t>CH</a:t>
            </a:r>
            <a:r>
              <a:rPr lang="en-US" altLang="en-US" sz="2400">
                <a:solidFill>
                  <a:srgbClr val="FF00FF"/>
                </a:solidFill>
              </a:rPr>
              <a:t>2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8153400" y="1143001"/>
            <a:ext cx="10874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FF0000"/>
                </a:solidFill>
              </a:rPr>
              <a:t>CH</a:t>
            </a:r>
            <a:r>
              <a:rPr lang="en-US" altLang="en-US" sz="24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562600" y="1905001"/>
            <a:ext cx="10874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FF00FF"/>
                </a:solidFill>
              </a:rPr>
              <a:t>CH</a:t>
            </a:r>
            <a:r>
              <a:rPr lang="en-US" altLang="en-US" sz="2400">
                <a:solidFill>
                  <a:srgbClr val="FF00FF"/>
                </a:solidFill>
              </a:rPr>
              <a:t>3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6781800" y="1143001"/>
            <a:ext cx="10874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008000"/>
                </a:solidFill>
              </a:rPr>
              <a:t>CH</a:t>
            </a:r>
            <a:r>
              <a:rPr lang="en-US" altLang="en-US" sz="2400">
                <a:solidFill>
                  <a:srgbClr val="008000"/>
                </a:solidFill>
              </a:rPr>
              <a:t>3</a:t>
            </a:r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5791200" y="914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7086600" y="914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8382000" y="914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5791200" y="1752600"/>
            <a:ext cx="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9601200" y="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8229601" y="0"/>
            <a:ext cx="430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6934201" y="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5638801" y="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00FF"/>
                </a:solidFill>
              </a:rPr>
              <a:t>4</a:t>
            </a: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4191001" y="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5</a:t>
            </a:r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2895601" y="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6</a:t>
            </a: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1676400" y="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7</a:t>
            </a:r>
          </a:p>
        </p:txBody>
      </p:sp>
      <p:sp>
        <p:nvSpPr>
          <p:cNvPr id="73750" name="Text Box 22"/>
          <p:cNvSpPr txBox="1">
            <a:spLocks noChangeArrowheads="1"/>
          </p:cNvSpPr>
          <p:nvPr/>
        </p:nvSpPr>
        <p:spPr bwMode="auto">
          <a:xfrm>
            <a:off x="2362200" y="556260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73751" name="Text Box 23"/>
          <p:cNvSpPr txBox="1">
            <a:spLocks noChangeArrowheads="1"/>
          </p:cNvSpPr>
          <p:nvPr/>
        </p:nvSpPr>
        <p:spPr bwMode="auto">
          <a:xfrm>
            <a:off x="4648200" y="5562601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008000"/>
                </a:solidFill>
              </a:rPr>
              <a:t>3</a:t>
            </a:r>
          </a:p>
        </p:txBody>
      </p:sp>
      <p:sp>
        <p:nvSpPr>
          <p:cNvPr id="73752" name="Text Box 24"/>
          <p:cNvSpPr txBox="1">
            <a:spLocks noChangeArrowheads="1"/>
          </p:cNvSpPr>
          <p:nvPr/>
        </p:nvSpPr>
        <p:spPr bwMode="auto">
          <a:xfrm>
            <a:off x="6934200" y="556260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FF00FF"/>
                </a:solidFill>
              </a:rPr>
              <a:t>4</a:t>
            </a:r>
          </a:p>
        </p:txBody>
      </p:sp>
      <p:sp>
        <p:nvSpPr>
          <p:cNvPr id="73753" name="Text Box 25"/>
          <p:cNvSpPr txBox="1">
            <a:spLocks noChangeArrowheads="1"/>
          </p:cNvSpPr>
          <p:nvPr/>
        </p:nvSpPr>
        <p:spPr bwMode="auto">
          <a:xfrm>
            <a:off x="8458200" y="4495801"/>
            <a:ext cx="1981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ethane</a:t>
            </a:r>
          </a:p>
        </p:txBody>
      </p:sp>
      <p:sp>
        <p:nvSpPr>
          <p:cNvPr id="73754" name="Line 26"/>
          <p:cNvSpPr>
            <a:spLocks noChangeShapeType="1"/>
          </p:cNvSpPr>
          <p:nvPr/>
        </p:nvSpPr>
        <p:spPr bwMode="auto">
          <a:xfrm flipH="1">
            <a:off x="9067800" y="4648200"/>
            <a:ext cx="5334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3755" name="Line 27"/>
          <p:cNvSpPr>
            <a:spLocks noChangeShapeType="1"/>
          </p:cNvSpPr>
          <p:nvPr/>
        </p:nvSpPr>
        <p:spPr bwMode="auto">
          <a:xfrm>
            <a:off x="9067800" y="4648200"/>
            <a:ext cx="5334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3756" name="Text Box 28"/>
          <p:cNvSpPr txBox="1">
            <a:spLocks noChangeArrowheads="1"/>
          </p:cNvSpPr>
          <p:nvPr/>
        </p:nvSpPr>
        <p:spPr bwMode="auto">
          <a:xfrm>
            <a:off x="9220200" y="4114801"/>
            <a:ext cx="53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yl</a:t>
            </a:r>
          </a:p>
        </p:txBody>
      </p:sp>
      <p:sp>
        <p:nvSpPr>
          <p:cNvPr id="73757" name="Text Box 29"/>
          <p:cNvSpPr txBox="1">
            <a:spLocks noChangeArrowheads="1"/>
          </p:cNvSpPr>
          <p:nvPr/>
        </p:nvSpPr>
        <p:spPr bwMode="auto">
          <a:xfrm>
            <a:off x="8458200" y="487680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</a:t>
            </a:r>
            <a:r>
              <a:rPr lang="en-US" sz="3200" baseline="-18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en-US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</a:t>
            </a:r>
            <a:r>
              <a:rPr lang="en-US" sz="3200" baseline="-18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73758" name="Line 30"/>
          <p:cNvSpPr>
            <a:spLocks noChangeShapeType="1"/>
          </p:cNvSpPr>
          <p:nvPr/>
        </p:nvSpPr>
        <p:spPr bwMode="auto">
          <a:xfrm flipH="1">
            <a:off x="9296400" y="5181600"/>
            <a:ext cx="15240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3759" name="Text Box 31"/>
          <p:cNvSpPr txBox="1">
            <a:spLocks noChangeArrowheads="1"/>
          </p:cNvSpPr>
          <p:nvPr/>
        </p:nvSpPr>
        <p:spPr bwMode="auto">
          <a:xfrm>
            <a:off x="9220200" y="5334001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612177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autoUpdateAnimBg="0"/>
      <p:bldP spid="73732" grpId="0" autoUpdateAnimBg="0"/>
      <p:bldP spid="73733" grpId="0" autoUpdateAnimBg="0"/>
      <p:bldP spid="73750" grpId="0" autoUpdateAnimBg="0"/>
      <p:bldP spid="73751" grpId="0" autoUpdateAnimBg="0"/>
      <p:bldP spid="73752" grpId="0" autoUpdateAnimBg="0"/>
      <p:bldP spid="73753" grpId="0" autoUpdateAnimBg="0"/>
      <p:bldP spid="73754" grpId="0" animBg="1"/>
      <p:bldP spid="73755" grpId="0" animBg="1"/>
      <p:bldP spid="73756" grpId="0" autoUpdateAnimBg="0"/>
      <p:bldP spid="73757" grpId="0" autoUpdateAnimBg="0"/>
      <p:bldP spid="73758" grpId="0" animBg="1"/>
      <p:bldP spid="7375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76401" y="2438400"/>
            <a:ext cx="8689975" cy="16764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FF00FF"/>
                </a:solidFill>
                <a:ea typeface="ＭＳ Ｐゴシック" panose="020B0600070205080204" pitchFamily="34" charset="-128"/>
              </a:rPr>
              <a:t>Step 4</a:t>
            </a:r>
            <a:r>
              <a:rPr lang="en-US" altLang="en-US" smtClean="0">
                <a:ea typeface="ＭＳ Ｐゴシック" panose="020B0600070205080204" pitchFamily="34" charset="-128"/>
              </a:rPr>
              <a:t>: Use prefixes to indicate the appearance of a group more than once in the structure.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524000" y="304801"/>
            <a:ext cx="8915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000000"/>
                </a:solidFill>
              </a:rPr>
              <a:t>CH</a:t>
            </a:r>
            <a:r>
              <a:rPr lang="en-US" altLang="en-US" sz="2400">
                <a:solidFill>
                  <a:srgbClr val="000000"/>
                </a:solidFill>
              </a:rPr>
              <a:t>3 </a:t>
            </a:r>
            <a:r>
              <a:rPr lang="en-US" altLang="en-US" sz="4000">
                <a:solidFill>
                  <a:srgbClr val="000000"/>
                </a:solidFill>
              </a:rPr>
              <a:t>- CH</a:t>
            </a:r>
            <a:r>
              <a:rPr lang="en-US" altLang="en-US" sz="2400">
                <a:solidFill>
                  <a:srgbClr val="000000"/>
                </a:solidFill>
              </a:rPr>
              <a:t>2 </a:t>
            </a:r>
            <a:r>
              <a:rPr lang="en-US" altLang="en-US" sz="4000">
                <a:solidFill>
                  <a:srgbClr val="000000"/>
                </a:solidFill>
              </a:rPr>
              <a:t>- CH</a:t>
            </a:r>
            <a:r>
              <a:rPr lang="en-US" altLang="en-US" sz="2400">
                <a:solidFill>
                  <a:srgbClr val="000000"/>
                </a:solidFill>
              </a:rPr>
              <a:t>2 </a:t>
            </a:r>
            <a:r>
              <a:rPr lang="en-US" altLang="en-US" sz="4000">
                <a:solidFill>
                  <a:srgbClr val="000000"/>
                </a:solidFill>
              </a:rPr>
              <a:t>– CH – CH – CH - CH</a:t>
            </a:r>
            <a:r>
              <a:rPr lang="en-US" altLang="en-US" sz="24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562600" y="1143001"/>
            <a:ext cx="1143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000000"/>
                </a:solidFill>
              </a:rPr>
              <a:t>CH</a:t>
            </a:r>
            <a:r>
              <a:rPr lang="en-US" altLang="en-US" sz="24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8153400" y="1143001"/>
            <a:ext cx="10874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000000"/>
                </a:solidFill>
              </a:rPr>
              <a:t>CH</a:t>
            </a:r>
            <a:r>
              <a:rPr lang="en-US" altLang="en-US" sz="24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5562600" y="1905001"/>
            <a:ext cx="10874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000000"/>
                </a:solidFill>
              </a:rPr>
              <a:t>CH</a:t>
            </a:r>
            <a:r>
              <a:rPr lang="en-US" altLang="en-US" sz="24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58000" y="1143001"/>
            <a:ext cx="10874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000000"/>
                </a:solidFill>
              </a:rPr>
              <a:t>CH</a:t>
            </a:r>
            <a:r>
              <a:rPr lang="en-US" altLang="en-US" sz="24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5791200" y="914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7086600" y="914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8382000" y="914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5791200" y="1752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9601200" y="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8229601" y="0"/>
            <a:ext cx="430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6934201" y="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5638801" y="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4</a:t>
            </a:r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4191001" y="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5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2895601" y="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6</a:t>
            </a:r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1676400" y="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7</a:t>
            </a: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3962400" y="3733800"/>
            <a:ext cx="5410200" cy="277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Di		=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Tri		=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		=	four times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		=	five times</a:t>
            </a:r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3886200" y="3657600"/>
            <a:ext cx="5562600" cy="28956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74773" name="Text Box 21"/>
          <p:cNvSpPr txBox="1">
            <a:spLocks noChangeArrowheads="1"/>
          </p:cNvSpPr>
          <p:nvPr/>
        </p:nvSpPr>
        <p:spPr bwMode="auto">
          <a:xfrm>
            <a:off x="6781800" y="3733800"/>
            <a:ext cx="1981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008000"/>
                </a:solidFill>
              </a:rPr>
              <a:t>twice</a:t>
            </a:r>
          </a:p>
        </p:txBody>
      </p:sp>
      <p:sp>
        <p:nvSpPr>
          <p:cNvPr id="74774" name="Text Box 22"/>
          <p:cNvSpPr txBox="1">
            <a:spLocks noChangeArrowheads="1"/>
          </p:cNvSpPr>
          <p:nvPr/>
        </p:nvSpPr>
        <p:spPr bwMode="auto">
          <a:xfrm>
            <a:off x="6781800" y="4495800"/>
            <a:ext cx="2590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008000"/>
                </a:solidFill>
              </a:rPr>
              <a:t>three times</a:t>
            </a:r>
          </a:p>
        </p:txBody>
      </p:sp>
      <p:sp>
        <p:nvSpPr>
          <p:cNvPr id="74775" name="Text Box 23"/>
          <p:cNvSpPr txBox="1">
            <a:spLocks noChangeArrowheads="1"/>
          </p:cNvSpPr>
          <p:nvPr/>
        </p:nvSpPr>
        <p:spPr bwMode="auto">
          <a:xfrm>
            <a:off x="3962400" y="5181600"/>
            <a:ext cx="1981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008000"/>
                </a:solidFill>
              </a:rPr>
              <a:t>Tetra</a:t>
            </a:r>
          </a:p>
        </p:txBody>
      </p:sp>
      <p:sp>
        <p:nvSpPr>
          <p:cNvPr id="74776" name="Text Box 24"/>
          <p:cNvSpPr txBox="1">
            <a:spLocks noChangeArrowheads="1"/>
          </p:cNvSpPr>
          <p:nvPr/>
        </p:nvSpPr>
        <p:spPr bwMode="auto">
          <a:xfrm>
            <a:off x="3962400" y="5867400"/>
            <a:ext cx="1981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008000"/>
                </a:solidFill>
              </a:rPr>
              <a:t>Penta</a:t>
            </a:r>
          </a:p>
        </p:txBody>
      </p:sp>
    </p:spTree>
    <p:extLst>
      <p:ext uri="{BB962C8B-B14F-4D97-AF65-F5344CB8AC3E}">
        <p14:creationId xmlns:p14="http://schemas.microsoft.com/office/powerpoint/2010/main" val="4010761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73" grpId="0" autoUpdateAnimBg="0"/>
      <p:bldP spid="74774" grpId="0" autoUpdateAnimBg="0"/>
      <p:bldP spid="74775" grpId="0" autoUpdateAnimBg="0"/>
      <p:bldP spid="7477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52600" y="2438401"/>
            <a:ext cx="8540750" cy="4422775"/>
          </a:xfrm>
        </p:spPr>
        <p:txBody>
          <a:bodyPr/>
          <a:lstStyle/>
          <a:p>
            <a:pPr eaLnBrk="1" hangingPunct="1"/>
            <a:r>
              <a:rPr lang="en-US" altLang="en-US" sz="3600">
                <a:ea typeface="ＭＳ Ｐゴシック" panose="020B0600070205080204" pitchFamily="34" charset="-128"/>
              </a:rPr>
              <a:t>This chain has 2 methyl groups so 			is used. 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524000" y="304801"/>
            <a:ext cx="8915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000000"/>
                </a:solidFill>
              </a:rPr>
              <a:t>CH</a:t>
            </a:r>
            <a:r>
              <a:rPr lang="en-US" altLang="en-US" sz="2400">
                <a:solidFill>
                  <a:srgbClr val="000000"/>
                </a:solidFill>
              </a:rPr>
              <a:t>3 </a:t>
            </a:r>
            <a:r>
              <a:rPr lang="en-US" altLang="en-US" sz="4000">
                <a:solidFill>
                  <a:srgbClr val="000000"/>
                </a:solidFill>
              </a:rPr>
              <a:t>- CH</a:t>
            </a:r>
            <a:r>
              <a:rPr lang="en-US" altLang="en-US" sz="2400">
                <a:solidFill>
                  <a:srgbClr val="000000"/>
                </a:solidFill>
              </a:rPr>
              <a:t>2 </a:t>
            </a:r>
            <a:r>
              <a:rPr lang="en-US" altLang="en-US" sz="4000">
                <a:solidFill>
                  <a:srgbClr val="000000"/>
                </a:solidFill>
              </a:rPr>
              <a:t>- CH</a:t>
            </a:r>
            <a:r>
              <a:rPr lang="en-US" altLang="en-US" sz="2400">
                <a:solidFill>
                  <a:srgbClr val="000000"/>
                </a:solidFill>
              </a:rPr>
              <a:t>2 </a:t>
            </a:r>
            <a:r>
              <a:rPr lang="en-US" altLang="en-US" sz="4000">
                <a:solidFill>
                  <a:srgbClr val="000000"/>
                </a:solidFill>
              </a:rPr>
              <a:t>– CH – CH – CH - CH</a:t>
            </a:r>
            <a:r>
              <a:rPr lang="en-US" altLang="en-US" sz="24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5562600" y="1143001"/>
            <a:ext cx="1143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000000"/>
                </a:solidFill>
              </a:rPr>
              <a:t>CH</a:t>
            </a:r>
            <a:r>
              <a:rPr lang="en-US" altLang="en-US" sz="24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8153400" y="1143001"/>
            <a:ext cx="10874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FFFF00"/>
                </a:solidFill>
              </a:rPr>
              <a:t>CH</a:t>
            </a:r>
            <a:r>
              <a:rPr lang="en-US" altLang="en-US" sz="2400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5562600" y="1905001"/>
            <a:ext cx="10874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000000"/>
                </a:solidFill>
              </a:rPr>
              <a:t>CH</a:t>
            </a:r>
            <a:r>
              <a:rPr lang="en-US" altLang="en-US" sz="24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858000" y="1143001"/>
            <a:ext cx="10874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FFFF00"/>
                </a:solidFill>
              </a:rPr>
              <a:t>CH</a:t>
            </a:r>
            <a:r>
              <a:rPr lang="en-US" altLang="en-US" sz="2400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5791200" y="914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7086600" y="914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8382000" y="914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5791200" y="1752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9601200" y="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8229601" y="0"/>
            <a:ext cx="430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6934201" y="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5638801" y="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4</a:t>
            </a: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4191001" y="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5</a:t>
            </a: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2895601" y="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6</a:t>
            </a:r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1676400" y="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7</a:t>
            </a:r>
          </a:p>
        </p:txBody>
      </p:sp>
      <p:sp>
        <p:nvSpPr>
          <p:cNvPr id="75795" name="Text Box 19"/>
          <p:cNvSpPr txBox="1">
            <a:spLocks noChangeArrowheads="1"/>
          </p:cNvSpPr>
          <p:nvPr/>
        </p:nvSpPr>
        <p:spPr bwMode="auto">
          <a:xfrm>
            <a:off x="2362200" y="2971800"/>
            <a:ext cx="2286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FFFF00"/>
                </a:solidFill>
              </a:rPr>
              <a:t>dimethyl</a:t>
            </a:r>
          </a:p>
        </p:txBody>
      </p:sp>
      <p:sp>
        <p:nvSpPr>
          <p:cNvPr id="75796" name="Text Box 20"/>
          <p:cNvSpPr txBox="1">
            <a:spLocks noChangeArrowheads="1"/>
          </p:cNvSpPr>
          <p:nvPr/>
        </p:nvSpPr>
        <p:spPr bwMode="auto">
          <a:xfrm>
            <a:off x="1524000" y="4267200"/>
            <a:ext cx="9144000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FF00FF"/>
                </a:solidFill>
              </a:rPr>
              <a:t>Step 5</a:t>
            </a:r>
            <a:r>
              <a:rPr lang="en-US" altLang="en-US" sz="3600">
                <a:solidFill>
                  <a:srgbClr val="000000"/>
                </a:solidFill>
              </a:rPr>
              <a:t>: List the alkyl groups in alphabetical order.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In this ex. </a:t>
            </a:r>
            <a:r>
              <a:rPr lang="en-US" altLang="en-US" sz="3600">
                <a:solidFill>
                  <a:srgbClr val="FFFF00"/>
                </a:solidFill>
              </a:rPr>
              <a:t>d</a:t>
            </a:r>
            <a:r>
              <a:rPr lang="en-US" altLang="en-US" sz="3600">
                <a:solidFill>
                  <a:srgbClr val="000000"/>
                </a:solidFill>
              </a:rPr>
              <a:t>imethyl is listed before the </a:t>
            </a:r>
            <a:r>
              <a:rPr lang="en-US" altLang="en-US" sz="3600">
                <a:solidFill>
                  <a:srgbClr val="FFFF00"/>
                </a:solidFill>
              </a:rPr>
              <a:t>e</a:t>
            </a:r>
            <a:r>
              <a:rPr lang="en-US" altLang="en-US" sz="3600">
                <a:solidFill>
                  <a:srgbClr val="000000"/>
                </a:solidFill>
              </a:rPr>
              <a:t>thyl.</a:t>
            </a:r>
          </a:p>
        </p:txBody>
      </p:sp>
    </p:spTree>
    <p:extLst>
      <p:ext uri="{BB962C8B-B14F-4D97-AF65-F5344CB8AC3E}">
        <p14:creationId xmlns:p14="http://schemas.microsoft.com/office/powerpoint/2010/main" val="23809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95" grpId="0" autoUpdateAnimBg="0"/>
      <p:bldP spid="7579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524000" y="304801"/>
            <a:ext cx="8915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000000"/>
                </a:solidFill>
              </a:rPr>
              <a:t>CH</a:t>
            </a:r>
            <a:r>
              <a:rPr lang="en-US" altLang="en-US" sz="2400">
                <a:solidFill>
                  <a:srgbClr val="000000"/>
                </a:solidFill>
              </a:rPr>
              <a:t>3 </a:t>
            </a:r>
            <a:r>
              <a:rPr lang="en-US" altLang="en-US" sz="4000">
                <a:solidFill>
                  <a:srgbClr val="000000"/>
                </a:solidFill>
              </a:rPr>
              <a:t>- CH</a:t>
            </a:r>
            <a:r>
              <a:rPr lang="en-US" altLang="en-US" sz="2400">
                <a:solidFill>
                  <a:srgbClr val="000000"/>
                </a:solidFill>
              </a:rPr>
              <a:t>2 </a:t>
            </a:r>
            <a:r>
              <a:rPr lang="en-US" altLang="en-US" sz="4000">
                <a:solidFill>
                  <a:srgbClr val="000000"/>
                </a:solidFill>
              </a:rPr>
              <a:t>- CH</a:t>
            </a:r>
            <a:r>
              <a:rPr lang="en-US" altLang="en-US" sz="2400">
                <a:solidFill>
                  <a:srgbClr val="000000"/>
                </a:solidFill>
              </a:rPr>
              <a:t>2 </a:t>
            </a:r>
            <a:r>
              <a:rPr lang="en-US" altLang="en-US" sz="4000">
                <a:solidFill>
                  <a:srgbClr val="000000"/>
                </a:solidFill>
              </a:rPr>
              <a:t>– CH – CH – CH - CH</a:t>
            </a:r>
            <a:r>
              <a:rPr lang="en-US" altLang="en-US" sz="24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5562600" y="1143001"/>
            <a:ext cx="1143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000000"/>
                </a:solidFill>
              </a:rPr>
              <a:t>CH</a:t>
            </a:r>
            <a:r>
              <a:rPr lang="en-US" altLang="en-US" sz="24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8153400" y="1143001"/>
            <a:ext cx="10874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FFFF00"/>
                </a:solidFill>
              </a:rPr>
              <a:t>CH</a:t>
            </a:r>
            <a:r>
              <a:rPr lang="en-US" altLang="en-US" sz="2400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5562600" y="1905001"/>
            <a:ext cx="10874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000000"/>
                </a:solidFill>
              </a:rPr>
              <a:t>CH</a:t>
            </a:r>
            <a:r>
              <a:rPr lang="en-US" altLang="en-US" sz="24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6858000" y="1143001"/>
            <a:ext cx="10874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>
                <a:solidFill>
                  <a:srgbClr val="FFFF00"/>
                </a:solidFill>
              </a:rPr>
              <a:t>CH</a:t>
            </a:r>
            <a:r>
              <a:rPr lang="en-US" altLang="en-US" sz="2400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5791200" y="914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7086600" y="914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8382000" y="914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5791200" y="1752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9601200" y="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8229601" y="0"/>
            <a:ext cx="430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6934201" y="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5638801" y="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4</a:t>
            </a:r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4191001" y="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5</a:t>
            </a:r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2895601" y="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6</a:t>
            </a:r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1676400" y="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7</a:t>
            </a:r>
          </a:p>
        </p:txBody>
      </p:sp>
      <p:sp>
        <p:nvSpPr>
          <p:cNvPr id="76818" name="Text Box 18"/>
          <p:cNvSpPr txBox="1">
            <a:spLocks noChangeArrowheads="1"/>
          </p:cNvSpPr>
          <p:nvPr/>
        </p:nvSpPr>
        <p:spPr bwMode="auto">
          <a:xfrm>
            <a:off x="2057400" y="3048000"/>
            <a:ext cx="8382000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FF00FF"/>
                </a:solidFill>
              </a:rPr>
              <a:t>Step 6</a:t>
            </a:r>
            <a:r>
              <a:rPr lang="en-US" altLang="en-US" sz="3600">
                <a:solidFill>
                  <a:srgbClr val="000000"/>
                </a:solidFill>
              </a:rPr>
              <a:t>: Use punctuation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	- use commas to separate </a:t>
            </a:r>
            <a:r>
              <a:rPr lang="en-US" altLang="en-US" sz="3600">
                <a:solidFill>
                  <a:srgbClr val="800000"/>
                </a:solidFill>
              </a:rPr>
              <a:t>numbers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	-hyphens to separate numbers with  	</a:t>
            </a:r>
            <a:r>
              <a:rPr lang="en-US" altLang="en-US" sz="3600">
                <a:solidFill>
                  <a:srgbClr val="800000"/>
                </a:solidFill>
              </a:rPr>
              <a:t>words.</a:t>
            </a:r>
          </a:p>
        </p:txBody>
      </p:sp>
    </p:spTree>
    <p:extLst>
      <p:ext uri="{BB962C8B-B14F-4D97-AF65-F5344CB8AC3E}">
        <p14:creationId xmlns:p14="http://schemas.microsoft.com/office/powerpoint/2010/main" val="27092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18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1361</Words>
  <Application>Microsoft Office PowerPoint</Application>
  <PresentationFormat>Widescreen</PresentationFormat>
  <Paragraphs>556</Paragraphs>
  <Slides>43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0" baseType="lpstr">
      <vt:lpstr>ＭＳ Ｐゴシック</vt:lpstr>
      <vt:lpstr>Arial</vt:lpstr>
      <vt:lpstr>Jokerman</vt:lpstr>
      <vt:lpstr>Times New Roman</vt:lpstr>
      <vt:lpstr>Wingdings</vt:lpstr>
      <vt:lpstr>Default Design</vt:lpstr>
      <vt:lpstr>Bitmap Image</vt:lpstr>
      <vt:lpstr>Organic Chemistry</vt:lpstr>
      <vt:lpstr>IUPAC Naming Branched Hydrocarbon Chains </vt:lpstr>
      <vt:lpstr>Sometimes the hydrocarbon chains are not straight and sometimes they have other elements attached to them. Here is how they are named: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Now start with name and draw the structure.</vt:lpstr>
      <vt:lpstr>PowerPoint Presentation</vt:lpstr>
      <vt:lpstr>Other Organic Compounds</vt:lpstr>
      <vt:lpstr>PowerPoint Presentation</vt:lpstr>
      <vt:lpstr>Halides</vt:lpstr>
      <vt:lpstr>Halides</vt:lpstr>
      <vt:lpstr>Alcohols</vt:lpstr>
      <vt:lpstr>Monohydroxyl Alcohols  -have one –OH group</vt:lpstr>
      <vt:lpstr>IUPAC naming of alcohols</vt:lpstr>
      <vt:lpstr>PowerPoint Presentation</vt:lpstr>
      <vt:lpstr>Ex. 2-propanol</vt:lpstr>
      <vt:lpstr>Organic acids – have the functional group -COOH </vt:lpstr>
      <vt:lpstr>IUPAC naming of Organic Acids</vt:lpstr>
      <vt:lpstr>Aldehydes- contain the functional group -CHO</vt:lpstr>
      <vt:lpstr>IUPAC naming of Aldehydes-</vt:lpstr>
      <vt:lpstr>PowerPoint Presentation</vt:lpstr>
      <vt:lpstr>Draw ethanal</vt:lpstr>
      <vt:lpstr>Ketones – contain the functional group R-CO-R</vt:lpstr>
      <vt:lpstr>PowerPoint Presentation</vt:lpstr>
      <vt:lpstr>Ethers - </vt:lpstr>
      <vt:lpstr>Diethyl ether- used as a general anesthetic</vt:lpstr>
      <vt:lpstr>Dimethyl ether-</vt:lpstr>
      <vt:lpstr>Name These:</vt:lpstr>
      <vt:lpstr>Esters – are organic cmpds with the general formula R-CO-O-R</vt:lpstr>
      <vt:lpstr>IUPAC naming of Esters:</vt:lpstr>
      <vt:lpstr>PowerPoint Presentation</vt:lpstr>
      <vt:lpstr>Ex.) Draw ethyl pentanoate</vt:lpstr>
      <vt:lpstr>Amines – contain the functional group -N-</vt:lpstr>
      <vt:lpstr>Amides – contain the functional group:</vt:lpstr>
      <vt:lpstr>Amide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Organic Chemistry</dc:title>
  <dc:creator>su</dc:creator>
  <cp:lastModifiedBy>su</cp:lastModifiedBy>
  <cp:revision>1</cp:revision>
  <dcterms:created xsi:type="dcterms:W3CDTF">2017-07-29T08:20:18Z</dcterms:created>
  <dcterms:modified xsi:type="dcterms:W3CDTF">2017-07-29T08:20:37Z</dcterms:modified>
</cp:coreProperties>
</file>