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8177a858e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8177a858e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8177a858eb_0_35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8177a858eb_0_35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8177a858eb_0_36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8177a858eb_0_36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8177a858eb_0_37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8177a858eb_0_37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8177a858eb_0_40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8177a858eb_0_40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8177a858eb_0_4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8177a858eb_0_4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8177a858eb_0_43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8177a858eb_0_43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8177a858eb_0_8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8177a858eb_0_8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8177a858eb_0_15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8177a858eb_0_15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8177a858eb_0_28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8177a858eb_0_28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8177a858eb_0_32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8177a858eb_0_32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8177a858eb_0_28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8177a858eb_0_28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8177a858eb_0_2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8177a858eb_0_2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8177a858eb_0_27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8177a858eb_0_27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8177a858eb_0_28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8177a858eb_0_28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">
  <p:cSld name="AUTOLAYOUT_3"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3"/>
          <p:cNvSpPr/>
          <p:nvPr/>
        </p:nvSpPr>
        <p:spPr>
          <a:xfrm flipH="1">
            <a:off x="3225000" y="1448425"/>
            <a:ext cx="5919000" cy="3695100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3"/>
          <p:cNvSpPr/>
          <p:nvPr/>
        </p:nvSpPr>
        <p:spPr>
          <a:xfrm flipH="1">
            <a:off x="3397800" y="1448425"/>
            <a:ext cx="5746200" cy="3695100"/>
          </a:xfrm>
          <a:prstGeom prst="rtTriangle">
            <a:avLst/>
          </a:prstGeom>
          <a:solidFill>
            <a:srgbClr val="E0E0E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3"/>
          <p:cNvSpPr/>
          <p:nvPr/>
        </p:nvSpPr>
        <p:spPr>
          <a:xfrm flipH="1">
            <a:off x="3836700" y="1448475"/>
            <a:ext cx="5307300" cy="3695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35250" y="932100"/>
            <a:ext cx="5508300" cy="16557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b="1" sz="5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35250" y="2727850"/>
            <a:ext cx="3914700" cy="16125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1">
  <p:cSld name="AUTOLAYOUT_4"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2540450"/>
            <a:ext cx="3119700" cy="20364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529200" y="2540450"/>
            <a:ext cx="5295300" cy="20364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3">
  <p:cSld name="AUTOLAYOUT_6">
    <p:bg>
      <p:bgPr>
        <a:solidFill>
          <a:srgbClr val="FFFFFF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5"/>
          <p:cNvSpPr/>
          <p:nvPr/>
        </p:nvSpPr>
        <p:spPr>
          <a:xfrm>
            <a:off x="4574400" y="0"/>
            <a:ext cx="4569600" cy="51435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/>
          <p:nvPr/>
        </p:nvSpPr>
        <p:spPr>
          <a:xfrm>
            <a:off x="5323050" y="555900"/>
            <a:ext cx="3075000" cy="4031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BDBD"/>
            </a:solidFill>
            <a:prstDash val="solid"/>
            <a:miter lim="8000"/>
            <a:headEnd len="sm" w="sm" type="none"/>
            <a:tailEnd len="sm" w="sm" type="none"/>
          </a:ln>
          <a:effectLst>
            <a:outerShdw blurRad="50800" rotWithShape="0" algn="t" dir="5400000" dist="38100">
              <a:srgbClr val="000000">
                <a:alpha val="298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type="title"/>
          </p:nvPr>
        </p:nvSpPr>
        <p:spPr>
          <a:xfrm>
            <a:off x="291875" y="406900"/>
            <a:ext cx="3978000" cy="13887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291950" y="1854951"/>
            <a:ext cx="3978000" cy="25770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2">
  <p:cSld name="AUTOLAYOUT_11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1EAE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2" name="Google Shape;72;p16"/>
          <p:cNvCxnSpPr/>
          <p:nvPr/>
        </p:nvCxnSpPr>
        <p:spPr>
          <a:xfrm rot="10800000">
            <a:off x="398200" y="977175"/>
            <a:ext cx="505800" cy="0"/>
          </a:xfrm>
          <a:prstGeom prst="straightConnector1">
            <a:avLst/>
          </a:prstGeom>
          <a:noFill/>
          <a:ln cap="flat" cmpd="sng" w="19050">
            <a:solidFill>
              <a:srgbClr val="FF582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1153900"/>
            <a:ext cx="2655000" cy="8589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rgbClr val="00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rgbClr val="000000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rgbClr val="000000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rgbClr val="000000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rgbClr val="000000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rgbClr val="000000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rgbClr val="000000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rgbClr val="000000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2022050"/>
            <a:ext cx="2655000" cy="29283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Char char="●"/>
              <a:defRPr sz="1000">
                <a:solidFill>
                  <a:srgbClr val="434343"/>
                </a:solidFill>
              </a:defRPr>
            </a:lvl1pPr>
            <a:lvl2pPr indent="-2921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Char char="○"/>
              <a:defRPr sz="1000">
                <a:solidFill>
                  <a:srgbClr val="434343"/>
                </a:solidFill>
              </a:defRPr>
            </a:lvl2pPr>
            <a:lvl3pPr indent="-2921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Char char="■"/>
              <a:defRPr sz="1000">
                <a:solidFill>
                  <a:srgbClr val="434343"/>
                </a:solidFill>
              </a:defRPr>
            </a:lvl3pPr>
            <a:lvl4pPr indent="-2921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Char char="●"/>
              <a:defRPr sz="1000">
                <a:solidFill>
                  <a:srgbClr val="434343"/>
                </a:solidFill>
              </a:defRPr>
            </a:lvl4pPr>
            <a:lvl5pPr indent="-2921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Char char="○"/>
              <a:defRPr sz="1000">
                <a:solidFill>
                  <a:srgbClr val="434343"/>
                </a:solidFill>
              </a:defRPr>
            </a:lvl5pPr>
            <a:lvl6pPr indent="-2921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Char char="■"/>
              <a:defRPr sz="1000">
                <a:solidFill>
                  <a:srgbClr val="434343"/>
                </a:solidFill>
              </a:defRPr>
            </a:lvl6pPr>
            <a:lvl7pPr indent="-2921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Char char="●"/>
              <a:defRPr sz="1000">
                <a:solidFill>
                  <a:srgbClr val="434343"/>
                </a:solidFill>
              </a:defRPr>
            </a:lvl7pPr>
            <a:lvl8pPr indent="-2921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Char char="○"/>
              <a:defRPr sz="1000">
                <a:solidFill>
                  <a:srgbClr val="434343"/>
                </a:solidFill>
              </a:defRPr>
            </a:lvl8pPr>
            <a:lvl9pPr indent="-2921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000"/>
              <a:buChar char="■"/>
              <a:defRPr sz="1000">
                <a:solidFill>
                  <a:srgbClr val="434343"/>
                </a:solidFill>
              </a:defRPr>
            </a:lvl9pPr>
          </a:lstStyle>
          <a:p/>
        </p:txBody>
      </p:sp>
      <p:sp>
        <p:nvSpPr>
          <p:cNvPr id="75" name="Google Shape;75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4">
  <p:cSld name="AUTOLAYOUT_12">
    <p:bg>
      <p:bgPr>
        <a:solidFill>
          <a:srgbClr val="FFFFFF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8" name="Google Shape;78;p17"/>
          <p:cNvGrpSpPr/>
          <p:nvPr/>
        </p:nvGrpSpPr>
        <p:grpSpPr>
          <a:xfrm>
            <a:off x="0" y="0"/>
            <a:ext cx="4316700" cy="5143500"/>
            <a:chOff x="0" y="0"/>
            <a:chExt cx="4316700" cy="5143500"/>
          </a:xfrm>
        </p:grpSpPr>
        <p:sp>
          <p:nvSpPr>
            <p:cNvPr id="79" name="Google Shape;79;p17"/>
            <p:cNvSpPr/>
            <p:nvPr/>
          </p:nvSpPr>
          <p:spPr>
            <a:xfrm>
              <a:off x="0" y="0"/>
              <a:ext cx="4316700" cy="5143500"/>
            </a:xfrm>
            <a:prstGeom prst="rect">
              <a:avLst/>
            </a:prstGeom>
            <a:solidFill>
              <a:srgbClr val="284F7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7"/>
            <p:cNvSpPr/>
            <p:nvPr/>
          </p:nvSpPr>
          <p:spPr>
            <a:xfrm>
              <a:off x="386075" y="4599625"/>
              <a:ext cx="1354500" cy="137700"/>
            </a:xfrm>
            <a:prstGeom prst="rect">
              <a:avLst/>
            </a:prstGeom>
            <a:noFill/>
            <a:ln cap="flat" cmpd="sng" w="9525">
              <a:solidFill>
                <a:srgbClr val="92C1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7"/>
            <p:cNvSpPr/>
            <p:nvPr/>
          </p:nvSpPr>
          <p:spPr>
            <a:xfrm>
              <a:off x="841363" y="4599625"/>
              <a:ext cx="142800" cy="137700"/>
            </a:xfrm>
            <a:prstGeom prst="rect">
              <a:avLst/>
            </a:prstGeom>
            <a:noFill/>
            <a:ln cap="flat" cmpd="sng" w="9525">
              <a:solidFill>
                <a:srgbClr val="92C1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7"/>
            <p:cNvSpPr/>
            <p:nvPr/>
          </p:nvSpPr>
          <p:spPr>
            <a:xfrm>
              <a:off x="1142492" y="4599625"/>
              <a:ext cx="142800" cy="137700"/>
            </a:xfrm>
            <a:prstGeom prst="rect">
              <a:avLst/>
            </a:prstGeom>
            <a:noFill/>
            <a:ln cap="flat" cmpd="sng" w="9525">
              <a:solidFill>
                <a:srgbClr val="92C1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7"/>
            <p:cNvSpPr/>
            <p:nvPr/>
          </p:nvSpPr>
          <p:spPr>
            <a:xfrm>
              <a:off x="3875425" y="381000"/>
              <a:ext cx="142800" cy="137700"/>
            </a:xfrm>
            <a:prstGeom prst="rect">
              <a:avLst/>
            </a:prstGeom>
            <a:solidFill>
              <a:srgbClr val="92C1E8"/>
            </a:solidFill>
            <a:ln cap="flat" cmpd="sng" w="9525">
              <a:solidFill>
                <a:srgbClr val="92C1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7"/>
            <p:cNvSpPr/>
            <p:nvPr/>
          </p:nvSpPr>
          <p:spPr>
            <a:xfrm>
              <a:off x="3732625" y="518700"/>
              <a:ext cx="142800" cy="137700"/>
            </a:xfrm>
            <a:prstGeom prst="rect">
              <a:avLst/>
            </a:prstGeom>
            <a:noFill/>
            <a:ln cap="flat" cmpd="sng" w="9525">
              <a:solidFill>
                <a:srgbClr val="92C1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5" name="Google Shape;85;p17"/>
          <p:cNvSpPr txBox="1"/>
          <p:nvPr>
            <p:ph type="title"/>
          </p:nvPr>
        </p:nvSpPr>
        <p:spPr>
          <a:xfrm>
            <a:off x="311725" y="653326"/>
            <a:ext cx="3706500" cy="33345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4620575" y="653325"/>
            <a:ext cx="4211700" cy="37413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84F7D"/>
              </a:buClr>
              <a:buSzPts val="1200"/>
              <a:buChar char="●"/>
              <a:defRPr sz="1200">
                <a:solidFill>
                  <a:srgbClr val="284F7D"/>
                </a:solidFill>
              </a:defRPr>
            </a:lvl1pPr>
            <a:lvl2pPr indent="-2921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84F7D"/>
              </a:buClr>
              <a:buSzPts val="1000"/>
              <a:buChar char="○"/>
              <a:defRPr sz="1000">
                <a:solidFill>
                  <a:srgbClr val="284F7D"/>
                </a:solidFill>
              </a:defRPr>
            </a:lvl2pPr>
            <a:lvl3pPr indent="-2921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84F7D"/>
              </a:buClr>
              <a:buSzPts val="1000"/>
              <a:buChar char="■"/>
              <a:defRPr sz="1000">
                <a:solidFill>
                  <a:srgbClr val="284F7D"/>
                </a:solidFill>
              </a:defRPr>
            </a:lvl3pPr>
            <a:lvl4pPr indent="-2921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84F7D"/>
              </a:buClr>
              <a:buSzPts val="1000"/>
              <a:buChar char="●"/>
              <a:defRPr sz="1000">
                <a:solidFill>
                  <a:srgbClr val="284F7D"/>
                </a:solidFill>
              </a:defRPr>
            </a:lvl4pPr>
            <a:lvl5pPr indent="-2921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84F7D"/>
              </a:buClr>
              <a:buSzPts val="1000"/>
              <a:buChar char="○"/>
              <a:defRPr sz="1000">
                <a:solidFill>
                  <a:srgbClr val="284F7D"/>
                </a:solidFill>
              </a:defRPr>
            </a:lvl5pPr>
            <a:lvl6pPr indent="-2921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84F7D"/>
              </a:buClr>
              <a:buSzPts val="1000"/>
              <a:buChar char="■"/>
              <a:defRPr sz="1000">
                <a:solidFill>
                  <a:srgbClr val="284F7D"/>
                </a:solidFill>
              </a:defRPr>
            </a:lvl6pPr>
            <a:lvl7pPr indent="-2921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84F7D"/>
              </a:buClr>
              <a:buSzPts val="1000"/>
              <a:buChar char="●"/>
              <a:defRPr sz="1000">
                <a:solidFill>
                  <a:srgbClr val="284F7D"/>
                </a:solidFill>
              </a:defRPr>
            </a:lvl7pPr>
            <a:lvl8pPr indent="-2921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84F7D"/>
              </a:buClr>
              <a:buSzPts val="1000"/>
              <a:buChar char="○"/>
              <a:defRPr sz="1000">
                <a:solidFill>
                  <a:srgbClr val="284F7D"/>
                </a:solidFill>
              </a:defRPr>
            </a:lvl8pPr>
            <a:lvl9pPr indent="-2921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284F7D"/>
              </a:buClr>
              <a:buSzPts val="1000"/>
              <a:buChar char="■"/>
              <a:defRPr sz="1000">
                <a:solidFill>
                  <a:srgbClr val="284F7D"/>
                </a:solidFill>
              </a:defRPr>
            </a:lvl9pPr>
          </a:lstStyle>
          <a:p/>
        </p:txBody>
      </p:sp>
      <p:sp>
        <p:nvSpPr>
          <p:cNvPr id="87" name="Google Shape;8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5">
  <p:cSld name="AUTOLAYOUT_13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/>
          <p:nvPr/>
        </p:nvSpPr>
        <p:spPr>
          <a:xfrm>
            <a:off x="3341300" y="314875"/>
            <a:ext cx="5486400" cy="451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8"/>
          <p:cNvSpPr/>
          <p:nvPr/>
        </p:nvSpPr>
        <p:spPr>
          <a:xfrm>
            <a:off x="0" y="0"/>
            <a:ext cx="3048000" cy="5143500"/>
          </a:xfrm>
          <a:prstGeom prst="rect">
            <a:avLst/>
          </a:prstGeom>
          <a:solidFill>
            <a:srgbClr val="284F7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8"/>
          <p:cNvSpPr/>
          <p:nvPr/>
        </p:nvSpPr>
        <p:spPr>
          <a:xfrm>
            <a:off x="3341300" y="314875"/>
            <a:ext cx="5486400" cy="113400"/>
          </a:xfrm>
          <a:prstGeom prst="rect">
            <a:avLst/>
          </a:prstGeom>
          <a:solidFill>
            <a:srgbClr val="284F7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"/>
          <p:cNvSpPr txBox="1"/>
          <p:nvPr>
            <p:ph type="title"/>
          </p:nvPr>
        </p:nvSpPr>
        <p:spPr>
          <a:xfrm>
            <a:off x="348300" y="428200"/>
            <a:ext cx="2351400" cy="43998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3539325" y="593900"/>
            <a:ext cx="5090400" cy="40116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 sz="1400">
                <a:solidFill>
                  <a:srgbClr val="666666"/>
                </a:solidFill>
              </a:defRPr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Char char="○"/>
              <a:defRPr sz="1200">
                <a:solidFill>
                  <a:srgbClr val="666666"/>
                </a:solidFill>
              </a:defRPr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Char char="■"/>
              <a:defRPr sz="1200">
                <a:solidFill>
                  <a:srgbClr val="666666"/>
                </a:solidFill>
              </a:defRPr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Char char="●"/>
              <a:defRPr sz="1200">
                <a:solidFill>
                  <a:srgbClr val="666666"/>
                </a:solidFill>
              </a:defRPr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Char char="○"/>
              <a:defRPr sz="1200">
                <a:solidFill>
                  <a:srgbClr val="666666"/>
                </a:solidFill>
              </a:defRPr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Char char="■"/>
              <a:defRPr sz="1200">
                <a:solidFill>
                  <a:srgbClr val="666666"/>
                </a:solidFill>
              </a:defRPr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Char char="●"/>
              <a:defRPr sz="1200">
                <a:solidFill>
                  <a:srgbClr val="666666"/>
                </a:solidFill>
              </a:defRPr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Char char="○"/>
              <a:defRPr sz="1200">
                <a:solidFill>
                  <a:srgbClr val="666666"/>
                </a:solidFill>
              </a:defRPr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666666"/>
              </a:buClr>
              <a:buSzPts val="1200"/>
              <a:buChar char="■"/>
              <a:defRPr sz="1200">
                <a:solidFill>
                  <a:srgbClr val="666666"/>
                </a:solidFill>
              </a:defRPr>
            </a:lvl9pPr>
          </a:lstStyle>
          <a:p/>
        </p:txBody>
      </p:sp>
      <p:sp>
        <p:nvSpPr>
          <p:cNvPr id="95" name="Google Shape;95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7">
  <p:cSld name="AUTOLAYOUT_15">
    <p:bg>
      <p:bgPr>
        <a:solidFill>
          <a:srgbClr val="FFFFFF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9"/>
          <p:cNvSpPr/>
          <p:nvPr/>
        </p:nvSpPr>
        <p:spPr>
          <a:xfrm>
            <a:off x="0" y="0"/>
            <a:ext cx="4583400" cy="5143500"/>
          </a:xfrm>
          <a:prstGeom prst="rect">
            <a:avLst/>
          </a:prstGeom>
          <a:solidFill>
            <a:srgbClr val="284F7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9"/>
          <p:cNvSpPr txBox="1"/>
          <p:nvPr>
            <p:ph type="title"/>
          </p:nvPr>
        </p:nvSpPr>
        <p:spPr>
          <a:xfrm>
            <a:off x="363750" y="554850"/>
            <a:ext cx="3855900" cy="40338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0" name="Google Shape;100;p19"/>
          <p:cNvSpPr txBox="1"/>
          <p:nvPr>
            <p:ph idx="1" type="body"/>
          </p:nvPr>
        </p:nvSpPr>
        <p:spPr>
          <a:xfrm>
            <a:off x="4947374" y="554850"/>
            <a:ext cx="3855900" cy="40338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1" name="Google Shape;101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6">
  <p:cSld name="AUTOLAYOUT_18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1EAE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4" name="Google Shape;104;p20"/>
          <p:cNvCxnSpPr/>
          <p:nvPr/>
        </p:nvCxnSpPr>
        <p:spPr>
          <a:xfrm rot="10800000">
            <a:off x="398200" y="977175"/>
            <a:ext cx="505800" cy="0"/>
          </a:xfrm>
          <a:prstGeom prst="straightConnector1">
            <a:avLst/>
          </a:prstGeom>
          <a:noFill/>
          <a:ln cap="flat" cmpd="sng" w="19050">
            <a:solidFill>
              <a:srgbClr val="FF582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5" name="Google Shape;105;p20"/>
          <p:cNvSpPr txBox="1"/>
          <p:nvPr>
            <p:ph type="title"/>
          </p:nvPr>
        </p:nvSpPr>
        <p:spPr>
          <a:xfrm>
            <a:off x="311700" y="1153900"/>
            <a:ext cx="2655000" cy="8589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106" name="Google Shape;106;p20"/>
          <p:cNvSpPr txBox="1"/>
          <p:nvPr>
            <p:ph idx="1" type="body"/>
          </p:nvPr>
        </p:nvSpPr>
        <p:spPr>
          <a:xfrm>
            <a:off x="311700" y="2022050"/>
            <a:ext cx="2655000" cy="29283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Char char="●"/>
              <a:defRPr sz="1000">
                <a:solidFill>
                  <a:srgbClr val="434343"/>
                </a:solidFill>
              </a:defRPr>
            </a:lvl1pPr>
            <a:lvl2pPr indent="-2921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Char char="○"/>
              <a:defRPr sz="1000">
                <a:solidFill>
                  <a:srgbClr val="434343"/>
                </a:solidFill>
              </a:defRPr>
            </a:lvl2pPr>
            <a:lvl3pPr indent="-2921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Char char="■"/>
              <a:defRPr sz="1000">
                <a:solidFill>
                  <a:srgbClr val="434343"/>
                </a:solidFill>
              </a:defRPr>
            </a:lvl3pPr>
            <a:lvl4pPr indent="-2921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Char char="●"/>
              <a:defRPr sz="1000">
                <a:solidFill>
                  <a:srgbClr val="434343"/>
                </a:solidFill>
              </a:defRPr>
            </a:lvl4pPr>
            <a:lvl5pPr indent="-2921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Char char="○"/>
              <a:defRPr sz="1000">
                <a:solidFill>
                  <a:srgbClr val="434343"/>
                </a:solidFill>
              </a:defRPr>
            </a:lvl5pPr>
            <a:lvl6pPr indent="-2921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Char char="■"/>
              <a:defRPr sz="1000">
                <a:solidFill>
                  <a:srgbClr val="434343"/>
                </a:solidFill>
              </a:defRPr>
            </a:lvl6pPr>
            <a:lvl7pPr indent="-2921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Char char="●"/>
              <a:defRPr sz="1000">
                <a:solidFill>
                  <a:srgbClr val="434343"/>
                </a:solidFill>
              </a:defRPr>
            </a:lvl7pPr>
            <a:lvl8pPr indent="-2921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000"/>
              <a:buChar char="○"/>
              <a:defRPr sz="1000">
                <a:solidFill>
                  <a:srgbClr val="434343"/>
                </a:solidFill>
              </a:defRPr>
            </a:lvl8pPr>
            <a:lvl9pPr indent="-2921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000"/>
              <a:buChar char="■"/>
              <a:defRPr sz="1000">
                <a:solidFill>
                  <a:srgbClr val="434343"/>
                </a:solidFill>
              </a:defRPr>
            </a:lvl9pPr>
          </a:lstStyle>
          <a:p/>
        </p:txBody>
      </p:sp>
      <p:sp>
        <p:nvSpPr>
          <p:cNvPr id="107" name="Google Shape;10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9">
  <p:cSld name="AUTOLAYOUT_20">
    <p:bg>
      <p:bgPr>
        <a:solidFill>
          <a:srgbClr val="FFFFFF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1"/>
          <p:cNvSpPr/>
          <p:nvPr/>
        </p:nvSpPr>
        <p:spPr>
          <a:xfrm>
            <a:off x="2085575" y="0"/>
            <a:ext cx="70584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2" name="Google Shape;112;p21"/>
          <p:cNvSpPr/>
          <p:nvPr/>
        </p:nvSpPr>
        <p:spPr>
          <a:xfrm>
            <a:off x="149" y="-27"/>
            <a:ext cx="521400" cy="1028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1"/>
          <p:cNvSpPr/>
          <p:nvPr/>
        </p:nvSpPr>
        <p:spPr>
          <a:xfrm>
            <a:off x="521314" y="-27"/>
            <a:ext cx="521400" cy="1028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1"/>
          <p:cNvSpPr/>
          <p:nvPr/>
        </p:nvSpPr>
        <p:spPr>
          <a:xfrm>
            <a:off x="192078" y="226164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1"/>
          <p:cNvSpPr/>
          <p:nvPr/>
        </p:nvSpPr>
        <p:spPr>
          <a:xfrm rot="10800000">
            <a:off x="191890" y="225986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1"/>
          <p:cNvSpPr/>
          <p:nvPr/>
        </p:nvSpPr>
        <p:spPr>
          <a:xfrm>
            <a:off x="1042802" y="-27"/>
            <a:ext cx="521400" cy="1028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1"/>
          <p:cNvSpPr/>
          <p:nvPr/>
        </p:nvSpPr>
        <p:spPr>
          <a:xfrm>
            <a:off x="1564118" y="-27"/>
            <a:ext cx="521400" cy="1028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1"/>
          <p:cNvSpPr/>
          <p:nvPr/>
        </p:nvSpPr>
        <p:spPr>
          <a:xfrm>
            <a:off x="1234882" y="226164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1"/>
          <p:cNvSpPr/>
          <p:nvPr/>
        </p:nvSpPr>
        <p:spPr>
          <a:xfrm rot="10800000">
            <a:off x="1234694" y="225986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1"/>
          <p:cNvSpPr/>
          <p:nvPr/>
        </p:nvSpPr>
        <p:spPr>
          <a:xfrm>
            <a:off x="149" y="1028673"/>
            <a:ext cx="521400" cy="1028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1"/>
          <p:cNvSpPr/>
          <p:nvPr/>
        </p:nvSpPr>
        <p:spPr>
          <a:xfrm>
            <a:off x="521377" y="1028673"/>
            <a:ext cx="521400" cy="10287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1"/>
          <p:cNvSpPr/>
          <p:nvPr/>
        </p:nvSpPr>
        <p:spPr>
          <a:xfrm>
            <a:off x="192078" y="1254864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1"/>
          <p:cNvSpPr/>
          <p:nvPr/>
        </p:nvSpPr>
        <p:spPr>
          <a:xfrm rot="10800000">
            <a:off x="191890" y="1254686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1"/>
          <p:cNvSpPr/>
          <p:nvPr/>
        </p:nvSpPr>
        <p:spPr>
          <a:xfrm>
            <a:off x="1042802" y="1028673"/>
            <a:ext cx="521400" cy="1028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1"/>
          <p:cNvSpPr/>
          <p:nvPr/>
        </p:nvSpPr>
        <p:spPr>
          <a:xfrm>
            <a:off x="1234882" y="1254864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1"/>
          <p:cNvSpPr/>
          <p:nvPr/>
        </p:nvSpPr>
        <p:spPr>
          <a:xfrm rot="10800000">
            <a:off x="1234694" y="1254686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1"/>
          <p:cNvSpPr/>
          <p:nvPr/>
        </p:nvSpPr>
        <p:spPr>
          <a:xfrm>
            <a:off x="149" y="2057373"/>
            <a:ext cx="521400" cy="1028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1"/>
          <p:cNvSpPr/>
          <p:nvPr/>
        </p:nvSpPr>
        <p:spPr>
          <a:xfrm>
            <a:off x="521314" y="2057373"/>
            <a:ext cx="521400" cy="1028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1"/>
          <p:cNvSpPr/>
          <p:nvPr/>
        </p:nvSpPr>
        <p:spPr>
          <a:xfrm>
            <a:off x="192078" y="2283564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1"/>
          <p:cNvSpPr/>
          <p:nvPr/>
        </p:nvSpPr>
        <p:spPr>
          <a:xfrm rot="10800000">
            <a:off x="191890" y="2283386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1"/>
          <p:cNvSpPr/>
          <p:nvPr/>
        </p:nvSpPr>
        <p:spPr>
          <a:xfrm>
            <a:off x="1042802" y="2057373"/>
            <a:ext cx="521400" cy="1028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1"/>
          <p:cNvSpPr/>
          <p:nvPr/>
        </p:nvSpPr>
        <p:spPr>
          <a:xfrm>
            <a:off x="1564118" y="2057373"/>
            <a:ext cx="521400" cy="1028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1"/>
          <p:cNvSpPr/>
          <p:nvPr/>
        </p:nvSpPr>
        <p:spPr>
          <a:xfrm>
            <a:off x="1234882" y="2283564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1"/>
          <p:cNvSpPr/>
          <p:nvPr/>
        </p:nvSpPr>
        <p:spPr>
          <a:xfrm rot="10800000">
            <a:off x="1234694" y="2283386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1"/>
          <p:cNvSpPr/>
          <p:nvPr/>
        </p:nvSpPr>
        <p:spPr>
          <a:xfrm>
            <a:off x="149" y="3086073"/>
            <a:ext cx="521400" cy="1028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1"/>
          <p:cNvSpPr/>
          <p:nvPr/>
        </p:nvSpPr>
        <p:spPr>
          <a:xfrm>
            <a:off x="521314" y="3086073"/>
            <a:ext cx="521400" cy="10287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1"/>
          <p:cNvSpPr/>
          <p:nvPr/>
        </p:nvSpPr>
        <p:spPr>
          <a:xfrm>
            <a:off x="192078" y="3312264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1"/>
          <p:cNvSpPr/>
          <p:nvPr/>
        </p:nvSpPr>
        <p:spPr>
          <a:xfrm rot="10800000">
            <a:off x="191890" y="3312086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1"/>
          <p:cNvSpPr/>
          <p:nvPr/>
        </p:nvSpPr>
        <p:spPr>
          <a:xfrm>
            <a:off x="1042802" y="3086073"/>
            <a:ext cx="521400" cy="1028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1"/>
          <p:cNvSpPr/>
          <p:nvPr/>
        </p:nvSpPr>
        <p:spPr>
          <a:xfrm>
            <a:off x="1564118" y="3086073"/>
            <a:ext cx="521400" cy="10287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1"/>
          <p:cNvSpPr/>
          <p:nvPr/>
        </p:nvSpPr>
        <p:spPr>
          <a:xfrm>
            <a:off x="1234882" y="3312264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1"/>
          <p:cNvSpPr/>
          <p:nvPr/>
        </p:nvSpPr>
        <p:spPr>
          <a:xfrm rot="10800000">
            <a:off x="1234694" y="3312086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1"/>
          <p:cNvSpPr/>
          <p:nvPr/>
        </p:nvSpPr>
        <p:spPr>
          <a:xfrm>
            <a:off x="149" y="4114773"/>
            <a:ext cx="521400" cy="1028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1"/>
          <p:cNvSpPr/>
          <p:nvPr/>
        </p:nvSpPr>
        <p:spPr>
          <a:xfrm>
            <a:off x="521314" y="4114773"/>
            <a:ext cx="521400" cy="1028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1"/>
          <p:cNvSpPr/>
          <p:nvPr/>
        </p:nvSpPr>
        <p:spPr>
          <a:xfrm>
            <a:off x="192078" y="4340964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1"/>
          <p:cNvSpPr/>
          <p:nvPr/>
        </p:nvSpPr>
        <p:spPr>
          <a:xfrm rot="10800000">
            <a:off x="191890" y="4340786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1"/>
          <p:cNvSpPr/>
          <p:nvPr/>
        </p:nvSpPr>
        <p:spPr>
          <a:xfrm>
            <a:off x="1042802" y="4114773"/>
            <a:ext cx="521400" cy="1028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1"/>
          <p:cNvSpPr/>
          <p:nvPr/>
        </p:nvSpPr>
        <p:spPr>
          <a:xfrm>
            <a:off x="1564118" y="4114773"/>
            <a:ext cx="521400" cy="1028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1"/>
          <p:cNvSpPr/>
          <p:nvPr/>
        </p:nvSpPr>
        <p:spPr>
          <a:xfrm>
            <a:off x="1234882" y="4340964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1"/>
          <p:cNvSpPr/>
          <p:nvPr/>
        </p:nvSpPr>
        <p:spPr>
          <a:xfrm rot="10800000">
            <a:off x="1234694" y="4340786"/>
            <a:ext cx="662100" cy="662100"/>
          </a:xfrm>
          <a:prstGeom prst="chord">
            <a:avLst>
              <a:gd fmla="val 5400352" name="adj1"/>
              <a:gd fmla="val 1620000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21" Type="http://schemas.openxmlformats.org/officeDocument/2006/relationships/theme" Target="../theme/theme2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2"/>
          <p:cNvSpPr txBox="1"/>
          <p:nvPr>
            <p:ph type="ctrTitle"/>
          </p:nvPr>
        </p:nvSpPr>
        <p:spPr>
          <a:xfrm>
            <a:off x="335250" y="932100"/>
            <a:ext cx="5508300" cy="16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Chapter 12</a:t>
            </a:r>
            <a:endParaRPr/>
          </a:p>
        </p:txBody>
      </p:sp>
      <p:sp>
        <p:nvSpPr>
          <p:cNvPr id="156" name="Google Shape;156;p22"/>
          <p:cNvSpPr txBox="1"/>
          <p:nvPr>
            <p:ph idx="1" type="subTitle"/>
          </p:nvPr>
        </p:nvSpPr>
        <p:spPr>
          <a:xfrm>
            <a:off x="335250" y="2727850"/>
            <a:ext cx="3914700" cy="161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/>
              <a:t>Global Marketing Management</a:t>
            </a:r>
            <a:endParaRPr b="1"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 </a:t>
            </a:r>
            <a:endParaRPr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Planning And Organizing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2"/>
          <p:cNvSpPr txBox="1"/>
          <p:nvPr>
            <p:ph idx="1" type="subTitle"/>
          </p:nvPr>
        </p:nvSpPr>
        <p:spPr>
          <a:xfrm>
            <a:off x="5843550" y="3860975"/>
            <a:ext cx="33003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2"/>
          <p:cNvSpPr txBox="1"/>
          <p:nvPr/>
        </p:nvSpPr>
        <p:spPr>
          <a:xfrm>
            <a:off x="5229900" y="3645800"/>
            <a:ext cx="3914100" cy="13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Farhana Noor</a:t>
            </a:r>
            <a:endParaRPr sz="18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Assistant Professor</a:t>
            </a:r>
            <a:endParaRPr sz="18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Daffodil International University</a:t>
            </a:r>
            <a:endParaRPr sz="24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1"/>
          <p:cNvSpPr txBox="1"/>
          <p:nvPr>
            <p:ph type="title"/>
          </p:nvPr>
        </p:nvSpPr>
        <p:spPr>
          <a:xfrm>
            <a:off x="311725" y="653326"/>
            <a:ext cx="3706500" cy="33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strategic international alliance (SIA)</a:t>
            </a:r>
            <a:endParaRPr/>
          </a:p>
        </p:txBody>
      </p:sp>
      <p:sp>
        <p:nvSpPr>
          <p:cNvPr id="215" name="Google Shape;215;p31"/>
          <p:cNvSpPr txBox="1"/>
          <p:nvPr>
            <p:ph idx="1" type="body"/>
          </p:nvPr>
        </p:nvSpPr>
        <p:spPr>
          <a:xfrm>
            <a:off x="4620575" y="653325"/>
            <a:ext cx="4211700" cy="374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 A business relationship established by two or more companies to cooperate out of mutual need  </a:t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To share risk in achieving a common objective  </a:t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SIAs are sought as a way to shore up weaknesses and increase competitive strengths  </a:t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Firms enter SIAs for several reasons  Opportunities for rapid expansion into new markets  </a:t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Access to new technology  More efficient production and innovation  Reduced marketing costs  Strategic competitive moves  Access to additional sources of products and capital.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Example: In airline industry One world Alliance consists of British Airways, Japan Airlines etc.</a:t>
            </a:r>
            <a:endParaRPr/>
          </a:p>
        </p:txBody>
      </p:sp>
      <p:pic>
        <p:nvPicPr>
          <p:cNvPr id="216" name="Google Shape;216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275" y="2190275"/>
            <a:ext cx="4301775" cy="2953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2"/>
          <p:cNvSpPr txBox="1"/>
          <p:nvPr>
            <p:ph type="title"/>
          </p:nvPr>
        </p:nvSpPr>
        <p:spPr>
          <a:xfrm>
            <a:off x="348300" y="428200"/>
            <a:ext cx="2351400" cy="439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International Joint Ventures</a:t>
            </a:r>
            <a:endParaRPr/>
          </a:p>
        </p:txBody>
      </p:sp>
      <p:sp>
        <p:nvSpPr>
          <p:cNvPr id="222" name="Google Shape;222;p32"/>
          <p:cNvSpPr txBox="1"/>
          <p:nvPr>
            <p:ph idx="1" type="body"/>
          </p:nvPr>
        </p:nvSpPr>
        <p:spPr>
          <a:xfrm>
            <a:off x="3539325" y="593900"/>
            <a:ext cx="5090400" cy="401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International joint ventures (IJVs) have been increasingly used since 1970s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IJVs are used as a means of lessening political and economic risks by the amount of the partner’s contribution to the venture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JVs provide a less risky way to enter markets that pose legal and cultural barriers than would be the case in an acquisition of an existing company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joint venture is different from strategic alliances or collaborative relationships in that a joint venture is a partnership of two or more participating companies that have joined forces to create a separate legal entity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Joint ventures are different from minority holdings by an MNC in a local firm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23" name="Google Shape;223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" y="2110725"/>
            <a:ext cx="3047501" cy="3047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3"/>
          <p:cNvSpPr txBox="1"/>
          <p:nvPr>
            <p:ph type="title"/>
          </p:nvPr>
        </p:nvSpPr>
        <p:spPr>
          <a:xfrm>
            <a:off x="363750" y="554850"/>
            <a:ext cx="3855900" cy="403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"/>
              <a:t> </a:t>
            </a:r>
            <a:r>
              <a:rPr lang="en"/>
              <a:t>Characteristics of international joint venture (IJV)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33"/>
          <p:cNvSpPr txBox="1"/>
          <p:nvPr>
            <p:ph idx="1" type="body"/>
          </p:nvPr>
        </p:nvSpPr>
        <p:spPr>
          <a:xfrm>
            <a:off x="4947375" y="554850"/>
            <a:ext cx="3855900" cy="434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1600"/>
              <a:buChar char="★"/>
            </a:pPr>
            <a:r>
              <a:rPr lang="en">
                <a:solidFill>
                  <a:srgbClr val="444444"/>
                </a:solidFill>
                <a:highlight>
                  <a:srgbClr val="FFFFFF"/>
                </a:highlight>
              </a:rPr>
              <a:t>Four factors are associated with joint ventures:</a:t>
            </a:r>
            <a:endParaRPr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/>
              <a:t>JVs are established ,separate, legal entities .</a:t>
            </a:r>
            <a:endParaRPr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/>
              <a:t>They acknowledge  intent by partners to share in the management JV</a:t>
            </a:r>
            <a:endParaRPr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/>
              <a:t>They partnership between legally incorporated entities .</a:t>
            </a:r>
            <a:endParaRPr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/>
              <a:t>Equity positions are held by each of the partners.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Google Shape;234;p34"/>
          <p:cNvPicPr preferRelativeResize="0"/>
          <p:nvPr/>
        </p:nvPicPr>
        <p:blipFill rotWithShape="1">
          <a:blip r:embed="rId3">
            <a:alphaModFix/>
          </a:blip>
          <a:srcRect b="0" l="18322" r="18322" t="0"/>
          <a:stretch/>
        </p:blipFill>
        <p:spPr>
          <a:xfrm>
            <a:off x="3278400" y="0"/>
            <a:ext cx="5865599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34"/>
          <p:cNvSpPr txBox="1"/>
          <p:nvPr>
            <p:ph type="title"/>
          </p:nvPr>
        </p:nvSpPr>
        <p:spPr>
          <a:xfrm>
            <a:off x="362950" y="959225"/>
            <a:ext cx="2655000" cy="85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Direct foreign investment </a:t>
            </a:r>
            <a:endParaRPr/>
          </a:p>
        </p:txBody>
      </p:sp>
      <p:sp>
        <p:nvSpPr>
          <p:cNvPr id="236" name="Google Shape;236;p34"/>
          <p:cNvSpPr txBox="1"/>
          <p:nvPr>
            <p:ph idx="1" type="body"/>
          </p:nvPr>
        </p:nvSpPr>
        <p:spPr>
          <a:xfrm>
            <a:off x="311700" y="1818125"/>
            <a:ext cx="2655000" cy="313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A fourth means of foreign market development and entry is direct foreign investment.</a:t>
            </a:r>
            <a:endParaRPr sz="1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/>
              <a:t>Companies may manufacture locally to capitalize on low-cost labor, to avoid high import taxes, to reduce the high costs of transportation to market, to gain access to raw materials, or as a means of gaining market entry</a:t>
            </a:r>
            <a:endParaRPr sz="1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/>
              <a:t>Firms may either invest in or buy local companies or establish new operations facilities</a:t>
            </a:r>
            <a:endParaRPr sz="12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5"/>
          <p:cNvSpPr txBox="1"/>
          <p:nvPr>
            <p:ph idx="4294967295" type="title"/>
          </p:nvPr>
        </p:nvSpPr>
        <p:spPr>
          <a:xfrm>
            <a:off x="284100" y="198050"/>
            <a:ext cx="2479800" cy="215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 </a:t>
            </a:r>
            <a:r>
              <a:rPr b="1" lang="en">
                <a:solidFill>
                  <a:schemeClr val="dk2"/>
                </a:solidFill>
              </a:rPr>
              <a:t>Factors to influence of direct investment </a:t>
            </a:r>
            <a:r>
              <a:rPr lang="en">
                <a:solidFill>
                  <a:schemeClr val="dk2"/>
                </a:solidFill>
              </a:rPr>
              <a:t>: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42" name="Google Shape;242;p35"/>
          <p:cNvSpPr txBox="1"/>
          <p:nvPr>
            <p:ph idx="4294967295" type="body"/>
          </p:nvPr>
        </p:nvSpPr>
        <p:spPr>
          <a:xfrm>
            <a:off x="3381100" y="307975"/>
            <a:ext cx="5451300" cy="426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Timing --- First mover have advantages but are more risky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growing complexity and contingencies of contracts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Transaction cost structures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Technology and knowledge transfer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Degree of product differentiation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previous experiences and culture diversity of acquired farms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Advertising and reputation barriers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43" name="Google Shape;243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63" y="2125425"/>
            <a:ext cx="3018075" cy="3018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Google Shape;248;p36"/>
          <p:cNvPicPr preferRelativeResize="0"/>
          <p:nvPr/>
        </p:nvPicPr>
        <p:blipFill rotWithShape="1">
          <a:blip r:embed="rId3">
            <a:alphaModFix/>
          </a:blip>
          <a:srcRect b="0" l="3078" r="3068" t="0"/>
          <a:stretch/>
        </p:blipFill>
        <p:spPr>
          <a:xfrm>
            <a:off x="2085575" y="0"/>
            <a:ext cx="7058426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36"/>
          <p:cNvSpPr/>
          <p:nvPr/>
        </p:nvSpPr>
        <p:spPr>
          <a:xfrm>
            <a:off x="1564181" y="1028673"/>
            <a:ext cx="521400" cy="10287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3"/>
          <p:cNvPicPr preferRelativeResize="0"/>
          <p:nvPr/>
        </p:nvPicPr>
        <p:blipFill rotWithShape="1">
          <a:blip r:embed="rId3">
            <a:alphaModFix/>
          </a:blip>
          <a:srcRect b="18589" l="0" r="0" t="18589"/>
          <a:stretch/>
        </p:blipFill>
        <p:spPr>
          <a:xfrm>
            <a:off x="0" y="0"/>
            <a:ext cx="9144002" cy="2209448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3"/>
          <p:cNvSpPr txBox="1"/>
          <p:nvPr>
            <p:ph type="title"/>
          </p:nvPr>
        </p:nvSpPr>
        <p:spPr>
          <a:xfrm>
            <a:off x="311700" y="2540450"/>
            <a:ext cx="3119700" cy="203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Exporting </a:t>
            </a:r>
            <a:endParaRPr/>
          </a:p>
        </p:txBody>
      </p:sp>
      <p:sp>
        <p:nvSpPr>
          <p:cNvPr id="165" name="Google Shape;165;p23"/>
          <p:cNvSpPr txBox="1"/>
          <p:nvPr>
            <p:ph idx="1" type="body"/>
          </p:nvPr>
        </p:nvSpPr>
        <p:spPr>
          <a:xfrm>
            <a:off x="3529200" y="2540450"/>
            <a:ext cx="5295300" cy="203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❖"/>
            </a:pPr>
            <a:r>
              <a:rPr lang="en"/>
              <a:t> Exporting accounts for some 10% of global activity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 Direct exporting – the company sells to a customer in another country.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Indirect exporting – the company sells to a buyer (importer or distribution) in the home country, who in turn exports the product  Customers include Wal-Mart </a:t>
            </a:r>
            <a:r>
              <a:rPr lang="en"/>
              <a:t>and Sears.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24"/>
          <p:cNvPicPr preferRelativeResize="0"/>
          <p:nvPr/>
        </p:nvPicPr>
        <p:blipFill rotWithShape="1">
          <a:blip r:embed="rId3">
            <a:alphaModFix/>
          </a:blip>
          <a:srcRect b="0" l="13121" r="13121" t="0"/>
          <a:stretch/>
        </p:blipFill>
        <p:spPr>
          <a:xfrm>
            <a:off x="5668450" y="955450"/>
            <a:ext cx="2384200" cy="3232600"/>
          </a:xfrm>
          <a:prstGeom prst="rect">
            <a:avLst/>
          </a:prstGeom>
          <a:noFill/>
          <a:ln cap="flat" cmpd="dbl" w="76200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</p:pic>
      <p:sp>
        <p:nvSpPr>
          <p:cNvPr id="171" name="Google Shape;171;p24"/>
          <p:cNvSpPr txBox="1"/>
          <p:nvPr>
            <p:ph type="title"/>
          </p:nvPr>
        </p:nvSpPr>
        <p:spPr>
          <a:xfrm>
            <a:off x="291875" y="406900"/>
            <a:ext cx="3978000" cy="138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</a:rPr>
              <a:t>L</a:t>
            </a:r>
            <a:r>
              <a:rPr b="1" lang="en">
                <a:solidFill>
                  <a:schemeClr val="dk2"/>
                </a:solidFill>
              </a:rPr>
              <a:t>icensing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72" name="Google Shape;172;p24"/>
          <p:cNvSpPr txBox="1"/>
          <p:nvPr>
            <p:ph idx="1" type="body"/>
          </p:nvPr>
        </p:nvSpPr>
        <p:spPr>
          <a:xfrm>
            <a:off x="291950" y="1854951"/>
            <a:ext cx="3978000" cy="257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means of establishing a foothold in foreign market without large capital outlays is licensing.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r>
              <a:rPr b="1" lang="en"/>
              <a:t>EXAMPLE : </a:t>
            </a:r>
            <a:r>
              <a:rPr lang="en"/>
              <a:t>patent rights, trademark rights.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/>
              <a:t>Advantage of licensing </a:t>
            </a:r>
            <a:endParaRPr/>
          </a:p>
        </p:txBody>
      </p:sp>
      <p:sp>
        <p:nvSpPr>
          <p:cNvPr id="178" name="Google Shape;17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Capital is scarce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Import restrictions forbid other means of entry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A country sensitive to foreign ownership , or patent and trade marks must be protected against cancellation for non use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400">
                <a:solidFill>
                  <a:srgbClr val="434343"/>
                </a:solidFill>
              </a:rPr>
              <a:t>Risk of licensing</a:t>
            </a:r>
            <a:endParaRPr/>
          </a:p>
        </p:txBody>
      </p:sp>
      <p:sp>
        <p:nvSpPr>
          <p:cNvPr id="184" name="Google Shape;184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Choosing the wrong partner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Quality and other production problems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Payment problems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Contract enforcement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Loss of marketing control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/>
              <a:t>Forms of licensing</a:t>
            </a:r>
            <a:endParaRPr/>
          </a:p>
        </p:txBody>
      </p:sp>
      <p:sp>
        <p:nvSpPr>
          <p:cNvPr id="190" name="Google Shape;19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For production processes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For the use of trade name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For the distribution of imported products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p28"/>
          <p:cNvPicPr preferRelativeResize="0"/>
          <p:nvPr/>
        </p:nvPicPr>
        <p:blipFill rotWithShape="1">
          <a:blip r:embed="rId3">
            <a:alphaModFix/>
          </a:blip>
          <a:srcRect b="0" l="15629" r="15636" t="0"/>
          <a:stretch/>
        </p:blipFill>
        <p:spPr>
          <a:xfrm>
            <a:off x="3278400" y="0"/>
            <a:ext cx="58656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28"/>
          <p:cNvSpPr txBox="1"/>
          <p:nvPr>
            <p:ph type="title"/>
          </p:nvPr>
        </p:nvSpPr>
        <p:spPr>
          <a:xfrm>
            <a:off x="250225" y="897750"/>
            <a:ext cx="2655000" cy="85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Franchising</a:t>
            </a:r>
            <a:endParaRPr/>
          </a:p>
        </p:txBody>
      </p:sp>
      <p:sp>
        <p:nvSpPr>
          <p:cNvPr id="197" name="Google Shape;197;p28"/>
          <p:cNvSpPr txBox="1"/>
          <p:nvPr>
            <p:ph idx="1" type="body"/>
          </p:nvPr>
        </p:nvSpPr>
        <p:spPr>
          <a:xfrm>
            <a:off x="311700" y="1756650"/>
            <a:ext cx="2966700" cy="319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A rapid growing form of licensing. Franchiser provides a standard package of products, systems, and management services.  </a:t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Franchise provides market knowledge, capital, and personal involvement in management  </a:t>
            </a:r>
            <a:endParaRPr sz="11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100"/>
              <a:t>Expected to be the fastest-growing market-entry strategy as it provides an attractive form of corporate organization for companies wishing to expand quickly with low capital investment. </a:t>
            </a:r>
            <a:r>
              <a:rPr lang="en"/>
              <a:t>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EXAMPLE: KFC, McDonalds)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9"/>
          <p:cNvSpPr txBox="1"/>
          <p:nvPr>
            <p:ph type="title"/>
          </p:nvPr>
        </p:nvSpPr>
        <p:spPr>
          <a:xfrm>
            <a:off x="475625" y="10085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/>
              <a:t>Advantages of franchising</a:t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9"/>
          <p:cNvSpPr txBox="1"/>
          <p:nvPr>
            <p:ph idx="1" type="body"/>
          </p:nvPr>
        </p:nvSpPr>
        <p:spPr>
          <a:xfrm>
            <a:off x="311700" y="1681275"/>
            <a:ext cx="8520600" cy="28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The risk of business failure is reduced by franchising.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Products and services will have already established a market share.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Can using a recognized brand name and trade mark.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A franchise enables a small business to compete with big businesses.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Relationships with suppliers have already been established.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0"/>
          <p:cNvSpPr txBox="1"/>
          <p:nvPr>
            <p:ph type="title"/>
          </p:nvPr>
        </p:nvSpPr>
        <p:spPr>
          <a:xfrm>
            <a:off x="475625" y="10085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Disa</a:t>
            </a:r>
            <a:r>
              <a:rPr b="1" lang="en" sz="2400"/>
              <a:t>dvantages of franchising</a:t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30"/>
          <p:cNvSpPr txBox="1"/>
          <p:nvPr>
            <p:ph idx="1" type="body"/>
          </p:nvPr>
        </p:nvSpPr>
        <p:spPr>
          <a:xfrm>
            <a:off x="311700" y="1681275"/>
            <a:ext cx="8520600" cy="28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Costs may be higher than expectation.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The franchise agreement usually includes restrictions</a:t>
            </a:r>
            <a:r>
              <a:rPr b="1" lang="en">
                <a:solidFill>
                  <a:srgbClr val="000000"/>
                </a:solidFill>
              </a:rPr>
              <a:t>.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The franchisor might go out of business.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All profits (a percentage of sales) are usually shared with the franchisor.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Other franchisees could give the brand a bad reputation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