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9144000"/>
  <p:notesSz cx="6858000" cy="9144000"/>
  <p:embeddedFontLst>
    <p:embeddedFont>
      <p:font typeface="Gill Sans"/>
      <p:regular r:id="rId73"/>
      <p:bold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5" roundtripDataSignature="AMtx7miiQYhDFetY4ymxrxv9fqrfIJ+D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GillSans-regular.fntdata"/><Relationship Id="rId72" Type="http://schemas.openxmlformats.org/officeDocument/2006/relationships/slide" Target="slides/slide67.xml"/><Relationship Id="rId31" Type="http://schemas.openxmlformats.org/officeDocument/2006/relationships/slide" Target="slides/slide26.xml"/><Relationship Id="rId75" Type="http://customschemas.google.com/relationships/presentationmetadata" Target="metadata"/><Relationship Id="rId30" Type="http://schemas.openxmlformats.org/officeDocument/2006/relationships/slide" Target="slides/slide25.xml"/><Relationship Id="rId74" Type="http://schemas.openxmlformats.org/officeDocument/2006/relationships/font" Target="fonts/GillSans-bold.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69"/>
          <p:cNvSpPr/>
          <p:nvPr/>
        </p:nvSpPr>
        <p:spPr>
          <a:xfrm>
            <a:off x="1014984" y="0"/>
            <a:ext cx="81290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2" name="Google Shape;22;p69"/>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9"/>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5" name="Google Shape;25;p69"/>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7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78"/>
          <p:cNvSpPr txBox="1"/>
          <p:nvPr>
            <p:ph idx="1" type="body"/>
          </p:nvPr>
        </p:nvSpPr>
        <p:spPr>
          <a:xfrm rot="5400000">
            <a:off x="2784348" y="99060"/>
            <a:ext cx="4800600" cy="749808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1" name="Google Shape;91;p78"/>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8"/>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7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79"/>
          <p:cNvSpPr txBox="1"/>
          <p:nvPr>
            <p:ph type="title"/>
          </p:nvPr>
        </p:nvSpPr>
        <p:spPr>
          <a:xfrm rot="5400000">
            <a:off x="4846638" y="2286002"/>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79"/>
          <p:cNvSpPr txBox="1"/>
          <p:nvPr>
            <p:ph idx="1" type="body"/>
          </p:nvPr>
        </p:nvSpPr>
        <p:spPr>
          <a:xfrm rot="5400000">
            <a:off x="998538" y="419103"/>
            <a:ext cx="5851525" cy="5562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7" name="Google Shape;97;p79"/>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79"/>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7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70"/>
          <p:cNvSpPr/>
          <p:nvPr/>
        </p:nvSpPr>
        <p:spPr>
          <a:xfrm>
            <a:off x="2282890" y="-54"/>
            <a:ext cx="6858000"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8" name="Google Shape;28;p70"/>
          <p:cNvSpPr txBox="1"/>
          <p:nvPr>
            <p:ph type="title"/>
          </p:nvPr>
        </p:nvSpPr>
        <p:spPr>
          <a:xfrm>
            <a:off x="2578392" y="2600325"/>
            <a:ext cx="6400800" cy="2286000"/>
          </a:xfrm>
          <a:prstGeom prst="rect">
            <a:avLst/>
          </a:prstGeom>
          <a:noFill/>
          <a:ln>
            <a:noFill/>
          </a:ln>
        </p:spPr>
        <p:txBody>
          <a:bodyPr anchorCtr="0" anchor="t" bIns="45700" lIns="91425" spcFirstLastPara="1" rIns="91425" wrap="square" tIns="45700">
            <a:normAutofit/>
          </a:bodyPr>
          <a:lstStyle>
            <a:lvl1pPr lvl="0" algn="l">
              <a:lnSpc>
                <a:spcPct val="112500"/>
              </a:lnSpc>
              <a:spcBef>
                <a:spcPts val="0"/>
              </a:spcBef>
              <a:spcAft>
                <a:spcPts val="0"/>
              </a:spcAft>
              <a:buClr>
                <a:srgbClr val="562214"/>
              </a:buClr>
              <a:buSzPts val="4000"/>
              <a:buFont typeface="Gill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0"/>
          <p:cNvSpPr txBox="1"/>
          <p:nvPr>
            <p:ph idx="1" type="body"/>
          </p:nvPr>
        </p:nvSpPr>
        <p:spPr>
          <a:xfrm>
            <a:off x="2578392" y="1066800"/>
            <a:ext cx="6400800" cy="1509712"/>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0"/>
              </a:spcBef>
              <a:spcAft>
                <a:spcPts val="0"/>
              </a:spcAft>
              <a:buSzPts val="1600"/>
              <a:buNone/>
              <a:defRPr sz="2000">
                <a:solidFill>
                  <a:srgbClr val="341108"/>
                </a:solidFill>
              </a:defRPr>
            </a:lvl1pPr>
            <a:lvl2pPr indent="-228600" lvl="1" marL="914400" algn="l">
              <a:lnSpc>
                <a:spcPct val="100000"/>
              </a:lnSpc>
              <a:spcBef>
                <a:spcPts val="55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70"/>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0"/>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0"/>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70"/>
          <p:cNvSpPr/>
          <p:nvPr/>
        </p:nvSpPr>
        <p:spPr>
          <a:xfrm>
            <a:off x="2286000" y="0"/>
            <a:ext cx="76200"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4" name="Google Shape;34;p70"/>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35" name="Google Shape;35;p70"/>
          <p:cNvSpPr/>
          <p:nvPr/>
        </p:nvSpPr>
        <p:spPr>
          <a:xfrm>
            <a:off x="2408064" y="2745870"/>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7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9" name="Google Shape;39;p7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2"/>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2"/>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5" name="Google Shape;45;p72"/>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6" name="Google Shape;46;p7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73"/>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3"/>
          <p:cNvSpPr txBox="1"/>
          <p:nvPr>
            <p:ph idx="1" type="subTitle"/>
          </p:nvPr>
        </p:nvSpPr>
        <p:spPr>
          <a:xfrm>
            <a:off x="1432560" y="1850064"/>
            <a:ext cx="7406640" cy="1752600"/>
          </a:xfrm>
          <a:prstGeom prst="rect">
            <a:avLst/>
          </a:prstGeom>
          <a:noFill/>
          <a:ln>
            <a:noFill/>
          </a:ln>
        </p:spPr>
        <p:txBody>
          <a:bodyPr anchorCtr="0" anchor="t" bIns="45700" lIns="91425" spcFirstLastPara="1" rIns="91425" wrap="square" tIns="0">
            <a:normAutofit/>
          </a:bodyPr>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52" name="Google Shape;52;p73"/>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3"/>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5" name="Google Shape;55;p73"/>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56" name="Google Shape;56;p73"/>
          <p:cNvSpPr/>
          <p:nvPr/>
        </p:nvSpPr>
        <p:spPr>
          <a:xfrm>
            <a:off x="1157176" y="1345016"/>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74"/>
          <p:cNvSpPr txBox="1"/>
          <p:nvPr>
            <p:ph type="title"/>
          </p:nvPr>
        </p:nvSpPr>
        <p:spPr>
          <a:xfrm>
            <a:off x="457200" y="5160336"/>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562214"/>
              </a:buClr>
              <a:buSzPts val="4500"/>
              <a:buFont typeface="Gill Sans"/>
              <a:buNone/>
              <a:defRPr b="1" sz="4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74"/>
          <p:cNvSpPr txBox="1"/>
          <p:nvPr>
            <p:ph idx="1" type="body"/>
          </p:nvPr>
        </p:nvSpPr>
        <p:spPr>
          <a:xfrm>
            <a:off x="45720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0" name="Google Shape;60;p74"/>
          <p:cNvSpPr txBox="1"/>
          <p:nvPr>
            <p:ph idx="2" type="body"/>
          </p:nvPr>
        </p:nvSpPr>
        <p:spPr>
          <a:xfrm>
            <a:off x="466344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1" name="Google Shape;61;p74"/>
          <p:cNvSpPr txBox="1"/>
          <p:nvPr>
            <p:ph idx="3" type="body"/>
          </p:nvPr>
        </p:nvSpPr>
        <p:spPr>
          <a:xfrm>
            <a:off x="45720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2" name="Google Shape;62;p74"/>
          <p:cNvSpPr txBox="1"/>
          <p:nvPr>
            <p:ph idx="4" type="body"/>
          </p:nvPr>
        </p:nvSpPr>
        <p:spPr>
          <a:xfrm>
            <a:off x="466344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3" name="Google Shape;63;p74"/>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4"/>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75"/>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5"/>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5"/>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5"/>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76"/>
          <p:cNvSpPr txBox="1"/>
          <p:nvPr>
            <p:ph type="title"/>
          </p:nvPr>
        </p:nvSpPr>
        <p:spPr>
          <a:xfrm>
            <a:off x="457200" y="216778"/>
            <a:ext cx="3810000" cy="1162050"/>
          </a:xfrm>
          <a:prstGeom prst="rect">
            <a:avLst/>
          </a:prstGeom>
          <a:noFill/>
          <a:ln>
            <a:noFill/>
          </a:ln>
        </p:spPr>
        <p:txBody>
          <a:bodyPr anchorCtr="0" anchor="b" bIns="45700" lIns="91425" spcFirstLastPara="1" rIns="91425" wrap="square" tIns="45700">
            <a:normAutofit/>
          </a:bodyPr>
          <a:lstStyle>
            <a:lvl1pPr lvl="0" algn="l">
              <a:lnSpc>
                <a:spcPct val="90909"/>
              </a:lnSpc>
              <a:spcBef>
                <a:spcPts val="0"/>
              </a:spcBef>
              <a:spcAft>
                <a:spcPts val="0"/>
              </a:spcAft>
              <a:buClr>
                <a:srgbClr val="562214"/>
              </a:buClr>
              <a:buSzPts val="2200"/>
              <a:buFont typeface="Gill Sans"/>
              <a:buNone/>
              <a:defRPr b="1" sz="2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76"/>
          <p:cNvSpPr txBox="1"/>
          <p:nvPr>
            <p:ph idx="1" type="body"/>
          </p:nvPr>
        </p:nvSpPr>
        <p:spPr>
          <a:xfrm>
            <a:off x="457200" y="1406964"/>
            <a:ext cx="3810000" cy="698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55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4" name="Google Shape;74;p76"/>
          <p:cNvSpPr txBox="1"/>
          <p:nvPr>
            <p:ph idx="2" type="body"/>
          </p:nvPr>
        </p:nvSpPr>
        <p:spPr>
          <a:xfrm>
            <a:off x="457200" y="2133600"/>
            <a:ext cx="8153400" cy="3992563"/>
          </a:xfrm>
          <a:prstGeom prst="rect">
            <a:avLst/>
          </a:prstGeom>
          <a:noFill/>
          <a:ln>
            <a:noFill/>
          </a:ln>
        </p:spPr>
        <p:txBody>
          <a:bodyPr anchorCtr="0" anchor="t" bIns="45700" lIns="91425" spcFirstLastPara="1" rIns="91425" wrap="square" tIns="45700">
            <a:normAutofit/>
          </a:bodyPr>
          <a:lstStyle>
            <a:lvl1pPr indent="-391160" lvl="0" marL="457200" algn="l">
              <a:lnSpc>
                <a:spcPct val="100000"/>
              </a:lnSpc>
              <a:spcBef>
                <a:spcPts val="600"/>
              </a:spcBef>
              <a:spcAft>
                <a:spcPts val="0"/>
              </a:spcAft>
              <a:buSzPts val="2560"/>
              <a:buChar char="⚫"/>
              <a:defRPr sz="3200"/>
            </a:lvl1pPr>
            <a:lvl2pPr indent="-406400" lvl="1" marL="914400" algn="l">
              <a:lnSpc>
                <a:spcPct val="100000"/>
              </a:lnSpc>
              <a:spcBef>
                <a:spcPts val="55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5" name="Google Shape;75;p76"/>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6"/>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6"/>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77"/>
          <p:cNvSpPr txBox="1"/>
          <p:nvPr>
            <p:ph type="title"/>
          </p:nvPr>
        </p:nvSpPr>
        <p:spPr>
          <a:xfrm>
            <a:off x="5886896" y="1066800"/>
            <a:ext cx="2743200" cy="1981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562214"/>
              </a:buClr>
              <a:buSzPts val="2100"/>
              <a:buFont typeface="Gill Sans"/>
              <a:buNone/>
              <a:defRPr b="1"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7"/>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7"/>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7"/>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77"/>
          <p:cNvSpPr/>
          <p:nvPr/>
        </p:nvSpPr>
        <p:spPr>
          <a:xfrm>
            <a:off x="762000" y="1066800"/>
            <a:ext cx="4572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1"/>
              </a:srgbClr>
            </a:outerShdw>
          </a:effectLst>
        </p:spPr>
        <p:txBody>
          <a:bodyPr anchorCtr="0" anchor="t" bIns="45700" lIns="91425" spcFirstLastPara="1" rIns="91425" wrap="square" tIns="274300">
            <a:norm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b="0" i="0" sz="3200" u="none" cap="none" strike="noStrike">
              <a:solidFill>
                <a:schemeClr val="dk1"/>
              </a:solidFill>
              <a:latin typeface="Gill Sans"/>
              <a:ea typeface="Gill Sans"/>
              <a:cs typeface="Gill Sans"/>
              <a:sym typeface="Gill Sans"/>
            </a:endParaRPr>
          </a:p>
        </p:txBody>
      </p:sp>
      <p:sp>
        <p:nvSpPr>
          <p:cNvPr id="84" name="Google Shape;84;p77"/>
          <p:cNvSpPr/>
          <p:nvPr>
            <p:ph idx="2" type="pic"/>
          </p:nvPr>
        </p:nvSpPr>
        <p:spPr>
          <a:xfrm>
            <a:off x="838200" y="1143003"/>
            <a:ext cx="4419600" cy="3514531"/>
          </a:xfrm>
          <a:prstGeom prst="roundRect">
            <a:avLst>
              <a:gd fmla="val 783" name="adj"/>
            </a:avLst>
          </a:prstGeom>
          <a:solidFill>
            <a:schemeClr val="lt2"/>
          </a:solidFill>
          <a:ln>
            <a:noFill/>
          </a:ln>
        </p:spPr>
      </p:sp>
      <p:sp>
        <p:nvSpPr>
          <p:cNvPr id="85" name="Google Shape;85;p77"/>
          <p:cNvSpPr/>
          <p:nvPr/>
        </p:nvSpPr>
        <p:spPr>
          <a:xfrm rot="-2131329">
            <a:off x="396725" y="954341"/>
            <a:ext cx="685800"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6" name="Google Shape;86;p77"/>
          <p:cNvSpPr/>
          <p:nvPr/>
        </p:nvSpPr>
        <p:spPr>
          <a:xfrm flipH="1" rot="2103354">
            <a:off x="5003667" y="936786"/>
            <a:ext cx="649224"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7" name="Google Shape;87;p77"/>
          <p:cNvSpPr txBox="1"/>
          <p:nvPr>
            <p:ph idx="1" type="body"/>
          </p:nvPr>
        </p:nvSpPr>
        <p:spPr>
          <a:xfrm>
            <a:off x="838200" y="4800600"/>
            <a:ext cx="4419600"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114285"/>
              </a:lnSpc>
              <a:spcBef>
                <a:spcPts val="0"/>
              </a:spcBef>
              <a:spcAft>
                <a:spcPts val="0"/>
              </a:spcAft>
              <a:buSzPts val="1120"/>
              <a:buNone/>
              <a:defRPr sz="1400">
                <a:solidFill>
                  <a:srgbClr val="777777"/>
                </a:solidFill>
              </a:defRPr>
            </a:lvl1pPr>
            <a:lvl2pPr indent="-304800" lvl="1" marL="914400" algn="l">
              <a:lnSpc>
                <a:spcPct val="100000"/>
              </a:lnSpc>
              <a:spcBef>
                <a:spcPts val="550"/>
              </a:spcBef>
              <a:spcAft>
                <a:spcPts val="0"/>
              </a:spcAft>
              <a:buSzPts val="1200"/>
              <a:buChar char="◦"/>
              <a:defRPr sz="1200"/>
            </a:lvl2pPr>
            <a:lvl3pPr indent="-292100" lvl="2" marL="1371600" algn="l">
              <a:lnSpc>
                <a:spcPct val="100000"/>
              </a:lnSpc>
              <a:spcBef>
                <a:spcPts val="200"/>
              </a:spcBef>
              <a:spcAft>
                <a:spcPts val="0"/>
              </a:spcAft>
              <a:buSzPts val="1000"/>
              <a:buChar char="●"/>
              <a:defRPr sz="1000"/>
            </a:lvl3pPr>
            <a:lvl4pPr indent="-285750" lvl="3" marL="1828800" algn="l">
              <a:lnSpc>
                <a:spcPct val="100000"/>
              </a:lnSpc>
              <a:spcBef>
                <a:spcPts val="180"/>
              </a:spcBef>
              <a:spcAft>
                <a:spcPts val="0"/>
              </a:spcAft>
              <a:buSzPts val="900"/>
              <a:buChar char="●"/>
              <a:defRPr sz="900"/>
            </a:lvl4pPr>
            <a:lvl5pPr indent="-285750" lvl="4" marL="2286000" algn="l">
              <a:lnSpc>
                <a:spcPct val="100000"/>
              </a:lnSpc>
              <a:spcBef>
                <a:spcPts val="180"/>
              </a:spcBef>
              <a:spcAft>
                <a:spcPts val="0"/>
              </a:spcAft>
              <a:buSzPts val="900"/>
              <a:buChar char="●"/>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9" name="Shape 9"/>
        <p:cNvGrpSpPr/>
        <p:nvPr/>
      </p:nvGrpSpPr>
      <p:grpSpPr>
        <a:xfrm>
          <a:off x="0" y="0"/>
          <a:ext cx="0" cy="0"/>
          <a:chOff x="0" y="0"/>
          <a:chExt cx="0" cy="0"/>
        </a:xfrm>
      </p:grpSpPr>
      <p:sp>
        <p:nvSpPr>
          <p:cNvPr id="10" name="Google Shape;10;p68"/>
          <p:cNvSpPr/>
          <p:nvPr/>
        </p:nvSpPr>
        <p:spPr>
          <a:xfrm>
            <a:off x="-815927" y="-815922"/>
            <a:ext cx="1638887" cy="1638887"/>
          </a:xfrm>
          <a:prstGeom prst="pie">
            <a:avLst>
              <a:gd fmla="val 0" name="adj1"/>
              <a:gd fmla="val 5402120" name="adj2"/>
            </a:avLst>
          </a:prstGeom>
          <a:solidFill>
            <a:srgbClr val="FEF9F3">
              <a:alpha val="32941"/>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 name="Google Shape;11;p68"/>
          <p:cNvSpPr/>
          <p:nvPr/>
        </p:nvSpPr>
        <p:spPr>
          <a:xfrm>
            <a:off x="168816" y="21102"/>
            <a:ext cx="1702191" cy="1702191"/>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 name="Google Shape;12;p68"/>
          <p:cNvSpPr/>
          <p:nvPr/>
        </p:nvSpPr>
        <p:spPr>
          <a:xfrm rot="2315675">
            <a:off x="182881" y="1055077"/>
            <a:ext cx="1125717" cy="1102624"/>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 name="Google Shape;13;p68"/>
          <p:cNvSpPr/>
          <p:nvPr/>
        </p:nvSpPr>
        <p:spPr>
          <a:xfrm>
            <a:off x="1012873" y="-54"/>
            <a:ext cx="8131127"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 name="Google Shape;14;p6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562214"/>
              </a:buClr>
              <a:buSzPts val="4300"/>
              <a:buFont typeface="Gill Sans"/>
              <a:buNone/>
              <a:defRPr b="0" i="0" sz="4300" u="none" cap="none" strike="noStrik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6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6" name="Google Shape;16;p68"/>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68"/>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8" name="Google Shape;18;p6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Gill Sans"/>
                <a:ea typeface="Gill Sans"/>
                <a:cs typeface="Gill Sans"/>
                <a:sym typeface="Gill Sans"/>
              </a:defRPr>
            </a:lvl1pPr>
            <a:lvl2pPr indent="0" lvl="1" marL="0" marR="0" rtl="0" algn="ctr">
              <a:spcBef>
                <a:spcPts val="0"/>
              </a:spcBef>
              <a:buNone/>
              <a:defRPr b="0" i="0" sz="1200" u="none" cap="none" strike="noStrike">
                <a:solidFill>
                  <a:srgbClr val="B3A787"/>
                </a:solidFill>
                <a:latin typeface="Gill Sans"/>
                <a:ea typeface="Gill Sans"/>
                <a:cs typeface="Gill Sans"/>
                <a:sym typeface="Gill Sans"/>
              </a:defRPr>
            </a:lvl2pPr>
            <a:lvl3pPr indent="0" lvl="2" marL="0" marR="0" rtl="0" algn="ctr">
              <a:spcBef>
                <a:spcPts val="0"/>
              </a:spcBef>
              <a:buNone/>
              <a:defRPr b="0" i="0" sz="1200" u="none" cap="none" strike="noStrike">
                <a:solidFill>
                  <a:srgbClr val="B3A787"/>
                </a:solidFill>
                <a:latin typeface="Gill Sans"/>
                <a:ea typeface="Gill Sans"/>
                <a:cs typeface="Gill Sans"/>
                <a:sym typeface="Gill Sans"/>
              </a:defRPr>
            </a:lvl3pPr>
            <a:lvl4pPr indent="0" lvl="3" marL="0" marR="0" rtl="0" algn="ctr">
              <a:spcBef>
                <a:spcPts val="0"/>
              </a:spcBef>
              <a:buNone/>
              <a:defRPr b="0" i="0" sz="1200" u="none" cap="none" strike="noStrike">
                <a:solidFill>
                  <a:srgbClr val="B3A787"/>
                </a:solidFill>
                <a:latin typeface="Gill Sans"/>
                <a:ea typeface="Gill Sans"/>
                <a:cs typeface="Gill Sans"/>
                <a:sym typeface="Gill Sans"/>
              </a:defRPr>
            </a:lvl4pPr>
            <a:lvl5pPr indent="0" lvl="4" marL="0" marR="0" rtl="0" algn="ctr">
              <a:spcBef>
                <a:spcPts val="0"/>
              </a:spcBef>
              <a:buNone/>
              <a:defRPr b="0" i="0" sz="1200" u="none" cap="none" strike="noStrike">
                <a:solidFill>
                  <a:srgbClr val="B3A787"/>
                </a:solidFill>
                <a:latin typeface="Gill Sans"/>
                <a:ea typeface="Gill Sans"/>
                <a:cs typeface="Gill Sans"/>
                <a:sym typeface="Gill Sans"/>
              </a:defRPr>
            </a:lvl5pPr>
            <a:lvl6pPr indent="0" lvl="5" marL="0" marR="0" rtl="0" algn="ctr">
              <a:spcBef>
                <a:spcPts val="0"/>
              </a:spcBef>
              <a:buNone/>
              <a:defRPr b="0" i="0" sz="1200" u="none" cap="none" strike="noStrike">
                <a:solidFill>
                  <a:srgbClr val="B3A787"/>
                </a:solidFill>
                <a:latin typeface="Gill Sans"/>
                <a:ea typeface="Gill Sans"/>
                <a:cs typeface="Gill Sans"/>
                <a:sym typeface="Gill Sans"/>
              </a:defRPr>
            </a:lvl6pPr>
            <a:lvl7pPr indent="0" lvl="6" marL="0" marR="0" rtl="0" algn="ctr">
              <a:spcBef>
                <a:spcPts val="0"/>
              </a:spcBef>
              <a:buNone/>
              <a:defRPr b="0" i="0" sz="1200" u="none" cap="none" strike="noStrike">
                <a:solidFill>
                  <a:srgbClr val="B3A787"/>
                </a:solidFill>
                <a:latin typeface="Gill Sans"/>
                <a:ea typeface="Gill Sans"/>
                <a:cs typeface="Gill Sans"/>
                <a:sym typeface="Gill Sans"/>
              </a:defRPr>
            </a:lvl7pPr>
            <a:lvl8pPr indent="0" lvl="7" marL="0" marR="0" rtl="0" algn="ctr">
              <a:spcBef>
                <a:spcPts val="0"/>
              </a:spcBef>
              <a:buNone/>
              <a:defRPr b="0" i="0" sz="1200" u="none" cap="none" strike="noStrike">
                <a:solidFill>
                  <a:srgbClr val="B3A787"/>
                </a:solidFill>
                <a:latin typeface="Gill Sans"/>
                <a:ea typeface="Gill Sans"/>
                <a:cs typeface="Gill Sans"/>
                <a:sym typeface="Gill Sans"/>
              </a:defRPr>
            </a:lvl8pPr>
            <a:lvl9pPr indent="0" lvl="8" marL="0" marR="0" rtl="0" algn="ctr">
              <a:spcBef>
                <a:spcPts val="0"/>
              </a:spcBef>
              <a:buNone/>
              <a:defRPr b="0" i="0" sz="1200" u="none" cap="none" strike="noStrike">
                <a:solidFill>
                  <a:srgbClr val="B3A787"/>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19" name="Google Shape;19;p68"/>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idx="4294967295" type="ctrTitle"/>
          </p:nvPr>
        </p:nvSpPr>
        <p:spPr>
          <a:xfrm>
            <a:off x="4267200" y="2422525"/>
            <a:ext cx="4876800" cy="14700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562214"/>
              </a:buClr>
              <a:buSzPts val="4300"/>
              <a:buFont typeface="Gill Sans"/>
              <a:buNone/>
            </a:pPr>
            <a:r>
              <a:rPr b="0" i="0" lang="en-US" sz="4300" u="none" cap="none" strike="noStrike">
                <a:solidFill>
                  <a:srgbClr val="562214"/>
                </a:solidFill>
                <a:latin typeface="Gill Sans"/>
                <a:ea typeface="Gill Sans"/>
                <a:cs typeface="Gill Sans"/>
                <a:sym typeface="Gill Sans"/>
              </a:rPr>
              <a:t>ICT in Business</a:t>
            </a:r>
            <a:endParaRPr/>
          </a:p>
        </p:txBody>
      </p:sp>
      <p:pic>
        <p:nvPicPr>
          <p:cNvPr id="105" name="Google Shape;105;p1"/>
          <p:cNvPicPr preferRelativeResize="0"/>
          <p:nvPr/>
        </p:nvPicPr>
        <p:blipFill rotWithShape="1">
          <a:blip r:embed="rId3">
            <a:alphaModFix/>
          </a:blip>
          <a:srcRect b="0" l="0" r="0" t="0"/>
          <a:stretch/>
        </p:blipFill>
        <p:spPr>
          <a:xfrm>
            <a:off x="381000" y="990600"/>
            <a:ext cx="3048000" cy="433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60" name="Google Shape;160;p1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283464" lvl="0" marL="365760" rtl="0" algn="l">
              <a:lnSpc>
                <a:spcPct val="100000"/>
              </a:lnSpc>
              <a:spcBef>
                <a:spcPts val="0"/>
              </a:spcBef>
              <a:spcAft>
                <a:spcPts val="0"/>
              </a:spcAft>
              <a:buSzPct val="80000"/>
              <a:buChar char="⚫"/>
            </a:pPr>
            <a:r>
              <a:rPr b="1" lang="en-US"/>
              <a:t>Conference Call</a:t>
            </a:r>
            <a:endParaRPr/>
          </a:p>
          <a:p>
            <a:pPr indent="0" lvl="0" marL="82296" rtl="0" algn="just">
              <a:lnSpc>
                <a:spcPct val="100000"/>
              </a:lnSpc>
              <a:spcBef>
                <a:spcPts val="600"/>
              </a:spcBef>
              <a:spcAft>
                <a:spcPts val="0"/>
              </a:spcAft>
              <a:buSzPct val="80000"/>
              <a:buNone/>
            </a:pPr>
            <a:r>
              <a:rPr lang="en-US"/>
              <a:t>A conference call is simply a phone call with more than two participants. </a:t>
            </a:r>
            <a:endParaRPr/>
          </a:p>
          <a:p>
            <a:pPr indent="-283464" lvl="0" marL="365760" rtl="0" algn="just">
              <a:lnSpc>
                <a:spcPct val="100000"/>
              </a:lnSpc>
              <a:spcBef>
                <a:spcPts val="600"/>
              </a:spcBef>
              <a:spcAft>
                <a:spcPts val="0"/>
              </a:spcAft>
              <a:buSzPct val="80000"/>
              <a:buChar char="⚫"/>
            </a:pPr>
            <a:r>
              <a:rPr b="1" lang="en-US"/>
              <a:t>Video Conferencing</a:t>
            </a:r>
            <a:endParaRPr/>
          </a:p>
          <a:p>
            <a:pPr indent="0" lvl="0" marL="82296" rtl="0" algn="just">
              <a:lnSpc>
                <a:spcPct val="100000"/>
              </a:lnSpc>
              <a:spcBef>
                <a:spcPts val="600"/>
              </a:spcBef>
              <a:spcAft>
                <a:spcPts val="0"/>
              </a:spcAft>
              <a:buSzPct val="80000"/>
              <a:buNone/>
            </a:pPr>
            <a:r>
              <a:rPr lang="en-US"/>
              <a:t>Video conferencing is a technology that allows users in different locations to hold real-time face-to-face meetings, often at little to no cost. </a:t>
            </a:r>
            <a:endParaRPr/>
          </a:p>
          <a:p>
            <a:pPr indent="-283464" lvl="0" marL="365760" rtl="0" algn="just">
              <a:lnSpc>
                <a:spcPct val="100000"/>
              </a:lnSpc>
              <a:spcBef>
                <a:spcPts val="600"/>
              </a:spcBef>
              <a:spcAft>
                <a:spcPts val="0"/>
              </a:spcAft>
              <a:buSzPct val="80000"/>
              <a:buChar char="⚫"/>
            </a:pPr>
            <a:r>
              <a:rPr b="1" lang="en-US"/>
              <a:t>Web Conferencing </a:t>
            </a:r>
            <a:endParaRPr/>
          </a:p>
          <a:p>
            <a:pPr indent="0" lvl="0" marL="82296" rtl="0" algn="just">
              <a:lnSpc>
                <a:spcPct val="100000"/>
              </a:lnSpc>
              <a:spcBef>
                <a:spcPts val="600"/>
              </a:spcBef>
              <a:spcAft>
                <a:spcPts val="0"/>
              </a:spcAft>
              <a:buSzPct val="80000"/>
              <a:buNone/>
            </a:pPr>
            <a:r>
              <a:rPr lang="en-US"/>
              <a:t>Web conferencing enables the real-time sharing of computer screens, individual applications or web-based content among two or more computers or mobile devices.</a:t>
            </a:r>
            <a:endParaRPr/>
          </a:p>
          <a:p>
            <a:pPr indent="-145287" lvl="0" marL="365760" rtl="0" algn="l">
              <a:lnSpc>
                <a:spcPct val="100000"/>
              </a:lnSpc>
              <a:spcBef>
                <a:spcPts val="600"/>
              </a:spcBef>
              <a:spcAft>
                <a:spcPts val="0"/>
              </a:spcAft>
              <a:buSzPct val="8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66" name="Google Shape;166;p1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10000"/>
          </a:bodyPr>
          <a:lstStyle/>
          <a:p>
            <a:pPr indent="0" lvl="0" marL="82296" rtl="0" algn="l">
              <a:lnSpc>
                <a:spcPct val="100000"/>
              </a:lnSpc>
              <a:spcBef>
                <a:spcPts val="0"/>
              </a:spcBef>
              <a:spcAft>
                <a:spcPts val="0"/>
              </a:spcAft>
              <a:buSzPct val="80000"/>
              <a:buNone/>
            </a:pPr>
            <a:r>
              <a:rPr b="1" lang="en-US" sz="3500"/>
              <a:t>Makes the Backup Process Easier.</a:t>
            </a:r>
            <a:endParaRPr sz="3500"/>
          </a:p>
          <a:p>
            <a:pPr indent="-283464" lvl="0" marL="365760" rtl="0" algn="just">
              <a:lnSpc>
                <a:spcPct val="100000"/>
              </a:lnSpc>
              <a:spcBef>
                <a:spcPts val="600"/>
              </a:spcBef>
              <a:spcAft>
                <a:spcPts val="0"/>
              </a:spcAft>
              <a:buSzPct val="80000"/>
              <a:buChar char="⚫"/>
            </a:pPr>
            <a:r>
              <a:rPr lang="en-US"/>
              <a:t>When one PC's information is corrupted or inaccessible for various reasons, another duplicate of similar information is accessible on another workstation for future usage</a:t>
            </a:r>
            <a:endParaRPr/>
          </a:p>
          <a:p>
            <a:pPr indent="-283464" lvl="0" marL="365760" rtl="0" algn="just">
              <a:lnSpc>
                <a:spcPct val="100000"/>
              </a:lnSpc>
              <a:spcBef>
                <a:spcPts val="600"/>
              </a:spcBef>
              <a:spcAft>
                <a:spcPts val="0"/>
              </a:spcAft>
              <a:buSzPct val="80000"/>
              <a:buChar char="⚫"/>
            </a:pPr>
            <a:r>
              <a:rPr lang="en-US"/>
              <a:t>In this case data backup is necessary.</a:t>
            </a:r>
            <a:endParaRPr/>
          </a:p>
          <a:p>
            <a:pPr indent="-283464" lvl="0" marL="365760" rtl="0" algn="just">
              <a:lnSpc>
                <a:spcPct val="100000"/>
              </a:lnSpc>
              <a:spcBef>
                <a:spcPts val="600"/>
              </a:spcBef>
              <a:spcAft>
                <a:spcPts val="0"/>
              </a:spcAft>
              <a:buSzPct val="80000"/>
              <a:buChar char="⚫"/>
            </a:pPr>
            <a:r>
              <a:rPr lang="en-US"/>
              <a:t>The network ensures smooth working and further handling without interruption by backing up all the data that is stored on the shared removable media or cloud storage.</a:t>
            </a:r>
            <a:endParaRPr/>
          </a:p>
          <a:p>
            <a:pPr indent="-133096" lvl="0" marL="365760" rtl="0" algn="l">
              <a:lnSpc>
                <a:spcPct val="100000"/>
              </a:lnSpc>
              <a:spcBef>
                <a:spcPts val="600"/>
              </a:spcBef>
              <a:spcAft>
                <a:spcPts val="0"/>
              </a:spcAft>
              <a:buSzPct val="8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Types of Network</a:t>
            </a:r>
            <a:endParaRPr/>
          </a:p>
        </p:txBody>
      </p:sp>
      <p:sp>
        <p:nvSpPr>
          <p:cNvPr id="172" name="Google Shape;172;p1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0" lvl="0" marL="82296" rtl="0" algn="just">
              <a:lnSpc>
                <a:spcPct val="100000"/>
              </a:lnSpc>
              <a:spcBef>
                <a:spcPts val="0"/>
              </a:spcBef>
              <a:spcAft>
                <a:spcPts val="0"/>
              </a:spcAft>
              <a:buSzPct val="80000"/>
              <a:buNone/>
            </a:pPr>
            <a:r>
              <a:rPr lang="en-US" sz="3900"/>
              <a:t>The common types of computer networks</a:t>
            </a:r>
            <a:r>
              <a:rPr b="1" lang="en-US" sz="3900"/>
              <a:t> </a:t>
            </a:r>
            <a:r>
              <a:rPr lang="en-US" sz="3900"/>
              <a:t>are;</a:t>
            </a:r>
            <a:endParaRPr/>
          </a:p>
          <a:p>
            <a:pPr indent="-283489" lvl="0" marL="365760" rtl="0" algn="just">
              <a:lnSpc>
                <a:spcPct val="100000"/>
              </a:lnSpc>
              <a:spcBef>
                <a:spcPts val="600"/>
              </a:spcBef>
              <a:spcAft>
                <a:spcPts val="0"/>
              </a:spcAft>
              <a:buSzPct val="80000"/>
              <a:buChar char="⚫"/>
            </a:pPr>
            <a:r>
              <a:rPr lang="en-US" sz="3500"/>
              <a:t>Personal Area Network (PAN)</a:t>
            </a:r>
            <a:endParaRPr/>
          </a:p>
          <a:p>
            <a:pPr indent="-283489" lvl="0" marL="365760" rtl="0" algn="just">
              <a:lnSpc>
                <a:spcPct val="100000"/>
              </a:lnSpc>
              <a:spcBef>
                <a:spcPts val="600"/>
              </a:spcBef>
              <a:spcAft>
                <a:spcPts val="0"/>
              </a:spcAft>
              <a:buSzPct val="80000"/>
              <a:buChar char="⚫"/>
            </a:pPr>
            <a:r>
              <a:rPr lang="en-US" sz="3500"/>
              <a:t>Home Area Network (HAN)</a:t>
            </a:r>
            <a:endParaRPr/>
          </a:p>
          <a:p>
            <a:pPr indent="-283489" lvl="0" marL="365760" rtl="0" algn="just">
              <a:lnSpc>
                <a:spcPct val="100000"/>
              </a:lnSpc>
              <a:spcBef>
                <a:spcPts val="600"/>
              </a:spcBef>
              <a:spcAft>
                <a:spcPts val="0"/>
              </a:spcAft>
              <a:buSzPct val="80000"/>
              <a:buChar char="⚫"/>
            </a:pPr>
            <a:r>
              <a:rPr lang="en-US" sz="3500"/>
              <a:t>Local Area Network (LAN) </a:t>
            </a:r>
            <a:endParaRPr/>
          </a:p>
          <a:p>
            <a:pPr indent="-283489" lvl="0" marL="365760" rtl="0" algn="just">
              <a:lnSpc>
                <a:spcPct val="100000"/>
              </a:lnSpc>
              <a:spcBef>
                <a:spcPts val="600"/>
              </a:spcBef>
              <a:spcAft>
                <a:spcPts val="0"/>
              </a:spcAft>
              <a:buSzPct val="80000"/>
              <a:buChar char="⚫"/>
            </a:pPr>
            <a:r>
              <a:rPr lang="en-US" sz="3500"/>
              <a:t>Campus Area Network (CAN)</a:t>
            </a:r>
            <a:endParaRPr/>
          </a:p>
          <a:p>
            <a:pPr indent="-283489" lvl="0" marL="365760" rtl="0" algn="just">
              <a:lnSpc>
                <a:spcPct val="100000"/>
              </a:lnSpc>
              <a:spcBef>
                <a:spcPts val="600"/>
              </a:spcBef>
              <a:spcAft>
                <a:spcPts val="0"/>
              </a:spcAft>
              <a:buSzPct val="80000"/>
              <a:buChar char="⚫"/>
            </a:pPr>
            <a:r>
              <a:rPr lang="en-US" sz="3500"/>
              <a:t>Metropolitan Area Network (MAN)</a:t>
            </a:r>
            <a:endParaRPr/>
          </a:p>
          <a:p>
            <a:pPr indent="-283489" lvl="0" marL="365760" rtl="0" algn="just">
              <a:lnSpc>
                <a:spcPct val="100000"/>
              </a:lnSpc>
              <a:spcBef>
                <a:spcPts val="600"/>
              </a:spcBef>
              <a:spcAft>
                <a:spcPts val="0"/>
              </a:spcAft>
              <a:buSzPct val="80000"/>
              <a:buChar char="⚫"/>
            </a:pPr>
            <a:r>
              <a:rPr lang="en-US" sz="3500"/>
              <a:t>Wide Area Network (WAN)</a:t>
            </a:r>
            <a:endParaRPr/>
          </a:p>
          <a:p>
            <a:pPr indent="-283489" lvl="0" marL="365760" rtl="0" algn="just">
              <a:lnSpc>
                <a:spcPct val="100000"/>
              </a:lnSpc>
              <a:spcBef>
                <a:spcPts val="600"/>
              </a:spcBef>
              <a:spcAft>
                <a:spcPts val="0"/>
              </a:spcAft>
              <a:buSzPct val="80000"/>
              <a:buChar char="⚫"/>
            </a:pPr>
            <a:r>
              <a:rPr lang="en-US" sz="3500"/>
              <a:t>Virtual Private Network (VPN)</a:t>
            </a:r>
            <a:endParaRPr/>
          </a:p>
          <a:p>
            <a:pPr indent="-283489" lvl="0" marL="365760" rtl="0" algn="just">
              <a:lnSpc>
                <a:spcPct val="100000"/>
              </a:lnSpc>
              <a:spcBef>
                <a:spcPts val="600"/>
              </a:spcBef>
              <a:spcAft>
                <a:spcPts val="0"/>
              </a:spcAft>
              <a:buSzPct val="80000"/>
              <a:buChar char="⚫"/>
            </a:pPr>
            <a:r>
              <a:rPr lang="en-US" sz="3500"/>
              <a:t>Intranet &amp; Extranet</a:t>
            </a:r>
            <a:endParaRPr/>
          </a:p>
          <a:p>
            <a:pPr indent="-133096" lvl="0" marL="365760" rtl="0" algn="just">
              <a:lnSpc>
                <a:spcPct val="100000"/>
              </a:lnSpc>
              <a:spcBef>
                <a:spcPts val="600"/>
              </a:spcBef>
              <a:spcAft>
                <a:spcPts val="0"/>
              </a:spcAft>
              <a:buSzPct val="8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b="1" lang="en-US"/>
              <a:t>Personal Area Network (PAN)</a:t>
            </a:r>
            <a:endParaRPr/>
          </a:p>
        </p:txBody>
      </p:sp>
      <p:sp>
        <p:nvSpPr>
          <p:cNvPr id="178" name="Google Shape;178;p1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PAN (Personal Area Network) is a computer network formed around a person.</a:t>
            </a:r>
            <a:endParaRPr/>
          </a:p>
          <a:p>
            <a:pPr indent="-283464" lvl="0" marL="365760" rtl="0" algn="just">
              <a:lnSpc>
                <a:spcPct val="100000"/>
              </a:lnSpc>
              <a:spcBef>
                <a:spcPts val="600"/>
              </a:spcBef>
              <a:spcAft>
                <a:spcPts val="0"/>
              </a:spcAft>
              <a:buSzPct val="80000"/>
              <a:buChar char="⚫"/>
            </a:pPr>
            <a:r>
              <a:rPr lang="en-US"/>
              <a:t>It generally consists of a computer, mobile, or Personal Digital Assistant (PDA). PAN can be used for establishing communication among these personal devices through Bluetooth or infrared.</a:t>
            </a:r>
            <a:endParaRPr/>
          </a:p>
          <a:p>
            <a:pPr indent="-283464" lvl="0" marL="365760" rtl="0" algn="just">
              <a:lnSpc>
                <a:spcPct val="100000"/>
              </a:lnSpc>
              <a:spcBef>
                <a:spcPts val="600"/>
              </a:spcBef>
              <a:spcAft>
                <a:spcPts val="0"/>
              </a:spcAft>
              <a:buSzPct val="80000"/>
              <a:buChar char="⚫"/>
            </a:pPr>
            <a:r>
              <a:rPr lang="en-US"/>
              <a:t>PAN has connectivity range up to 10 meters.</a:t>
            </a:r>
            <a:endParaRPr/>
          </a:p>
          <a:p>
            <a:pPr indent="-283464" lvl="0" marL="365760" rtl="0" algn="just">
              <a:lnSpc>
                <a:spcPct val="100000"/>
              </a:lnSpc>
              <a:spcBef>
                <a:spcPts val="600"/>
              </a:spcBef>
              <a:spcAft>
                <a:spcPts val="0"/>
              </a:spcAft>
              <a:buSzPct val="80000"/>
              <a:buChar char="⚫"/>
            </a:pPr>
            <a:r>
              <a:rPr lang="en-US"/>
              <a:t>PAN may include wireless computer keyboard and mouse, Bluetooth enabled headphones, wireless printers and TV remotes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Home Area Network (HAN)</a:t>
            </a:r>
            <a:endParaRPr/>
          </a:p>
        </p:txBody>
      </p:sp>
      <p:sp>
        <p:nvSpPr>
          <p:cNvPr id="184" name="Google Shape;184;p1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A HAN is like a PAN, but even bigger.</a:t>
            </a:r>
            <a:endParaRPr/>
          </a:p>
          <a:p>
            <a:pPr indent="-283464" lvl="0" marL="365760" rtl="0" algn="just">
              <a:lnSpc>
                <a:spcPct val="100000"/>
              </a:lnSpc>
              <a:spcBef>
                <a:spcPts val="600"/>
              </a:spcBef>
              <a:spcAft>
                <a:spcPts val="0"/>
              </a:spcAft>
              <a:buSzPct val="80000"/>
              <a:buChar char="⚫"/>
            </a:pPr>
            <a:r>
              <a:rPr lang="en-US"/>
              <a:t>As the name suggests, a HAN is a very small network that usually covers a single home.</a:t>
            </a:r>
            <a:endParaRPr/>
          </a:p>
          <a:p>
            <a:pPr indent="-283464" lvl="0" marL="365760" rtl="0" algn="just">
              <a:lnSpc>
                <a:spcPct val="100000"/>
              </a:lnSpc>
              <a:spcBef>
                <a:spcPts val="600"/>
              </a:spcBef>
              <a:spcAft>
                <a:spcPts val="0"/>
              </a:spcAft>
              <a:buSzPct val="80000"/>
              <a:buChar char="⚫"/>
            </a:pPr>
            <a:r>
              <a:rPr lang="en-US"/>
              <a:t>This facilitates communication among the digital devices within a home which are connected to the home network.</a:t>
            </a:r>
            <a:endParaRPr/>
          </a:p>
          <a:p>
            <a:pPr indent="-283464" lvl="0" marL="365760" rtl="0" algn="just">
              <a:lnSpc>
                <a:spcPct val="100000"/>
              </a:lnSpc>
              <a:spcBef>
                <a:spcPts val="600"/>
              </a:spcBef>
              <a:spcAft>
                <a:spcPts val="0"/>
              </a:spcAft>
              <a:buSzPct val="80000"/>
              <a:buChar char="⚫"/>
            </a:pPr>
            <a:r>
              <a:rPr lang="en-US"/>
              <a:t>Any device that is connected to this network will be able to share resources, for example the internet, smart appliances, printers, smart meters and even some security systems.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Local Area Network (LAN) </a:t>
            </a:r>
            <a:endParaRPr/>
          </a:p>
        </p:txBody>
      </p:sp>
      <p:sp>
        <p:nvSpPr>
          <p:cNvPr id="190" name="Google Shape;190;p1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55000" lnSpcReduction="20000"/>
          </a:bodyPr>
          <a:lstStyle/>
          <a:p>
            <a:pPr indent="-283464" lvl="0" marL="365760" rtl="0" algn="just">
              <a:lnSpc>
                <a:spcPct val="100000"/>
              </a:lnSpc>
              <a:spcBef>
                <a:spcPts val="0"/>
              </a:spcBef>
              <a:spcAft>
                <a:spcPts val="0"/>
              </a:spcAft>
              <a:buSzPct val="80000"/>
              <a:buChar char="⚫"/>
            </a:pPr>
            <a:r>
              <a:rPr lang="en-US" sz="4400"/>
              <a:t>A local area network (LAN) is a data communication system consisting of several devices such as computers and printers. </a:t>
            </a:r>
            <a:endParaRPr/>
          </a:p>
          <a:p>
            <a:pPr indent="-283464" lvl="0" marL="365760" rtl="0" algn="just">
              <a:lnSpc>
                <a:spcPct val="100000"/>
              </a:lnSpc>
              <a:spcBef>
                <a:spcPts val="600"/>
              </a:spcBef>
              <a:spcAft>
                <a:spcPts val="0"/>
              </a:spcAft>
              <a:buSzPct val="80000"/>
              <a:buChar char="⚫"/>
            </a:pPr>
            <a:r>
              <a:rPr lang="en-US" sz="4400"/>
              <a:t>A LAN can consist of just two or three PCs connected together to share resources, or it can include hundreds of computers of different kinds</a:t>
            </a:r>
            <a:endParaRPr/>
          </a:p>
          <a:p>
            <a:pPr indent="-283464" lvl="0" marL="365760" rtl="0" algn="just">
              <a:lnSpc>
                <a:spcPct val="100000"/>
              </a:lnSpc>
              <a:spcBef>
                <a:spcPts val="600"/>
              </a:spcBef>
              <a:spcAft>
                <a:spcPts val="0"/>
              </a:spcAft>
              <a:buSzPct val="80000"/>
              <a:buChar char="⚫"/>
            </a:pPr>
            <a:r>
              <a:rPr lang="en-US" sz="4400"/>
              <a:t>Any network that exists within a single building, or even a group of adjacent buildings, is considered a LAN.</a:t>
            </a:r>
            <a:endParaRPr/>
          </a:p>
          <a:p>
            <a:pPr indent="-283464" lvl="0" marL="365760" rtl="0" algn="just">
              <a:lnSpc>
                <a:spcPct val="100000"/>
              </a:lnSpc>
              <a:spcBef>
                <a:spcPts val="600"/>
              </a:spcBef>
              <a:spcAft>
                <a:spcPts val="0"/>
              </a:spcAft>
              <a:buSzPct val="80000"/>
              <a:buChar char="⚫"/>
            </a:pPr>
            <a:r>
              <a:rPr lang="en-US" sz="4400"/>
              <a:t>It is often helpful to connect separate LANs together so they can communicate and exchange data. In a large company, for example, two departments located on the same floor of a building may have their own separate LANs, but if the departments need to share data, then they can create a link between the two LANs.</a:t>
            </a:r>
            <a:endParaRPr/>
          </a:p>
          <a:p>
            <a:pPr indent="-194055" lvl="0" marL="365760" rtl="0" algn="l">
              <a:lnSpc>
                <a:spcPct val="100000"/>
              </a:lnSpc>
              <a:spcBef>
                <a:spcPts val="600"/>
              </a:spcBef>
              <a:spcAft>
                <a:spcPts val="0"/>
              </a:spcAft>
              <a:buSzPct val="8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b="1" lang="en-US"/>
              <a:t>Campus Area Network (CAN)</a:t>
            </a:r>
            <a:endParaRPr/>
          </a:p>
        </p:txBody>
      </p:sp>
      <p:sp>
        <p:nvSpPr>
          <p:cNvPr id="196" name="Google Shape;196;p1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283464" lvl="0" marL="365760" rtl="0" algn="just">
              <a:lnSpc>
                <a:spcPct val="100000"/>
              </a:lnSpc>
              <a:spcBef>
                <a:spcPts val="0"/>
              </a:spcBef>
              <a:spcAft>
                <a:spcPts val="0"/>
              </a:spcAft>
              <a:buSzPts val="2560"/>
              <a:buChar char="⚫"/>
            </a:pPr>
            <a:r>
              <a:rPr lang="en-US"/>
              <a:t>A Campus Area Network is made up of an interconnection of LANs within a specific geographical area. </a:t>
            </a:r>
            <a:endParaRPr/>
          </a:p>
          <a:p>
            <a:pPr indent="-283464" lvl="0" marL="365760" rtl="0" algn="just">
              <a:lnSpc>
                <a:spcPct val="100000"/>
              </a:lnSpc>
              <a:spcBef>
                <a:spcPts val="600"/>
              </a:spcBef>
              <a:spcAft>
                <a:spcPts val="0"/>
              </a:spcAft>
              <a:buSzPts val="2560"/>
              <a:buChar char="⚫"/>
            </a:pPr>
            <a:r>
              <a:rPr lang="en-US"/>
              <a:t>For example, a university campus can be linked with a variety of campus buildings to connect all the academic departments.</a:t>
            </a:r>
            <a:endParaRPr/>
          </a:p>
          <a:p>
            <a:pPr indent="-120903" lvl="0" marL="365760" rtl="0" algn="just">
              <a:lnSpc>
                <a:spcPct val="100000"/>
              </a:lnSpc>
              <a:spcBef>
                <a:spcPts val="600"/>
              </a:spcBef>
              <a:spcAft>
                <a:spcPts val="0"/>
              </a:spcAft>
              <a:buSzPts val="256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562214"/>
              </a:buClr>
              <a:buSzPts val="3400"/>
              <a:buFont typeface="Gill Sans"/>
              <a:buNone/>
            </a:pPr>
            <a:r>
              <a:rPr b="1" lang="en-US" sz="3400"/>
              <a:t>Metropolitan Area Network (MAN)</a:t>
            </a:r>
            <a:endParaRPr/>
          </a:p>
        </p:txBody>
      </p:sp>
      <p:sp>
        <p:nvSpPr>
          <p:cNvPr id="202" name="Google Shape;202;p17"/>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A metropolitan area network (MAN) is similar to a local area network (LAN) but spans an entire city, or some other municipal or organizational territory. </a:t>
            </a:r>
            <a:endParaRPr/>
          </a:p>
          <a:p>
            <a:pPr indent="-283464" lvl="0" marL="365760" rtl="0" algn="just">
              <a:lnSpc>
                <a:spcPct val="100000"/>
              </a:lnSpc>
              <a:spcBef>
                <a:spcPts val="600"/>
              </a:spcBef>
              <a:spcAft>
                <a:spcPts val="0"/>
              </a:spcAft>
              <a:buSzPct val="80000"/>
              <a:buChar char="⚫"/>
            </a:pPr>
            <a:r>
              <a:rPr lang="en-US"/>
              <a:t>MANs are formed by connecting multiple LANs. Thus, MANs are larger than LANs.</a:t>
            </a:r>
            <a:endParaRPr/>
          </a:p>
          <a:p>
            <a:pPr indent="-283464" lvl="0" marL="365760" rtl="0" algn="just">
              <a:lnSpc>
                <a:spcPct val="100000"/>
              </a:lnSpc>
              <a:spcBef>
                <a:spcPts val="600"/>
              </a:spcBef>
              <a:spcAft>
                <a:spcPts val="0"/>
              </a:spcAft>
              <a:buSzPct val="80000"/>
              <a:buChar char="⚫"/>
            </a:pPr>
            <a:r>
              <a:rPr lang="en-US"/>
              <a:t>MANs are typically extremely efficient and can provide fast communication via high-speed carriers, such as fiber optic cables.</a:t>
            </a:r>
            <a:endParaRPr/>
          </a:p>
          <a:p>
            <a:pPr indent="-283464" lvl="0" marL="365760" rtl="0" algn="just">
              <a:lnSpc>
                <a:spcPct val="100000"/>
              </a:lnSpc>
              <a:spcBef>
                <a:spcPts val="600"/>
              </a:spcBef>
              <a:spcAft>
                <a:spcPts val="0"/>
              </a:spcAft>
              <a:buSzPct val="80000"/>
              <a:buChar char="⚫"/>
            </a:pPr>
            <a:r>
              <a:rPr lang="en-US"/>
              <a:t>Television cable is an example of a MAN. </a:t>
            </a:r>
            <a:endParaRPr/>
          </a:p>
          <a:p>
            <a:pPr indent="-283464" lvl="0" marL="365760" rtl="0" algn="just">
              <a:lnSpc>
                <a:spcPct val="100000"/>
              </a:lnSpc>
              <a:spcBef>
                <a:spcPts val="600"/>
              </a:spcBef>
              <a:spcAft>
                <a:spcPts val="0"/>
              </a:spcAft>
              <a:buSzPct val="80000"/>
              <a:buChar char="⚫"/>
            </a:pPr>
            <a:r>
              <a:rPr lang="en-US"/>
              <a:t>It is also used in communication between the banks in a city.</a:t>
            </a:r>
            <a:endParaRPr/>
          </a:p>
          <a:p>
            <a:pPr indent="-133096" lvl="0" marL="365760" rtl="0" algn="l">
              <a:lnSpc>
                <a:spcPct val="100000"/>
              </a:lnSpc>
              <a:spcBef>
                <a:spcPts val="600"/>
              </a:spcBef>
              <a:spcAft>
                <a:spcPts val="0"/>
              </a:spcAft>
              <a:buSzPct val="80000"/>
              <a:buNone/>
            </a:pPr>
            <a:r>
              <a:t/>
            </a:r>
            <a:endParaRPr/>
          </a:p>
          <a:p>
            <a:pPr indent="-133096" lvl="0" marL="365760" rtl="0" algn="l">
              <a:lnSpc>
                <a:spcPct val="100000"/>
              </a:lnSpc>
              <a:spcBef>
                <a:spcPts val="600"/>
              </a:spcBef>
              <a:spcAft>
                <a:spcPts val="0"/>
              </a:spcAft>
              <a:buSzPct val="8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Wide Area Network (WAN)</a:t>
            </a:r>
            <a:endParaRPr/>
          </a:p>
        </p:txBody>
      </p:sp>
      <p:sp>
        <p:nvSpPr>
          <p:cNvPr id="208" name="Google Shape;208;p1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A Wide Area Network is a network that extends over a large geographical area such as states or countries.</a:t>
            </a:r>
            <a:endParaRPr/>
          </a:p>
          <a:p>
            <a:pPr indent="-283464" lvl="0" marL="365760" rtl="0" algn="just">
              <a:lnSpc>
                <a:spcPct val="100000"/>
              </a:lnSpc>
              <a:spcBef>
                <a:spcPts val="600"/>
              </a:spcBef>
              <a:spcAft>
                <a:spcPts val="0"/>
              </a:spcAft>
              <a:buSzPct val="80000"/>
              <a:buChar char="⚫"/>
            </a:pPr>
            <a:r>
              <a:rPr lang="en-US"/>
              <a:t>A Wide Area Network is not limited to a single location, but it spans over a large geographical area through a telephone line, fiber optic cable or satellite links.</a:t>
            </a:r>
            <a:endParaRPr/>
          </a:p>
          <a:p>
            <a:pPr indent="-283464" lvl="0" marL="365760" rtl="0" algn="just">
              <a:lnSpc>
                <a:spcPct val="100000"/>
              </a:lnSpc>
              <a:spcBef>
                <a:spcPts val="600"/>
              </a:spcBef>
              <a:spcAft>
                <a:spcPts val="0"/>
              </a:spcAft>
              <a:buSzPct val="80000"/>
              <a:buChar char="⚫"/>
            </a:pPr>
            <a:r>
              <a:rPr lang="en-US"/>
              <a:t>The internet is one of the biggest WAN in the world.</a:t>
            </a:r>
            <a:endParaRPr/>
          </a:p>
          <a:p>
            <a:pPr indent="-283464" lvl="0" marL="365760" rtl="0" algn="just">
              <a:lnSpc>
                <a:spcPct val="100000"/>
              </a:lnSpc>
              <a:spcBef>
                <a:spcPts val="600"/>
              </a:spcBef>
              <a:spcAft>
                <a:spcPts val="0"/>
              </a:spcAft>
              <a:buSzPct val="80000"/>
              <a:buChar char="⚫"/>
            </a:pPr>
            <a:r>
              <a:rPr lang="en-US"/>
              <a:t>A Wide Area Network is widely used in the field of Business, government, and education.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b="1" lang="en-US"/>
              <a:t>Virtual Private Network (VPN)</a:t>
            </a:r>
            <a:endParaRPr/>
          </a:p>
        </p:txBody>
      </p:sp>
      <p:sp>
        <p:nvSpPr>
          <p:cNvPr id="214" name="Google Shape;214;p1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283464" lvl="0" marL="365760" rtl="0" algn="just">
              <a:lnSpc>
                <a:spcPct val="100000"/>
              </a:lnSpc>
              <a:spcBef>
                <a:spcPts val="0"/>
              </a:spcBef>
              <a:spcAft>
                <a:spcPts val="0"/>
              </a:spcAft>
              <a:buSzPct val="80000"/>
              <a:buChar char="⚫"/>
            </a:pPr>
            <a:r>
              <a:rPr lang="en-US"/>
              <a:t>A virtual private network (VPN) gives you online privacy and anonymity by creating a private network from a public internet connection. </a:t>
            </a:r>
            <a:endParaRPr/>
          </a:p>
          <a:p>
            <a:pPr indent="-283464" lvl="0" marL="365760" rtl="0" algn="just">
              <a:lnSpc>
                <a:spcPct val="100000"/>
              </a:lnSpc>
              <a:spcBef>
                <a:spcPts val="600"/>
              </a:spcBef>
              <a:spcAft>
                <a:spcPts val="0"/>
              </a:spcAft>
              <a:buSzPct val="80000"/>
              <a:buChar char="⚫"/>
            </a:pPr>
            <a:r>
              <a:rPr lang="en-US"/>
              <a:t>VPNs mask your internet protocol (IP) address so your online actions are virtually untraceable.</a:t>
            </a:r>
            <a:endParaRPr/>
          </a:p>
          <a:p>
            <a:pPr indent="-283464" lvl="0" marL="365760" rtl="0" algn="just">
              <a:lnSpc>
                <a:spcPct val="100000"/>
              </a:lnSpc>
              <a:spcBef>
                <a:spcPts val="600"/>
              </a:spcBef>
              <a:spcAft>
                <a:spcPts val="0"/>
              </a:spcAft>
              <a:buSzPct val="80000"/>
              <a:buChar char="⚫"/>
            </a:pPr>
            <a:r>
              <a:rPr lang="en-US"/>
              <a:t>VPNs are primarily used for remote access to a private network. </a:t>
            </a:r>
            <a:endParaRPr/>
          </a:p>
          <a:p>
            <a:pPr indent="-283464" lvl="0" marL="365760" rtl="0" algn="just">
              <a:lnSpc>
                <a:spcPct val="100000"/>
              </a:lnSpc>
              <a:spcBef>
                <a:spcPts val="600"/>
              </a:spcBef>
              <a:spcAft>
                <a:spcPts val="0"/>
              </a:spcAft>
              <a:buSzPct val="80000"/>
              <a:buChar char="⚫"/>
            </a:pPr>
            <a:r>
              <a:rPr lang="en-US"/>
              <a:t>For example, employees at a branch office could use a VPN to connect to the main office’s internal network. Alternatively, a remote worker, who may be working from home, could need to connect to their company’s internet or restricted applications.</a:t>
            </a:r>
            <a:endParaRPr/>
          </a:p>
          <a:p>
            <a:pPr indent="-145287" lvl="0" marL="365760" rtl="0" algn="l">
              <a:lnSpc>
                <a:spcPct val="100000"/>
              </a:lnSpc>
              <a:spcBef>
                <a:spcPts val="600"/>
              </a:spcBef>
              <a:spcAft>
                <a:spcPts val="0"/>
              </a:spcAft>
              <a:buSzPct val="8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6096000" y="2209801"/>
            <a:ext cx="2883192" cy="1524000"/>
          </a:xfrm>
          <a:prstGeom prst="rect">
            <a:avLst/>
          </a:prstGeom>
          <a:noFill/>
          <a:ln>
            <a:noFill/>
          </a:ln>
        </p:spPr>
        <p:txBody>
          <a:bodyPr anchorCtr="0" anchor="t" bIns="45700" lIns="91425" spcFirstLastPara="1" rIns="91425" wrap="square" tIns="45700">
            <a:normAutofit/>
          </a:bodyPr>
          <a:lstStyle/>
          <a:p>
            <a:pPr indent="0" lvl="0" marL="0" rtl="0" algn="ctr">
              <a:lnSpc>
                <a:spcPct val="102272"/>
              </a:lnSpc>
              <a:spcBef>
                <a:spcPts val="0"/>
              </a:spcBef>
              <a:spcAft>
                <a:spcPts val="0"/>
              </a:spcAft>
              <a:buClr>
                <a:srgbClr val="562214"/>
              </a:buClr>
              <a:buSzPts val="4400"/>
              <a:buFont typeface="Gill Sans"/>
              <a:buNone/>
            </a:pPr>
            <a:r>
              <a:rPr lang="en-US" sz="4400" cap="none"/>
              <a:t>Network Basics</a:t>
            </a:r>
            <a:endParaRPr/>
          </a:p>
        </p:txBody>
      </p:sp>
      <p:sp>
        <p:nvSpPr>
          <p:cNvPr id="111" name="Google Shape;111;p2"/>
          <p:cNvSpPr txBox="1"/>
          <p:nvPr>
            <p:ph idx="1" type="body"/>
          </p:nvPr>
        </p:nvSpPr>
        <p:spPr>
          <a:xfrm>
            <a:off x="8610600" y="1600200"/>
            <a:ext cx="368592" cy="976312"/>
          </a:xfrm>
          <a:prstGeom prst="rect">
            <a:avLst/>
          </a:prstGeom>
          <a:noFill/>
          <a:ln>
            <a:noFill/>
          </a:ln>
        </p:spPr>
        <p:txBody>
          <a:bodyPr anchorCtr="0" anchor="b" bIns="45700" lIns="91425" spcFirstLastPara="1" rIns="91425" wrap="square" tIns="45700">
            <a:normAutofit/>
          </a:bodyPr>
          <a:lstStyle/>
          <a:p>
            <a:pPr indent="0" lvl="0" marL="18288" rtl="0" algn="l">
              <a:lnSpc>
                <a:spcPct val="115000"/>
              </a:lnSpc>
              <a:spcBef>
                <a:spcPts val="0"/>
              </a:spcBef>
              <a:spcAft>
                <a:spcPts val="0"/>
              </a:spcAft>
              <a:buSzPts val="1600"/>
              <a:buNone/>
            </a:pPr>
            <a:r>
              <a:rPr lang="en-US">
                <a:solidFill>
                  <a:schemeClr val="lt1"/>
                </a:solidFill>
              </a:rPr>
              <a:t>.</a:t>
            </a:r>
            <a:endParaRPr/>
          </a:p>
        </p:txBody>
      </p:sp>
      <p:pic>
        <p:nvPicPr>
          <p:cNvPr descr="Computer Networking Basics - System Zone" id="112" name="Google Shape;112;p2"/>
          <p:cNvPicPr preferRelativeResize="0"/>
          <p:nvPr/>
        </p:nvPicPr>
        <p:blipFill rotWithShape="1">
          <a:blip r:embed="rId3">
            <a:alphaModFix/>
          </a:blip>
          <a:srcRect b="0" l="0" r="0" t="0"/>
          <a:stretch/>
        </p:blipFill>
        <p:spPr>
          <a:xfrm>
            <a:off x="533400" y="1371600"/>
            <a:ext cx="5562600" cy="285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Intranet &amp; Extranet</a:t>
            </a:r>
            <a:endParaRPr/>
          </a:p>
        </p:txBody>
      </p:sp>
      <p:sp>
        <p:nvSpPr>
          <p:cNvPr id="220" name="Google Shape;220;p2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283464" lvl="0" marL="365760" rtl="0" algn="just">
              <a:lnSpc>
                <a:spcPct val="100000"/>
              </a:lnSpc>
              <a:spcBef>
                <a:spcPts val="0"/>
              </a:spcBef>
              <a:spcAft>
                <a:spcPts val="0"/>
              </a:spcAft>
              <a:buSzPct val="80000"/>
              <a:buChar char="⚫"/>
            </a:pPr>
            <a:r>
              <a:rPr lang="en-US"/>
              <a:t>An </a:t>
            </a:r>
            <a:r>
              <a:rPr b="1" lang="en-US"/>
              <a:t>intranet</a:t>
            </a:r>
            <a:r>
              <a:rPr lang="en-US"/>
              <a:t> functions as a company’s private communication network. It’s a private website for employees with company news, information, documents, and business process tools that are critical for completing work. </a:t>
            </a:r>
            <a:endParaRPr/>
          </a:p>
          <a:p>
            <a:pPr indent="-283464" lvl="0" marL="365760" rtl="0" algn="just">
              <a:lnSpc>
                <a:spcPct val="100000"/>
              </a:lnSpc>
              <a:spcBef>
                <a:spcPts val="600"/>
              </a:spcBef>
              <a:spcAft>
                <a:spcPts val="0"/>
              </a:spcAft>
              <a:buSzPct val="80000"/>
              <a:buChar char="⚫"/>
            </a:pPr>
            <a:r>
              <a:rPr lang="en-US"/>
              <a:t>Whereas an </a:t>
            </a:r>
            <a:r>
              <a:rPr b="1" lang="en-US"/>
              <a:t>extranet</a:t>
            </a:r>
            <a:r>
              <a:rPr lang="en-US"/>
              <a:t> is a private network too. It allows business partners, suppliers, and other authorized parties to communicate. The extranet is accessible to designated people from outside the company. It can be shared by more than one organization, such as a business that allows its vendors to access the company extranet for product and billing purposes.</a:t>
            </a:r>
            <a:endParaRPr/>
          </a:p>
          <a:p>
            <a:pPr indent="-145287" lvl="0" marL="365760" rtl="0" algn="l">
              <a:lnSpc>
                <a:spcPct val="100000"/>
              </a:lnSpc>
              <a:spcBef>
                <a:spcPts val="600"/>
              </a:spcBef>
              <a:spcAft>
                <a:spcPts val="0"/>
              </a:spcAft>
              <a:buSzPct val="8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How Network is Structured</a:t>
            </a:r>
            <a:endParaRPr/>
          </a:p>
        </p:txBody>
      </p:sp>
      <p:sp>
        <p:nvSpPr>
          <p:cNvPr id="226" name="Google Shape;226;p2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0" lvl="0" marL="82296" rtl="0" algn="just">
              <a:lnSpc>
                <a:spcPct val="100000"/>
              </a:lnSpc>
              <a:spcBef>
                <a:spcPts val="0"/>
              </a:spcBef>
              <a:spcAft>
                <a:spcPts val="0"/>
              </a:spcAft>
              <a:buSzPts val="2560"/>
              <a:buNone/>
            </a:pPr>
            <a:r>
              <a:rPr lang="en-US"/>
              <a:t>Based on network design, a computer network can be divided into the following two types:</a:t>
            </a:r>
            <a:endParaRPr/>
          </a:p>
          <a:p>
            <a:pPr indent="-283464" lvl="0" marL="365760" rtl="0" algn="just">
              <a:lnSpc>
                <a:spcPct val="100000"/>
              </a:lnSpc>
              <a:spcBef>
                <a:spcPts val="600"/>
              </a:spcBef>
              <a:spcAft>
                <a:spcPts val="0"/>
              </a:spcAft>
              <a:buSzPts val="2400"/>
              <a:buChar char="⚫"/>
            </a:pPr>
            <a:r>
              <a:rPr lang="en-US" sz="3000"/>
              <a:t>Server-Based Network</a:t>
            </a:r>
            <a:endParaRPr/>
          </a:p>
          <a:p>
            <a:pPr indent="-283464" lvl="0" marL="365760" rtl="0" algn="just">
              <a:lnSpc>
                <a:spcPct val="100000"/>
              </a:lnSpc>
              <a:spcBef>
                <a:spcPts val="600"/>
              </a:spcBef>
              <a:spcAft>
                <a:spcPts val="0"/>
              </a:spcAft>
              <a:buSzPts val="2400"/>
              <a:buChar char="⚫"/>
            </a:pPr>
            <a:r>
              <a:rPr lang="en-US" sz="3000"/>
              <a:t>Peer-to-Peer Network</a:t>
            </a:r>
            <a:endParaRPr/>
          </a:p>
          <a:p>
            <a:pPr indent="-120903" lvl="0" marL="365760" rtl="0" algn="just">
              <a:lnSpc>
                <a:spcPct val="100000"/>
              </a:lnSpc>
              <a:spcBef>
                <a:spcPts val="600"/>
              </a:spcBef>
              <a:spcAft>
                <a:spcPts val="0"/>
              </a:spcAft>
              <a:buSzPts val="256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Server-Based Network</a:t>
            </a:r>
            <a:endParaRPr/>
          </a:p>
        </p:txBody>
      </p:sp>
      <p:sp>
        <p:nvSpPr>
          <p:cNvPr id="232" name="Google Shape;232;p2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0" algn="just">
              <a:lnSpc>
                <a:spcPct val="100000"/>
              </a:lnSpc>
              <a:spcBef>
                <a:spcPts val="0"/>
              </a:spcBef>
              <a:spcAft>
                <a:spcPts val="0"/>
              </a:spcAft>
              <a:buSzPts val="1440"/>
              <a:buChar char="⚫"/>
            </a:pPr>
            <a:r>
              <a:rPr lang="en-US" sz="1800"/>
              <a:t>A Server-Based network can also be termed as a Client-Server network.</a:t>
            </a:r>
            <a:r>
              <a:rPr b="1" lang="en-US" sz="1800"/>
              <a:t> </a:t>
            </a:r>
            <a:endParaRPr/>
          </a:p>
          <a:p>
            <a:pPr indent="-283464" lvl="0" marL="365760" rtl="0" algn="just">
              <a:lnSpc>
                <a:spcPct val="100000"/>
              </a:lnSpc>
              <a:spcBef>
                <a:spcPts val="600"/>
              </a:spcBef>
              <a:spcAft>
                <a:spcPts val="0"/>
              </a:spcAft>
              <a:buSzPts val="1440"/>
              <a:buChar char="⚫"/>
            </a:pPr>
            <a:r>
              <a:rPr lang="en-US" sz="1800"/>
              <a:t>In a client server network, there are clients and servers. </a:t>
            </a:r>
            <a:endParaRPr/>
          </a:p>
          <a:p>
            <a:pPr indent="-283464" lvl="0" marL="365760" rtl="0" algn="just">
              <a:lnSpc>
                <a:spcPct val="100000"/>
              </a:lnSpc>
              <a:spcBef>
                <a:spcPts val="600"/>
              </a:spcBef>
              <a:spcAft>
                <a:spcPts val="0"/>
              </a:spcAft>
              <a:buSzPts val="1440"/>
              <a:buChar char="⚫"/>
            </a:pPr>
            <a:r>
              <a:rPr lang="en-US" sz="1800"/>
              <a:t>A client can be a device or a program. It helps the end users to access the web. Some examples of clients are desktop, laptops, smartphones, web browsers, etc. </a:t>
            </a:r>
            <a:endParaRPr/>
          </a:p>
          <a:p>
            <a:pPr indent="-283464" lvl="0" marL="365760" rtl="0" algn="just">
              <a:lnSpc>
                <a:spcPct val="100000"/>
              </a:lnSpc>
              <a:spcBef>
                <a:spcPts val="600"/>
              </a:spcBef>
              <a:spcAft>
                <a:spcPts val="0"/>
              </a:spcAft>
              <a:buSzPts val="1440"/>
              <a:buChar char="⚫"/>
            </a:pPr>
            <a:r>
              <a:rPr lang="en-US" sz="1800"/>
              <a:t>A server is a device or a program that responds to the clients with the services. It provides files, databases, web pages, shared resources according to its type. </a:t>
            </a:r>
            <a:endParaRPr/>
          </a:p>
          <a:p>
            <a:pPr indent="-283464" lvl="0" marL="365760" rtl="0" algn="just">
              <a:lnSpc>
                <a:spcPct val="100000"/>
              </a:lnSpc>
              <a:spcBef>
                <a:spcPts val="600"/>
              </a:spcBef>
              <a:spcAft>
                <a:spcPts val="0"/>
              </a:spcAft>
              <a:buSzPts val="1440"/>
              <a:buChar char="⚫"/>
            </a:pPr>
            <a:r>
              <a:rPr lang="en-US" sz="1800"/>
              <a:t>In this network, a client requests services from the server. The server listens to the client requests and responds to them by providing the required service. </a:t>
            </a:r>
            <a:endParaRPr/>
          </a:p>
          <a:p>
            <a:pPr indent="-283464" lvl="0" marL="365760" rtl="0" algn="just">
              <a:lnSpc>
                <a:spcPct val="100000"/>
              </a:lnSpc>
              <a:spcBef>
                <a:spcPts val="600"/>
              </a:spcBef>
              <a:spcAft>
                <a:spcPts val="0"/>
              </a:spcAft>
              <a:buSzPts val="1440"/>
              <a:buChar char="⚫"/>
            </a:pPr>
            <a:r>
              <a:rPr lang="en-US" sz="1800"/>
              <a:t>There is various kind of servers depending upon their use, they can be a web server (which servers HTTP requests), Database servers (which runs DBMS), File server (which provides files to clients), Mail server, print server, Game server, Application server, and so 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Server-Based Network</a:t>
            </a:r>
            <a:endParaRPr/>
          </a:p>
        </p:txBody>
      </p:sp>
      <p:pic>
        <p:nvPicPr>
          <p:cNvPr id="238" name="Google Shape;238;p23"/>
          <p:cNvPicPr preferRelativeResize="0"/>
          <p:nvPr>
            <p:ph idx="1" type="body"/>
          </p:nvPr>
        </p:nvPicPr>
        <p:blipFill rotWithShape="1">
          <a:blip r:embed="rId3">
            <a:alphaModFix/>
          </a:blip>
          <a:srcRect b="0" l="0" r="0" t="0"/>
          <a:stretch/>
        </p:blipFill>
        <p:spPr>
          <a:xfrm>
            <a:off x="1143000" y="1295400"/>
            <a:ext cx="7790688" cy="4876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Server-Based Network</a:t>
            </a:r>
            <a:endParaRPr/>
          </a:p>
        </p:txBody>
      </p:sp>
      <p:sp>
        <p:nvSpPr>
          <p:cNvPr id="244" name="Google Shape;244;p24"/>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77500" lnSpcReduction="20000"/>
          </a:bodyPr>
          <a:lstStyle/>
          <a:p>
            <a:pPr indent="0" lvl="0" marL="82296" rtl="0" algn="l">
              <a:lnSpc>
                <a:spcPct val="100000"/>
              </a:lnSpc>
              <a:spcBef>
                <a:spcPts val="0"/>
              </a:spcBef>
              <a:spcAft>
                <a:spcPts val="0"/>
              </a:spcAft>
              <a:buSzPct val="79999"/>
              <a:buNone/>
            </a:pPr>
            <a:r>
              <a:rPr b="1" lang="en-US" sz="3600"/>
              <a:t>Advantages</a:t>
            </a:r>
            <a:endParaRPr/>
          </a:p>
          <a:p>
            <a:pPr indent="-283464" lvl="0" marL="365760" rtl="0" algn="just">
              <a:lnSpc>
                <a:spcPct val="100000"/>
              </a:lnSpc>
              <a:spcBef>
                <a:spcPts val="600"/>
              </a:spcBef>
              <a:spcAft>
                <a:spcPts val="0"/>
              </a:spcAft>
              <a:buSzPct val="80000"/>
              <a:buChar char="⚫"/>
            </a:pPr>
            <a:r>
              <a:rPr lang="en-US"/>
              <a:t>It facilitates a Centralized storage system.</a:t>
            </a:r>
            <a:endParaRPr/>
          </a:p>
          <a:p>
            <a:pPr indent="-283464" lvl="0" marL="365760" rtl="0" algn="just">
              <a:lnSpc>
                <a:spcPct val="100000"/>
              </a:lnSpc>
              <a:spcBef>
                <a:spcPts val="600"/>
              </a:spcBef>
              <a:spcAft>
                <a:spcPts val="0"/>
              </a:spcAft>
              <a:buSzPct val="80000"/>
              <a:buChar char="⚫"/>
            </a:pPr>
            <a:r>
              <a:rPr lang="en-US"/>
              <a:t>Centralization makes administration easy.</a:t>
            </a:r>
            <a:endParaRPr/>
          </a:p>
          <a:p>
            <a:pPr indent="-283464" lvl="0" marL="365760" rtl="0" algn="just">
              <a:lnSpc>
                <a:spcPct val="100000"/>
              </a:lnSpc>
              <a:spcBef>
                <a:spcPts val="600"/>
              </a:spcBef>
              <a:spcAft>
                <a:spcPts val="0"/>
              </a:spcAft>
              <a:buSzPct val="80000"/>
              <a:buChar char="⚫"/>
            </a:pPr>
            <a:r>
              <a:rPr lang="en-US"/>
              <a:t>Data can be easily backed in such networks.</a:t>
            </a:r>
            <a:endParaRPr/>
          </a:p>
          <a:p>
            <a:pPr indent="-283464" lvl="0" marL="365760" rtl="0" algn="just">
              <a:lnSpc>
                <a:spcPct val="100000"/>
              </a:lnSpc>
              <a:spcBef>
                <a:spcPts val="600"/>
              </a:spcBef>
              <a:spcAft>
                <a:spcPts val="0"/>
              </a:spcAft>
              <a:buSzPct val="80000"/>
              <a:buChar char="⚫"/>
            </a:pPr>
            <a:r>
              <a:rPr lang="en-US"/>
              <a:t>Server-based networks are scalable networks, meaning they are easily expandable.</a:t>
            </a:r>
            <a:endParaRPr/>
          </a:p>
          <a:p>
            <a:pPr indent="-283464" lvl="0" marL="365760" rtl="0" algn="just">
              <a:lnSpc>
                <a:spcPct val="100000"/>
              </a:lnSpc>
              <a:spcBef>
                <a:spcPts val="600"/>
              </a:spcBef>
              <a:spcAft>
                <a:spcPts val="0"/>
              </a:spcAft>
              <a:buSzPct val="80000"/>
              <a:buChar char="⚫"/>
            </a:pPr>
            <a:r>
              <a:rPr lang="en-US"/>
              <a:t>Data sharing speed is high.</a:t>
            </a:r>
            <a:endParaRPr/>
          </a:p>
          <a:p>
            <a:pPr indent="-283464" lvl="0" marL="365760" rtl="0" algn="just">
              <a:lnSpc>
                <a:spcPct val="100000"/>
              </a:lnSpc>
              <a:spcBef>
                <a:spcPts val="600"/>
              </a:spcBef>
              <a:spcAft>
                <a:spcPts val="0"/>
              </a:spcAft>
              <a:buSzPct val="80000"/>
              <a:buChar char="⚫"/>
            </a:pPr>
            <a:r>
              <a:rPr lang="en-US"/>
              <a:t>Servers can serve multiple clients at a time</a:t>
            </a:r>
            <a:endParaRPr/>
          </a:p>
        </p:txBody>
      </p:sp>
      <p:sp>
        <p:nvSpPr>
          <p:cNvPr id="245" name="Google Shape;245;p24"/>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77500" lnSpcReduction="20000"/>
          </a:bodyPr>
          <a:lstStyle/>
          <a:p>
            <a:pPr indent="0" lvl="0" marL="82296" rtl="0" algn="l">
              <a:lnSpc>
                <a:spcPct val="100000"/>
              </a:lnSpc>
              <a:spcBef>
                <a:spcPts val="0"/>
              </a:spcBef>
              <a:spcAft>
                <a:spcPts val="0"/>
              </a:spcAft>
              <a:buSzPct val="79999"/>
              <a:buNone/>
            </a:pPr>
            <a:r>
              <a:rPr b="1" lang="en-US" sz="3600"/>
              <a:t>Disadvantages</a:t>
            </a:r>
            <a:endParaRPr/>
          </a:p>
          <a:p>
            <a:pPr indent="-283464" lvl="0" marL="365760" rtl="0" algn="just">
              <a:lnSpc>
                <a:spcPct val="100000"/>
              </a:lnSpc>
              <a:spcBef>
                <a:spcPts val="600"/>
              </a:spcBef>
              <a:spcAft>
                <a:spcPts val="0"/>
              </a:spcAft>
              <a:buSzPct val="80000"/>
              <a:buChar char="⚫"/>
            </a:pPr>
            <a:r>
              <a:rPr lang="en-US"/>
              <a:t>Dependency is more on a centralized server.</a:t>
            </a:r>
            <a:endParaRPr/>
          </a:p>
          <a:p>
            <a:pPr indent="-283464" lvl="0" marL="365760" rtl="0" algn="just">
              <a:lnSpc>
                <a:spcPct val="100000"/>
              </a:lnSpc>
              <a:spcBef>
                <a:spcPts val="600"/>
              </a:spcBef>
              <a:spcAft>
                <a:spcPts val="0"/>
              </a:spcAft>
              <a:buSzPct val="80000"/>
              <a:buChar char="⚫"/>
            </a:pPr>
            <a:r>
              <a:rPr lang="en-US"/>
              <a:t>If the server's data is corrupted, all nodes will be affected.</a:t>
            </a:r>
            <a:endParaRPr/>
          </a:p>
          <a:p>
            <a:pPr indent="-283464" lvl="0" marL="365760" rtl="0" algn="just">
              <a:lnSpc>
                <a:spcPct val="100000"/>
              </a:lnSpc>
              <a:spcBef>
                <a:spcPts val="600"/>
              </a:spcBef>
              <a:spcAft>
                <a:spcPts val="0"/>
              </a:spcAft>
              <a:buSzPct val="80000"/>
              <a:buChar char="⚫"/>
            </a:pPr>
            <a:r>
              <a:rPr lang="en-US"/>
              <a:t>A network administrator is required.</a:t>
            </a:r>
            <a:endParaRPr/>
          </a:p>
          <a:p>
            <a:pPr indent="-283464" lvl="0" marL="365760" rtl="0" algn="just">
              <a:lnSpc>
                <a:spcPct val="100000"/>
              </a:lnSpc>
              <a:spcBef>
                <a:spcPts val="600"/>
              </a:spcBef>
              <a:spcAft>
                <a:spcPts val="0"/>
              </a:spcAft>
              <a:buSzPct val="80000"/>
              <a:buChar char="⚫"/>
            </a:pPr>
            <a:r>
              <a:rPr lang="en-US"/>
              <a:t>The cost of the server and network software is very high.</a:t>
            </a:r>
            <a:endParaRPr/>
          </a:p>
          <a:p>
            <a:pPr indent="0" lvl="0" marL="82296" rtl="0" algn="just">
              <a:lnSpc>
                <a:spcPct val="100000"/>
              </a:lnSpc>
              <a:spcBef>
                <a:spcPts val="600"/>
              </a:spcBef>
              <a:spcAft>
                <a:spcPts val="0"/>
              </a:spcAft>
              <a:buSzPct val="8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Peer-to-Peer Network</a:t>
            </a:r>
            <a:endParaRPr/>
          </a:p>
        </p:txBody>
      </p:sp>
      <p:sp>
        <p:nvSpPr>
          <p:cNvPr id="251" name="Google Shape;251;p2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7500" lnSpcReduction="20000"/>
          </a:bodyPr>
          <a:lstStyle/>
          <a:p>
            <a:pPr indent="-283464" lvl="0" marL="365760" rtl="0" algn="just">
              <a:lnSpc>
                <a:spcPct val="100000"/>
              </a:lnSpc>
              <a:spcBef>
                <a:spcPts val="0"/>
              </a:spcBef>
              <a:spcAft>
                <a:spcPts val="0"/>
              </a:spcAft>
              <a:buSzPct val="80000"/>
              <a:buChar char="⚫"/>
            </a:pPr>
            <a:r>
              <a:rPr lang="en-US"/>
              <a:t>The Peer-to-Peer network is also called P2P or computer-to-computer network. </a:t>
            </a:r>
            <a:endParaRPr/>
          </a:p>
          <a:p>
            <a:pPr indent="-283464" lvl="0" marL="365760" rtl="0" algn="just">
              <a:lnSpc>
                <a:spcPct val="100000"/>
              </a:lnSpc>
              <a:spcBef>
                <a:spcPts val="600"/>
              </a:spcBef>
              <a:spcAft>
                <a:spcPts val="0"/>
              </a:spcAft>
              <a:buSzPct val="80000"/>
              <a:buChar char="⚫"/>
            </a:pPr>
            <a:r>
              <a:rPr lang="en-US"/>
              <a:t>In a peer to peer network, there is no specific client or a server. </a:t>
            </a:r>
            <a:endParaRPr/>
          </a:p>
          <a:p>
            <a:pPr indent="-283464" lvl="0" marL="365760" rtl="0" algn="just">
              <a:lnSpc>
                <a:spcPct val="100000"/>
              </a:lnSpc>
              <a:spcBef>
                <a:spcPts val="600"/>
              </a:spcBef>
              <a:spcAft>
                <a:spcPts val="0"/>
              </a:spcAft>
              <a:buSzPct val="80000"/>
              <a:buChar char="⚫"/>
            </a:pPr>
            <a:r>
              <a:rPr lang="en-US"/>
              <a:t>A device can send and receive data directly with each other. </a:t>
            </a:r>
            <a:endParaRPr/>
          </a:p>
          <a:p>
            <a:pPr indent="-283464" lvl="0" marL="365760" rtl="0" algn="just">
              <a:lnSpc>
                <a:spcPct val="100000"/>
              </a:lnSpc>
              <a:spcBef>
                <a:spcPts val="600"/>
              </a:spcBef>
              <a:spcAft>
                <a:spcPts val="0"/>
              </a:spcAft>
              <a:buSzPct val="80000"/>
              <a:buChar char="⚫"/>
            </a:pPr>
            <a:r>
              <a:rPr lang="en-US"/>
              <a:t>Each node can either be a client or a server. It can request or provide services accordingly. A node is also called a peer. </a:t>
            </a:r>
            <a:endParaRPr/>
          </a:p>
          <a:p>
            <a:pPr indent="-283464" lvl="0" marL="365760" rtl="0" algn="just">
              <a:lnSpc>
                <a:spcPct val="100000"/>
              </a:lnSpc>
              <a:spcBef>
                <a:spcPts val="600"/>
              </a:spcBef>
              <a:spcAft>
                <a:spcPts val="0"/>
              </a:spcAft>
              <a:buSzPct val="80000"/>
              <a:buChar char="⚫"/>
            </a:pPr>
            <a:r>
              <a:rPr lang="en-US"/>
              <a:t>In networking, a node is either a connection point, a redistribution point, or a communication endpoint. Nodes are devices or data points on a large network, devices such a PC, phone, or printer are considers nodes.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Peer-to-Peer Network</a:t>
            </a:r>
            <a:endParaRPr/>
          </a:p>
        </p:txBody>
      </p:sp>
      <p:sp>
        <p:nvSpPr>
          <p:cNvPr id="257" name="Google Shape;257;p2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0" algn="just">
              <a:lnSpc>
                <a:spcPct val="100000"/>
              </a:lnSpc>
              <a:spcBef>
                <a:spcPts val="0"/>
              </a:spcBef>
              <a:spcAft>
                <a:spcPts val="0"/>
              </a:spcAft>
              <a:buSzPts val="1760"/>
              <a:buChar char="⚫"/>
            </a:pPr>
            <a:r>
              <a:rPr lang="en-US" sz="2200"/>
              <a:t>In peer to peer network, a node joins the network and start providing services and request for services from other nodes. </a:t>
            </a:r>
            <a:endParaRPr/>
          </a:p>
          <a:p>
            <a:pPr indent="-283464" lvl="0" marL="365760" rtl="0" algn="just">
              <a:lnSpc>
                <a:spcPct val="100000"/>
              </a:lnSpc>
              <a:spcBef>
                <a:spcPts val="600"/>
              </a:spcBef>
              <a:spcAft>
                <a:spcPts val="0"/>
              </a:spcAft>
              <a:buSzPts val="1760"/>
              <a:buChar char="⚫"/>
            </a:pPr>
            <a:r>
              <a:rPr lang="en-US" sz="2200"/>
              <a:t>There are two methods to identify which node provides which service. </a:t>
            </a:r>
            <a:endParaRPr/>
          </a:p>
          <a:p>
            <a:pPr indent="-283464" lvl="0" marL="365760" rtl="0" algn="just">
              <a:lnSpc>
                <a:spcPct val="100000"/>
              </a:lnSpc>
              <a:spcBef>
                <a:spcPts val="600"/>
              </a:spcBef>
              <a:spcAft>
                <a:spcPts val="0"/>
              </a:spcAft>
              <a:buSzPts val="1760"/>
              <a:buChar char="⚫"/>
            </a:pPr>
            <a:r>
              <a:rPr lang="en-US" sz="2200"/>
              <a:t>A node registers the service it provides into a centralized lookup service. When any node requires obtaining a service, it checks the centralized lookup to find which node provides which facilities. Then, the service providing node and service requesting node communicate with each other. </a:t>
            </a:r>
            <a:endParaRPr/>
          </a:p>
          <a:p>
            <a:pPr indent="-283464" lvl="0" marL="365760" rtl="0" algn="just">
              <a:lnSpc>
                <a:spcPct val="100000"/>
              </a:lnSpc>
              <a:spcBef>
                <a:spcPts val="600"/>
              </a:spcBef>
              <a:spcAft>
                <a:spcPts val="0"/>
              </a:spcAft>
              <a:buSzPts val="1760"/>
              <a:buChar char="⚫"/>
            </a:pPr>
            <a:r>
              <a:rPr lang="en-US" sz="2200"/>
              <a:t>In the other method, a node that requires specific services can send a broadcast message to all other nodes requesting a service. Then, the node that has the required service responds to the requested node by providing the service.</a:t>
            </a:r>
            <a:endParaRPr/>
          </a:p>
          <a:p>
            <a:pPr indent="-171703" lvl="0" marL="365760" rtl="0" algn="just">
              <a:lnSpc>
                <a:spcPct val="100000"/>
              </a:lnSpc>
              <a:spcBef>
                <a:spcPts val="600"/>
              </a:spcBef>
              <a:spcAft>
                <a:spcPts val="0"/>
              </a:spcAft>
              <a:buSzPts val="1760"/>
              <a:buNone/>
            </a:pPr>
            <a:r>
              <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Peer-to-Peer Network</a:t>
            </a:r>
            <a:endParaRPr/>
          </a:p>
        </p:txBody>
      </p:sp>
      <p:pic>
        <p:nvPicPr>
          <p:cNvPr id="263" name="Google Shape;263;p27"/>
          <p:cNvPicPr preferRelativeResize="0"/>
          <p:nvPr>
            <p:ph idx="1" type="body"/>
          </p:nvPr>
        </p:nvPicPr>
        <p:blipFill rotWithShape="1">
          <a:blip r:embed="rId3">
            <a:alphaModFix/>
          </a:blip>
          <a:srcRect b="0" l="0" r="0" t="0"/>
          <a:stretch/>
        </p:blipFill>
        <p:spPr>
          <a:xfrm>
            <a:off x="1143000" y="1417638"/>
            <a:ext cx="7239000" cy="46021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Peer-to-Peer Network</a:t>
            </a:r>
            <a:endParaRPr/>
          </a:p>
        </p:txBody>
      </p:sp>
      <p:sp>
        <p:nvSpPr>
          <p:cNvPr id="269" name="Google Shape;269;p28"/>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l">
              <a:lnSpc>
                <a:spcPct val="100000"/>
              </a:lnSpc>
              <a:spcBef>
                <a:spcPts val="0"/>
              </a:spcBef>
              <a:spcAft>
                <a:spcPts val="0"/>
              </a:spcAft>
              <a:buSzPct val="80000"/>
              <a:buNone/>
            </a:pPr>
            <a:r>
              <a:rPr b="1" lang="en-US" sz="4600"/>
              <a:t>Advantages</a:t>
            </a:r>
            <a:endParaRPr/>
          </a:p>
          <a:p>
            <a:pPr indent="-283464" lvl="0" marL="365760" rtl="0" algn="just">
              <a:lnSpc>
                <a:spcPct val="100000"/>
              </a:lnSpc>
              <a:spcBef>
                <a:spcPts val="600"/>
              </a:spcBef>
              <a:spcAft>
                <a:spcPts val="0"/>
              </a:spcAft>
              <a:buSzPct val="80000"/>
              <a:buChar char="⚫"/>
            </a:pPr>
            <a:r>
              <a:rPr lang="en-US"/>
              <a:t>Easy to implement and manage.</a:t>
            </a:r>
            <a:endParaRPr/>
          </a:p>
          <a:p>
            <a:pPr indent="-283464" lvl="0" marL="365760" rtl="0" algn="just">
              <a:lnSpc>
                <a:spcPct val="100000"/>
              </a:lnSpc>
              <a:spcBef>
                <a:spcPts val="600"/>
              </a:spcBef>
              <a:spcAft>
                <a:spcPts val="0"/>
              </a:spcAft>
              <a:buSzPct val="80000"/>
              <a:buChar char="⚫"/>
            </a:pPr>
            <a:r>
              <a:rPr lang="en-US"/>
              <a:t>Nodes or workstations are independent of one another. Also, no access permissions are needed.</a:t>
            </a:r>
            <a:endParaRPr/>
          </a:p>
          <a:p>
            <a:pPr indent="-283464" lvl="0" marL="365760" rtl="0" algn="just">
              <a:lnSpc>
                <a:spcPct val="100000"/>
              </a:lnSpc>
              <a:spcBef>
                <a:spcPts val="600"/>
              </a:spcBef>
              <a:spcAft>
                <a:spcPts val="0"/>
              </a:spcAft>
              <a:buSzPct val="80000"/>
              <a:buChar char="⚫"/>
            </a:pPr>
            <a:r>
              <a:rPr lang="en-US"/>
              <a:t>The network is reliable in nature. If a peer fails, it will not affect the working of others.</a:t>
            </a:r>
            <a:endParaRPr/>
          </a:p>
          <a:p>
            <a:pPr indent="-283464" lvl="0" marL="365760" rtl="0" algn="just">
              <a:lnSpc>
                <a:spcPct val="100000"/>
              </a:lnSpc>
              <a:spcBef>
                <a:spcPts val="600"/>
              </a:spcBef>
              <a:spcAft>
                <a:spcPts val="0"/>
              </a:spcAft>
              <a:buSzPct val="80000"/>
              <a:buChar char="⚫"/>
            </a:pPr>
            <a:r>
              <a:rPr lang="en-US"/>
              <a:t>There is no need for any professional software in such kind of networks.</a:t>
            </a:r>
            <a:endParaRPr/>
          </a:p>
          <a:p>
            <a:pPr indent="-283464" lvl="0" marL="365760" rtl="0" algn="just">
              <a:lnSpc>
                <a:spcPct val="100000"/>
              </a:lnSpc>
              <a:spcBef>
                <a:spcPts val="600"/>
              </a:spcBef>
              <a:spcAft>
                <a:spcPts val="0"/>
              </a:spcAft>
              <a:buSzPct val="80000"/>
              <a:buChar char="⚫"/>
            </a:pPr>
            <a:r>
              <a:rPr lang="en-US"/>
              <a:t>The cost of implementation of such networks is very less.</a:t>
            </a:r>
            <a:endParaRPr/>
          </a:p>
          <a:p>
            <a:pPr indent="0" lvl="0" marL="82296" rtl="0" algn="l">
              <a:lnSpc>
                <a:spcPct val="100000"/>
              </a:lnSpc>
              <a:spcBef>
                <a:spcPts val="600"/>
              </a:spcBef>
              <a:spcAft>
                <a:spcPts val="0"/>
              </a:spcAft>
              <a:buSzPct val="80000"/>
              <a:buNone/>
            </a:pPr>
            <a:r>
              <a:t/>
            </a:r>
            <a:endParaRPr/>
          </a:p>
        </p:txBody>
      </p:sp>
      <p:sp>
        <p:nvSpPr>
          <p:cNvPr id="270" name="Google Shape;270;p28"/>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l">
              <a:lnSpc>
                <a:spcPct val="100000"/>
              </a:lnSpc>
              <a:spcBef>
                <a:spcPts val="0"/>
              </a:spcBef>
              <a:spcAft>
                <a:spcPts val="0"/>
              </a:spcAft>
              <a:buSzPct val="80000"/>
              <a:buNone/>
            </a:pPr>
            <a:r>
              <a:rPr b="1" lang="en-US" sz="4600"/>
              <a:t>Disadvantages</a:t>
            </a:r>
            <a:endParaRPr/>
          </a:p>
          <a:p>
            <a:pPr indent="-283464" lvl="0" marL="365760" rtl="0" algn="just">
              <a:lnSpc>
                <a:spcPct val="100000"/>
              </a:lnSpc>
              <a:spcBef>
                <a:spcPts val="600"/>
              </a:spcBef>
              <a:spcAft>
                <a:spcPts val="0"/>
              </a:spcAft>
              <a:buSzPct val="80000"/>
              <a:buChar char="⚫"/>
            </a:pPr>
            <a:r>
              <a:rPr lang="en-US"/>
              <a:t>Storage is decentralized, and also not so efficiently managed.</a:t>
            </a:r>
            <a:endParaRPr/>
          </a:p>
          <a:p>
            <a:pPr indent="-283464" lvl="0" marL="365760" rtl="0" algn="just">
              <a:lnSpc>
                <a:spcPct val="100000"/>
              </a:lnSpc>
              <a:spcBef>
                <a:spcPts val="600"/>
              </a:spcBef>
              <a:spcAft>
                <a:spcPts val="0"/>
              </a:spcAft>
              <a:buSzPct val="80000"/>
              <a:buChar char="⚫"/>
            </a:pPr>
            <a:r>
              <a:rPr lang="en-US"/>
              <a:t>No data backup options are available in peer-to-peer networks.</a:t>
            </a:r>
            <a:endParaRPr/>
          </a:p>
          <a:p>
            <a:pPr indent="-283464" lvl="0" marL="365760" rtl="0" algn="just">
              <a:lnSpc>
                <a:spcPct val="100000"/>
              </a:lnSpc>
              <a:spcBef>
                <a:spcPts val="600"/>
              </a:spcBef>
              <a:spcAft>
                <a:spcPts val="0"/>
              </a:spcAft>
              <a:buSzPct val="80000"/>
              <a:buChar char="⚫"/>
            </a:pPr>
            <a:r>
              <a:rPr lang="en-US"/>
              <a:t>These kinds of networks are not so secure.</a:t>
            </a:r>
            <a:endParaRPr/>
          </a:p>
          <a:p>
            <a:pPr indent="0" lvl="0" marL="82296" rtl="0" algn="l">
              <a:lnSpc>
                <a:spcPct val="100000"/>
              </a:lnSpc>
              <a:spcBef>
                <a:spcPts val="600"/>
              </a:spcBef>
              <a:spcAft>
                <a:spcPts val="0"/>
              </a:spcAft>
              <a:buSzPct val="8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Topology</a:t>
            </a:r>
            <a:endParaRPr/>
          </a:p>
        </p:txBody>
      </p:sp>
      <p:sp>
        <p:nvSpPr>
          <p:cNvPr id="276" name="Google Shape;276;p2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0" algn="just">
              <a:lnSpc>
                <a:spcPct val="100000"/>
              </a:lnSpc>
              <a:spcBef>
                <a:spcPts val="0"/>
              </a:spcBef>
              <a:spcAft>
                <a:spcPts val="0"/>
              </a:spcAft>
              <a:buSzPts val="1760"/>
              <a:buChar char="⚫"/>
            </a:pPr>
            <a:r>
              <a:rPr lang="en-US" sz="2200"/>
              <a:t>Topology defines the structure of the network of how all the components are interconnected to each other. </a:t>
            </a:r>
            <a:endParaRPr/>
          </a:p>
          <a:p>
            <a:pPr indent="-283464" lvl="0" marL="365760" rtl="0" algn="just">
              <a:lnSpc>
                <a:spcPct val="100000"/>
              </a:lnSpc>
              <a:spcBef>
                <a:spcPts val="600"/>
              </a:spcBef>
              <a:spcAft>
                <a:spcPts val="0"/>
              </a:spcAft>
              <a:buSzPts val="1760"/>
              <a:buChar char="⚫"/>
            </a:pPr>
            <a:r>
              <a:rPr lang="en-US" sz="2200"/>
              <a:t>It is the logical layout of the cables and devices that connect the nodes of the network. </a:t>
            </a:r>
            <a:endParaRPr/>
          </a:p>
          <a:p>
            <a:pPr indent="-283464" lvl="0" marL="365760" rtl="0" algn="just">
              <a:lnSpc>
                <a:spcPct val="100000"/>
              </a:lnSpc>
              <a:spcBef>
                <a:spcPts val="600"/>
              </a:spcBef>
              <a:spcAft>
                <a:spcPts val="0"/>
              </a:spcAft>
              <a:buSzPts val="1760"/>
              <a:buChar char="⚫"/>
            </a:pPr>
            <a:r>
              <a:rPr lang="en-US" sz="2200"/>
              <a:t>Network designers consider several factors when deciding which topology or combination of topologies to use: the type of computers and cabling (if any) in place, the distance between computers, the speed at which data must travel around the network, and the cost of setting up the network. </a:t>
            </a:r>
            <a:endParaRPr/>
          </a:p>
          <a:p>
            <a:pPr indent="-283464" lvl="0" marL="365760" rtl="0" algn="just">
              <a:lnSpc>
                <a:spcPct val="100000"/>
              </a:lnSpc>
              <a:spcBef>
                <a:spcPts val="600"/>
              </a:spcBef>
              <a:spcAft>
                <a:spcPts val="0"/>
              </a:spcAft>
              <a:buSzPts val="1760"/>
              <a:buChar char="⚫"/>
            </a:pPr>
            <a:r>
              <a:rPr lang="en-US" sz="2200"/>
              <a:t>Data moves though the network in a structure called packets. Packets are pieces of a message broken down into small units by the sending PC and reassembled by the receiving PC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Learning Objectives</a:t>
            </a:r>
            <a:endParaRPr/>
          </a:p>
        </p:txBody>
      </p:sp>
      <p:sp>
        <p:nvSpPr>
          <p:cNvPr id="118" name="Google Shape;118;p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SzPct val="80000"/>
              <a:buNone/>
            </a:pPr>
            <a:r>
              <a:rPr b="1" lang="en-US" sz="4400"/>
              <a:t>In this chapter you will learn about:</a:t>
            </a:r>
            <a:endParaRPr/>
          </a:p>
          <a:p>
            <a:pPr indent="-330200" lvl="0" marL="920750" rtl="0" algn="just">
              <a:lnSpc>
                <a:spcPct val="100000"/>
              </a:lnSpc>
              <a:spcBef>
                <a:spcPts val="600"/>
              </a:spcBef>
              <a:spcAft>
                <a:spcPts val="0"/>
              </a:spcAft>
              <a:buClr>
                <a:srgbClr val="FF0000"/>
              </a:buClr>
              <a:buSzPct val="80000"/>
              <a:buFont typeface="Noto Sans Symbols"/>
              <a:buChar char="▪"/>
            </a:pPr>
            <a:r>
              <a:rPr lang="en-US"/>
              <a:t>Basic Concept of Network</a:t>
            </a:r>
            <a:endParaRPr/>
          </a:p>
          <a:p>
            <a:pPr indent="-330200" lvl="0" marL="920750" rtl="0" algn="just">
              <a:lnSpc>
                <a:spcPct val="100000"/>
              </a:lnSpc>
              <a:spcBef>
                <a:spcPts val="600"/>
              </a:spcBef>
              <a:spcAft>
                <a:spcPts val="0"/>
              </a:spcAft>
              <a:buClr>
                <a:srgbClr val="FF0000"/>
              </a:buClr>
              <a:buSzPct val="80000"/>
              <a:buFont typeface="Noto Sans Symbols"/>
              <a:buChar char="▪"/>
            </a:pPr>
            <a:r>
              <a:rPr lang="en-US"/>
              <a:t>The Advantages of Using Network</a:t>
            </a:r>
            <a:endParaRPr/>
          </a:p>
          <a:p>
            <a:pPr indent="-330200" lvl="0" marL="920750" rtl="0" algn="just">
              <a:lnSpc>
                <a:spcPct val="100000"/>
              </a:lnSpc>
              <a:spcBef>
                <a:spcPts val="960"/>
              </a:spcBef>
              <a:spcAft>
                <a:spcPts val="0"/>
              </a:spcAft>
              <a:buClr>
                <a:srgbClr val="FF0000"/>
              </a:buClr>
              <a:buSzPct val="80000"/>
              <a:buFont typeface="Noto Sans Symbols"/>
              <a:buChar char="▪"/>
            </a:pPr>
            <a:r>
              <a:rPr lang="en-US"/>
              <a:t>Types of Network</a:t>
            </a:r>
            <a:endParaRPr/>
          </a:p>
          <a:p>
            <a:pPr indent="-330200" lvl="0" marL="920750" rtl="0" algn="just">
              <a:lnSpc>
                <a:spcPct val="100000"/>
              </a:lnSpc>
              <a:spcBef>
                <a:spcPts val="960"/>
              </a:spcBef>
              <a:spcAft>
                <a:spcPts val="0"/>
              </a:spcAft>
              <a:buClr>
                <a:srgbClr val="FF0000"/>
              </a:buClr>
              <a:buSzPct val="80000"/>
              <a:buFont typeface="Noto Sans Symbols"/>
              <a:buChar char="▪"/>
            </a:pPr>
            <a:r>
              <a:rPr lang="en-US"/>
              <a:t>How Networks are Structured</a:t>
            </a:r>
            <a:endParaRPr/>
          </a:p>
          <a:p>
            <a:pPr indent="-330200" lvl="0" marL="920750" rtl="0" algn="just">
              <a:lnSpc>
                <a:spcPct val="100000"/>
              </a:lnSpc>
              <a:spcBef>
                <a:spcPts val="960"/>
              </a:spcBef>
              <a:spcAft>
                <a:spcPts val="0"/>
              </a:spcAft>
              <a:buClr>
                <a:srgbClr val="FF0000"/>
              </a:buClr>
              <a:buSzPct val="80000"/>
              <a:buFont typeface="Noto Sans Symbols"/>
              <a:buChar char="▪"/>
            </a:pPr>
            <a:r>
              <a:rPr lang="en-US"/>
              <a:t>Different Types of Network Topologies</a:t>
            </a:r>
            <a:endParaRPr/>
          </a:p>
          <a:p>
            <a:pPr indent="-330200" lvl="0" marL="920750" rtl="0" algn="just">
              <a:lnSpc>
                <a:spcPct val="100000"/>
              </a:lnSpc>
              <a:spcBef>
                <a:spcPts val="960"/>
              </a:spcBef>
              <a:spcAft>
                <a:spcPts val="0"/>
              </a:spcAft>
              <a:buClr>
                <a:srgbClr val="FF0000"/>
              </a:buClr>
              <a:buSzPct val="80000"/>
              <a:buFont typeface="Noto Sans Symbols"/>
              <a:buChar char="▪"/>
            </a:pPr>
            <a:r>
              <a:rPr lang="en-US"/>
              <a:t>Different types of Network Linking Devices</a:t>
            </a:r>
            <a:endParaRPr/>
          </a:p>
          <a:p>
            <a:pPr indent="-330200" lvl="0" marL="920750" rtl="0" algn="just">
              <a:lnSpc>
                <a:spcPct val="100000"/>
              </a:lnSpc>
              <a:spcBef>
                <a:spcPts val="960"/>
              </a:spcBef>
              <a:spcAft>
                <a:spcPts val="0"/>
              </a:spcAft>
              <a:buClr>
                <a:srgbClr val="FF0000"/>
              </a:buClr>
              <a:buSzPct val="80000"/>
              <a:buFont typeface="Noto Sans Symbols"/>
              <a:buChar char="▪"/>
            </a:pPr>
            <a:r>
              <a:rPr lang="en-US"/>
              <a:t>Different types of Network Protocols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Topology</a:t>
            </a:r>
            <a:endParaRPr/>
          </a:p>
        </p:txBody>
      </p:sp>
      <p:sp>
        <p:nvSpPr>
          <p:cNvPr id="282" name="Google Shape;282;p3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10000"/>
          </a:bodyPr>
          <a:lstStyle/>
          <a:p>
            <a:pPr indent="-283464" lvl="0" marL="365760" rtl="0" algn="just">
              <a:lnSpc>
                <a:spcPct val="100000"/>
              </a:lnSpc>
              <a:spcBef>
                <a:spcPts val="0"/>
              </a:spcBef>
              <a:spcAft>
                <a:spcPts val="0"/>
              </a:spcAft>
              <a:buSzPct val="80000"/>
              <a:buChar char="⚫"/>
            </a:pPr>
            <a:r>
              <a:rPr lang="en-US"/>
              <a:t>A network's topology and related technologies are important for two reasons. </a:t>
            </a:r>
            <a:endParaRPr/>
          </a:p>
          <a:p>
            <a:pPr indent="-283464" lvl="0" marL="365760" rtl="0" algn="just">
              <a:lnSpc>
                <a:spcPct val="100000"/>
              </a:lnSpc>
              <a:spcBef>
                <a:spcPts val="600"/>
              </a:spcBef>
              <a:spcAft>
                <a:spcPts val="0"/>
              </a:spcAft>
              <a:buSzPct val="80000"/>
              <a:buChar char="⚫"/>
            </a:pPr>
            <a:r>
              <a:rPr lang="en-US"/>
              <a:t>First, a correctly designed network, using the most appropriate topology for the organization's needs, will move data packers as efficiently as possible. </a:t>
            </a:r>
            <a:endParaRPr/>
          </a:p>
          <a:p>
            <a:pPr indent="-283464" lvl="0" marL="365760" rtl="0" algn="just">
              <a:lnSpc>
                <a:spcPct val="100000"/>
              </a:lnSpc>
              <a:spcBef>
                <a:spcPts val="600"/>
              </a:spcBef>
              <a:spcAft>
                <a:spcPts val="0"/>
              </a:spcAft>
              <a:buSzPct val="80000"/>
              <a:buChar char="⚫"/>
            </a:pPr>
            <a:r>
              <a:rPr lang="en-US"/>
              <a:t>Second, the network's topology plays a role in preventing collisions, which is what happens when multiple nodes try to transmit data at the same time. Their packets can collide and destroy each other.</a:t>
            </a:r>
            <a:endParaRPr/>
          </a:p>
          <a:p>
            <a:pPr indent="-133096" lvl="0" marL="365760" rtl="0" algn="just">
              <a:lnSpc>
                <a:spcPct val="100000"/>
              </a:lnSpc>
              <a:spcBef>
                <a:spcPts val="600"/>
              </a:spcBef>
              <a:spcAft>
                <a:spcPts val="0"/>
              </a:spcAft>
              <a:buSzPct val="80000"/>
              <a:buNone/>
            </a:pPr>
            <a:r>
              <a:t/>
            </a:r>
            <a:endParaRPr/>
          </a:p>
          <a:p>
            <a:pPr indent="-133096" lvl="0" marL="365760" rtl="0" algn="just">
              <a:lnSpc>
                <a:spcPct val="100000"/>
              </a:lnSpc>
              <a:spcBef>
                <a:spcPts val="600"/>
              </a:spcBef>
              <a:spcAft>
                <a:spcPts val="0"/>
              </a:spcAft>
              <a:buSzPct val="8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Types of Network Topology</a:t>
            </a:r>
            <a:endParaRPr/>
          </a:p>
        </p:txBody>
      </p:sp>
      <p:sp>
        <p:nvSpPr>
          <p:cNvPr id="288" name="Google Shape;288;p3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0" lvl="0" marL="82296" rtl="0" algn="l">
              <a:lnSpc>
                <a:spcPct val="100000"/>
              </a:lnSpc>
              <a:spcBef>
                <a:spcPts val="0"/>
              </a:spcBef>
              <a:spcAft>
                <a:spcPts val="0"/>
              </a:spcAft>
              <a:buSzPts val="3040"/>
              <a:buNone/>
            </a:pPr>
            <a:r>
              <a:rPr lang="en-US" sz="3800"/>
              <a:t>The various network topologies are:</a:t>
            </a:r>
            <a:endParaRPr/>
          </a:p>
          <a:p>
            <a:pPr indent="-283464" lvl="0" marL="365760" rtl="0" algn="l">
              <a:lnSpc>
                <a:spcPct val="100000"/>
              </a:lnSpc>
              <a:spcBef>
                <a:spcPts val="600"/>
              </a:spcBef>
              <a:spcAft>
                <a:spcPts val="0"/>
              </a:spcAft>
              <a:buSzPts val="2560"/>
              <a:buChar char="⚫"/>
            </a:pPr>
            <a:r>
              <a:rPr lang="en-US"/>
              <a:t>Bus Topology</a:t>
            </a:r>
            <a:endParaRPr/>
          </a:p>
          <a:p>
            <a:pPr indent="-283464" lvl="0" marL="365760" rtl="0" algn="l">
              <a:lnSpc>
                <a:spcPct val="100000"/>
              </a:lnSpc>
              <a:spcBef>
                <a:spcPts val="600"/>
              </a:spcBef>
              <a:spcAft>
                <a:spcPts val="0"/>
              </a:spcAft>
              <a:buSzPts val="2560"/>
              <a:buChar char="⚫"/>
            </a:pPr>
            <a:r>
              <a:rPr lang="en-US"/>
              <a:t>Star Topology</a:t>
            </a:r>
            <a:endParaRPr/>
          </a:p>
          <a:p>
            <a:pPr indent="-283464" lvl="0" marL="365760" rtl="0" algn="l">
              <a:lnSpc>
                <a:spcPct val="100000"/>
              </a:lnSpc>
              <a:spcBef>
                <a:spcPts val="600"/>
              </a:spcBef>
              <a:spcAft>
                <a:spcPts val="0"/>
              </a:spcAft>
              <a:buSzPts val="2560"/>
              <a:buChar char="⚫"/>
            </a:pPr>
            <a:r>
              <a:rPr lang="en-US"/>
              <a:t>Tree Topology</a:t>
            </a:r>
            <a:endParaRPr/>
          </a:p>
          <a:p>
            <a:pPr indent="-283464" lvl="0" marL="365760" rtl="0" algn="l">
              <a:lnSpc>
                <a:spcPct val="100000"/>
              </a:lnSpc>
              <a:spcBef>
                <a:spcPts val="600"/>
              </a:spcBef>
              <a:spcAft>
                <a:spcPts val="0"/>
              </a:spcAft>
              <a:buSzPts val="2560"/>
              <a:buChar char="⚫"/>
            </a:pPr>
            <a:r>
              <a:rPr lang="en-US"/>
              <a:t>Ring Topology</a:t>
            </a:r>
            <a:endParaRPr/>
          </a:p>
          <a:p>
            <a:pPr indent="-283464" lvl="0" marL="365760" rtl="0" algn="l">
              <a:lnSpc>
                <a:spcPct val="100000"/>
              </a:lnSpc>
              <a:spcBef>
                <a:spcPts val="600"/>
              </a:spcBef>
              <a:spcAft>
                <a:spcPts val="0"/>
              </a:spcAft>
              <a:buSzPts val="2560"/>
              <a:buChar char="⚫"/>
            </a:pPr>
            <a:r>
              <a:rPr lang="en-US"/>
              <a:t>Mesh Topology</a:t>
            </a:r>
            <a:endParaRPr/>
          </a:p>
          <a:p>
            <a:pPr indent="-283464" lvl="0" marL="365760" rtl="0" algn="l">
              <a:lnSpc>
                <a:spcPct val="100000"/>
              </a:lnSpc>
              <a:spcBef>
                <a:spcPts val="600"/>
              </a:spcBef>
              <a:spcAft>
                <a:spcPts val="0"/>
              </a:spcAft>
              <a:buSzPts val="2560"/>
              <a:buChar char="⚫"/>
            </a:pPr>
            <a:r>
              <a:rPr lang="en-US"/>
              <a:t>Hybrid Topology</a:t>
            </a:r>
            <a:endParaRPr/>
          </a:p>
          <a:p>
            <a:pPr indent="0" lvl="0" marL="82296" rtl="0" algn="l">
              <a:lnSpc>
                <a:spcPct val="100000"/>
              </a:lnSpc>
              <a:spcBef>
                <a:spcPts val="600"/>
              </a:spcBef>
              <a:spcAft>
                <a:spcPts val="0"/>
              </a:spcAft>
              <a:buSzPts val="256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Bus Topology</a:t>
            </a:r>
            <a:endParaRPr/>
          </a:p>
        </p:txBody>
      </p:sp>
      <p:sp>
        <p:nvSpPr>
          <p:cNvPr id="294" name="Google Shape;294;p32"/>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Autofit/>
          </a:bodyPr>
          <a:lstStyle/>
          <a:p>
            <a:pPr indent="-283464" lvl="0" marL="365760" rtl="0" algn="just">
              <a:lnSpc>
                <a:spcPct val="100000"/>
              </a:lnSpc>
              <a:spcBef>
                <a:spcPts val="0"/>
              </a:spcBef>
              <a:spcAft>
                <a:spcPts val="0"/>
              </a:spcAft>
              <a:buSzPts val="1440"/>
              <a:buChar char="⚫"/>
            </a:pPr>
            <a:r>
              <a:rPr lang="en-US" sz="1800"/>
              <a:t>The bus topology is designed in such a way that all the network device are connected through a single cable known as a backbone cable. </a:t>
            </a:r>
            <a:endParaRPr/>
          </a:p>
          <a:p>
            <a:pPr indent="-283464" lvl="0" marL="365760" rtl="0" algn="just">
              <a:lnSpc>
                <a:spcPct val="100000"/>
              </a:lnSpc>
              <a:spcBef>
                <a:spcPts val="600"/>
              </a:spcBef>
              <a:spcAft>
                <a:spcPts val="0"/>
              </a:spcAft>
              <a:buSzPts val="1440"/>
              <a:buChar char="⚫"/>
            </a:pPr>
            <a:r>
              <a:rPr lang="en-US" sz="1800"/>
              <a:t>Each node is either connected to the backbone cable by drop cable or directly connected to the backbone cable. </a:t>
            </a:r>
            <a:endParaRPr/>
          </a:p>
          <a:p>
            <a:pPr indent="-283464" lvl="0" marL="365760" rtl="0" algn="just">
              <a:lnSpc>
                <a:spcPct val="100000"/>
              </a:lnSpc>
              <a:spcBef>
                <a:spcPts val="600"/>
              </a:spcBef>
              <a:spcAft>
                <a:spcPts val="0"/>
              </a:spcAft>
              <a:buSzPts val="1440"/>
              <a:buChar char="⚫"/>
            </a:pPr>
            <a:r>
              <a:rPr lang="en-US" sz="1800"/>
              <a:t>The configuration of a bus topology is quite simpler as compared to other topologies. </a:t>
            </a:r>
            <a:endParaRPr/>
          </a:p>
          <a:p>
            <a:pPr indent="-283464" lvl="0" marL="365760" rtl="0" algn="just">
              <a:lnSpc>
                <a:spcPct val="100000"/>
              </a:lnSpc>
              <a:spcBef>
                <a:spcPts val="600"/>
              </a:spcBef>
              <a:spcAft>
                <a:spcPts val="0"/>
              </a:spcAft>
              <a:buSzPts val="1440"/>
              <a:buChar char="⚫"/>
            </a:pPr>
            <a:r>
              <a:rPr lang="en-US" sz="1800"/>
              <a:t>It is a multi-point connection and a non-robust topology because if the backbone fails the topology crashes.</a:t>
            </a:r>
            <a:endParaRPr/>
          </a:p>
          <a:p>
            <a:pPr indent="-192023" lvl="0" marL="365760" rtl="0" algn="just">
              <a:lnSpc>
                <a:spcPct val="100000"/>
              </a:lnSpc>
              <a:spcBef>
                <a:spcPts val="600"/>
              </a:spcBef>
              <a:spcAft>
                <a:spcPts val="0"/>
              </a:spcAft>
              <a:buSzPts val="1440"/>
              <a:buNone/>
            </a:pPr>
            <a:r>
              <a:t/>
            </a:r>
            <a:endParaRPr sz="1800"/>
          </a:p>
        </p:txBody>
      </p:sp>
      <p:pic>
        <p:nvPicPr>
          <p:cNvPr id="295" name="Google Shape;295;p32"/>
          <p:cNvPicPr preferRelativeResize="0"/>
          <p:nvPr>
            <p:ph idx="2" type="body"/>
          </p:nvPr>
        </p:nvPicPr>
        <p:blipFill rotWithShape="1">
          <a:blip r:embed="rId3">
            <a:alphaModFix/>
          </a:blip>
          <a:srcRect b="0" l="0" r="0" t="0"/>
          <a:stretch/>
        </p:blipFill>
        <p:spPr>
          <a:xfrm>
            <a:off x="5093208" y="1524000"/>
            <a:ext cx="3841242" cy="40385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Bus Topology</a:t>
            </a:r>
            <a:endParaRPr/>
          </a:p>
        </p:txBody>
      </p:sp>
      <p:sp>
        <p:nvSpPr>
          <p:cNvPr id="301" name="Google Shape;301;p33"/>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25000" lnSpcReduction="20000"/>
          </a:bodyPr>
          <a:lstStyle/>
          <a:p>
            <a:pPr indent="0" lvl="0" marL="82296" rtl="0" algn="l">
              <a:lnSpc>
                <a:spcPct val="100000"/>
              </a:lnSpc>
              <a:spcBef>
                <a:spcPts val="0"/>
              </a:spcBef>
              <a:spcAft>
                <a:spcPts val="0"/>
              </a:spcAft>
              <a:buSzPct val="80000"/>
              <a:buNone/>
            </a:pPr>
            <a:r>
              <a:rPr b="1" lang="en-US" sz="8000"/>
              <a:t>Advantages</a:t>
            </a:r>
            <a:endParaRPr/>
          </a:p>
          <a:p>
            <a:pPr indent="-283464" lvl="0" marL="365760" rtl="0" algn="just">
              <a:lnSpc>
                <a:spcPct val="100000"/>
              </a:lnSpc>
              <a:spcBef>
                <a:spcPts val="600"/>
              </a:spcBef>
              <a:spcAft>
                <a:spcPts val="0"/>
              </a:spcAft>
              <a:buSzPct val="79999"/>
              <a:buChar char="⚫"/>
            </a:pPr>
            <a:r>
              <a:rPr lang="en-US" sz="7200"/>
              <a:t>It is the easiest network topology for connecting peripherals or computers in a linear fashion.</a:t>
            </a:r>
            <a:endParaRPr/>
          </a:p>
          <a:p>
            <a:pPr indent="-283464" lvl="0" marL="365760" rtl="0" algn="just">
              <a:lnSpc>
                <a:spcPct val="100000"/>
              </a:lnSpc>
              <a:spcBef>
                <a:spcPts val="600"/>
              </a:spcBef>
              <a:spcAft>
                <a:spcPts val="0"/>
              </a:spcAft>
              <a:buSzPct val="79999"/>
              <a:buChar char="⚫"/>
            </a:pPr>
            <a:r>
              <a:rPr lang="en-US" sz="7200"/>
              <a:t>It works very efficient well when there is a small network.</a:t>
            </a:r>
            <a:endParaRPr/>
          </a:p>
          <a:p>
            <a:pPr indent="-283464" lvl="0" marL="365760" rtl="0" algn="just">
              <a:lnSpc>
                <a:spcPct val="100000"/>
              </a:lnSpc>
              <a:spcBef>
                <a:spcPts val="600"/>
              </a:spcBef>
              <a:spcAft>
                <a:spcPts val="0"/>
              </a:spcAft>
              <a:buSzPct val="79999"/>
              <a:buChar char="⚫"/>
            </a:pPr>
            <a:r>
              <a:rPr lang="en-US" sz="7200"/>
              <a:t>It is easy to connect or remove devices in this network without affecting any other device.</a:t>
            </a:r>
            <a:endParaRPr/>
          </a:p>
          <a:p>
            <a:pPr indent="-283464" lvl="0" marL="365760" rtl="0" algn="just">
              <a:lnSpc>
                <a:spcPct val="100000"/>
              </a:lnSpc>
              <a:spcBef>
                <a:spcPts val="600"/>
              </a:spcBef>
              <a:spcAft>
                <a:spcPts val="0"/>
              </a:spcAft>
              <a:buSzPct val="79999"/>
              <a:buChar char="⚫"/>
            </a:pPr>
            <a:r>
              <a:rPr lang="en-US" sz="7200"/>
              <a:t>Very cost-effective as compared to other network topology .</a:t>
            </a:r>
            <a:endParaRPr/>
          </a:p>
          <a:p>
            <a:pPr indent="-283464" lvl="0" marL="365760" rtl="0" algn="just">
              <a:lnSpc>
                <a:spcPct val="100000"/>
              </a:lnSpc>
              <a:spcBef>
                <a:spcPts val="600"/>
              </a:spcBef>
              <a:spcAft>
                <a:spcPts val="0"/>
              </a:spcAft>
              <a:buSzPct val="79999"/>
              <a:buChar char="⚫"/>
            </a:pPr>
            <a:r>
              <a:rPr lang="en-US" sz="7200"/>
              <a:t>Easy to expand by joining the two cables together.</a:t>
            </a:r>
            <a:endParaRPr/>
          </a:p>
          <a:p>
            <a:pPr indent="0" lvl="0" marL="82296" rtl="0" algn="l">
              <a:lnSpc>
                <a:spcPct val="100000"/>
              </a:lnSpc>
              <a:spcBef>
                <a:spcPts val="600"/>
              </a:spcBef>
              <a:spcAft>
                <a:spcPts val="0"/>
              </a:spcAft>
              <a:buSzPct val="80000"/>
              <a:buNone/>
            </a:pPr>
            <a:r>
              <a:t/>
            </a:r>
            <a:endParaRPr/>
          </a:p>
        </p:txBody>
      </p:sp>
      <p:sp>
        <p:nvSpPr>
          <p:cNvPr id="302" name="Google Shape;302;p33"/>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25000" lnSpcReduction="20000"/>
          </a:bodyPr>
          <a:lstStyle/>
          <a:p>
            <a:pPr indent="0" lvl="0" marL="82296" rtl="0" algn="l">
              <a:lnSpc>
                <a:spcPct val="100000"/>
              </a:lnSpc>
              <a:spcBef>
                <a:spcPts val="0"/>
              </a:spcBef>
              <a:spcAft>
                <a:spcPts val="0"/>
              </a:spcAft>
              <a:buSzPct val="80000"/>
              <a:buNone/>
            </a:pPr>
            <a:r>
              <a:rPr b="1" lang="en-US" sz="8000"/>
              <a:t>Disadvantages</a:t>
            </a:r>
            <a:endParaRPr/>
          </a:p>
          <a:p>
            <a:pPr indent="-283464" lvl="0" marL="365760" rtl="0" algn="just">
              <a:lnSpc>
                <a:spcPct val="100000"/>
              </a:lnSpc>
              <a:spcBef>
                <a:spcPts val="600"/>
              </a:spcBef>
              <a:spcAft>
                <a:spcPts val="0"/>
              </a:spcAft>
              <a:buSzPct val="79999"/>
              <a:buChar char="⚫"/>
            </a:pPr>
            <a:r>
              <a:rPr lang="en-US" sz="7200"/>
              <a:t>Bus topology is not great for large networks.</a:t>
            </a:r>
            <a:endParaRPr/>
          </a:p>
          <a:p>
            <a:pPr indent="-283464" lvl="0" marL="365760" rtl="0" algn="just">
              <a:lnSpc>
                <a:spcPct val="100000"/>
              </a:lnSpc>
              <a:spcBef>
                <a:spcPts val="600"/>
              </a:spcBef>
              <a:spcAft>
                <a:spcPts val="0"/>
              </a:spcAft>
              <a:buSzPct val="79999"/>
              <a:buChar char="⚫"/>
            </a:pPr>
            <a:r>
              <a:rPr lang="en-US" sz="7200"/>
              <a:t>Identification of problem becomes difficult if whole network goes down.</a:t>
            </a:r>
            <a:endParaRPr/>
          </a:p>
          <a:p>
            <a:pPr indent="-283464" lvl="0" marL="365760" rtl="0" algn="just">
              <a:lnSpc>
                <a:spcPct val="100000"/>
              </a:lnSpc>
              <a:spcBef>
                <a:spcPts val="600"/>
              </a:spcBef>
              <a:spcAft>
                <a:spcPts val="0"/>
              </a:spcAft>
              <a:buSzPct val="79999"/>
              <a:buChar char="⚫"/>
            </a:pPr>
            <a:r>
              <a:rPr lang="en-US" sz="7200"/>
              <a:t>Troubleshooting of individual device issues is very hard.</a:t>
            </a:r>
            <a:endParaRPr/>
          </a:p>
          <a:p>
            <a:pPr indent="-283464" lvl="0" marL="365760" rtl="0" algn="just">
              <a:lnSpc>
                <a:spcPct val="100000"/>
              </a:lnSpc>
              <a:spcBef>
                <a:spcPts val="600"/>
              </a:spcBef>
              <a:spcAft>
                <a:spcPts val="0"/>
              </a:spcAft>
              <a:buSzPct val="79999"/>
              <a:buChar char="⚫"/>
            </a:pPr>
            <a:r>
              <a:rPr lang="en-US" sz="7200"/>
              <a:t>Additional devices slow network down.</a:t>
            </a:r>
            <a:endParaRPr/>
          </a:p>
          <a:p>
            <a:pPr indent="-283464" lvl="0" marL="365760" rtl="0" algn="just">
              <a:lnSpc>
                <a:spcPct val="100000"/>
              </a:lnSpc>
              <a:spcBef>
                <a:spcPts val="600"/>
              </a:spcBef>
              <a:spcAft>
                <a:spcPts val="0"/>
              </a:spcAft>
              <a:buSzPct val="79999"/>
              <a:buChar char="⚫"/>
            </a:pPr>
            <a:r>
              <a:rPr lang="en-US" sz="7200"/>
              <a:t>Need of terminators are required at both ends of main cable.</a:t>
            </a:r>
            <a:endParaRPr/>
          </a:p>
          <a:p>
            <a:pPr indent="-283464" lvl="0" marL="365760" rtl="0" algn="just">
              <a:lnSpc>
                <a:spcPct val="100000"/>
              </a:lnSpc>
              <a:spcBef>
                <a:spcPts val="600"/>
              </a:spcBef>
              <a:spcAft>
                <a:spcPts val="0"/>
              </a:spcAft>
              <a:buSzPct val="79999"/>
              <a:buChar char="⚫"/>
            </a:pPr>
            <a:r>
              <a:rPr lang="en-US" sz="7200"/>
              <a:t>If a main cable is damaged, whole network fails or splits into two.</a:t>
            </a:r>
            <a:endParaRPr/>
          </a:p>
          <a:p>
            <a:pPr indent="-283464" lvl="0" marL="365760" rtl="0" algn="just">
              <a:lnSpc>
                <a:spcPct val="100000"/>
              </a:lnSpc>
              <a:spcBef>
                <a:spcPts val="600"/>
              </a:spcBef>
              <a:spcAft>
                <a:spcPts val="0"/>
              </a:spcAft>
              <a:buSzPct val="79999"/>
              <a:buChar char="⚫"/>
            </a:pPr>
            <a:r>
              <a:rPr lang="en-US" sz="7200"/>
              <a:t>This network topology is very slow as compared to other topologies.</a:t>
            </a:r>
            <a:endParaRPr/>
          </a:p>
          <a:p>
            <a:pPr indent="-247904" lvl="0" marL="365760" rtl="0" algn="l">
              <a:lnSpc>
                <a:spcPct val="100000"/>
              </a:lnSpc>
              <a:spcBef>
                <a:spcPts val="600"/>
              </a:spcBef>
              <a:spcAft>
                <a:spcPts val="0"/>
              </a:spcAft>
              <a:buSzPct val="8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4"/>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Star Topology</a:t>
            </a:r>
            <a:endParaRPr/>
          </a:p>
        </p:txBody>
      </p:sp>
      <p:sp>
        <p:nvSpPr>
          <p:cNvPr id="308" name="Google Shape;308;p34"/>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62500" lnSpcReduction="20000"/>
          </a:bodyPr>
          <a:lstStyle/>
          <a:p>
            <a:pPr indent="-283464" lvl="0" marL="365760" rtl="0" algn="just">
              <a:lnSpc>
                <a:spcPct val="100000"/>
              </a:lnSpc>
              <a:spcBef>
                <a:spcPts val="0"/>
              </a:spcBef>
              <a:spcAft>
                <a:spcPts val="0"/>
              </a:spcAft>
              <a:buSzPct val="80000"/>
              <a:buChar char="⚫"/>
            </a:pPr>
            <a:r>
              <a:rPr lang="en-US"/>
              <a:t>A star may be a topology in which all nodes are individually connected to a central connection point, sort of a hub or a switch. </a:t>
            </a:r>
            <a:endParaRPr/>
          </a:p>
          <a:p>
            <a:pPr indent="-283464" lvl="0" marL="365760" rtl="0" algn="just">
              <a:lnSpc>
                <a:spcPct val="100000"/>
              </a:lnSpc>
              <a:spcBef>
                <a:spcPts val="600"/>
              </a:spcBef>
              <a:spcAft>
                <a:spcPts val="0"/>
              </a:spcAft>
              <a:buSzPct val="80000"/>
              <a:buChar char="⚫"/>
            </a:pPr>
            <a:r>
              <a:rPr lang="en-US"/>
              <a:t>A star takes more cable than e.g. a bus, but the benefit is that if a cable fails, just one node is going to be brought down. </a:t>
            </a:r>
            <a:endParaRPr/>
          </a:p>
          <a:p>
            <a:pPr indent="-283464" lvl="0" marL="365760" rtl="0" algn="just">
              <a:lnSpc>
                <a:spcPct val="100000"/>
              </a:lnSpc>
              <a:spcBef>
                <a:spcPts val="600"/>
              </a:spcBef>
              <a:spcAft>
                <a:spcPts val="0"/>
              </a:spcAft>
              <a:buSzPct val="80000"/>
              <a:buChar char="⚫"/>
            </a:pPr>
            <a:r>
              <a:rPr lang="en-US"/>
              <a:t>Each device within the network is connected to a central device called hub. </a:t>
            </a:r>
            <a:endParaRPr/>
          </a:p>
          <a:p>
            <a:pPr indent="-283464" lvl="0" marL="365760" rtl="0" algn="just">
              <a:lnSpc>
                <a:spcPct val="100000"/>
              </a:lnSpc>
              <a:spcBef>
                <a:spcPts val="600"/>
              </a:spcBef>
              <a:spcAft>
                <a:spcPts val="0"/>
              </a:spcAft>
              <a:buSzPct val="80000"/>
              <a:buChar char="⚫"/>
            </a:pPr>
            <a:r>
              <a:rPr lang="en-US"/>
              <a:t>If one device wants to send data to another device, it’s to first send the info to hub then the hub transmits that data to the designated device.</a:t>
            </a:r>
            <a:endParaRPr/>
          </a:p>
          <a:p>
            <a:pPr indent="-194564" lvl="0" marL="365760" rtl="0" algn="l">
              <a:lnSpc>
                <a:spcPct val="100000"/>
              </a:lnSpc>
              <a:spcBef>
                <a:spcPts val="600"/>
              </a:spcBef>
              <a:spcAft>
                <a:spcPts val="0"/>
              </a:spcAft>
              <a:buSzPct val="80000"/>
              <a:buNone/>
            </a:pPr>
            <a:r>
              <a:t/>
            </a:r>
            <a:endParaRPr/>
          </a:p>
        </p:txBody>
      </p:sp>
      <p:pic>
        <p:nvPicPr>
          <p:cNvPr descr="What is star topology with example - IT Release" id="309" name="Google Shape;309;p34"/>
          <p:cNvPicPr preferRelativeResize="0"/>
          <p:nvPr>
            <p:ph idx="2" type="body"/>
          </p:nvPr>
        </p:nvPicPr>
        <p:blipFill rotWithShape="1">
          <a:blip r:embed="rId3">
            <a:alphaModFix/>
          </a:blip>
          <a:srcRect b="0" l="0" r="0" t="0"/>
          <a:stretch/>
        </p:blipFill>
        <p:spPr>
          <a:xfrm>
            <a:off x="5093208" y="1524000"/>
            <a:ext cx="3841242" cy="37950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Star Topology</a:t>
            </a:r>
            <a:endParaRPr/>
          </a:p>
        </p:txBody>
      </p:sp>
      <p:sp>
        <p:nvSpPr>
          <p:cNvPr id="315" name="Google Shape;315;p35"/>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40000" lnSpcReduction="20000"/>
          </a:bodyPr>
          <a:lstStyle/>
          <a:p>
            <a:pPr indent="0" lvl="0" marL="82296" rtl="0" algn="just">
              <a:lnSpc>
                <a:spcPct val="100000"/>
              </a:lnSpc>
              <a:spcBef>
                <a:spcPts val="0"/>
              </a:spcBef>
              <a:spcAft>
                <a:spcPts val="0"/>
              </a:spcAft>
              <a:buSzPct val="80000"/>
              <a:buNone/>
            </a:pPr>
            <a:r>
              <a:rPr b="1" lang="en-US" sz="7000"/>
              <a:t>Advantages</a:t>
            </a:r>
            <a:endParaRPr/>
          </a:p>
          <a:p>
            <a:pPr indent="-283464" lvl="0" marL="365760" rtl="0" algn="just">
              <a:lnSpc>
                <a:spcPct val="100000"/>
              </a:lnSpc>
              <a:spcBef>
                <a:spcPts val="600"/>
              </a:spcBef>
              <a:spcAft>
                <a:spcPts val="0"/>
              </a:spcAft>
              <a:buSzPct val="80000"/>
              <a:buChar char="⚫"/>
            </a:pPr>
            <a:r>
              <a:rPr lang="en-US" sz="5000"/>
              <a:t>If one cable or device fails then all the others will still work</a:t>
            </a:r>
            <a:endParaRPr/>
          </a:p>
          <a:p>
            <a:pPr indent="-283464" lvl="0" marL="365760" rtl="0" algn="just">
              <a:lnSpc>
                <a:spcPct val="100000"/>
              </a:lnSpc>
              <a:spcBef>
                <a:spcPts val="600"/>
              </a:spcBef>
              <a:spcAft>
                <a:spcPts val="0"/>
              </a:spcAft>
              <a:buSzPct val="80000"/>
              <a:buChar char="⚫"/>
            </a:pPr>
            <a:r>
              <a:rPr lang="en-US" sz="5000"/>
              <a:t>It is high-performing as no data collisions can occur</a:t>
            </a:r>
            <a:endParaRPr/>
          </a:p>
          <a:p>
            <a:pPr indent="-283464" lvl="0" marL="365760" rtl="0" algn="just">
              <a:lnSpc>
                <a:spcPct val="100000"/>
              </a:lnSpc>
              <a:spcBef>
                <a:spcPts val="600"/>
              </a:spcBef>
              <a:spcAft>
                <a:spcPts val="0"/>
              </a:spcAft>
              <a:buSzPct val="80000"/>
              <a:buChar char="⚫"/>
            </a:pPr>
            <a:r>
              <a:rPr lang="en-US" sz="5000"/>
              <a:t>Robust in nature</a:t>
            </a:r>
            <a:endParaRPr/>
          </a:p>
          <a:p>
            <a:pPr indent="-283464" lvl="0" marL="365760" rtl="0" algn="just">
              <a:lnSpc>
                <a:spcPct val="100000"/>
              </a:lnSpc>
              <a:spcBef>
                <a:spcPts val="600"/>
              </a:spcBef>
              <a:spcAft>
                <a:spcPts val="0"/>
              </a:spcAft>
              <a:buSzPct val="80000"/>
              <a:buChar char="⚫"/>
            </a:pPr>
            <a:r>
              <a:rPr lang="en-US" sz="5000"/>
              <a:t>Easy fault detection because the link are often easily identified.</a:t>
            </a:r>
            <a:endParaRPr/>
          </a:p>
          <a:p>
            <a:pPr indent="-283464" lvl="0" marL="365760" rtl="0" algn="just">
              <a:lnSpc>
                <a:spcPct val="100000"/>
              </a:lnSpc>
              <a:spcBef>
                <a:spcPts val="600"/>
              </a:spcBef>
              <a:spcAft>
                <a:spcPts val="0"/>
              </a:spcAft>
              <a:buSzPct val="80000"/>
              <a:buChar char="⚫"/>
            </a:pPr>
            <a:r>
              <a:rPr lang="en-US" sz="5000"/>
              <a:t>No disruptions to the network when connecting or removing devices.</a:t>
            </a:r>
            <a:endParaRPr/>
          </a:p>
          <a:p>
            <a:pPr indent="0" lvl="0" marL="82296" rtl="0" algn="just">
              <a:lnSpc>
                <a:spcPct val="100000"/>
              </a:lnSpc>
              <a:spcBef>
                <a:spcPts val="600"/>
              </a:spcBef>
              <a:spcAft>
                <a:spcPts val="0"/>
              </a:spcAft>
              <a:buSzPct val="79999"/>
              <a:buNone/>
            </a:pPr>
            <a:r>
              <a:t/>
            </a:r>
            <a:endParaRPr sz="4200"/>
          </a:p>
        </p:txBody>
      </p:sp>
      <p:sp>
        <p:nvSpPr>
          <p:cNvPr id="316" name="Google Shape;316;p35"/>
          <p:cNvSpPr txBox="1"/>
          <p:nvPr>
            <p:ph idx="2" type="body"/>
          </p:nvPr>
        </p:nvSpPr>
        <p:spPr>
          <a:xfrm>
            <a:off x="5276088" y="1524000"/>
            <a:ext cx="3657600" cy="4953000"/>
          </a:xfrm>
          <a:prstGeom prst="rect">
            <a:avLst/>
          </a:prstGeom>
          <a:noFill/>
          <a:ln>
            <a:noFill/>
          </a:ln>
        </p:spPr>
        <p:txBody>
          <a:bodyPr anchorCtr="0" anchor="t" bIns="45700" lIns="91425" spcFirstLastPara="1" rIns="91425" wrap="square" tIns="45700">
            <a:noAutofit/>
          </a:bodyPr>
          <a:lstStyle/>
          <a:p>
            <a:pPr indent="0" lvl="0" marL="82296" rtl="0" algn="l">
              <a:lnSpc>
                <a:spcPct val="100000"/>
              </a:lnSpc>
              <a:spcBef>
                <a:spcPts val="0"/>
              </a:spcBef>
              <a:spcAft>
                <a:spcPts val="0"/>
              </a:spcAft>
              <a:buSzPts val="1600"/>
              <a:buNone/>
            </a:pPr>
            <a:r>
              <a:rPr b="1" lang="en-US" sz="2000"/>
              <a:t>Disadvantages</a:t>
            </a:r>
            <a:endParaRPr/>
          </a:p>
          <a:p>
            <a:pPr indent="-283464" lvl="0" marL="365760" rtl="0" algn="just">
              <a:lnSpc>
                <a:spcPct val="100000"/>
              </a:lnSpc>
              <a:spcBef>
                <a:spcPts val="600"/>
              </a:spcBef>
              <a:spcAft>
                <a:spcPts val="0"/>
              </a:spcAft>
              <a:buSzPts val="1440"/>
              <a:buChar char="⚫"/>
            </a:pPr>
            <a:r>
              <a:rPr lang="en-US" sz="1800"/>
              <a:t>Requires more cable than a linear bus.</a:t>
            </a:r>
            <a:endParaRPr/>
          </a:p>
          <a:p>
            <a:pPr indent="-283464" lvl="0" marL="365760" rtl="0" algn="just">
              <a:lnSpc>
                <a:spcPct val="100000"/>
              </a:lnSpc>
              <a:spcBef>
                <a:spcPts val="600"/>
              </a:spcBef>
              <a:spcAft>
                <a:spcPts val="0"/>
              </a:spcAft>
              <a:buSzPts val="1440"/>
              <a:buChar char="⚫"/>
            </a:pPr>
            <a:r>
              <a:rPr lang="en-US" sz="1800"/>
              <a:t>More expensive than linear bus topology due to the value of the connecting devices (network switches)</a:t>
            </a:r>
            <a:endParaRPr/>
          </a:p>
          <a:p>
            <a:pPr indent="-283464" lvl="0" marL="365760" rtl="0" algn="just">
              <a:lnSpc>
                <a:spcPct val="100000"/>
              </a:lnSpc>
              <a:spcBef>
                <a:spcPts val="600"/>
              </a:spcBef>
              <a:spcAft>
                <a:spcPts val="0"/>
              </a:spcAft>
              <a:buSzPts val="1440"/>
              <a:buChar char="⚫"/>
            </a:pPr>
            <a:r>
              <a:rPr lang="en-US" sz="1800"/>
              <a:t>If hub goes down everything goes down, none of the devices can work without hub.</a:t>
            </a:r>
            <a:endParaRPr/>
          </a:p>
          <a:p>
            <a:pPr indent="-283464" lvl="0" marL="365760" rtl="0" algn="just">
              <a:lnSpc>
                <a:spcPct val="100000"/>
              </a:lnSpc>
              <a:spcBef>
                <a:spcPts val="600"/>
              </a:spcBef>
              <a:spcAft>
                <a:spcPts val="0"/>
              </a:spcAft>
              <a:buSzPts val="1440"/>
              <a:buChar char="⚫"/>
            </a:pPr>
            <a:r>
              <a:rPr lang="en-US" sz="1800"/>
              <a:t>Hub requires more resources and regular maintenance because it’s the central system of star.</a:t>
            </a:r>
            <a:endParaRPr/>
          </a:p>
          <a:p>
            <a:pPr indent="-283464" lvl="0" marL="365760" rtl="0" algn="just">
              <a:lnSpc>
                <a:spcPct val="100000"/>
              </a:lnSpc>
              <a:spcBef>
                <a:spcPts val="600"/>
              </a:spcBef>
              <a:spcAft>
                <a:spcPts val="0"/>
              </a:spcAft>
              <a:buSzPts val="1440"/>
              <a:buChar char="⚫"/>
            </a:pPr>
            <a:r>
              <a:rPr lang="en-US" sz="1800"/>
              <a:t>Extra hardware is required (hubs or switches) which adds to cost</a:t>
            </a:r>
            <a:endParaRPr/>
          </a:p>
          <a:p>
            <a:pPr indent="0" lvl="0" marL="82296" rtl="0" algn="l">
              <a:lnSpc>
                <a:spcPct val="100000"/>
              </a:lnSpc>
              <a:spcBef>
                <a:spcPts val="600"/>
              </a:spcBef>
              <a:spcAft>
                <a:spcPts val="0"/>
              </a:spcAft>
              <a:buSzPts val="1280"/>
              <a:buNone/>
            </a:pPr>
            <a:r>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Tree Topology</a:t>
            </a:r>
            <a:endParaRPr/>
          </a:p>
        </p:txBody>
      </p:sp>
      <p:sp>
        <p:nvSpPr>
          <p:cNvPr id="322" name="Google Shape;322;p36"/>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85000" lnSpcReduction="10000"/>
          </a:bodyPr>
          <a:lstStyle/>
          <a:p>
            <a:pPr indent="-283464" lvl="0" marL="365760" rtl="0" algn="just">
              <a:lnSpc>
                <a:spcPct val="100000"/>
              </a:lnSpc>
              <a:spcBef>
                <a:spcPts val="0"/>
              </a:spcBef>
              <a:spcAft>
                <a:spcPts val="0"/>
              </a:spcAft>
              <a:buSzPct val="80000"/>
              <a:buChar char="⚫"/>
            </a:pPr>
            <a:r>
              <a:rPr lang="en-US"/>
              <a:t>In computer networks, a tree topology is also known as a star bus topology. </a:t>
            </a:r>
            <a:endParaRPr/>
          </a:p>
          <a:p>
            <a:pPr indent="-283464" lvl="0" marL="365760" rtl="0" algn="just">
              <a:lnSpc>
                <a:spcPct val="100000"/>
              </a:lnSpc>
              <a:spcBef>
                <a:spcPts val="600"/>
              </a:spcBef>
              <a:spcAft>
                <a:spcPts val="0"/>
              </a:spcAft>
              <a:buSzPct val="80000"/>
              <a:buChar char="⚫"/>
            </a:pPr>
            <a:r>
              <a:rPr lang="en-US"/>
              <a:t>It incorporates elements of both a bus topology. and a star topology. </a:t>
            </a:r>
            <a:endParaRPr/>
          </a:p>
          <a:p>
            <a:pPr indent="-283464" lvl="0" marL="365760" rtl="0" algn="just">
              <a:lnSpc>
                <a:spcPct val="100000"/>
              </a:lnSpc>
              <a:spcBef>
                <a:spcPts val="600"/>
              </a:spcBef>
              <a:spcAft>
                <a:spcPts val="0"/>
              </a:spcAft>
              <a:buSzPct val="80000"/>
              <a:buChar char="⚫"/>
            </a:pPr>
            <a:r>
              <a:rPr lang="en-US"/>
              <a:t>The pattern of connection resembles a tree in which all branches are connected to one root.</a:t>
            </a:r>
            <a:endParaRPr/>
          </a:p>
          <a:p>
            <a:pPr indent="-162559" lvl="0" marL="365760" rtl="0" algn="l">
              <a:lnSpc>
                <a:spcPct val="100000"/>
              </a:lnSpc>
              <a:spcBef>
                <a:spcPts val="600"/>
              </a:spcBef>
              <a:spcAft>
                <a:spcPts val="0"/>
              </a:spcAft>
              <a:buSzPct val="80000"/>
              <a:buNone/>
            </a:pPr>
            <a:r>
              <a:t/>
            </a:r>
            <a:endParaRPr/>
          </a:p>
        </p:txBody>
      </p:sp>
      <p:pic>
        <p:nvPicPr>
          <p:cNvPr id="323" name="Google Shape;323;p36"/>
          <p:cNvPicPr preferRelativeResize="0"/>
          <p:nvPr>
            <p:ph idx="2" type="body"/>
          </p:nvPr>
        </p:nvPicPr>
        <p:blipFill rotWithShape="1">
          <a:blip r:embed="rId3">
            <a:alphaModFix/>
          </a:blip>
          <a:srcRect b="0" l="0" r="0" t="0"/>
          <a:stretch/>
        </p:blipFill>
        <p:spPr>
          <a:xfrm>
            <a:off x="5093208" y="1524000"/>
            <a:ext cx="3840480" cy="4267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Tree Topology</a:t>
            </a:r>
            <a:endParaRPr/>
          </a:p>
        </p:txBody>
      </p:sp>
      <p:sp>
        <p:nvSpPr>
          <p:cNvPr id="329" name="Google Shape;329;p37"/>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55000" lnSpcReduction="20000"/>
          </a:bodyPr>
          <a:lstStyle/>
          <a:p>
            <a:pPr indent="0" lvl="0" marL="82296" rtl="0" algn="l">
              <a:lnSpc>
                <a:spcPct val="100000"/>
              </a:lnSpc>
              <a:spcBef>
                <a:spcPts val="0"/>
              </a:spcBef>
              <a:spcAft>
                <a:spcPts val="0"/>
              </a:spcAft>
              <a:buSzPct val="80000"/>
              <a:buNone/>
            </a:pPr>
            <a:r>
              <a:rPr b="1" lang="en-US" sz="4400"/>
              <a:t>Advantages</a:t>
            </a:r>
            <a:endParaRPr/>
          </a:p>
          <a:p>
            <a:pPr indent="-283464" lvl="0" marL="365760" rtl="0" algn="just">
              <a:lnSpc>
                <a:spcPct val="100000"/>
              </a:lnSpc>
              <a:spcBef>
                <a:spcPts val="600"/>
              </a:spcBef>
              <a:spcAft>
                <a:spcPts val="0"/>
              </a:spcAft>
              <a:buSzPct val="79999"/>
              <a:buChar char="⚫"/>
            </a:pPr>
            <a:r>
              <a:rPr lang="en-US" sz="3600"/>
              <a:t>This topology provides a hierarchical as well as central data arrangement of the nodes.</a:t>
            </a:r>
            <a:endParaRPr/>
          </a:p>
          <a:p>
            <a:pPr indent="-283464" lvl="0" marL="365760" rtl="0" algn="just">
              <a:lnSpc>
                <a:spcPct val="100000"/>
              </a:lnSpc>
              <a:spcBef>
                <a:spcPts val="600"/>
              </a:spcBef>
              <a:spcAft>
                <a:spcPts val="0"/>
              </a:spcAft>
              <a:buSzPct val="79999"/>
              <a:buChar char="⚫"/>
            </a:pPr>
            <a:r>
              <a:rPr lang="en-US" sz="3600"/>
              <a:t>This is very flexible and also has better scalability.</a:t>
            </a:r>
            <a:endParaRPr/>
          </a:p>
          <a:p>
            <a:pPr indent="-283464" lvl="0" marL="365760" rtl="0" algn="just">
              <a:lnSpc>
                <a:spcPct val="100000"/>
              </a:lnSpc>
              <a:spcBef>
                <a:spcPts val="600"/>
              </a:spcBef>
              <a:spcAft>
                <a:spcPts val="0"/>
              </a:spcAft>
              <a:buSzPct val="79999"/>
              <a:buChar char="⚫"/>
            </a:pPr>
            <a:r>
              <a:rPr lang="en-US" sz="3600"/>
              <a:t>The other nodes in a network are not affected, if one of their nodes get damaged or not working.</a:t>
            </a:r>
            <a:endParaRPr/>
          </a:p>
          <a:p>
            <a:pPr indent="-283464" lvl="0" marL="365760" rtl="0" algn="just">
              <a:lnSpc>
                <a:spcPct val="100000"/>
              </a:lnSpc>
              <a:spcBef>
                <a:spcPts val="600"/>
              </a:spcBef>
              <a:spcAft>
                <a:spcPts val="0"/>
              </a:spcAft>
              <a:buSzPct val="79999"/>
              <a:buChar char="⚫"/>
            </a:pPr>
            <a:r>
              <a:rPr lang="en-US" sz="3600"/>
              <a:t>Nodes can be added by simply adding a hub</a:t>
            </a:r>
            <a:endParaRPr/>
          </a:p>
          <a:p>
            <a:pPr indent="-283464" lvl="0" marL="365760" rtl="0" algn="just">
              <a:lnSpc>
                <a:spcPct val="100000"/>
              </a:lnSpc>
              <a:spcBef>
                <a:spcPts val="600"/>
              </a:spcBef>
              <a:spcAft>
                <a:spcPts val="0"/>
              </a:spcAft>
              <a:buSzPct val="79999"/>
              <a:buChar char="⚫"/>
            </a:pPr>
            <a:r>
              <a:rPr lang="en-US" sz="3600"/>
              <a:t>Tree topology provides easy maintenance and easy fault identification can be done.</a:t>
            </a:r>
            <a:endParaRPr/>
          </a:p>
          <a:p>
            <a:pPr indent="0" lvl="0" marL="82296" rtl="0" algn="l">
              <a:lnSpc>
                <a:spcPct val="100000"/>
              </a:lnSpc>
              <a:spcBef>
                <a:spcPts val="600"/>
              </a:spcBef>
              <a:spcAft>
                <a:spcPts val="0"/>
              </a:spcAft>
              <a:buSzPct val="80000"/>
              <a:buNone/>
            </a:pPr>
            <a:r>
              <a:t/>
            </a:r>
            <a:endParaRPr/>
          </a:p>
        </p:txBody>
      </p:sp>
      <p:sp>
        <p:nvSpPr>
          <p:cNvPr id="330" name="Google Shape;330;p37"/>
          <p:cNvSpPr txBox="1"/>
          <p:nvPr>
            <p:ph idx="2" type="body"/>
          </p:nvPr>
        </p:nvSpPr>
        <p:spPr>
          <a:xfrm>
            <a:off x="5276088" y="1417320"/>
            <a:ext cx="3657600" cy="4907280"/>
          </a:xfrm>
          <a:prstGeom prst="rect">
            <a:avLst/>
          </a:prstGeom>
          <a:noFill/>
          <a:ln>
            <a:noFill/>
          </a:ln>
        </p:spPr>
        <p:txBody>
          <a:bodyPr anchorCtr="0" anchor="t" bIns="45700" lIns="91425" spcFirstLastPara="1" rIns="91425" wrap="square" tIns="45700">
            <a:noAutofit/>
          </a:bodyPr>
          <a:lstStyle/>
          <a:p>
            <a:pPr indent="0" lvl="0" marL="82296" rtl="0" algn="l">
              <a:lnSpc>
                <a:spcPct val="100000"/>
              </a:lnSpc>
              <a:spcBef>
                <a:spcPts val="0"/>
              </a:spcBef>
              <a:spcAft>
                <a:spcPts val="0"/>
              </a:spcAft>
              <a:buSzPts val="1600"/>
              <a:buNone/>
            </a:pPr>
            <a:r>
              <a:rPr b="1" lang="en-US" sz="2000"/>
              <a:t>Disadvantages</a:t>
            </a:r>
            <a:endParaRPr/>
          </a:p>
          <a:p>
            <a:pPr indent="-283464" lvl="0" marL="365760" rtl="0" algn="just">
              <a:lnSpc>
                <a:spcPct val="100000"/>
              </a:lnSpc>
              <a:spcBef>
                <a:spcPts val="600"/>
              </a:spcBef>
              <a:spcAft>
                <a:spcPts val="0"/>
              </a:spcAft>
              <a:buSzPts val="1440"/>
              <a:buChar char="⚫"/>
            </a:pPr>
            <a:r>
              <a:rPr lang="en-US" sz="1800"/>
              <a:t>This network is very difficult to configure as compared to the other network topologies.</a:t>
            </a:r>
            <a:endParaRPr/>
          </a:p>
          <a:p>
            <a:pPr indent="-283464" lvl="0" marL="365760" rtl="0" algn="just">
              <a:lnSpc>
                <a:spcPct val="100000"/>
              </a:lnSpc>
              <a:spcBef>
                <a:spcPts val="600"/>
              </a:spcBef>
              <a:spcAft>
                <a:spcPts val="0"/>
              </a:spcAft>
              <a:buSzPts val="1440"/>
              <a:buChar char="⚫"/>
            </a:pPr>
            <a:r>
              <a:rPr lang="en-US" sz="1800"/>
              <a:t>Due to the presence of large number of nodes, the network performance of tree topology becomes a bit slowly.</a:t>
            </a:r>
            <a:endParaRPr/>
          </a:p>
          <a:p>
            <a:pPr indent="-283464" lvl="0" marL="365760" rtl="0" algn="just">
              <a:lnSpc>
                <a:spcPct val="100000"/>
              </a:lnSpc>
              <a:spcBef>
                <a:spcPts val="600"/>
              </a:spcBef>
              <a:spcAft>
                <a:spcPts val="0"/>
              </a:spcAft>
              <a:buSzPts val="1440"/>
              <a:buChar char="⚫"/>
            </a:pPr>
            <a:r>
              <a:rPr lang="en-US" sz="1800"/>
              <a:t>Requires large number of cables compared to star and ring topology.</a:t>
            </a:r>
            <a:endParaRPr/>
          </a:p>
          <a:p>
            <a:pPr indent="-283464" lvl="0" marL="365760" rtl="0" algn="just">
              <a:lnSpc>
                <a:spcPct val="100000"/>
              </a:lnSpc>
              <a:spcBef>
                <a:spcPts val="600"/>
              </a:spcBef>
              <a:spcAft>
                <a:spcPts val="0"/>
              </a:spcAft>
              <a:buSzPts val="1440"/>
              <a:buChar char="⚫"/>
            </a:pPr>
            <a:r>
              <a:rPr lang="en-US" sz="1800"/>
              <a:t>The backbone appears as the failure point of the entire segment of the network.</a:t>
            </a:r>
            <a:endParaRPr/>
          </a:p>
          <a:p>
            <a:pPr indent="-283464" lvl="0" marL="365760" rtl="0" algn="just">
              <a:lnSpc>
                <a:spcPct val="100000"/>
              </a:lnSpc>
              <a:spcBef>
                <a:spcPts val="600"/>
              </a:spcBef>
              <a:spcAft>
                <a:spcPts val="0"/>
              </a:spcAft>
              <a:buSzPts val="1440"/>
              <a:buChar char="⚫"/>
            </a:pPr>
            <a:r>
              <a:rPr lang="en-US" sz="1800"/>
              <a:t>If  bulk of nodes are added in this network, then the maintenance will become complicated.</a:t>
            </a:r>
            <a:endParaRPr/>
          </a:p>
          <a:p>
            <a:pPr indent="0" lvl="0" marL="82296" rtl="0" algn="l">
              <a:lnSpc>
                <a:spcPct val="100000"/>
              </a:lnSpc>
              <a:spcBef>
                <a:spcPts val="600"/>
              </a:spcBef>
              <a:spcAft>
                <a:spcPts val="0"/>
              </a:spcAft>
              <a:buSzPts val="1280"/>
              <a:buNone/>
            </a:pPr>
            <a:r>
              <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8"/>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Ring Topology</a:t>
            </a:r>
            <a:endParaRPr/>
          </a:p>
        </p:txBody>
      </p:sp>
      <p:sp>
        <p:nvSpPr>
          <p:cNvPr id="336" name="Google Shape;336;p38"/>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62500" lnSpcReduction="20000"/>
          </a:bodyPr>
          <a:lstStyle/>
          <a:p>
            <a:pPr indent="-283464" lvl="0" marL="365760" rtl="0" algn="just">
              <a:lnSpc>
                <a:spcPct val="100000"/>
              </a:lnSpc>
              <a:spcBef>
                <a:spcPts val="0"/>
              </a:spcBef>
              <a:spcAft>
                <a:spcPts val="0"/>
              </a:spcAft>
              <a:buSzPct val="80000"/>
              <a:buChar char="⚫"/>
            </a:pPr>
            <a:r>
              <a:rPr lang="en-US"/>
              <a:t>Ring topology is like a bus topology, but with connected ends.</a:t>
            </a:r>
            <a:endParaRPr/>
          </a:p>
          <a:p>
            <a:pPr indent="-283464" lvl="0" marL="365760" rtl="0" algn="just">
              <a:lnSpc>
                <a:spcPct val="100000"/>
              </a:lnSpc>
              <a:spcBef>
                <a:spcPts val="600"/>
              </a:spcBef>
              <a:spcAft>
                <a:spcPts val="0"/>
              </a:spcAft>
              <a:buSzPct val="80000"/>
              <a:buChar char="⚫"/>
            </a:pPr>
            <a:r>
              <a:rPr lang="en-US"/>
              <a:t>The node that receives the message from the previous computer will retransmit to the next node.</a:t>
            </a:r>
            <a:endParaRPr/>
          </a:p>
          <a:p>
            <a:pPr indent="-283464" lvl="0" marL="365760" rtl="0" algn="just">
              <a:lnSpc>
                <a:spcPct val="100000"/>
              </a:lnSpc>
              <a:spcBef>
                <a:spcPts val="600"/>
              </a:spcBef>
              <a:spcAft>
                <a:spcPts val="0"/>
              </a:spcAft>
              <a:buSzPct val="80000"/>
              <a:buChar char="⚫"/>
            </a:pPr>
            <a:r>
              <a:rPr lang="en-US"/>
              <a:t>The data flows in one direction, i.e., it is unidirectional.</a:t>
            </a:r>
            <a:endParaRPr/>
          </a:p>
          <a:p>
            <a:pPr indent="-283464" lvl="0" marL="365760" rtl="0" algn="just">
              <a:lnSpc>
                <a:spcPct val="100000"/>
              </a:lnSpc>
              <a:spcBef>
                <a:spcPts val="600"/>
              </a:spcBef>
              <a:spcAft>
                <a:spcPts val="0"/>
              </a:spcAft>
              <a:buSzPct val="80000"/>
              <a:buChar char="⚫"/>
            </a:pPr>
            <a:r>
              <a:rPr lang="en-US"/>
              <a:t>The data flows in a single loop continuously known as an endless loop.</a:t>
            </a:r>
            <a:endParaRPr/>
          </a:p>
          <a:p>
            <a:pPr indent="-283464" lvl="0" marL="365760" rtl="0" algn="just">
              <a:lnSpc>
                <a:spcPct val="100000"/>
              </a:lnSpc>
              <a:spcBef>
                <a:spcPts val="600"/>
              </a:spcBef>
              <a:spcAft>
                <a:spcPts val="0"/>
              </a:spcAft>
              <a:buSzPct val="80000"/>
              <a:buChar char="⚫"/>
            </a:pPr>
            <a:r>
              <a:rPr lang="en-US"/>
              <a:t>It has no terminated ends, i.e., each node is connected to other node and having no termination point.</a:t>
            </a:r>
            <a:endParaRPr/>
          </a:p>
          <a:p>
            <a:pPr indent="-283464" lvl="0" marL="365760" rtl="0" algn="just">
              <a:lnSpc>
                <a:spcPct val="100000"/>
              </a:lnSpc>
              <a:spcBef>
                <a:spcPts val="600"/>
              </a:spcBef>
              <a:spcAft>
                <a:spcPts val="0"/>
              </a:spcAft>
              <a:buSzPct val="80000"/>
              <a:buChar char="⚫"/>
            </a:pPr>
            <a:r>
              <a:rPr lang="en-US"/>
              <a:t>The data in a ring topology flow in a clockwise direction.</a:t>
            </a:r>
            <a:endParaRPr/>
          </a:p>
          <a:p>
            <a:pPr indent="-194564" lvl="0" marL="365760" rtl="0" algn="just">
              <a:lnSpc>
                <a:spcPct val="100000"/>
              </a:lnSpc>
              <a:spcBef>
                <a:spcPts val="600"/>
              </a:spcBef>
              <a:spcAft>
                <a:spcPts val="0"/>
              </a:spcAft>
              <a:buSzPct val="80000"/>
              <a:buNone/>
            </a:pPr>
            <a:r>
              <a:t/>
            </a:r>
            <a:endParaRPr/>
          </a:p>
        </p:txBody>
      </p:sp>
      <p:pic>
        <p:nvPicPr>
          <p:cNvPr id="337" name="Google Shape;337;p38"/>
          <p:cNvPicPr preferRelativeResize="0"/>
          <p:nvPr>
            <p:ph idx="2" type="body"/>
          </p:nvPr>
        </p:nvPicPr>
        <p:blipFill rotWithShape="1">
          <a:blip r:embed="rId3">
            <a:alphaModFix/>
          </a:blip>
          <a:srcRect b="0" l="0" r="0" t="0"/>
          <a:stretch/>
        </p:blipFill>
        <p:spPr>
          <a:xfrm>
            <a:off x="5276850" y="1524001"/>
            <a:ext cx="3657600" cy="40986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9"/>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Ring Topology</a:t>
            </a:r>
            <a:endParaRPr/>
          </a:p>
        </p:txBody>
      </p:sp>
      <p:sp>
        <p:nvSpPr>
          <p:cNvPr id="343" name="Google Shape;343;p39"/>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just">
              <a:lnSpc>
                <a:spcPct val="100000"/>
              </a:lnSpc>
              <a:spcBef>
                <a:spcPts val="0"/>
              </a:spcBef>
              <a:spcAft>
                <a:spcPts val="0"/>
              </a:spcAft>
              <a:buSzPct val="80000"/>
              <a:buNone/>
            </a:pPr>
            <a:r>
              <a:rPr b="1" lang="en-US" sz="4000"/>
              <a:t>Advantages</a:t>
            </a:r>
            <a:endParaRPr/>
          </a:p>
          <a:p>
            <a:pPr indent="-283464" lvl="0" marL="365760" rtl="0" algn="just">
              <a:lnSpc>
                <a:spcPct val="100000"/>
              </a:lnSpc>
              <a:spcBef>
                <a:spcPts val="600"/>
              </a:spcBef>
              <a:spcAft>
                <a:spcPts val="0"/>
              </a:spcAft>
              <a:buSzPct val="80000"/>
              <a:buChar char="⚫"/>
            </a:pPr>
            <a:r>
              <a:rPr lang="en-US"/>
              <a:t>In this topology, data flows in one direction which reduces the chance of packet collisions.</a:t>
            </a:r>
            <a:endParaRPr/>
          </a:p>
          <a:p>
            <a:pPr indent="-283464" lvl="0" marL="365760" rtl="0" algn="just">
              <a:lnSpc>
                <a:spcPct val="100000"/>
              </a:lnSpc>
              <a:spcBef>
                <a:spcPts val="600"/>
              </a:spcBef>
              <a:spcAft>
                <a:spcPts val="0"/>
              </a:spcAft>
              <a:buSzPct val="80000"/>
              <a:buChar char="⚫"/>
            </a:pPr>
            <a:r>
              <a:rPr lang="en-US"/>
              <a:t>In this topology additional workstations can be added ; without impacting performance of the network.</a:t>
            </a:r>
            <a:endParaRPr/>
          </a:p>
          <a:p>
            <a:pPr indent="-283464" lvl="0" marL="365760" rtl="0" algn="just">
              <a:lnSpc>
                <a:spcPct val="100000"/>
              </a:lnSpc>
              <a:spcBef>
                <a:spcPts val="600"/>
              </a:spcBef>
              <a:spcAft>
                <a:spcPts val="0"/>
              </a:spcAft>
              <a:buSzPct val="80000"/>
              <a:buChar char="⚫"/>
            </a:pPr>
            <a:r>
              <a:rPr lang="en-US"/>
              <a:t>Equal access to the resources.</a:t>
            </a:r>
            <a:endParaRPr/>
          </a:p>
          <a:p>
            <a:pPr indent="-283464" lvl="0" marL="365760" rtl="0" algn="just">
              <a:lnSpc>
                <a:spcPct val="100000"/>
              </a:lnSpc>
              <a:spcBef>
                <a:spcPts val="600"/>
              </a:spcBef>
              <a:spcAft>
                <a:spcPts val="0"/>
              </a:spcAft>
              <a:buSzPct val="80000"/>
              <a:buChar char="⚫"/>
            </a:pPr>
            <a:r>
              <a:rPr lang="en-US"/>
              <a:t>Speed to transfer the data is very high in this type of topology.</a:t>
            </a:r>
            <a:endParaRPr/>
          </a:p>
          <a:p>
            <a:pPr indent="-283464" lvl="0" marL="365760" rtl="0" algn="just">
              <a:lnSpc>
                <a:spcPct val="100000"/>
              </a:lnSpc>
              <a:spcBef>
                <a:spcPts val="600"/>
              </a:spcBef>
              <a:spcAft>
                <a:spcPts val="0"/>
              </a:spcAft>
              <a:buSzPct val="80000"/>
              <a:buChar char="⚫"/>
            </a:pPr>
            <a:r>
              <a:rPr lang="en-US"/>
              <a:t>Easy to manage.</a:t>
            </a:r>
            <a:endParaRPr/>
          </a:p>
          <a:p>
            <a:pPr indent="-283464" lvl="0" marL="365760" rtl="0" algn="just">
              <a:lnSpc>
                <a:spcPct val="100000"/>
              </a:lnSpc>
              <a:spcBef>
                <a:spcPts val="600"/>
              </a:spcBef>
              <a:spcAft>
                <a:spcPts val="0"/>
              </a:spcAft>
              <a:buSzPct val="80000"/>
              <a:buChar char="⚫"/>
            </a:pPr>
            <a:r>
              <a:rPr lang="en-US"/>
              <a:t>Ring network is extremely orderly organized.</a:t>
            </a:r>
            <a:endParaRPr/>
          </a:p>
          <a:p>
            <a:pPr indent="0" lvl="0" marL="82296" rtl="0" algn="just">
              <a:lnSpc>
                <a:spcPct val="100000"/>
              </a:lnSpc>
              <a:spcBef>
                <a:spcPts val="600"/>
              </a:spcBef>
              <a:spcAft>
                <a:spcPts val="0"/>
              </a:spcAft>
              <a:buSzPct val="80000"/>
              <a:buNone/>
            </a:pPr>
            <a:r>
              <a:t/>
            </a:r>
            <a:endParaRPr/>
          </a:p>
        </p:txBody>
      </p:sp>
      <p:sp>
        <p:nvSpPr>
          <p:cNvPr id="344" name="Google Shape;344;p39"/>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l">
              <a:lnSpc>
                <a:spcPct val="100000"/>
              </a:lnSpc>
              <a:spcBef>
                <a:spcPts val="0"/>
              </a:spcBef>
              <a:spcAft>
                <a:spcPts val="0"/>
              </a:spcAft>
              <a:buSzPct val="80000"/>
              <a:buNone/>
            </a:pPr>
            <a:r>
              <a:rPr b="1" lang="en-US" sz="4000"/>
              <a:t>Disadvantages</a:t>
            </a:r>
            <a:endParaRPr/>
          </a:p>
          <a:p>
            <a:pPr indent="-283464" lvl="0" marL="365760" rtl="0" algn="just">
              <a:lnSpc>
                <a:spcPct val="100000"/>
              </a:lnSpc>
              <a:spcBef>
                <a:spcPts val="600"/>
              </a:spcBef>
              <a:spcAft>
                <a:spcPts val="0"/>
              </a:spcAft>
              <a:buSzPct val="80000"/>
              <a:buChar char="⚫"/>
            </a:pPr>
            <a:r>
              <a:rPr lang="en-US"/>
              <a:t>It is Expensive.</a:t>
            </a:r>
            <a:endParaRPr/>
          </a:p>
          <a:p>
            <a:pPr indent="-283464" lvl="0" marL="365760" rtl="0" algn="just">
              <a:lnSpc>
                <a:spcPct val="100000"/>
              </a:lnSpc>
              <a:spcBef>
                <a:spcPts val="600"/>
              </a:spcBef>
              <a:spcAft>
                <a:spcPts val="0"/>
              </a:spcAft>
              <a:buSzPct val="80000"/>
              <a:buChar char="⚫"/>
            </a:pPr>
            <a:r>
              <a:rPr lang="en-US"/>
              <a:t>Difficult to troubleshoot the ring.</a:t>
            </a:r>
            <a:endParaRPr/>
          </a:p>
          <a:p>
            <a:pPr indent="-283464" lvl="0" marL="365760" rtl="0" algn="just">
              <a:lnSpc>
                <a:spcPct val="100000"/>
              </a:lnSpc>
              <a:spcBef>
                <a:spcPts val="600"/>
              </a:spcBef>
              <a:spcAft>
                <a:spcPts val="0"/>
              </a:spcAft>
              <a:buSzPct val="80000"/>
              <a:buChar char="⚫"/>
            </a:pPr>
            <a:r>
              <a:rPr lang="en-US"/>
              <a:t>In order for all the computer to communicate with each other, all computer must be turned on.</a:t>
            </a:r>
            <a:endParaRPr/>
          </a:p>
          <a:p>
            <a:pPr indent="-283464" lvl="0" marL="365760" rtl="0" algn="just">
              <a:lnSpc>
                <a:spcPct val="100000"/>
              </a:lnSpc>
              <a:spcBef>
                <a:spcPts val="600"/>
              </a:spcBef>
              <a:spcAft>
                <a:spcPts val="0"/>
              </a:spcAft>
              <a:buSzPct val="80000"/>
              <a:buChar char="⚫"/>
            </a:pPr>
            <a:r>
              <a:rPr lang="en-US"/>
              <a:t>Total dependence in on one cable.</a:t>
            </a:r>
            <a:endParaRPr/>
          </a:p>
          <a:p>
            <a:pPr indent="-283464" lvl="0" marL="365760" rtl="0" algn="just">
              <a:lnSpc>
                <a:spcPct val="100000"/>
              </a:lnSpc>
              <a:spcBef>
                <a:spcPts val="600"/>
              </a:spcBef>
              <a:spcAft>
                <a:spcPts val="0"/>
              </a:spcAft>
              <a:buSzPct val="80000"/>
              <a:buChar char="⚫"/>
            </a:pPr>
            <a:r>
              <a:rPr lang="en-US"/>
              <a:t>They were not scalable.</a:t>
            </a:r>
            <a:endParaRPr/>
          </a:p>
          <a:p>
            <a:pPr indent="0" lvl="0" marL="82296" rtl="0" algn="l">
              <a:lnSpc>
                <a:spcPct val="100000"/>
              </a:lnSpc>
              <a:spcBef>
                <a:spcPts val="600"/>
              </a:spcBef>
              <a:spcAft>
                <a:spcPts val="0"/>
              </a:spcAft>
              <a:buSzPct val="8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Definition</a:t>
            </a:r>
            <a:endParaRPr/>
          </a:p>
        </p:txBody>
      </p:sp>
      <p:sp>
        <p:nvSpPr>
          <p:cNvPr id="124" name="Google Shape;124;p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10000"/>
          </a:bodyPr>
          <a:lstStyle/>
          <a:p>
            <a:pPr indent="-283464" lvl="0" marL="365760" rtl="0" algn="just">
              <a:lnSpc>
                <a:spcPct val="100000"/>
              </a:lnSpc>
              <a:spcBef>
                <a:spcPts val="0"/>
              </a:spcBef>
              <a:spcAft>
                <a:spcPts val="0"/>
              </a:spcAft>
              <a:buSzPct val="80000"/>
              <a:buChar char="⚫"/>
            </a:pPr>
            <a:r>
              <a:rPr lang="en-US"/>
              <a:t>A network is a set of technologies- including hardware, software, and media- that can be used to connect computers together, enabling them to communicate, exchange information, and share resources in real time</a:t>
            </a:r>
            <a:endParaRPr/>
          </a:p>
          <a:p>
            <a:pPr indent="-283464" lvl="0" marL="365760" rtl="0" algn="just">
              <a:lnSpc>
                <a:spcPct val="100000"/>
              </a:lnSpc>
              <a:spcBef>
                <a:spcPts val="600"/>
              </a:spcBef>
              <a:spcAft>
                <a:spcPts val="0"/>
              </a:spcAft>
              <a:buSzPct val="80000"/>
              <a:buChar char="⚫"/>
            </a:pPr>
            <a:r>
              <a:rPr lang="en-US"/>
              <a:t>Networks allow many users to access shared data and programs almost instantly</a:t>
            </a:r>
            <a:endParaRPr/>
          </a:p>
          <a:p>
            <a:pPr indent="-283464" lvl="0" marL="365760" rtl="0" algn="just">
              <a:lnSpc>
                <a:spcPct val="100000"/>
              </a:lnSpc>
              <a:spcBef>
                <a:spcPts val="600"/>
              </a:spcBef>
              <a:spcAft>
                <a:spcPts val="0"/>
              </a:spcAft>
              <a:buSzPct val="80000"/>
              <a:buChar char="⚫"/>
            </a:pPr>
            <a:r>
              <a:rPr lang="en-US"/>
              <a:t>Networks open up new ways to communicate, such as e-mail and instant messaging.</a:t>
            </a:r>
            <a:endParaRPr/>
          </a:p>
          <a:p>
            <a:pPr indent="-283464" lvl="0" marL="365760" rtl="0" algn="just">
              <a:lnSpc>
                <a:spcPct val="100000"/>
              </a:lnSpc>
              <a:spcBef>
                <a:spcPts val="600"/>
              </a:spcBef>
              <a:spcAft>
                <a:spcPts val="0"/>
              </a:spcAft>
              <a:buSzPct val="80000"/>
              <a:buChar char="⚫"/>
            </a:pPr>
            <a:r>
              <a:rPr lang="en-US"/>
              <a:t>By allowing users to share expensive hardware resources such as printers, networks reduce the cost of running an organization.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0"/>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Mesh Topology</a:t>
            </a:r>
            <a:endParaRPr/>
          </a:p>
        </p:txBody>
      </p:sp>
      <p:sp>
        <p:nvSpPr>
          <p:cNvPr id="350" name="Google Shape;350;p40"/>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70000" lnSpcReduction="20000"/>
          </a:bodyPr>
          <a:lstStyle/>
          <a:p>
            <a:pPr indent="-283464" lvl="0" marL="365760" rtl="0" algn="just">
              <a:lnSpc>
                <a:spcPct val="100000"/>
              </a:lnSpc>
              <a:spcBef>
                <a:spcPts val="0"/>
              </a:spcBef>
              <a:spcAft>
                <a:spcPts val="0"/>
              </a:spcAft>
              <a:buSzPct val="80000"/>
              <a:buChar char="⚫"/>
            </a:pPr>
            <a:r>
              <a:rPr lang="en-US"/>
              <a:t>Mesh technology is an arrangement of the network in which computers are interconnected with each other through various redundant connections.</a:t>
            </a:r>
            <a:endParaRPr/>
          </a:p>
          <a:p>
            <a:pPr indent="-283464" lvl="0" marL="365760" rtl="0" algn="just">
              <a:lnSpc>
                <a:spcPct val="100000"/>
              </a:lnSpc>
              <a:spcBef>
                <a:spcPts val="600"/>
              </a:spcBef>
              <a:spcAft>
                <a:spcPts val="0"/>
              </a:spcAft>
              <a:buSzPct val="80000"/>
              <a:buChar char="⚫"/>
            </a:pPr>
            <a:r>
              <a:rPr lang="en-US"/>
              <a:t>There are multiple paths from one computer to another computer.</a:t>
            </a:r>
            <a:endParaRPr/>
          </a:p>
          <a:p>
            <a:pPr indent="-283464" lvl="0" marL="365760" rtl="0" algn="just">
              <a:lnSpc>
                <a:spcPct val="100000"/>
              </a:lnSpc>
              <a:spcBef>
                <a:spcPts val="600"/>
              </a:spcBef>
              <a:spcAft>
                <a:spcPts val="0"/>
              </a:spcAft>
              <a:buSzPct val="80000"/>
              <a:buChar char="⚫"/>
            </a:pPr>
            <a:r>
              <a:rPr lang="en-US"/>
              <a:t>It does not contain the switch, hub or any central computer which acts as a central point of communication.</a:t>
            </a:r>
            <a:endParaRPr/>
          </a:p>
          <a:p>
            <a:pPr indent="-283464" lvl="0" marL="365760" rtl="0" algn="just">
              <a:lnSpc>
                <a:spcPct val="100000"/>
              </a:lnSpc>
              <a:spcBef>
                <a:spcPts val="600"/>
              </a:spcBef>
              <a:spcAft>
                <a:spcPts val="0"/>
              </a:spcAft>
              <a:buSzPct val="80000"/>
              <a:buChar char="⚫"/>
            </a:pPr>
            <a:r>
              <a:rPr lang="en-US"/>
              <a:t>The Internet is an example of the mesh topology.</a:t>
            </a:r>
            <a:endParaRPr/>
          </a:p>
        </p:txBody>
      </p:sp>
      <p:pic>
        <p:nvPicPr>
          <p:cNvPr descr="6 Best Network Topologies Explained - Pros &amp;amp; Cons [Including Diagrams]" id="351" name="Google Shape;351;p40"/>
          <p:cNvPicPr preferRelativeResize="0"/>
          <p:nvPr>
            <p:ph idx="2" type="body"/>
          </p:nvPr>
        </p:nvPicPr>
        <p:blipFill rotWithShape="1">
          <a:blip r:embed="rId3">
            <a:alphaModFix/>
          </a:blip>
          <a:srcRect b="0" l="0" r="0" t="0"/>
          <a:stretch/>
        </p:blipFill>
        <p:spPr>
          <a:xfrm>
            <a:off x="5276850" y="1676400"/>
            <a:ext cx="3657600" cy="3886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Mesh Topology</a:t>
            </a:r>
            <a:endParaRPr/>
          </a:p>
        </p:txBody>
      </p:sp>
      <p:sp>
        <p:nvSpPr>
          <p:cNvPr id="357" name="Google Shape;357;p41"/>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62500" lnSpcReduction="20000"/>
          </a:bodyPr>
          <a:lstStyle/>
          <a:p>
            <a:pPr indent="0" lvl="0" marL="82296" rtl="0" algn="l">
              <a:lnSpc>
                <a:spcPct val="100000"/>
              </a:lnSpc>
              <a:spcBef>
                <a:spcPts val="0"/>
              </a:spcBef>
              <a:spcAft>
                <a:spcPts val="0"/>
              </a:spcAft>
              <a:buSzPct val="80000"/>
              <a:buNone/>
            </a:pPr>
            <a:r>
              <a:rPr b="1" lang="en-US" sz="3800"/>
              <a:t>Advantages</a:t>
            </a:r>
            <a:endParaRPr/>
          </a:p>
          <a:p>
            <a:pPr indent="-283464" lvl="0" marL="365760" rtl="0" algn="just">
              <a:lnSpc>
                <a:spcPct val="100000"/>
              </a:lnSpc>
              <a:spcBef>
                <a:spcPts val="600"/>
              </a:spcBef>
              <a:spcAft>
                <a:spcPts val="0"/>
              </a:spcAft>
              <a:buSzPct val="80000"/>
              <a:buChar char="⚫"/>
            </a:pPr>
            <a:r>
              <a:rPr lang="en-US"/>
              <a:t>Failure during a single device won’t break the network.</a:t>
            </a:r>
            <a:endParaRPr/>
          </a:p>
          <a:p>
            <a:pPr indent="-283464" lvl="0" marL="365760" rtl="0" algn="just">
              <a:lnSpc>
                <a:spcPct val="100000"/>
              </a:lnSpc>
              <a:spcBef>
                <a:spcPts val="600"/>
              </a:spcBef>
              <a:spcAft>
                <a:spcPts val="0"/>
              </a:spcAft>
              <a:buSzPct val="80000"/>
              <a:buChar char="⚫"/>
            </a:pPr>
            <a:r>
              <a:rPr lang="en-US"/>
              <a:t>Fault identification is straightforward.</a:t>
            </a:r>
            <a:endParaRPr/>
          </a:p>
          <a:p>
            <a:pPr indent="-283464" lvl="0" marL="365760" rtl="0" algn="just">
              <a:lnSpc>
                <a:spcPct val="100000"/>
              </a:lnSpc>
              <a:spcBef>
                <a:spcPts val="600"/>
              </a:spcBef>
              <a:spcAft>
                <a:spcPts val="0"/>
              </a:spcAft>
              <a:buSzPct val="80000"/>
              <a:buChar char="⚫"/>
            </a:pPr>
            <a:r>
              <a:rPr lang="en-US"/>
              <a:t>This topology provides multiple paths to succeed in the destination and tons of redundancy.</a:t>
            </a:r>
            <a:endParaRPr/>
          </a:p>
          <a:p>
            <a:pPr indent="-283464" lvl="0" marL="365760" rtl="0" algn="just">
              <a:lnSpc>
                <a:spcPct val="100000"/>
              </a:lnSpc>
              <a:spcBef>
                <a:spcPts val="600"/>
              </a:spcBef>
              <a:spcAft>
                <a:spcPts val="0"/>
              </a:spcAft>
              <a:buSzPct val="80000"/>
              <a:buChar char="⚫"/>
            </a:pPr>
            <a:r>
              <a:rPr lang="en-US"/>
              <a:t>It provides high privacy and security.</a:t>
            </a:r>
            <a:endParaRPr/>
          </a:p>
          <a:p>
            <a:pPr indent="-283464" lvl="0" marL="365760" rtl="0" algn="just">
              <a:lnSpc>
                <a:spcPct val="100000"/>
              </a:lnSpc>
              <a:spcBef>
                <a:spcPts val="600"/>
              </a:spcBef>
              <a:spcAft>
                <a:spcPts val="0"/>
              </a:spcAft>
              <a:buSzPct val="80000"/>
              <a:buChar char="⚫"/>
            </a:pPr>
            <a:r>
              <a:rPr lang="en-US"/>
              <a:t>Data transmission is more consistent because failure doesn’t disrupt its processes.</a:t>
            </a:r>
            <a:endParaRPr/>
          </a:p>
          <a:p>
            <a:pPr indent="-283464" lvl="0" marL="365760" rtl="0" algn="just">
              <a:lnSpc>
                <a:spcPct val="100000"/>
              </a:lnSpc>
              <a:spcBef>
                <a:spcPts val="600"/>
              </a:spcBef>
              <a:spcAft>
                <a:spcPts val="0"/>
              </a:spcAft>
              <a:buSzPct val="80000"/>
              <a:buChar char="⚫"/>
            </a:pPr>
            <a:r>
              <a:rPr lang="en-US"/>
              <a:t>Adding new devices won’t disrupt data transmissions.</a:t>
            </a:r>
            <a:endParaRPr/>
          </a:p>
          <a:p>
            <a:pPr indent="-283464" lvl="0" marL="365760" rtl="0" algn="just">
              <a:lnSpc>
                <a:spcPct val="100000"/>
              </a:lnSpc>
              <a:spcBef>
                <a:spcPts val="600"/>
              </a:spcBef>
              <a:spcAft>
                <a:spcPts val="0"/>
              </a:spcAft>
              <a:buSzPct val="80000"/>
              <a:buChar char="⚫"/>
            </a:pPr>
            <a:r>
              <a:rPr lang="en-US"/>
              <a:t>This topology has robust features to beat any situation.</a:t>
            </a:r>
            <a:endParaRPr/>
          </a:p>
          <a:p>
            <a:pPr indent="0" lvl="0" marL="82296" rtl="0" algn="l">
              <a:lnSpc>
                <a:spcPct val="100000"/>
              </a:lnSpc>
              <a:spcBef>
                <a:spcPts val="600"/>
              </a:spcBef>
              <a:spcAft>
                <a:spcPts val="0"/>
              </a:spcAft>
              <a:buSzPct val="80000"/>
              <a:buNone/>
            </a:pPr>
            <a:r>
              <a:t/>
            </a:r>
            <a:endParaRPr/>
          </a:p>
        </p:txBody>
      </p:sp>
      <p:sp>
        <p:nvSpPr>
          <p:cNvPr id="358" name="Google Shape;358;p41"/>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62500" lnSpcReduction="20000"/>
          </a:bodyPr>
          <a:lstStyle/>
          <a:p>
            <a:pPr indent="0" lvl="0" marL="82296" rtl="0" algn="l">
              <a:lnSpc>
                <a:spcPct val="100000"/>
              </a:lnSpc>
              <a:spcBef>
                <a:spcPts val="0"/>
              </a:spcBef>
              <a:spcAft>
                <a:spcPts val="0"/>
              </a:spcAft>
              <a:buSzPct val="80000"/>
              <a:buNone/>
            </a:pPr>
            <a:r>
              <a:rPr b="1" lang="en-US" sz="3800"/>
              <a:t>Disadvantages</a:t>
            </a:r>
            <a:endParaRPr/>
          </a:p>
          <a:p>
            <a:pPr indent="-283464" lvl="0" marL="365760" rtl="0" algn="just">
              <a:lnSpc>
                <a:spcPct val="100000"/>
              </a:lnSpc>
              <a:spcBef>
                <a:spcPts val="600"/>
              </a:spcBef>
              <a:spcAft>
                <a:spcPts val="0"/>
              </a:spcAft>
              <a:buSzPct val="80000"/>
              <a:buChar char="⚫"/>
            </a:pPr>
            <a:r>
              <a:rPr lang="en-US"/>
              <a:t>It’s costly as compared to the opposite network topologies </a:t>
            </a:r>
            <a:endParaRPr/>
          </a:p>
          <a:p>
            <a:pPr indent="-283464" lvl="0" marL="365760" rtl="0" algn="just">
              <a:lnSpc>
                <a:spcPct val="100000"/>
              </a:lnSpc>
              <a:spcBef>
                <a:spcPts val="600"/>
              </a:spcBef>
              <a:spcAft>
                <a:spcPts val="0"/>
              </a:spcAft>
              <a:buSzPct val="80000"/>
              <a:buChar char="⚫"/>
            </a:pPr>
            <a:r>
              <a:rPr lang="en-US"/>
              <a:t>Installation is extremely difficult in the mesh.</a:t>
            </a:r>
            <a:endParaRPr/>
          </a:p>
          <a:p>
            <a:pPr indent="-283464" lvl="0" marL="365760" rtl="0" algn="just">
              <a:lnSpc>
                <a:spcPct val="100000"/>
              </a:lnSpc>
              <a:spcBef>
                <a:spcPts val="600"/>
              </a:spcBef>
              <a:spcAft>
                <a:spcPts val="0"/>
              </a:spcAft>
              <a:buSzPct val="80000"/>
              <a:buChar char="⚫"/>
            </a:pPr>
            <a:r>
              <a:rPr lang="en-US"/>
              <a:t>Power requirement is higher as all the nodes will need to remain active all the time and share the load.</a:t>
            </a:r>
            <a:endParaRPr/>
          </a:p>
          <a:p>
            <a:pPr indent="-283464" lvl="0" marL="365760" rtl="0" algn="just">
              <a:lnSpc>
                <a:spcPct val="100000"/>
              </a:lnSpc>
              <a:spcBef>
                <a:spcPts val="600"/>
              </a:spcBef>
              <a:spcAft>
                <a:spcPts val="0"/>
              </a:spcAft>
              <a:buSzPct val="80000"/>
              <a:buChar char="⚫"/>
            </a:pPr>
            <a:r>
              <a:rPr lang="en-US"/>
              <a:t>Complex process.</a:t>
            </a:r>
            <a:endParaRPr/>
          </a:p>
          <a:p>
            <a:pPr indent="-283464" lvl="0" marL="365760" rtl="0" algn="just">
              <a:lnSpc>
                <a:spcPct val="100000"/>
              </a:lnSpc>
              <a:spcBef>
                <a:spcPts val="600"/>
              </a:spcBef>
              <a:spcAft>
                <a:spcPts val="0"/>
              </a:spcAft>
              <a:buSzPct val="80000"/>
              <a:buChar char="⚫"/>
            </a:pPr>
            <a:r>
              <a:rPr lang="en-US"/>
              <a:t>Maintenance needs are challenging with a mesh.</a:t>
            </a:r>
            <a:endParaRPr/>
          </a:p>
          <a:p>
            <a:pPr indent="0" lvl="0" marL="82296" rtl="0" algn="l">
              <a:lnSpc>
                <a:spcPct val="100000"/>
              </a:lnSpc>
              <a:spcBef>
                <a:spcPts val="600"/>
              </a:spcBef>
              <a:spcAft>
                <a:spcPts val="0"/>
              </a:spcAft>
              <a:buSzPct val="80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Hybrid Topology</a:t>
            </a:r>
            <a:endParaRPr/>
          </a:p>
        </p:txBody>
      </p:sp>
      <p:sp>
        <p:nvSpPr>
          <p:cNvPr id="364" name="Google Shape;364;p42"/>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62500" lnSpcReduction="20000"/>
          </a:bodyPr>
          <a:lstStyle/>
          <a:p>
            <a:pPr indent="-283464" lvl="0" marL="365760" rtl="0" algn="just">
              <a:lnSpc>
                <a:spcPct val="100000"/>
              </a:lnSpc>
              <a:spcBef>
                <a:spcPts val="0"/>
              </a:spcBef>
              <a:spcAft>
                <a:spcPts val="0"/>
              </a:spcAft>
              <a:buSzPct val="80000"/>
              <a:buChar char="⚫"/>
            </a:pPr>
            <a:r>
              <a:rPr lang="en-US"/>
              <a:t>The combination of various different topologies is known as Hybrid topology.</a:t>
            </a:r>
            <a:endParaRPr/>
          </a:p>
          <a:p>
            <a:pPr indent="-283464" lvl="0" marL="365760" rtl="0" algn="just">
              <a:lnSpc>
                <a:spcPct val="100000"/>
              </a:lnSpc>
              <a:spcBef>
                <a:spcPts val="600"/>
              </a:spcBef>
              <a:spcAft>
                <a:spcPts val="0"/>
              </a:spcAft>
              <a:buSzPct val="80000"/>
              <a:buChar char="⚫"/>
            </a:pPr>
            <a:r>
              <a:rPr lang="en-US"/>
              <a:t>A Hybrid topology is a connection between different links and nodes to transfer the data.</a:t>
            </a:r>
            <a:endParaRPr/>
          </a:p>
          <a:p>
            <a:pPr indent="-283464" lvl="0" marL="365760" rtl="0" algn="just">
              <a:lnSpc>
                <a:spcPct val="100000"/>
              </a:lnSpc>
              <a:spcBef>
                <a:spcPts val="600"/>
              </a:spcBef>
              <a:spcAft>
                <a:spcPts val="0"/>
              </a:spcAft>
              <a:buSzPct val="80000"/>
              <a:buChar char="⚫"/>
            </a:pPr>
            <a:r>
              <a:rPr lang="en-US"/>
              <a:t>When two or more different topologies are combined together is termed as Hybrid topology and if similar topologies are connected with each other will not result in Hybrid topology. For example, if there exist a ring topology in one branch of ABC bank and bus topology in another branch of ABC bank, connecting these two topologies will result in Hybrid topology.</a:t>
            </a:r>
            <a:endParaRPr/>
          </a:p>
        </p:txBody>
      </p:sp>
      <p:pic>
        <p:nvPicPr>
          <p:cNvPr descr="Hybrid Topology in Computer Network | Working concept of Hybrid Topology |  Advantages and Disadvantages of Hybrid Topology" id="365" name="Google Shape;365;p42"/>
          <p:cNvPicPr preferRelativeResize="0"/>
          <p:nvPr>
            <p:ph idx="2" type="body"/>
          </p:nvPr>
        </p:nvPicPr>
        <p:blipFill rotWithShape="1">
          <a:blip r:embed="rId3">
            <a:alphaModFix/>
          </a:blip>
          <a:srcRect b="0" l="0" r="0" t="0"/>
          <a:stretch/>
        </p:blipFill>
        <p:spPr>
          <a:xfrm>
            <a:off x="5276850" y="1524000"/>
            <a:ext cx="3657600" cy="4343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Hybrid Topology</a:t>
            </a:r>
            <a:endParaRPr b="1"/>
          </a:p>
        </p:txBody>
      </p:sp>
      <p:sp>
        <p:nvSpPr>
          <p:cNvPr id="371" name="Google Shape;371;p43"/>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fontScale="77500" lnSpcReduction="20000"/>
          </a:bodyPr>
          <a:lstStyle/>
          <a:p>
            <a:pPr indent="0" lvl="0" marL="82296" rtl="0" algn="just">
              <a:lnSpc>
                <a:spcPct val="100000"/>
              </a:lnSpc>
              <a:spcBef>
                <a:spcPts val="0"/>
              </a:spcBef>
              <a:spcAft>
                <a:spcPts val="0"/>
              </a:spcAft>
              <a:buSzPct val="79999"/>
              <a:buNone/>
            </a:pPr>
            <a:r>
              <a:rPr b="1" lang="en-US" sz="3600"/>
              <a:t>Advantages</a:t>
            </a:r>
            <a:endParaRPr/>
          </a:p>
          <a:p>
            <a:pPr indent="-283464" lvl="0" marL="365760" rtl="0" algn="just">
              <a:lnSpc>
                <a:spcPct val="100000"/>
              </a:lnSpc>
              <a:spcBef>
                <a:spcPts val="600"/>
              </a:spcBef>
              <a:spcAft>
                <a:spcPts val="0"/>
              </a:spcAft>
              <a:buSzPct val="80000"/>
              <a:buChar char="⚫"/>
            </a:pPr>
            <a:r>
              <a:rPr lang="en-US"/>
              <a:t>This type of topology combines the benefits of different types of topologies in one topology.</a:t>
            </a:r>
            <a:endParaRPr/>
          </a:p>
          <a:p>
            <a:pPr indent="-283464" lvl="0" marL="365760" rtl="0" algn="just">
              <a:lnSpc>
                <a:spcPct val="100000"/>
              </a:lnSpc>
              <a:spcBef>
                <a:spcPts val="600"/>
              </a:spcBef>
              <a:spcAft>
                <a:spcPts val="0"/>
              </a:spcAft>
              <a:buSzPct val="80000"/>
              <a:buChar char="⚫"/>
            </a:pPr>
            <a:r>
              <a:rPr lang="en-US"/>
              <a:t>Can be modified as per requirement.</a:t>
            </a:r>
            <a:endParaRPr/>
          </a:p>
          <a:p>
            <a:pPr indent="-283464" lvl="0" marL="365760" rtl="0" algn="just">
              <a:lnSpc>
                <a:spcPct val="100000"/>
              </a:lnSpc>
              <a:spcBef>
                <a:spcPts val="600"/>
              </a:spcBef>
              <a:spcAft>
                <a:spcPts val="0"/>
              </a:spcAft>
              <a:buSzPct val="80000"/>
              <a:buChar char="⚫"/>
            </a:pPr>
            <a:r>
              <a:rPr lang="en-US"/>
              <a:t>It is extremely flexible.</a:t>
            </a:r>
            <a:endParaRPr/>
          </a:p>
          <a:p>
            <a:pPr indent="-283464" lvl="0" marL="365760" rtl="0" algn="just">
              <a:lnSpc>
                <a:spcPct val="100000"/>
              </a:lnSpc>
              <a:spcBef>
                <a:spcPts val="600"/>
              </a:spcBef>
              <a:spcAft>
                <a:spcPts val="0"/>
              </a:spcAft>
              <a:buSzPct val="80000"/>
              <a:buChar char="⚫"/>
            </a:pPr>
            <a:r>
              <a:rPr lang="en-US"/>
              <a:t>It is very reliable.</a:t>
            </a:r>
            <a:endParaRPr/>
          </a:p>
          <a:p>
            <a:pPr indent="-283464" lvl="0" marL="365760" rtl="0" algn="just">
              <a:lnSpc>
                <a:spcPct val="100000"/>
              </a:lnSpc>
              <a:spcBef>
                <a:spcPts val="600"/>
              </a:spcBef>
              <a:spcAft>
                <a:spcPts val="0"/>
              </a:spcAft>
              <a:buSzPct val="80000"/>
              <a:buChar char="⚫"/>
            </a:pPr>
            <a:r>
              <a:rPr lang="en-US"/>
              <a:t>It is easily scalable </a:t>
            </a:r>
            <a:endParaRPr/>
          </a:p>
          <a:p>
            <a:pPr indent="-283464" lvl="0" marL="365760" rtl="0" algn="just">
              <a:lnSpc>
                <a:spcPct val="100000"/>
              </a:lnSpc>
              <a:spcBef>
                <a:spcPts val="600"/>
              </a:spcBef>
              <a:spcAft>
                <a:spcPts val="0"/>
              </a:spcAft>
              <a:buSzPct val="80000"/>
              <a:buChar char="⚫"/>
            </a:pPr>
            <a:r>
              <a:rPr lang="en-US"/>
              <a:t>Error detecting and trouble shooting is easy.</a:t>
            </a:r>
            <a:endParaRPr/>
          </a:p>
          <a:p>
            <a:pPr indent="-283464" lvl="0" marL="365760" rtl="0" algn="just">
              <a:lnSpc>
                <a:spcPct val="100000"/>
              </a:lnSpc>
              <a:spcBef>
                <a:spcPts val="600"/>
              </a:spcBef>
              <a:spcAft>
                <a:spcPts val="0"/>
              </a:spcAft>
              <a:buSzPct val="80000"/>
              <a:buChar char="⚫"/>
            </a:pPr>
            <a:r>
              <a:rPr lang="en-US"/>
              <a:t>It is used for create large network.</a:t>
            </a:r>
            <a:endParaRPr/>
          </a:p>
          <a:p>
            <a:pPr indent="0" lvl="0" marL="82296" rtl="0" algn="just">
              <a:lnSpc>
                <a:spcPct val="100000"/>
              </a:lnSpc>
              <a:spcBef>
                <a:spcPts val="600"/>
              </a:spcBef>
              <a:spcAft>
                <a:spcPts val="0"/>
              </a:spcAft>
              <a:buSzPct val="80000"/>
              <a:buNone/>
            </a:pPr>
            <a:r>
              <a:t/>
            </a:r>
            <a:endParaRPr/>
          </a:p>
        </p:txBody>
      </p:sp>
      <p:sp>
        <p:nvSpPr>
          <p:cNvPr id="372" name="Google Shape;372;p43"/>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fontScale="77500" lnSpcReduction="20000"/>
          </a:bodyPr>
          <a:lstStyle/>
          <a:p>
            <a:pPr indent="0" lvl="0" marL="82296" rtl="0" algn="just">
              <a:lnSpc>
                <a:spcPct val="100000"/>
              </a:lnSpc>
              <a:spcBef>
                <a:spcPts val="0"/>
              </a:spcBef>
              <a:spcAft>
                <a:spcPts val="0"/>
              </a:spcAft>
              <a:buSzPct val="79999"/>
              <a:buNone/>
            </a:pPr>
            <a:r>
              <a:rPr b="1" lang="en-US" sz="3600"/>
              <a:t>Disadvantages</a:t>
            </a:r>
            <a:endParaRPr/>
          </a:p>
          <a:p>
            <a:pPr indent="-283464" lvl="0" marL="365760" rtl="0" algn="just">
              <a:lnSpc>
                <a:spcPct val="100000"/>
              </a:lnSpc>
              <a:spcBef>
                <a:spcPts val="600"/>
              </a:spcBef>
              <a:spcAft>
                <a:spcPts val="0"/>
              </a:spcAft>
              <a:buSzPct val="80000"/>
              <a:buChar char="⚫"/>
            </a:pPr>
            <a:r>
              <a:rPr lang="en-US"/>
              <a:t>It is a type of expensive network.</a:t>
            </a:r>
            <a:endParaRPr/>
          </a:p>
          <a:p>
            <a:pPr indent="-283464" lvl="0" marL="365760" rtl="0" algn="just">
              <a:lnSpc>
                <a:spcPct val="100000"/>
              </a:lnSpc>
              <a:spcBef>
                <a:spcPts val="600"/>
              </a:spcBef>
              <a:spcAft>
                <a:spcPts val="0"/>
              </a:spcAft>
              <a:buSzPct val="80000"/>
              <a:buChar char="⚫"/>
            </a:pPr>
            <a:r>
              <a:rPr lang="en-US"/>
              <a:t>Design of a hybrid network is very complex.</a:t>
            </a:r>
            <a:endParaRPr/>
          </a:p>
          <a:p>
            <a:pPr indent="-283464" lvl="0" marL="365760" rtl="0" algn="just">
              <a:lnSpc>
                <a:spcPct val="100000"/>
              </a:lnSpc>
              <a:spcBef>
                <a:spcPts val="600"/>
              </a:spcBef>
              <a:spcAft>
                <a:spcPts val="0"/>
              </a:spcAft>
              <a:buSzPct val="80000"/>
              <a:buChar char="⚫"/>
            </a:pPr>
            <a:r>
              <a:rPr lang="en-US"/>
              <a:t>Requires a lot of cables in installation process.</a:t>
            </a:r>
            <a:endParaRPr/>
          </a:p>
          <a:p>
            <a:pPr indent="-283464" lvl="0" marL="365760" rtl="0" algn="just">
              <a:lnSpc>
                <a:spcPct val="100000"/>
              </a:lnSpc>
              <a:spcBef>
                <a:spcPts val="600"/>
              </a:spcBef>
              <a:spcAft>
                <a:spcPts val="0"/>
              </a:spcAft>
              <a:buSzPct val="80000"/>
              <a:buChar char="⚫"/>
            </a:pPr>
            <a:r>
              <a:rPr lang="en-US"/>
              <a:t>Installation is a difficult process.</a:t>
            </a:r>
            <a:endParaRPr/>
          </a:p>
          <a:p>
            <a:pPr indent="0" lvl="0" marL="82296" rtl="0" algn="just">
              <a:lnSpc>
                <a:spcPct val="100000"/>
              </a:lnSpc>
              <a:spcBef>
                <a:spcPts val="600"/>
              </a:spcBef>
              <a:spcAft>
                <a:spcPts val="0"/>
              </a:spcAft>
              <a:buSzPct val="800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Linking Devices</a:t>
            </a:r>
            <a:endParaRPr/>
          </a:p>
        </p:txBody>
      </p:sp>
      <p:sp>
        <p:nvSpPr>
          <p:cNvPr id="378" name="Google Shape;378;p4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10000"/>
          </a:bodyPr>
          <a:lstStyle/>
          <a:p>
            <a:pPr indent="-283464" lvl="0" marL="365760" rtl="0" algn="l">
              <a:lnSpc>
                <a:spcPct val="100000"/>
              </a:lnSpc>
              <a:spcBef>
                <a:spcPts val="0"/>
              </a:spcBef>
              <a:spcAft>
                <a:spcPts val="0"/>
              </a:spcAft>
              <a:buSzPct val="80000"/>
              <a:buChar char="⚫"/>
            </a:pPr>
            <a:r>
              <a:rPr b="1" lang="en-US" sz="3800"/>
              <a:t>Repeater</a:t>
            </a:r>
            <a:endParaRPr sz="3800"/>
          </a:p>
          <a:p>
            <a:pPr indent="0" lvl="0" marL="82296" rtl="0" algn="just">
              <a:lnSpc>
                <a:spcPct val="100000"/>
              </a:lnSpc>
              <a:spcBef>
                <a:spcPts val="600"/>
              </a:spcBef>
              <a:spcAft>
                <a:spcPts val="0"/>
              </a:spcAft>
              <a:buSzPct val="80000"/>
              <a:buNone/>
            </a:pPr>
            <a:r>
              <a:rPr lang="en-US"/>
              <a:t>A repeater is a network device that retransmits a received signal with more power and to an extended geographical or topological network boundary than the original signal could. A repeater is implemented in computer networks to expand the coverage area of the network, re-propagate a weak or broken signal, and/or service remote nodes. Repeaters amplify the received or input signal to a higher frequency domain so that it is reusable, scalable, and available. </a:t>
            </a:r>
            <a:endParaRPr/>
          </a:p>
          <a:p>
            <a:pPr indent="-145287" lvl="0" marL="365760" rtl="0" algn="l">
              <a:lnSpc>
                <a:spcPct val="100000"/>
              </a:lnSpc>
              <a:spcBef>
                <a:spcPts val="600"/>
              </a:spcBef>
              <a:spcAft>
                <a:spcPts val="0"/>
              </a:spcAft>
              <a:buSzPct val="80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400"/>
              <a:buFont typeface="Gill Sans"/>
              <a:buNone/>
            </a:pPr>
            <a:r>
              <a:rPr b="1" lang="en-US" sz="4400"/>
              <a:t>Repeater</a:t>
            </a:r>
            <a:endParaRPr/>
          </a:p>
        </p:txBody>
      </p:sp>
      <p:pic>
        <p:nvPicPr>
          <p:cNvPr descr="Repeaters in Computer Network - GeeksforGeeks" id="384" name="Google Shape;384;p45"/>
          <p:cNvPicPr preferRelativeResize="0"/>
          <p:nvPr>
            <p:ph idx="1" type="body"/>
          </p:nvPr>
        </p:nvPicPr>
        <p:blipFill rotWithShape="1">
          <a:blip r:embed="rId3">
            <a:alphaModFix/>
          </a:blip>
          <a:srcRect b="0" l="0" r="0" t="0"/>
          <a:stretch/>
        </p:blipFill>
        <p:spPr>
          <a:xfrm>
            <a:off x="1905000" y="2532411"/>
            <a:ext cx="6565900" cy="242938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Linking Devices</a:t>
            </a:r>
            <a:endParaRPr/>
          </a:p>
        </p:txBody>
      </p:sp>
      <p:sp>
        <p:nvSpPr>
          <p:cNvPr id="390" name="Google Shape;390;p4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0000" lnSpcReduction="20000"/>
          </a:bodyPr>
          <a:lstStyle/>
          <a:p>
            <a:pPr indent="-283464" lvl="0" marL="365760" rtl="0" algn="just">
              <a:lnSpc>
                <a:spcPct val="100000"/>
              </a:lnSpc>
              <a:spcBef>
                <a:spcPts val="0"/>
              </a:spcBef>
              <a:spcAft>
                <a:spcPts val="0"/>
              </a:spcAft>
              <a:buSzPct val="80000"/>
              <a:buChar char="⚫"/>
            </a:pPr>
            <a:r>
              <a:rPr b="1" lang="en-US" sz="4000"/>
              <a:t>Hub</a:t>
            </a:r>
            <a:endParaRPr sz="4000"/>
          </a:p>
          <a:p>
            <a:pPr indent="0" lvl="0" marL="82296" rtl="0" algn="just">
              <a:lnSpc>
                <a:spcPct val="100000"/>
              </a:lnSpc>
              <a:spcBef>
                <a:spcPts val="600"/>
              </a:spcBef>
              <a:spcAft>
                <a:spcPts val="0"/>
              </a:spcAft>
              <a:buSzPct val="80000"/>
              <a:buNone/>
            </a:pPr>
            <a:r>
              <a:rPr lang="en-US"/>
              <a:t>A hub is a type of networking device that connects devices on a computer network together. The hub is used as a central connective device in the star topology. Computers are connected to each other through hubs. After receiving the signal delivered to the hub, it broadcasts it to all computers linked to it. </a:t>
            </a:r>
            <a:r>
              <a:rPr b="1" lang="en-US"/>
              <a:t> </a:t>
            </a:r>
            <a:endParaRPr/>
          </a:p>
          <a:p>
            <a:pPr indent="-283464" lvl="0" marL="365760" rtl="0" algn="just">
              <a:lnSpc>
                <a:spcPct val="100000"/>
              </a:lnSpc>
              <a:spcBef>
                <a:spcPts val="600"/>
              </a:spcBef>
              <a:spcAft>
                <a:spcPts val="0"/>
              </a:spcAft>
              <a:buSzPct val="80000"/>
              <a:buChar char="⚫"/>
            </a:pPr>
            <a:r>
              <a:rPr b="1" lang="en-US" sz="4000"/>
              <a:t>Switch</a:t>
            </a:r>
            <a:endParaRPr sz="4000"/>
          </a:p>
          <a:p>
            <a:pPr indent="0" lvl="0" marL="82296" rtl="0" algn="just">
              <a:lnSpc>
                <a:spcPct val="100000"/>
              </a:lnSpc>
              <a:spcBef>
                <a:spcPts val="600"/>
              </a:spcBef>
              <a:spcAft>
                <a:spcPts val="0"/>
              </a:spcAft>
              <a:buSzPct val="80000"/>
              <a:buNone/>
            </a:pPr>
            <a:r>
              <a:rPr lang="en-US"/>
              <a:t>A network switch is a type of networking device that connects devices on a computer network together. The work of the switch and hub is almost the same. However, after receiving the signal sent to the hub, it sends the signal to all the computers at the same time. That is, it broadcasts the signal, but after receiving the signal sent to the switch, it only sends it to the target computer. This is why switches are called "intelligent devices."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Hubs Switches &amp; Routers, LAN Capable, White at Rs 4500 in Coimbatore | ID:  2852108511262" id="395" name="Google Shape;395;p47"/>
          <p:cNvPicPr preferRelativeResize="0"/>
          <p:nvPr/>
        </p:nvPicPr>
        <p:blipFill rotWithShape="1">
          <a:blip r:embed="rId3">
            <a:alphaModFix/>
          </a:blip>
          <a:srcRect b="0" l="0" r="0" t="0"/>
          <a:stretch/>
        </p:blipFill>
        <p:spPr>
          <a:xfrm>
            <a:off x="2057400" y="1731169"/>
            <a:ext cx="6042103" cy="33956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Linking Devices</a:t>
            </a:r>
            <a:endParaRPr/>
          </a:p>
        </p:txBody>
      </p:sp>
      <p:sp>
        <p:nvSpPr>
          <p:cNvPr id="401" name="Google Shape;401;p4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89" lvl="0" marL="365760" rtl="0" algn="just">
              <a:lnSpc>
                <a:spcPct val="100000"/>
              </a:lnSpc>
              <a:spcBef>
                <a:spcPts val="0"/>
              </a:spcBef>
              <a:spcAft>
                <a:spcPts val="0"/>
              </a:spcAft>
              <a:buSzPct val="80000"/>
              <a:buChar char="⚫"/>
            </a:pPr>
            <a:r>
              <a:rPr b="1" lang="en-US" sz="4500"/>
              <a:t>Router</a:t>
            </a:r>
            <a:endParaRPr sz="4500"/>
          </a:p>
          <a:p>
            <a:pPr indent="0" lvl="0" marL="82296" rtl="0" algn="just">
              <a:lnSpc>
                <a:spcPct val="100000"/>
              </a:lnSpc>
              <a:spcBef>
                <a:spcPts val="600"/>
              </a:spcBef>
              <a:spcAft>
                <a:spcPts val="0"/>
              </a:spcAft>
              <a:buSzPct val="80000"/>
              <a:buNone/>
            </a:pPr>
            <a:r>
              <a:rPr lang="en-US"/>
              <a:t>The router can be compared to a postman. The router must keep track of all network segment updates, just as the postman must identify all possible routes for delivering the recipient's paper. The router delivers data packets from the source computer to the destination computer. The router uses the shortest distance route to deliver the data packets to the destination. Routers are more expensive than other networking devices like hubs, bridges and switches.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MR90X | AX6000 8-Stream Wi-Fi 6 Router - Welcome to MERCUSYS" id="406" name="Google Shape;406;p49"/>
          <p:cNvPicPr preferRelativeResize="0"/>
          <p:nvPr/>
        </p:nvPicPr>
        <p:blipFill rotWithShape="1">
          <a:blip r:embed="rId3">
            <a:alphaModFix/>
          </a:blip>
          <a:srcRect b="0" l="0" r="0" t="0"/>
          <a:stretch/>
        </p:blipFill>
        <p:spPr>
          <a:xfrm>
            <a:off x="2209800" y="619125"/>
            <a:ext cx="5619750" cy="561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rgbClr val="562214"/>
              </a:buClr>
              <a:buSzPts val="3400"/>
              <a:buFont typeface="Gill Sans"/>
              <a:buNone/>
            </a:pPr>
            <a:r>
              <a:rPr b="1" lang="en-US" sz="3400"/>
              <a:t>The Advantages of Using a Network</a:t>
            </a:r>
            <a:endParaRPr sz="3400"/>
          </a:p>
        </p:txBody>
      </p:sp>
      <p:sp>
        <p:nvSpPr>
          <p:cNvPr id="130" name="Google Shape;130;p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283464" lvl="0" marL="365760" rtl="0" algn="just">
              <a:lnSpc>
                <a:spcPct val="100000"/>
              </a:lnSpc>
              <a:spcBef>
                <a:spcPts val="0"/>
              </a:spcBef>
              <a:spcAft>
                <a:spcPts val="0"/>
              </a:spcAft>
              <a:buSzPts val="2560"/>
              <a:buChar char="⚫"/>
            </a:pPr>
            <a:r>
              <a:rPr lang="en-US"/>
              <a:t>Allows Simultaneous Access to Critical Programs and Data. </a:t>
            </a:r>
            <a:endParaRPr/>
          </a:p>
          <a:p>
            <a:pPr indent="-283464" lvl="0" marL="365760" rtl="0" algn="just">
              <a:lnSpc>
                <a:spcPct val="100000"/>
              </a:lnSpc>
              <a:spcBef>
                <a:spcPts val="600"/>
              </a:spcBef>
              <a:spcAft>
                <a:spcPts val="0"/>
              </a:spcAft>
              <a:buSzPts val="2560"/>
              <a:buChar char="⚫"/>
            </a:pPr>
            <a:r>
              <a:rPr lang="en-US"/>
              <a:t>Allows People to Share Peripheral Devices, Such as Printers and Scanners. </a:t>
            </a:r>
            <a:endParaRPr/>
          </a:p>
          <a:p>
            <a:pPr indent="-283464" lvl="0" marL="365760" rtl="0" algn="just">
              <a:lnSpc>
                <a:spcPct val="100000"/>
              </a:lnSpc>
              <a:spcBef>
                <a:spcPts val="600"/>
              </a:spcBef>
              <a:spcAft>
                <a:spcPts val="0"/>
              </a:spcAft>
              <a:buSzPts val="2560"/>
              <a:buChar char="⚫"/>
            </a:pPr>
            <a:r>
              <a:rPr lang="en-US"/>
              <a:t>Facilitates Personal Communication with Email and Instant Messaging.</a:t>
            </a:r>
            <a:endParaRPr/>
          </a:p>
          <a:p>
            <a:pPr indent="-283464" lvl="0" marL="365760" rtl="0" algn="just">
              <a:lnSpc>
                <a:spcPct val="100000"/>
              </a:lnSpc>
              <a:spcBef>
                <a:spcPts val="600"/>
              </a:spcBef>
              <a:spcAft>
                <a:spcPts val="0"/>
              </a:spcAft>
              <a:buSzPts val="2560"/>
              <a:buChar char="⚫"/>
            </a:pPr>
            <a:r>
              <a:rPr lang="en-US"/>
              <a:t>Makes the Backup Process Easier.</a:t>
            </a:r>
            <a:endParaRPr/>
          </a:p>
          <a:p>
            <a:pPr indent="-120903" lvl="0" marL="365760" rtl="0" algn="l">
              <a:lnSpc>
                <a:spcPct val="100000"/>
              </a:lnSpc>
              <a:spcBef>
                <a:spcPts val="600"/>
              </a:spcBef>
              <a:spcAft>
                <a:spcPts val="0"/>
              </a:spcAft>
              <a:buSzPts val="256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Linking Devices</a:t>
            </a:r>
            <a:endParaRPr/>
          </a:p>
        </p:txBody>
      </p:sp>
      <p:sp>
        <p:nvSpPr>
          <p:cNvPr id="412" name="Google Shape;412;p5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lnSpcReduction="10000"/>
          </a:bodyPr>
          <a:lstStyle/>
          <a:p>
            <a:pPr indent="-283464" lvl="0" marL="365760" rtl="0" algn="just">
              <a:lnSpc>
                <a:spcPct val="100000"/>
              </a:lnSpc>
              <a:spcBef>
                <a:spcPts val="0"/>
              </a:spcBef>
              <a:spcAft>
                <a:spcPts val="0"/>
              </a:spcAft>
              <a:buSzPts val="3600"/>
              <a:buChar char="⚫"/>
            </a:pPr>
            <a:r>
              <a:rPr b="1" lang="en-US" sz="4500"/>
              <a:t>Bridge</a:t>
            </a:r>
            <a:endParaRPr sz="4500"/>
          </a:p>
          <a:p>
            <a:pPr indent="0" lvl="0" marL="82296" rtl="0" algn="just">
              <a:lnSpc>
                <a:spcPct val="100000"/>
              </a:lnSpc>
              <a:spcBef>
                <a:spcPts val="600"/>
              </a:spcBef>
              <a:spcAft>
                <a:spcPts val="0"/>
              </a:spcAft>
              <a:buSzPts val="2560"/>
              <a:buNone/>
            </a:pPr>
            <a:r>
              <a:rPr lang="en-US"/>
              <a:t>A bridge is a network device that connects multiple LANs (local area networks) together to form a larger LAN. The process of aggregating networks is called network bridging. A bridge connects the different components so that they appear as parts of a single network. The main function of this is to examine the incoming traffic and examine whether to filter it or forward it.</a:t>
            </a:r>
            <a:endParaRPr/>
          </a:p>
          <a:p>
            <a:pPr indent="-120903" lvl="0" marL="365760" rtl="0" algn="l">
              <a:lnSpc>
                <a:spcPct val="100000"/>
              </a:lnSpc>
              <a:spcBef>
                <a:spcPts val="600"/>
              </a:spcBef>
              <a:spcAft>
                <a:spcPts val="0"/>
              </a:spcAft>
              <a:buSzPts val="256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5-2 The Network Bridge | Networking Essentials: Interconnecting the LANs |  Pearson IT Certification" id="417" name="Google Shape;417;p51"/>
          <p:cNvPicPr preferRelativeResize="0"/>
          <p:nvPr/>
        </p:nvPicPr>
        <p:blipFill rotWithShape="1">
          <a:blip r:embed="rId3">
            <a:alphaModFix/>
          </a:blip>
          <a:srcRect b="0" l="0" r="0" t="0"/>
          <a:stretch/>
        </p:blipFill>
        <p:spPr>
          <a:xfrm>
            <a:off x="1371600" y="1543050"/>
            <a:ext cx="7458075" cy="3771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Protocols</a:t>
            </a:r>
            <a:endParaRPr/>
          </a:p>
        </p:txBody>
      </p:sp>
      <p:sp>
        <p:nvSpPr>
          <p:cNvPr id="423" name="Google Shape;423;p5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7500" lnSpcReduction="20000"/>
          </a:bodyPr>
          <a:lstStyle/>
          <a:p>
            <a:pPr indent="-283464" lvl="0" marL="365760" rtl="0" algn="just">
              <a:lnSpc>
                <a:spcPct val="100000"/>
              </a:lnSpc>
              <a:spcBef>
                <a:spcPts val="0"/>
              </a:spcBef>
              <a:spcAft>
                <a:spcPts val="0"/>
              </a:spcAft>
              <a:buSzPct val="80000"/>
              <a:buChar char="⚫"/>
            </a:pPr>
            <a:r>
              <a:rPr lang="en-US"/>
              <a:t>A network protocol is an established set of rules that determine how data is transmitted between different devices in the same network. </a:t>
            </a:r>
            <a:endParaRPr/>
          </a:p>
          <a:p>
            <a:pPr indent="-283464" lvl="0" marL="365760" rtl="0" algn="just">
              <a:lnSpc>
                <a:spcPct val="100000"/>
              </a:lnSpc>
              <a:spcBef>
                <a:spcPts val="600"/>
              </a:spcBef>
              <a:spcAft>
                <a:spcPts val="0"/>
              </a:spcAft>
              <a:buSzPct val="80000"/>
              <a:buChar char="⚫"/>
            </a:pPr>
            <a:r>
              <a:rPr lang="en-US"/>
              <a:t>Essentially, it allows connected devices to communicate with each other, regardless of any differences in their internal processes, structure or design. </a:t>
            </a:r>
            <a:endParaRPr/>
          </a:p>
          <a:p>
            <a:pPr indent="-283464" lvl="0" marL="365760" rtl="0" algn="just">
              <a:lnSpc>
                <a:spcPct val="100000"/>
              </a:lnSpc>
              <a:spcBef>
                <a:spcPts val="600"/>
              </a:spcBef>
              <a:spcAft>
                <a:spcPts val="0"/>
              </a:spcAft>
              <a:buSzPct val="80000"/>
              <a:buChar char="⚫"/>
            </a:pPr>
            <a:r>
              <a:rPr lang="en-US"/>
              <a:t>Network protocols are the reason you can easily communicate with people all over the world, and thus play a critical role in modern digital communications. </a:t>
            </a:r>
            <a:endParaRPr/>
          </a:p>
          <a:p>
            <a:pPr indent="-283464" lvl="0" marL="365760" rtl="0" algn="just">
              <a:lnSpc>
                <a:spcPct val="100000"/>
              </a:lnSpc>
              <a:spcBef>
                <a:spcPts val="600"/>
              </a:spcBef>
              <a:spcAft>
                <a:spcPts val="0"/>
              </a:spcAft>
              <a:buSzPct val="80000"/>
              <a:buChar char="⚫"/>
            </a:pPr>
            <a:r>
              <a:rPr lang="en-US"/>
              <a:t>The common protocols are;</a:t>
            </a:r>
            <a:endParaRPr/>
          </a:p>
          <a:p>
            <a:pPr indent="-237744" lvl="1" marL="640080" rtl="0" algn="l">
              <a:lnSpc>
                <a:spcPct val="100000"/>
              </a:lnSpc>
              <a:spcBef>
                <a:spcPts val="550"/>
              </a:spcBef>
              <a:spcAft>
                <a:spcPts val="0"/>
              </a:spcAft>
              <a:buSzPct val="100000"/>
              <a:buFont typeface="Noto Sans Symbols"/>
              <a:buChar char="❖"/>
            </a:pPr>
            <a:r>
              <a:rPr lang="en-US" sz="2600"/>
              <a:t>OSI Model</a:t>
            </a:r>
            <a:endParaRPr/>
          </a:p>
          <a:p>
            <a:pPr indent="-237744" lvl="1" marL="640080" rtl="0" algn="l">
              <a:lnSpc>
                <a:spcPct val="100000"/>
              </a:lnSpc>
              <a:spcBef>
                <a:spcPts val="550"/>
              </a:spcBef>
              <a:spcAft>
                <a:spcPts val="0"/>
              </a:spcAft>
              <a:buSzPct val="100000"/>
              <a:buFont typeface="Noto Sans Symbols"/>
              <a:buChar char="❖"/>
            </a:pPr>
            <a:r>
              <a:rPr lang="en-US" sz="2600"/>
              <a:t>TCP/IP Model</a:t>
            </a:r>
            <a:endParaRPr/>
          </a:p>
          <a:p>
            <a:pPr indent="-237744" lvl="1" marL="640080" rtl="0" algn="l">
              <a:lnSpc>
                <a:spcPct val="100000"/>
              </a:lnSpc>
              <a:spcBef>
                <a:spcPts val="550"/>
              </a:spcBef>
              <a:spcAft>
                <a:spcPts val="0"/>
              </a:spcAft>
              <a:buSzPct val="100000"/>
              <a:buFont typeface="Noto Sans Symbols"/>
              <a:buChar char="❖"/>
            </a:pPr>
            <a:r>
              <a:rPr lang="en-US" sz="2600"/>
              <a:t>WWW</a:t>
            </a:r>
            <a:endParaRPr/>
          </a:p>
          <a:p>
            <a:pPr indent="-157480" lvl="0" marL="365760" rtl="0" algn="l">
              <a:lnSpc>
                <a:spcPct val="100000"/>
              </a:lnSpc>
              <a:spcBef>
                <a:spcPts val="600"/>
              </a:spcBef>
              <a:spcAft>
                <a:spcPts val="0"/>
              </a:spcAft>
              <a:buSzPct val="80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OSI Model</a:t>
            </a:r>
            <a:endParaRPr/>
          </a:p>
        </p:txBody>
      </p:sp>
      <p:sp>
        <p:nvSpPr>
          <p:cNvPr id="429" name="Google Shape;429;p5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0" algn="just">
              <a:lnSpc>
                <a:spcPct val="100000"/>
              </a:lnSpc>
              <a:spcBef>
                <a:spcPts val="0"/>
              </a:spcBef>
              <a:spcAft>
                <a:spcPts val="0"/>
              </a:spcAft>
              <a:buSzPts val="1920"/>
              <a:buChar char="⚫"/>
            </a:pPr>
            <a:r>
              <a:rPr lang="en-US" sz="2400"/>
              <a:t>The OSI Model (Open Systems Interconnection Model) was published in 1984 by the International Organization for Standardization (ISO). </a:t>
            </a:r>
            <a:endParaRPr/>
          </a:p>
          <a:p>
            <a:pPr indent="-283464" lvl="0" marL="365760" rtl="0" algn="just">
              <a:lnSpc>
                <a:spcPct val="100000"/>
              </a:lnSpc>
              <a:spcBef>
                <a:spcPts val="600"/>
              </a:spcBef>
              <a:spcAft>
                <a:spcPts val="0"/>
              </a:spcAft>
              <a:buSzPts val="1920"/>
              <a:buChar char="⚫"/>
            </a:pPr>
            <a:r>
              <a:rPr lang="en-US" sz="2400"/>
              <a:t>It is a conceptual framework used to describe the functions of a networking system. </a:t>
            </a:r>
            <a:endParaRPr/>
          </a:p>
          <a:p>
            <a:pPr indent="-283464" lvl="0" marL="365760" rtl="0" algn="just">
              <a:lnSpc>
                <a:spcPct val="100000"/>
              </a:lnSpc>
              <a:spcBef>
                <a:spcPts val="600"/>
              </a:spcBef>
              <a:spcAft>
                <a:spcPts val="0"/>
              </a:spcAft>
              <a:buSzPts val="1920"/>
              <a:buChar char="⚫"/>
            </a:pPr>
            <a:r>
              <a:rPr lang="en-US" sz="2400"/>
              <a:t>The OSI model characterizes computing functions into a universal set of rules and requirements in order to support interoperability between different products and software. </a:t>
            </a:r>
            <a:endParaRPr/>
          </a:p>
          <a:p>
            <a:pPr indent="-283464" lvl="0" marL="365760" rtl="0" algn="just">
              <a:lnSpc>
                <a:spcPct val="100000"/>
              </a:lnSpc>
              <a:spcBef>
                <a:spcPts val="600"/>
              </a:spcBef>
              <a:spcAft>
                <a:spcPts val="0"/>
              </a:spcAft>
              <a:buSzPts val="1920"/>
              <a:buChar char="⚫"/>
            </a:pPr>
            <a:r>
              <a:rPr lang="en-US" sz="2400"/>
              <a:t>In the OSI reference model, the communications between a computing systems are split into seven different abstraction layers: Physical, Data Link, Network, Transport, Session, Presentation, and Application.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1081088" y="1143000"/>
            <a:ext cx="8124825" cy="4572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Physical Layer</a:t>
            </a:r>
            <a:endParaRPr/>
          </a:p>
        </p:txBody>
      </p:sp>
      <p:sp>
        <p:nvSpPr>
          <p:cNvPr id="440" name="Google Shape;440;p5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lnSpcReduction="10000"/>
          </a:bodyPr>
          <a:lstStyle/>
          <a:p>
            <a:pPr indent="-283464" lvl="0" marL="365760" rtl="0" algn="just">
              <a:lnSpc>
                <a:spcPct val="100000"/>
              </a:lnSpc>
              <a:spcBef>
                <a:spcPts val="0"/>
              </a:spcBef>
              <a:spcAft>
                <a:spcPts val="0"/>
              </a:spcAft>
              <a:buSzPts val="2560"/>
              <a:buChar char="⚫"/>
            </a:pPr>
            <a:r>
              <a:rPr lang="en-US"/>
              <a:t>The physical layer is responsible for the physical cable or wireless connection between network nodes. </a:t>
            </a:r>
            <a:endParaRPr/>
          </a:p>
          <a:p>
            <a:pPr indent="-283464" lvl="0" marL="365760" rtl="0" algn="just">
              <a:lnSpc>
                <a:spcPct val="100000"/>
              </a:lnSpc>
              <a:spcBef>
                <a:spcPts val="600"/>
              </a:spcBef>
              <a:spcAft>
                <a:spcPts val="0"/>
              </a:spcAft>
              <a:buSzPts val="2560"/>
              <a:buChar char="⚫"/>
            </a:pPr>
            <a:r>
              <a:rPr lang="en-US"/>
              <a:t>It defines the connector, the electrical cable or wireless technology connecting the devices, and is responsible for transmission of the raw data, </a:t>
            </a:r>
            <a:r>
              <a:rPr b="1" lang="en-US"/>
              <a:t>which is simply a series of 0s and 1s</a:t>
            </a:r>
            <a:r>
              <a:rPr lang="en-US"/>
              <a:t>, while taking care of bit rate control.</a:t>
            </a:r>
            <a:endParaRPr/>
          </a:p>
          <a:p>
            <a:pPr indent="-120903" lvl="0" marL="365760" rtl="0" algn="l">
              <a:lnSpc>
                <a:spcPct val="100000"/>
              </a:lnSpc>
              <a:spcBef>
                <a:spcPts val="600"/>
              </a:spcBef>
              <a:spcAft>
                <a:spcPts val="0"/>
              </a:spcAft>
              <a:buSzPts val="256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Data Link Layer</a:t>
            </a:r>
            <a:endParaRPr/>
          </a:p>
        </p:txBody>
      </p:sp>
      <p:sp>
        <p:nvSpPr>
          <p:cNvPr id="446" name="Google Shape;446;p5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306324" lvl="0" marL="457200" rtl="0" algn="just">
              <a:lnSpc>
                <a:spcPct val="100000"/>
              </a:lnSpc>
              <a:spcBef>
                <a:spcPts val="0"/>
              </a:spcBef>
              <a:spcAft>
                <a:spcPts val="0"/>
              </a:spcAft>
              <a:buSzPct val="45000"/>
              <a:buChar char="⚫"/>
            </a:pPr>
            <a:r>
              <a:rPr lang="en-US"/>
              <a:t>The data link layer establishes and terminates a connection between two physically-connected nodes on a network. </a:t>
            </a:r>
            <a:endParaRPr/>
          </a:p>
          <a:p>
            <a:pPr indent="-306324" lvl="0" marL="457200" rtl="0" algn="just">
              <a:lnSpc>
                <a:spcPct val="100000"/>
              </a:lnSpc>
              <a:spcBef>
                <a:spcPts val="0"/>
              </a:spcBef>
              <a:spcAft>
                <a:spcPts val="0"/>
              </a:spcAft>
              <a:buSzPct val="45000"/>
              <a:buChar char="⚫"/>
            </a:pPr>
            <a:r>
              <a:rPr lang="en-US"/>
              <a:t>It breaks up </a:t>
            </a:r>
            <a:r>
              <a:rPr b="1" lang="en-US"/>
              <a:t>packets into frames</a:t>
            </a:r>
            <a:r>
              <a:rPr lang="en-US"/>
              <a:t> and sends them from source to destination. </a:t>
            </a:r>
            <a:endParaRPr/>
          </a:p>
          <a:p>
            <a:pPr indent="-306324" lvl="0" marL="457200" rtl="0" algn="just">
              <a:lnSpc>
                <a:spcPct val="100000"/>
              </a:lnSpc>
              <a:spcBef>
                <a:spcPts val="0"/>
              </a:spcBef>
              <a:spcAft>
                <a:spcPts val="0"/>
              </a:spcAft>
              <a:buSzPct val="45000"/>
              <a:buChar char="⚫"/>
            </a:pPr>
            <a:r>
              <a:rPr lang="en-US"/>
              <a:t>This layer is composed of two parts—Logical Link Control (LLC), which identifies network protocols, performs error checking and synchronizes frames, and Media Access Control (MAC) which uses MAC addresses to connect devices and define permissions to transmit and receive data.</a:t>
            </a:r>
            <a:endParaRPr/>
          </a:p>
          <a:p>
            <a:pPr indent="-306324" lvl="0" marL="457200" rtl="0" algn="just">
              <a:lnSpc>
                <a:spcPct val="100000"/>
              </a:lnSpc>
              <a:spcBef>
                <a:spcPts val="0"/>
              </a:spcBef>
              <a:spcAft>
                <a:spcPts val="0"/>
              </a:spcAft>
              <a:buSzPct val="45000"/>
              <a:buChar char="⚫"/>
            </a:pPr>
            <a:r>
              <a:rPr b="1" lang="en-US"/>
              <a:t>Ethernet, IEEE- protocol</a:t>
            </a:r>
            <a:endParaRPr b="1"/>
          </a:p>
          <a:p>
            <a:pPr indent="-306324" lvl="0" marL="457200" rtl="0" algn="just">
              <a:lnSpc>
                <a:spcPct val="100000"/>
              </a:lnSpc>
              <a:spcBef>
                <a:spcPts val="0"/>
              </a:spcBef>
              <a:spcAft>
                <a:spcPts val="0"/>
              </a:spcAft>
              <a:buSzPct val="45000"/>
              <a:buChar char="⚫"/>
            </a:pPr>
            <a:r>
              <a:rPr b="1" lang="en-US"/>
              <a:t>Switch, Bridge- Hardware</a:t>
            </a:r>
            <a:endParaRPr b="1"/>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Network Layer</a:t>
            </a:r>
            <a:endParaRPr/>
          </a:p>
        </p:txBody>
      </p:sp>
      <p:sp>
        <p:nvSpPr>
          <p:cNvPr id="452" name="Google Shape;452;p57"/>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313182" lvl="0" marL="457200" rtl="0" algn="just">
              <a:lnSpc>
                <a:spcPct val="100000"/>
              </a:lnSpc>
              <a:spcBef>
                <a:spcPts val="0"/>
              </a:spcBef>
              <a:spcAft>
                <a:spcPts val="0"/>
              </a:spcAft>
              <a:buSzPct val="45000"/>
              <a:buChar char="⚫"/>
            </a:pPr>
            <a:r>
              <a:rPr lang="en-US"/>
              <a:t>The network layer has two main functions. </a:t>
            </a:r>
            <a:endParaRPr/>
          </a:p>
          <a:p>
            <a:pPr indent="-313182" lvl="0" marL="457200" rtl="0" algn="just">
              <a:lnSpc>
                <a:spcPct val="100000"/>
              </a:lnSpc>
              <a:spcBef>
                <a:spcPts val="0"/>
              </a:spcBef>
              <a:spcAft>
                <a:spcPts val="0"/>
              </a:spcAft>
              <a:buSzPct val="45000"/>
              <a:buChar char="⚫"/>
            </a:pPr>
            <a:r>
              <a:rPr lang="en-US"/>
              <a:t>One is breaking up </a:t>
            </a:r>
            <a:r>
              <a:rPr b="1" lang="en-US"/>
              <a:t>segments into network packets</a:t>
            </a:r>
            <a:r>
              <a:rPr lang="en-US"/>
              <a:t>, and reassembling the packets on the receiving end. </a:t>
            </a:r>
            <a:endParaRPr/>
          </a:p>
          <a:p>
            <a:pPr indent="-313182" lvl="0" marL="457200" rtl="0" algn="just">
              <a:lnSpc>
                <a:spcPct val="100000"/>
              </a:lnSpc>
              <a:spcBef>
                <a:spcPts val="0"/>
              </a:spcBef>
              <a:spcAft>
                <a:spcPts val="0"/>
              </a:spcAft>
              <a:buSzPct val="45000"/>
              <a:buChar char="⚫"/>
            </a:pPr>
            <a:r>
              <a:rPr b="1" lang="en-US"/>
              <a:t>Device- Router</a:t>
            </a:r>
            <a:endParaRPr b="1"/>
          </a:p>
          <a:p>
            <a:pPr indent="-313182" lvl="0" marL="457200" rtl="0" algn="just">
              <a:lnSpc>
                <a:spcPct val="100000"/>
              </a:lnSpc>
              <a:spcBef>
                <a:spcPts val="0"/>
              </a:spcBef>
              <a:spcAft>
                <a:spcPts val="0"/>
              </a:spcAft>
              <a:buSzPct val="45000"/>
              <a:buChar char="⚫"/>
            </a:pPr>
            <a:r>
              <a:rPr b="1" lang="en-US"/>
              <a:t>Protocol- IPv4, IPv6</a:t>
            </a:r>
            <a:endParaRPr b="1"/>
          </a:p>
          <a:p>
            <a:pPr indent="-313182" lvl="0" marL="457200" rtl="0" algn="just">
              <a:lnSpc>
                <a:spcPct val="100000"/>
              </a:lnSpc>
              <a:spcBef>
                <a:spcPts val="0"/>
              </a:spcBef>
              <a:spcAft>
                <a:spcPts val="0"/>
              </a:spcAft>
              <a:buSzPct val="45000"/>
              <a:buChar char="⚫"/>
            </a:pPr>
            <a:r>
              <a:rPr lang="en-US"/>
              <a:t>The other is routing packets by discovering the best path across a physical network. </a:t>
            </a:r>
            <a:endParaRPr/>
          </a:p>
          <a:p>
            <a:pPr indent="-313182" lvl="0" marL="457200" rtl="0" algn="just">
              <a:lnSpc>
                <a:spcPct val="100000"/>
              </a:lnSpc>
              <a:spcBef>
                <a:spcPts val="0"/>
              </a:spcBef>
              <a:spcAft>
                <a:spcPts val="0"/>
              </a:spcAft>
              <a:buSzPct val="45000"/>
              <a:buChar char="⚫"/>
            </a:pPr>
            <a:r>
              <a:rPr lang="en-US"/>
              <a:t>The network layer uses network addresses (typically Internet Protocol addresses) to route packets to a destination node.</a:t>
            </a:r>
            <a:endParaRPr/>
          </a:p>
          <a:p>
            <a:pPr indent="-133096" lvl="0" marL="365760" rtl="0" algn="just">
              <a:lnSpc>
                <a:spcPct val="100000"/>
              </a:lnSpc>
              <a:spcBef>
                <a:spcPts val="600"/>
              </a:spcBef>
              <a:spcAft>
                <a:spcPts val="0"/>
              </a:spcAft>
              <a:buSzPct val="800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b="1" lang="en-US"/>
              <a:t>Transport Layer(Heart of OSI)</a:t>
            </a:r>
            <a:endParaRPr/>
          </a:p>
        </p:txBody>
      </p:sp>
      <p:sp>
        <p:nvSpPr>
          <p:cNvPr id="458" name="Google Shape;458;p5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306324" lvl="0" marL="457200" rtl="0" algn="just">
              <a:lnSpc>
                <a:spcPct val="100000"/>
              </a:lnSpc>
              <a:spcBef>
                <a:spcPts val="0"/>
              </a:spcBef>
              <a:spcAft>
                <a:spcPts val="0"/>
              </a:spcAft>
              <a:buSzPct val="45000"/>
              <a:buChar char="⚫"/>
            </a:pPr>
            <a:r>
              <a:rPr lang="en-US"/>
              <a:t>The transport layer takes data transferred in the session layer and breaks it into “</a:t>
            </a:r>
            <a:r>
              <a:rPr b="1" lang="en-US"/>
              <a:t>segments</a:t>
            </a:r>
            <a:r>
              <a:rPr lang="en-US"/>
              <a:t>” on the transmitting end. </a:t>
            </a:r>
            <a:endParaRPr/>
          </a:p>
          <a:p>
            <a:pPr indent="-306324" lvl="0" marL="457200" rtl="0" algn="just">
              <a:lnSpc>
                <a:spcPct val="100000"/>
              </a:lnSpc>
              <a:spcBef>
                <a:spcPts val="0"/>
              </a:spcBef>
              <a:spcAft>
                <a:spcPts val="0"/>
              </a:spcAft>
              <a:buSzPct val="45000"/>
              <a:buChar char="⚫"/>
            </a:pPr>
            <a:r>
              <a:rPr lang="en-US"/>
              <a:t>It is responsible for reassembling the segments on the receiving end, turning it back into data that can be used by the session layer. </a:t>
            </a:r>
            <a:endParaRPr/>
          </a:p>
          <a:p>
            <a:pPr indent="-306324" lvl="0" marL="457200" rtl="0" algn="just">
              <a:lnSpc>
                <a:spcPct val="100000"/>
              </a:lnSpc>
              <a:spcBef>
                <a:spcPts val="0"/>
              </a:spcBef>
              <a:spcAft>
                <a:spcPts val="0"/>
              </a:spcAft>
              <a:buSzPct val="45000"/>
              <a:buChar char="⚫"/>
            </a:pPr>
            <a:r>
              <a:rPr lang="en-US"/>
              <a:t>The transport layer carries out flow control, sending data at a rate that matches the connection speed of the receiving device, and error control, checking if data was received incorrectly and if not, requesting it again.</a:t>
            </a:r>
            <a:endParaRPr/>
          </a:p>
          <a:p>
            <a:pPr indent="-306324" lvl="0" marL="457200" rtl="0" algn="just">
              <a:lnSpc>
                <a:spcPct val="100000"/>
              </a:lnSpc>
              <a:spcBef>
                <a:spcPts val="0"/>
              </a:spcBef>
              <a:spcAft>
                <a:spcPts val="0"/>
              </a:spcAft>
              <a:buSzPct val="45000"/>
              <a:buChar char="⚫"/>
            </a:pPr>
            <a:r>
              <a:rPr lang="en-US"/>
              <a:t>DATA - SEGMENT</a:t>
            </a:r>
            <a:endParaRPr/>
          </a:p>
          <a:p>
            <a:pPr indent="-306324" lvl="0" marL="457200" rtl="0" algn="just">
              <a:lnSpc>
                <a:spcPct val="100000"/>
              </a:lnSpc>
              <a:spcBef>
                <a:spcPts val="0"/>
              </a:spcBef>
              <a:spcAft>
                <a:spcPts val="0"/>
              </a:spcAft>
              <a:buSzPct val="45000"/>
              <a:buChar char="⚫"/>
            </a:pPr>
            <a:r>
              <a:rPr lang="en-US"/>
              <a:t>TCP, UDP</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Session Layer</a:t>
            </a:r>
            <a:endParaRPr/>
          </a:p>
        </p:txBody>
      </p:sp>
      <p:sp>
        <p:nvSpPr>
          <p:cNvPr id="464" name="Google Shape;464;p5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313182" lvl="0" marL="457200" rtl="0" algn="just">
              <a:lnSpc>
                <a:spcPct val="100000"/>
              </a:lnSpc>
              <a:spcBef>
                <a:spcPts val="0"/>
              </a:spcBef>
              <a:spcAft>
                <a:spcPts val="0"/>
              </a:spcAft>
              <a:buSzPct val="45000"/>
              <a:buChar char="⚫"/>
            </a:pPr>
            <a:r>
              <a:rPr lang="en-US"/>
              <a:t>The session layer creates communication channels, called sessions, between devices.</a:t>
            </a:r>
            <a:endParaRPr/>
          </a:p>
          <a:p>
            <a:pPr indent="-313182" lvl="0" marL="457200" rtl="0" algn="just">
              <a:lnSpc>
                <a:spcPct val="100000"/>
              </a:lnSpc>
              <a:spcBef>
                <a:spcPts val="0"/>
              </a:spcBef>
              <a:spcAft>
                <a:spcPts val="0"/>
              </a:spcAft>
              <a:buSzPct val="45000"/>
              <a:buChar char="⚫"/>
            </a:pPr>
            <a:r>
              <a:rPr lang="en-US"/>
              <a:t>Authentication Layer</a:t>
            </a:r>
            <a:endParaRPr/>
          </a:p>
          <a:p>
            <a:pPr indent="-313182" lvl="0" marL="457200" rtl="0" algn="just">
              <a:lnSpc>
                <a:spcPct val="100000"/>
              </a:lnSpc>
              <a:spcBef>
                <a:spcPts val="0"/>
              </a:spcBef>
              <a:spcAft>
                <a:spcPts val="0"/>
              </a:spcAft>
              <a:buSzPct val="45000"/>
              <a:buChar char="⚫"/>
            </a:pPr>
            <a:r>
              <a:rPr b="1" lang="en-US"/>
              <a:t>PPTP, Sock, PAP</a:t>
            </a:r>
            <a:endParaRPr b="1"/>
          </a:p>
          <a:p>
            <a:pPr indent="-313182" lvl="0" marL="457200" rtl="0" algn="just">
              <a:lnSpc>
                <a:spcPct val="100000"/>
              </a:lnSpc>
              <a:spcBef>
                <a:spcPts val="0"/>
              </a:spcBef>
              <a:spcAft>
                <a:spcPts val="0"/>
              </a:spcAft>
              <a:buSzPct val="45000"/>
              <a:buChar char="⚫"/>
            </a:pPr>
            <a:r>
              <a:rPr lang="en-US"/>
              <a:t>It is responsible for opening sessions, ensuring they remain open and functional while data is being transferred, and closing them when communication ends. </a:t>
            </a:r>
            <a:endParaRPr/>
          </a:p>
          <a:p>
            <a:pPr indent="-313182" lvl="0" marL="457200" rtl="0" algn="just">
              <a:lnSpc>
                <a:spcPct val="100000"/>
              </a:lnSpc>
              <a:spcBef>
                <a:spcPts val="0"/>
              </a:spcBef>
              <a:spcAft>
                <a:spcPts val="0"/>
              </a:spcAft>
              <a:buSzPct val="45000"/>
              <a:buChar char="⚫"/>
            </a:pPr>
            <a:r>
              <a:rPr lang="en-US"/>
              <a:t>The session layer can also set checkpoints during a data transfer—if the session is interrupted, devices can resume data transfer from the last checkpoint.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36" name="Google Shape;136;p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25000" lnSpcReduction="20000"/>
          </a:bodyPr>
          <a:lstStyle/>
          <a:p>
            <a:pPr indent="0" lvl="0" marL="82296" rtl="0" algn="just">
              <a:lnSpc>
                <a:spcPct val="100000"/>
              </a:lnSpc>
              <a:spcBef>
                <a:spcPts val="0"/>
              </a:spcBef>
              <a:spcAft>
                <a:spcPts val="0"/>
              </a:spcAft>
              <a:buSzPct val="80000"/>
              <a:buNone/>
            </a:pPr>
            <a:r>
              <a:rPr b="1" lang="en-US" sz="9600"/>
              <a:t>Allows Simultaneous Access to Critical Programs and Data. </a:t>
            </a:r>
            <a:endParaRPr/>
          </a:p>
          <a:p>
            <a:pPr indent="-283464" lvl="0" marL="365760" rtl="0" algn="just">
              <a:lnSpc>
                <a:spcPct val="100000"/>
              </a:lnSpc>
              <a:spcBef>
                <a:spcPts val="600"/>
              </a:spcBef>
              <a:spcAft>
                <a:spcPts val="0"/>
              </a:spcAft>
              <a:buSzPct val="80000"/>
              <a:buFont typeface="Arial"/>
              <a:buChar char="•"/>
            </a:pPr>
            <a:r>
              <a:rPr lang="en-US" sz="7600"/>
              <a:t>Files can be stored on a central location called a "file server" that can be shared and made available to each and every user in an organization.</a:t>
            </a:r>
            <a:endParaRPr/>
          </a:p>
          <a:p>
            <a:pPr indent="-283464" lvl="0" marL="365760" rtl="0" algn="just">
              <a:lnSpc>
                <a:spcPct val="100000"/>
              </a:lnSpc>
              <a:spcBef>
                <a:spcPts val="600"/>
              </a:spcBef>
              <a:spcAft>
                <a:spcPts val="0"/>
              </a:spcAft>
              <a:buSzPct val="80000"/>
              <a:buFont typeface="Arial"/>
              <a:buChar char="•"/>
            </a:pPr>
            <a:r>
              <a:rPr lang="en-US" sz="7600"/>
              <a:t>The organization can store a single copy of a data file on the server that users can access whenever they want. </a:t>
            </a:r>
            <a:endParaRPr/>
          </a:p>
          <a:p>
            <a:pPr indent="-283464" lvl="0" marL="365760" rtl="0" algn="just">
              <a:lnSpc>
                <a:spcPct val="100000"/>
              </a:lnSpc>
              <a:spcBef>
                <a:spcPts val="600"/>
              </a:spcBef>
              <a:spcAft>
                <a:spcPts val="0"/>
              </a:spcAft>
              <a:buSzPct val="80000"/>
              <a:buFont typeface="Arial"/>
              <a:buChar char="•"/>
            </a:pPr>
            <a:r>
              <a:rPr lang="en-US" sz="7600"/>
              <a:t>Then, if one user makes a change to the file, other users will see the change when they use the file, and no one needs to figure out who has the latest copy of the data.</a:t>
            </a:r>
            <a:endParaRPr/>
          </a:p>
          <a:p>
            <a:pPr indent="-283464" lvl="0" marL="365760" rtl="0" algn="just">
              <a:lnSpc>
                <a:spcPct val="100000"/>
              </a:lnSpc>
              <a:spcBef>
                <a:spcPts val="600"/>
              </a:spcBef>
              <a:spcAft>
                <a:spcPts val="0"/>
              </a:spcAft>
              <a:buSzPct val="80000"/>
              <a:buFont typeface="Arial"/>
              <a:buChar char="•"/>
            </a:pPr>
            <a:r>
              <a:rPr lang="en-US" sz="7600"/>
              <a:t>Software can also be shared through the network</a:t>
            </a:r>
            <a:endParaRPr/>
          </a:p>
          <a:p>
            <a:pPr indent="-283464" lvl="0" marL="365760" rtl="0" algn="just">
              <a:lnSpc>
                <a:spcPct val="100000"/>
              </a:lnSpc>
              <a:spcBef>
                <a:spcPts val="600"/>
              </a:spcBef>
              <a:spcAft>
                <a:spcPts val="0"/>
              </a:spcAft>
              <a:buSzPct val="80000"/>
              <a:buFont typeface="Arial"/>
              <a:buChar char="•"/>
            </a:pPr>
            <a:r>
              <a:rPr lang="en-US" sz="7600"/>
              <a:t>Software is costly for two reasons. First, software can be costly, especially when dozens or hundreds of copies are required. Second, installing and configuring a software on several computers takes a lot of time and effort, and maintaining multiple program installations is an ongoing cost. </a:t>
            </a:r>
            <a:endParaRPr/>
          </a:p>
          <a:p>
            <a:pPr indent="-283464" lvl="0" marL="365760" rtl="0" algn="just">
              <a:lnSpc>
                <a:spcPct val="100000"/>
              </a:lnSpc>
              <a:spcBef>
                <a:spcPts val="600"/>
              </a:spcBef>
              <a:spcAft>
                <a:spcPts val="0"/>
              </a:spcAft>
              <a:buSzPct val="80000"/>
              <a:buFont typeface="Arial"/>
              <a:buChar char="•"/>
            </a:pPr>
            <a:r>
              <a:rPr lang="en-US" sz="7600"/>
              <a:t>Without having to install separate software for each user, these issues can be overcome through site licensing and network versions.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Presentation Layer</a:t>
            </a:r>
            <a:endParaRPr/>
          </a:p>
        </p:txBody>
      </p:sp>
      <p:sp>
        <p:nvSpPr>
          <p:cNvPr id="470" name="Google Shape;470;p6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lnSpcReduction="20000"/>
          </a:bodyPr>
          <a:lstStyle/>
          <a:p>
            <a:pPr indent="-283464" lvl="0" marL="365760" rtl="0" algn="just">
              <a:lnSpc>
                <a:spcPct val="100000"/>
              </a:lnSpc>
              <a:spcBef>
                <a:spcPts val="0"/>
              </a:spcBef>
              <a:spcAft>
                <a:spcPts val="0"/>
              </a:spcAft>
              <a:buSzPts val="2560"/>
              <a:buChar char="⚫"/>
            </a:pPr>
            <a:r>
              <a:rPr lang="en-US"/>
              <a:t>The presentation layer prepares data for the application layer. </a:t>
            </a:r>
            <a:endParaRPr/>
          </a:p>
          <a:p>
            <a:pPr indent="-283464" lvl="0" marL="365760" rtl="0" algn="just">
              <a:lnSpc>
                <a:spcPct val="100000"/>
              </a:lnSpc>
              <a:spcBef>
                <a:spcPts val="600"/>
              </a:spcBef>
              <a:spcAft>
                <a:spcPts val="0"/>
              </a:spcAft>
              <a:buSzPts val="2560"/>
              <a:buChar char="⚫"/>
            </a:pPr>
            <a:r>
              <a:rPr lang="en-US"/>
              <a:t>It defines how two devices should </a:t>
            </a:r>
            <a:r>
              <a:rPr b="1" lang="en-US"/>
              <a:t>encode, encrypt, and compress </a:t>
            </a:r>
            <a:r>
              <a:rPr lang="en-US"/>
              <a:t>data so it is received correctly on the other end. </a:t>
            </a:r>
            <a:endParaRPr/>
          </a:p>
          <a:p>
            <a:pPr indent="-283464" lvl="0" marL="365760" rtl="0" algn="just">
              <a:lnSpc>
                <a:spcPct val="100000"/>
              </a:lnSpc>
              <a:spcBef>
                <a:spcPts val="600"/>
              </a:spcBef>
              <a:spcAft>
                <a:spcPts val="0"/>
              </a:spcAft>
              <a:buSzPts val="2560"/>
              <a:buChar char="⚫"/>
            </a:pPr>
            <a:r>
              <a:rPr lang="en-US"/>
              <a:t>The presentation layer takes any data transmitted by the application layer and prepares it for transmission over the session layer.</a:t>
            </a:r>
            <a:endParaRPr/>
          </a:p>
          <a:p>
            <a:pPr indent="-212343" lvl="0" marL="365760" rtl="0" algn="just">
              <a:lnSpc>
                <a:spcPct val="100000"/>
              </a:lnSpc>
              <a:spcBef>
                <a:spcPts val="600"/>
              </a:spcBef>
              <a:spcAft>
                <a:spcPts val="0"/>
              </a:spcAft>
              <a:buSzPts val="1440"/>
              <a:buChar char="⚫"/>
            </a:pPr>
            <a:r>
              <a:rPr b="1" lang="en-US"/>
              <a:t>HTTP, SSL, FTP</a:t>
            </a:r>
            <a:endParaRPr b="1"/>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Application Layer</a:t>
            </a:r>
            <a:endParaRPr/>
          </a:p>
        </p:txBody>
      </p:sp>
      <p:sp>
        <p:nvSpPr>
          <p:cNvPr id="476" name="Google Shape;476;p6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just">
              <a:lnSpc>
                <a:spcPct val="100000"/>
              </a:lnSpc>
              <a:spcBef>
                <a:spcPts val="0"/>
              </a:spcBef>
              <a:spcAft>
                <a:spcPts val="0"/>
              </a:spcAft>
              <a:buSzPct val="80000"/>
              <a:buChar char="⚫"/>
            </a:pPr>
            <a:r>
              <a:rPr lang="en-US"/>
              <a:t>The application layer is used by end-user software such as web browsers and email clients. </a:t>
            </a:r>
            <a:endParaRPr/>
          </a:p>
          <a:p>
            <a:pPr indent="-283464" lvl="0" marL="365760" rtl="0" algn="just">
              <a:lnSpc>
                <a:spcPct val="100000"/>
              </a:lnSpc>
              <a:spcBef>
                <a:spcPts val="600"/>
              </a:spcBef>
              <a:spcAft>
                <a:spcPts val="0"/>
              </a:spcAft>
              <a:buSzPct val="80000"/>
              <a:buChar char="⚫"/>
            </a:pPr>
            <a:r>
              <a:rPr lang="en-US"/>
              <a:t>It provides protocols that allow software to send and receive information and present meaningful data to users. </a:t>
            </a:r>
            <a:endParaRPr/>
          </a:p>
          <a:p>
            <a:pPr indent="-283464" lvl="0" marL="365760" rtl="0" algn="just">
              <a:lnSpc>
                <a:spcPct val="100000"/>
              </a:lnSpc>
              <a:spcBef>
                <a:spcPts val="600"/>
              </a:spcBef>
              <a:spcAft>
                <a:spcPts val="0"/>
              </a:spcAft>
              <a:buSzPct val="80000"/>
              <a:buChar char="⚫"/>
            </a:pPr>
            <a:r>
              <a:rPr lang="en-US"/>
              <a:t>A few examples of application layer protocols are the Hypertext Transfer Protocol (HTTP), File Transfer Protocol (FTP), Post Office Protocol (POP), Simple Mail Transfer Protocol (SMTP), and Domain Name System (DNS).</a:t>
            </a:r>
            <a:endParaRPr/>
          </a:p>
          <a:p>
            <a:pPr indent="-133096" lvl="0" marL="365760" rtl="0" algn="just">
              <a:lnSpc>
                <a:spcPct val="100000"/>
              </a:lnSpc>
              <a:spcBef>
                <a:spcPts val="600"/>
              </a:spcBef>
              <a:spcAft>
                <a:spcPts val="0"/>
              </a:spcAft>
              <a:buSzPct val="800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TCP/IP Model</a:t>
            </a:r>
            <a:endParaRPr/>
          </a:p>
        </p:txBody>
      </p:sp>
      <p:sp>
        <p:nvSpPr>
          <p:cNvPr id="482" name="Google Shape;482;p6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283464" lvl="0" marL="365760" rtl="0" algn="just">
              <a:lnSpc>
                <a:spcPct val="100000"/>
              </a:lnSpc>
              <a:spcBef>
                <a:spcPts val="0"/>
              </a:spcBef>
              <a:spcAft>
                <a:spcPts val="0"/>
              </a:spcAft>
              <a:buSzPct val="80000"/>
              <a:buChar char="⚫"/>
            </a:pPr>
            <a:r>
              <a:rPr lang="en-US"/>
              <a:t>TCP/IP, in full Transmission Control Protocol/Internet Protocol, standard Internet communications protocols that allow digital computers  to communicate over long distances. </a:t>
            </a:r>
            <a:endParaRPr/>
          </a:p>
          <a:p>
            <a:pPr indent="-283464" lvl="0" marL="365760" rtl="0" algn="just">
              <a:lnSpc>
                <a:spcPct val="100000"/>
              </a:lnSpc>
              <a:spcBef>
                <a:spcPts val="600"/>
              </a:spcBef>
              <a:spcAft>
                <a:spcPts val="0"/>
              </a:spcAft>
              <a:buSzPct val="80000"/>
              <a:buChar char="⚫"/>
            </a:pPr>
            <a:r>
              <a:rPr lang="en-US"/>
              <a:t>The Internet is a packet-switched network, in which information is broken down into small packets, sent individually over many different routes at the same time, and then reassembled at the receiving end. </a:t>
            </a:r>
            <a:endParaRPr/>
          </a:p>
          <a:p>
            <a:pPr indent="-283464" lvl="0" marL="365760" rtl="0" algn="just">
              <a:lnSpc>
                <a:spcPct val="100000"/>
              </a:lnSpc>
              <a:spcBef>
                <a:spcPts val="600"/>
              </a:spcBef>
              <a:spcAft>
                <a:spcPts val="0"/>
              </a:spcAft>
              <a:buSzPct val="80000"/>
              <a:buChar char="⚫"/>
            </a:pPr>
            <a:r>
              <a:rPr lang="en-US"/>
              <a:t>TCP is the component that collects and reassembles the packets of data, while IP is responsible for making sure the packets are sent to the right destination.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TCP/IP Model Layers</a:t>
            </a:r>
            <a:endParaRPr/>
          </a:p>
        </p:txBody>
      </p:sp>
      <p:sp>
        <p:nvSpPr>
          <p:cNvPr id="488" name="Google Shape;488;p6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0" lvl="0" marL="82296" rtl="0" algn="just">
              <a:lnSpc>
                <a:spcPct val="100000"/>
              </a:lnSpc>
              <a:spcBef>
                <a:spcPts val="0"/>
              </a:spcBef>
              <a:spcAft>
                <a:spcPts val="0"/>
              </a:spcAft>
              <a:buSzPct val="80000"/>
              <a:buNone/>
            </a:pPr>
            <a:r>
              <a:rPr lang="en-US"/>
              <a:t>The four layers of the TCP/IP model are as follows:</a:t>
            </a:r>
            <a:endParaRPr/>
          </a:p>
          <a:p>
            <a:pPr indent="-283464" lvl="0" marL="365760" rtl="0" algn="just">
              <a:lnSpc>
                <a:spcPct val="100000"/>
              </a:lnSpc>
              <a:spcBef>
                <a:spcPts val="600"/>
              </a:spcBef>
              <a:spcAft>
                <a:spcPts val="0"/>
              </a:spcAft>
              <a:buSzPct val="80000"/>
              <a:buChar char="⚫"/>
            </a:pPr>
            <a:r>
              <a:rPr b="1" lang="en-US" sz="3800"/>
              <a:t>Network Interface Layer: </a:t>
            </a:r>
            <a:endParaRPr sz="3800"/>
          </a:p>
          <a:p>
            <a:pPr indent="0" lvl="0" marL="82296" rtl="0" algn="just">
              <a:lnSpc>
                <a:spcPct val="100000"/>
              </a:lnSpc>
              <a:spcBef>
                <a:spcPts val="600"/>
              </a:spcBef>
              <a:spcAft>
                <a:spcPts val="0"/>
              </a:spcAft>
              <a:buSzPct val="80000"/>
              <a:buNone/>
            </a:pPr>
            <a:r>
              <a:rPr lang="en-US"/>
              <a:t>This layer defines how data should be sent, handles the physical act of sending and receiving data, and is responsible for transmitting data between applications or devices on a network. It is the combination of the physical and data link layers of the Open Systems Interconnection (OSI) model.</a:t>
            </a:r>
            <a:endParaRPr/>
          </a:p>
          <a:p>
            <a:pPr indent="-283464" lvl="0" marL="365760" rtl="0" algn="just">
              <a:lnSpc>
                <a:spcPct val="100000"/>
              </a:lnSpc>
              <a:spcBef>
                <a:spcPts val="600"/>
              </a:spcBef>
              <a:spcAft>
                <a:spcPts val="0"/>
              </a:spcAft>
              <a:buSzPct val="80000"/>
              <a:buChar char="⚫"/>
            </a:pPr>
            <a:r>
              <a:rPr b="1" lang="en-US" sz="3300"/>
              <a:t>Internet Layer: </a:t>
            </a:r>
            <a:endParaRPr sz="3300"/>
          </a:p>
          <a:p>
            <a:pPr indent="0" lvl="0" marL="82296" rtl="0" algn="just">
              <a:lnSpc>
                <a:spcPct val="100000"/>
              </a:lnSpc>
              <a:spcBef>
                <a:spcPts val="600"/>
              </a:spcBef>
              <a:spcAft>
                <a:spcPts val="0"/>
              </a:spcAft>
              <a:buSzPct val="80000"/>
              <a:buNone/>
            </a:pPr>
            <a:r>
              <a:rPr lang="en-US"/>
              <a:t>The internet layer is responsible for sending packets from a network and controlling their movement across a network to ensure they reach their destination.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TCP/IP Model Layers</a:t>
            </a:r>
            <a:endParaRPr/>
          </a:p>
        </p:txBody>
      </p:sp>
      <p:sp>
        <p:nvSpPr>
          <p:cNvPr id="494" name="Google Shape;494;p6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20000"/>
          </a:bodyPr>
          <a:lstStyle/>
          <a:p>
            <a:pPr indent="-283464" lvl="0" marL="365760" rtl="0" algn="just">
              <a:lnSpc>
                <a:spcPct val="100000"/>
              </a:lnSpc>
              <a:spcBef>
                <a:spcPts val="0"/>
              </a:spcBef>
              <a:spcAft>
                <a:spcPts val="0"/>
              </a:spcAft>
              <a:buSzPct val="80000"/>
              <a:buChar char="⚫"/>
            </a:pPr>
            <a:r>
              <a:rPr b="1" lang="en-US" sz="3800"/>
              <a:t>Transport Layer: </a:t>
            </a:r>
            <a:endParaRPr sz="3800"/>
          </a:p>
          <a:p>
            <a:pPr indent="0" lvl="0" marL="82296" rtl="0" algn="just">
              <a:lnSpc>
                <a:spcPct val="100000"/>
              </a:lnSpc>
              <a:spcBef>
                <a:spcPts val="600"/>
              </a:spcBef>
              <a:spcAft>
                <a:spcPts val="0"/>
              </a:spcAft>
              <a:buSzPct val="80000"/>
              <a:buNone/>
            </a:pPr>
            <a:r>
              <a:rPr lang="en-US"/>
              <a:t>The transport layer is responsible for providing a solid and reliable data connection between the original application or device and its intended destination. </a:t>
            </a:r>
            <a:endParaRPr/>
          </a:p>
          <a:p>
            <a:pPr indent="-283464" lvl="0" marL="365760" rtl="0" algn="just">
              <a:lnSpc>
                <a:spcPct val="100000"/>
              </a:lnSpc>
              <a:spcBef>
                <a:spcPts val="600"/>
              </a:spcBef>
              <a:spcAft>
                <a:spcPts val="0"/>
              </a:spcAft>
              <a:buSzPct val="80000"/>
              <a:buChar char="⚫"/>
            </a:pPr>
            <a:r>
              <a:rPr b="1" lang="en-US" sz="3800"/>
              <a:t>Application Layer: </a:t>
            </a:r>
            <a:endParaRPr sz="3800"/>
          </a:p>
          <a:p>
            <a:pPr indent="0" lvl="0" marL="82296" rtl="0" algn="just">
              <a:lnSpc>
                <a:spcPct val="100000"/>
              </a:lnSpc>
              <a:spcBef>
                <a:spcPts val="600"/>
              </a:spcBef>
              <a:spcAft>
                <a:spcPts val="0"/>
              </a:spcAft>
              <a:buSzPct val="80000"/>
              <a:buNone/>
            </a:pPr>
            <a:r>
              <a:rPr lang="en-US"/>
              <a:t>The application layer refers to programs that need TCP/IP to help them communicate with each other. This is the level that users typically interact with, such as email systems and messaging platforms. It combines the session, presentation, and application layers of the OSI model.</a:t>
            </a:r>
            <a:endParaRPr/>
          </a:p>
          <a:p>
            <a:pPr indent="0" lvl="0" marL="82296" rtl="0" algn="just">
              <a:lnSpc>
                <a:spcPct val="100000"/>
              </a:lnSpc>
              <a:spcBef>
                <a:spcPts val="600"/>
              </a:spcBef>
              <a:spcAft>
                <a:spcPts val="0"/>
              </a:spcAft>
              <a:buSzPct val="800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TCP/IP model vs OSI model |" id="499" name="Google Shape;499;p65"/>
          <p:cNvPicPr preferRelativeResize="0"/>
          <p:nvPr/>
        </p:nvPicPr>
        <p:blipFill rotWithShape="1">
          <a:blip r:embed="rId3">
            <a:alphaModFix/>
          </a:blip>
          <a:srcRect b="0" l="0" r="0" t="0"/>
          <a:stretch/>
        </p:blipFill>
        <p:spPr>
          <a:xfrm>
            <a:off x="1371600" y="685800"/>
            <a:ext cx="6934200" cy="5181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b="1" lang="en-US"/>
              <a:t>World Wide Web (WWW) </a:t>
            </a:r>
            <a:endParaRPr/>
          </a:p>
        </p:txBody>
      </p:sp>
      <p:sp>
        <p:nvSpPr>
          <p:cNvPr id="505" name="Google Shape;505;p6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7500" lnSpcReduction="20000"/>
          </a:bodyPr>
          <a:lstStyle/>
          <a:p>
            <a:pPr indent="-283464" lvl="0" marL="365760" rtl="0" algn="just">
              <a:lnSpc>
                <a:spcPct val="100000"/>
              </a:lnSpc>
              <a:spcBef>
                <a:spcPts val="0"/>
              </a:spcBef>
              <a:spcAft>
                <a:spcPts val="0"/>
              </a:spcAft>
              <a:buSzPct val="80000"/>
              <a:buChar char="⚫"/>
            </a:pPr>
            <a:r>
              <a:rPr lang="en-US"/>
              <a:t>The World Wide Web (WWW), commonly known as the Web, is an information system where documents and other web resources are identified by Uniform Resource Locators (URLs), such as https://example.com/, which may be interlinked by hyperlinks and are accessible over the Internet. </a:t>
            </a:r>
            <a:endParaRPr/>
          </a:p>
          <a:p>
            <a:pPr indent="-283464" lvl="0" marL="365760" rtl="0" algn="just">
              <a:lnSpc>
                <a:spcPct val="100000"/>
              </a:lnSpc>
              <a:spcBef>
                <a:spcPts val="600"/>
              </a:spcBef>
              <a:spcAft>
                <a:spcPts val="0"/>
              </a:spcAft>
              <a:buSzPct val="80000"/>
              <a:buChar char="⚫"/>
            </a:pPr>
            <a:r>
              <a:rPr lang="en-US"/>
              <a:t>The resources of the Web are transferred via the Hypertext Transfer Protocol (HTTP), may be accessed by users through a software application called a web browser, and are published by a software application called a web server.</a:t>
            </a:r>
            <a:endParaRPr/>
          </a:p>
          <a:p>
            <a:pPr indent="-283464" lvl="0" marL="365760" rtl="0" algn="just">
              <a:lnSpc>
                <a:spcPct val="100000"/>
              </a:lnSpc>
              <a:spcBef>
                <a:spcPts val="600"/>
              </a:spcBef>
              <a:spcAft>
                <a:spcPts val="0"/>
              </a:spcAft>
              <a:buSzPct val="80000"/>
              <a:buChar char="⚫"/>
            </a:pPr>
            <a:r>
              <a:rPr lang="en-US"/>
              <a:t>English scientist Tim Berners-Lee invented the World Wide Web in 1989.</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7"/>
          <p:cNvSpPr txBox="1"/>
          <p:nvPr>
            <p:ph type="ctrTitle"/>
          </p:nvPr>
        </p:nvSpPr>
        <p:spPr>
          <a:xfrm>
            <a:off x="1432560" y="359898"/>
            <a:ext cx="7406640" cy="375490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562214"/>
              </a:buClr>
              <a:buSzPts val="6600"/>
              <a:buFont typeface="Gill Sans"/>
              <a:buNone/>
            </a:pPr>
            <a:r>
              <a:rPr b="1" lang="en-US" sz="6600"/>
              <a:t>End of Chapter</a:t>
            </a:r>
            <a:endParaRPr/>
          </a:p>
        </p:txBody>
      </p:sp>
      <p:sp>
        <p:nvSpPr>
          <p:cNvPr id="511" name="Google Shape;511;p67"/>
          <p:cNvSpPr txBox="1"/>
          <p:nvPr>
            <p:ph idx="1" type="subTitle"/>
          </p:nvPr>
        </p:nvSpPr>
        <p:spPr>
          <a:xfrm rot="10800000">
            <a:off x="2666999" y="5280368"/>
            <a:ext cx="685800" cy="510832"/>
          </a:xfrm>
          <a:prstGeom prst="rect">
            <a:avLst/>
          </a:prstGeom>
          <a:noFill/>
          <a:ln>
            <a:noFill/>
          </a:ln>
        </p:spPr>
        <p:txBody>
          <a:bodyPr anchorCtr="0" anchor="t" bIns="45700" lIns="91425" spcFirstLastPara="1" rIns="91425" wrap="square" tIns="0">
            <a:normAutofit/>
          </a:bodyPr>
          <a:lstStyle/>
          <a:p>
            <a:pPr indent="0" lvl="0" marL="27432" rtl="0" algn="l">
              <a:lnSpc>
                <a:spcPct val="100000"/>
              </a:lnSpc>
              <a:spcBef>
                <a:spcPts val="0"/>
              </a:spcBef>
              <a:spcAft>
                <a:spcPts val="0"/>
              </a:spcAft>
              <a:buSzPts val="2080"/>
              <a:buNone/>
            </a:pPr>
            <a:r>
              <a:rPr lang="en-US">
                <a:solidFill>
                  <a:schemeClr val="lt1"/>
                </a:solidFil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42" name="Google Shape;142;p7"/>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10000"/>
          </a:bodyPr>
          <a:lstStyle/>
          <a:p>
            <a:pPr indent="-283464" lvl="0" marL="365760" rtl="0" algn="just">
              <a:lnSpc>
                <a:spcPct val="100000"/>
              </a:lnSpc>
              <a:spcBef>
                <a:spcPts val="0"/>
              </a:spcBef>
              <a:spcAft>
                <a:spcPts val="0"/>
              </a:spcAft>
              <a:buSzPct val="80000"/>
              <a:buChar char="⚫"/>
            </a:pPr>
            <a:r>
              <a:rPr b="1" lang="en-US"/>
              <a:t>Site License</a:t>
            </a:r>
            <a:endParaRPr/>
          </a:p>
          <a:p>
            <a:pPr indent="0" lvl="0" marL="82296" rtl="0" algn="just">
              <a:lnSpc>
                <a:spcPct val="100000"/>
              </a:lnSpc>
              <a:spcBef>
                <a:spcPts val="600"/>
              </a:spcBef>
              <a:spcAft>
                <a:spcPts val="0"/>
              </a:spcAft>
              <a:buSzPct val="80000"/>
              <a:buNone/>
            </a:pPr>
            <a:r>
              <a:rPr lang="en-US" sz="3000"/>
              <a:t>Under a site license, a business buys a single copy (or a few copies) of an application and then pays the developer for a license to copy the application onto a specified number of computers.</a:t>
            </a:r>
            <a:endParaRPr/>
          </a:p>
          <a:p>
            <a:pPr indent="-283464" lvl="0" marL="365760" rtl="0" algn="just">
              <a:lnSpc>
                <a:spcPct val="100000"/>
              </a:lnSpc>
              <a:spcBef>
                <a:spcPts val="600"/>
              </a:spcBef>
              <a:spcAft>
                <a:spcPts val="0"/>
              </a:spcAft>
              <a:buSzPct val="80000"/>
              <a:buChar char="⚫"/>
            </a:pPr>
            <a:r>
              <a:rPr b="1" lang="en-US"/>
              <a:t>Network Version</a:t>
            </a:r>
            <a:endParaRPr/>
          </a:p>
          <a:p>
            <a:pPr indent="0" lvl="0" marL="82296" rtl="0" algn="just">
              <a:lnSpc>
                <a:spcPct val="100000"/>
              </a:lnSpc>
              <a:spcBef>
                <a:spcPts val="600"/>
              </a:spcBef>
              <a:spcAft>
                <a:spcPts val="0"/>
              </a:spcAft>
              <a:buSzPct val="80000"/>
              <a:buNone/>
            </a:pPr>
            <a:r>
              <a:rPr lang="en-US" sz="3000"/>
              <a:t>In a network version, only one copy of the application is stored on the server. When workers need to use a program, they simply load it from the server into the RAM of their own desktop computers.</a:t>
            </a:r>
            <a:endParaRPr/>
          </a:p>
          <a:p>
            <a:pPr indent="0" lvl="0" marL="82296" rtl="0" algn="l">
              <a:lnSpc>
                <a:spcPct val="100000"/>
              </a:lnSpc>
              <a:spcBef>
                <a:spcPts val="600"/>
              </a:spcBef>
              <a:spcAft>
                <a:spcPts val="0"/>
              </a:spcAft>
              <a:buSzPct val="8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48" name="Google Shape;148;p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62500" lnSpcReduction="20000"/>
          </a:bodyPr>
          <a:lstStyle/>
          <a:p>
            <a:pPr indent="0" lvl="0" marL="82296" rtl="0" algn="just">
              <a:lnSpc>
                <a:spcPct val="100000"/>
              </a:lnSpc>
              <a:spcBef>
                <a:spcPts val="0"/>
              </a:spcBef>
              <a:spcAft>
                <a:spcPts val="0"/>
              </a:spcAft>
              <a:buSzPct val="80000"/>
              <a:buNone/>
            </a:pPr>
            <a:r>
              <a:rPr b="1" lang="en-US" sz="4500"/>
              <a:t>Allows People to Share Peripheral Devices, Such as Printers and Scanners. </a:t>
            </a:r>
            <a:endParaRPr/>
          </a:p>
          <a:p>
            <a:pPr indent="-283464" lvl="0" marL="365760" rtl="0" algn="just">
              <a:lnSpc>
                <a:spcPct val="100000"/>
              </a:lnSpc>
              <a:spcBef>
                <a:spcPts val="600"/>
              </a:spcBef>
              <a:spcAft>
                <a:spcPts val="0"/>
              </a:spcAft>
              <a:buSzPct val="80000"/>
              <a:buChar char="⚫"/>
            </a:pPr>
            <a:r>
              <a:rPr lang="en-US"/>
              <a:t>Organizations can save money by using network-connected peripheral devices like printers, scanners, and copiers</a:t>
            </a:r>
            <a:endParaRPr/>
          </a:p>
          <a:p>
            <a:pPr indent="-283464" lvl="0" marL="365760" rtl="0" algn="just">
              <a:lnSpc>
                <a:spcPct val="100000"/>
              </a:lnSpc>
              <a:spcBef>
                <a:spcPts val="600"/>
              </a:spcBef>
              <a:spcAft>
                <a:spcPts val="0"/>
              </a:spcAft>
              <a:buSzPct val="80000"/>
              <a:buChar char="⚫"/>
            </a:pPr>
            <a:r>
              <a:rPr lang="en-US"/>
              <a:t>The ability to share peripheral devices (especially expensive ones such as high- volume laser printers, which can cost thousands of dollars) is one of the best reasons for small businesses to set up a network. </a:t>
            </a:r>
            <a:endParaRPr/>
          </a:p>
          <a:p>
            <a:pPr indent="-283464" lvl="0" marL="365760" rtl="0" algn="just">
              <a:lnSpc>
                <a:spcPct val="100000"/>
              </a:lnSpc>
              <a:spcBef>
                <a:spcPts val="600"/>
              </a:spcBef>
              <a:spcAft>
                <a:spcPts val="0"/>
              </a:spcAft>
              <a:buSzPct val="80000"/>
              <a:buChar char="⚫"/>
            </a:pPr>
            <a:r>
              <a:rPr lang="en-US"/>
              <a:t>Aside from the cost of purchasing multiple printers, the organization must also pay for printer maintenance and supplies, which ultimately increases the organization's overall cost</a:t>
            </a:r>
            <a:endParaRPr/>
          </a:p>
          <a:p>
            <a:pPr indent="-283464" lvl="0" marL="365760" rtl="0" algn="just">
              <a:lnSpc>
                <a:spcPct val="100000"/>
              </a:lnSpc>
              <a:spcBef>
                <a:spcPts val="600"/>
              </a:spcBef>
              <a:spcAft>
                <a:spcPts val="0"/>
              </a:spcAft>
              <a:buSzPct val="80000"/>
              <a:buChar char="⚫"/>
            </a:pPr>
            <a:r>
              <a:rPr lang="en-US"/>
              <a:t>When several people can share a printer on a network, printing becomes less expensive and easier to manage. </a:t>
            </a:r>
            <a:endParaRPr/>
          </a:p>
          <a:p>
            <a:pPr indent="-283464" lvl="0" marL="365760" rtl="0" algn="just">
              <a:lnSpc>
                <a:spcPct val="100000"/>
              </a:lnSpc>
              <a:spcBef>
                <a:spcPts val="600"/>
              </a:spcBef>
              <a:spcAft>
                <a:spcPts val="0"/>
              </a:spcAft>
              <a:buSzPct val="80000"/>
              <a:buChar char="⚫"/>
            </a:pPr>
            <a:r>
              <a:rPr lang="en-US"/>
              <a:t>There are two common ways to share a printer. A printer can connect directly to the network or it can be attached to a print server, which is a computer that manages one or more printers. </a:t>
            </a:r>
            <a:endParaRPr/>
          </a:p>
          <a:p>
            <a:pPr indent="0" lvl="0" marL="82296" rtl="0" algn="just">
              <a:lnSpc>
                <a:spcPct val="100000"/>
              </a:lnSpc>
              <a:spcBef>
                <a:spcPts val="600"/>
              </a:spcBef>
              <a:spcAft>
                <a:spcPts val="0"/>
              </a:spcAft>
              <a:buSzPct val="8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3400"/>
              <a:buFont typeface="Gill Sans"/>
              <a:buNone/>
            </a:pPr>
            <a:r>
              <a:rPr b="1" lang="en-US" sz="3400"/>
              <a:t>The Advantages of Using a Network</a:t>
            </a:r>
            <a:endParaRPr sz="3400"/>
          </a:p>
        </p:txBody>
      </p:sp>
      <p:sp>
        <p:nvSpPr>
          <p:cNvPr id="154" name="Google Shape;154;p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0000" lnSpcReduction="20000"/>
          </a:bodyPr>
          <a:lstStyle/>
          <a:p>
            <a:pPr indent="0" lvl="0" marL="82296" rtl="0" algn="just">
              <a:lnSpc>
                <a:spcPct val="100000"/>
              </a:lnSpc>
              <a:spcBef>
                <a:spcPts val="0"/>
              </a:spcBef>
              <a:spcAft>
                <a:spcPts val="0"/>
              </a:spcAft>
              <a:buSzPct val="80000"/>
              <a:buNone/>
            </a:pPr>
            <a:r>
              <a:rPr b="1" lang="en-US" sz="3400"/>
              <a:t>Facilitates Personal Communication with Email and Instant Messaging.</a:t>
            </a:r>
            <a:endParaRPr sz="3400"/>
          </a:p>
          <a:p>
            <a:pPr indent="-283464" lvl="0" marL="365760" rtl="0" algn="just">
              <a:lnSpc>
                <a:spcPct val="100000"/>
              </a:lnSpc>
              <a:spcBef>
                <a:spcPts val="600"/>
              </a:spcBef>
              <a:spcAft>
                <a:spcPts val="0"/>
              </a:spcAft>
              <a:buSzPct val="80000"/>
              <a:buChar char="⚫"/>
            </a:pPr>
            <a:r>
              <a:rPr lang="en-US"/>
              <a:t>A computer network facilitates interpersonal communications, allowing users to communicate efficiently and easily via various means like email, instant messaging, and teleconferencing. </a:t>
            </a:r>
            <a:endParaRPr/>
          </a:p>
          <a:p>
            <a:pPr indent="-283464" lvl="0" marL="365760" rtl="0" algn="just">
              <a:lnSpc>
                <a:spcPct val="100000"/>
              </a:lnSpc>
              <a:spcBef>
                <a:spcPts val="600"/>
              </a:spcBef>
              <a:spcAft>
                <a:spcPts val="0"/>
              </a:spcAft>
              <a:buSzPct val="80000"/>
              <a:buChar char="⚫"/>
            </a:pPr>
            <a:r>
              <a:rPr lang="en-US"/>
              <a:t>Instant messaging can now allow users to talk in real time and send files to other people wherever they are in the world</a:t>
            </a:r>
            <a:endParaRPr/>
          </a:p>
          <a:p>
            <a:pPr indent="-283464" lvl="0" marL="365760" rtl="0" algn="just">
              <a:lnSpc>
                <a:spcPct val="100000"/>
              </a:lnSpc>
              <a:spcBef>
                <a:spcPts val="600"/>
              </a:spcBef>
              <a:spcAft>
                <a:spcPts val="0"/>
              </a:spcAft>
              <a:buSzPct val="80000"/>
              <a:buChar char="⚫"/>
            </a:pPr>
            <a:r>
              <a:rPr lang="en-US"/>
              <a:t>Teleconferencing means connecting two or more participants from different locations electronically to hold discussions and meetings. </a:t>
            </a:r>
            <a:endParaRPr/>
          </a:p>
          <a:p>
            <a:pPr indent="-283464" lvl="0" marL="365760" rtl="0" algn="just">
              <a:lnSpc>
                <a:spcPct val="100000"/>
              </a:lnSpc>
              <a:spcBef>
                <a:spcPts val="600"/>
              </a:spcBef>
              <a:spcAft>
                <a:spcPts val="0"/>
              </a:spcAft>
              <a:buSzPct val="80000"/>
              <a:buChar char="⚫"/>
            </a:pPr>
            <a:r>
              <a:rPr lang="en-US"/>
              <a:t>The three most common types of teleconference are conference calls (voice only), videoconferences (voice and video), and web-based conferences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2022-01-12T14:03:12Z</dcterms:created>
  <dc:creator>User</dc:creator>
</cp:coreProperties>
</file>