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7" r:id="rId3"/>
    <p:sldId id="287" r:id="rId4"/>
    <p:sldId id="288" r:id="rId5"/>
    <p:sldId id="258" r:id="rId6"/>
    <p:sldId id="294" r:id="rId7"/>
    <p:sldId id="259" r:id="rId8"/>
    <p:sldId id="295" r:id="rId9"/>
    <p:sldId id="261" r:id="rId10"/>
    <p:sldId id="291" r:id="rId11"/>
    <p:sldId id="268" r:id="rId12"/>
    <p:sldId id="283" r:id="rId13"/>
    <p:sldId id="282" r:id="rId14"/>
    <p:sldId id="285" r:id="rId15"/>
    <p:sldId id="269" r:id="rId16"/>
    <p:sldId id="284" r:id="rId17"/>
    <p:sldId id="270" r:id="rId18"/>
    <p:sldId id="271" r:id="rId19"/>
    <p:sldId id="272" r:id="rId20"/>
    <p:sldId id="273" r:id="rId21"/>
    <p:sldId id="274" r:id="rId22"/>
    <p:sldId id="275" r:id="rId23"/>
    <p:sldId id="276" r:id="rId24"/>
    <p:sldId id="277" r:id="rId25"/>
    <p:sldId id="278" r:id="rId26"/>
    <p:sldId id="292" r:id="rId27"/>
    <p:sldId id="279" r:id="rId28"/>
    <p:sldId id="289" r:id="rId29"/>
    <p:sldId id="280" r:id="rId30"/>
  </p:sldIdLst>
  <p:sldSz cx="10972800" cy="7315200"/>
  <p:notesSz cx="9144000" cy="6858000"/>
  <p:defaultTextStyle>
    <a:defPPr>
      <a:defRPr lang="en-US"/>
    </a:defPPr>
    <a:lvl1pPr marL="0" algn="l" defTabSz="1044924" rtl="0" eaLnBrk="1" latinLnBrk="0" hangingPunct="1">
      <a:defRPr sz="2100" kern="1200">
        <a:solidFill>
          <a:schemeClr val="tx1"/>
        </a:solidFill>
        <a:latin typeface="+mn-lt"/>
        <a:ea typeface="+mn-ea"/>
        <a:cs typeface="+mn-cs"/>
      </a:defRPr>
    </a:lvl1pPr>
    <a:lvl2pPr marL="522462" algn="l" defTabSz="1044924" rtl="0" eaLnBrk="1" latinLnBrk="0" hangingPunct="1">
      <a:defRPr sz="2100" kern="1200">
        <a:solidFill>
          <a:schemeClr val="tx1"/>
        </a:solidFill>
        <a:latin typeface="+mn-lt"/>
        <a:ea typeface="+mn-ea"/>
        <a:cs typeface="+mn-cs"/>
      </a:defRPr>
    </a:lvl2pPr>
    <a:lvl3pPr marL="1044924" algn="l" defTabSz="1044924" rtl="0" eaLnBrk="1" latinLnBrk="0" hangingPunct="1">
      <a:defRPr sz="2100" kern="1200">
        <a:solidFill>
          <a:schemeClr val="tx1"/>
        </a:solidFill>
        <a:latin typeface="+mn-lt"/>
        <a:ea typeface="+mn-ea"/>
        <a:cs typeface="+mn-cs"/>
      </a:defRPr>
    </a:lvl3pPr>
    <a:lvl4pPr marL="1567386" algn="l" defTabSz="1044924" rtl="0" eaLnBrk="1" latinLnBrk="0" hangingPunct="1">
      <a:defRPr sz="2100" kern="1200">
        <a:solidFill>
          <a:schemeClr val="tx1"/>
        </a:solidFill>
        <a:latin typeface="+mn-lt"/>
        <a:ea typeface="+mn-ea"/>
        <a:cs typeface="+mn-cs"/>
      </a:defRPr>
    </a:lvl4pPr>
    <a:lvl5pPr marL="2089849" algn="l" defTabSz="1044924" rtl="0" eaLnBrk="1" latinLnBrk="0" hangingPunct="1">
      <a:defRPr sz="2100" kern="1200">
        <a:solidFill>
          <a:schemeClr val="tx1"/>
        </a:solidFill>
        <a:latin typeface="+mn-lt"/>
        <a:ea typeface="+mn-ea"/>
        <a:cs typeface="+mn-cs"/>
      </a:defRPr>
    </a:lvl5pPr>
    <a:lvl6pPr marL="2612311" algn="l" defTabSz="1044924" rtl="0" eaLnBrk="1" latinLnBrk="0" hangingPunct="1">
      <a:defRPr sz="2100" kern="1200">
        <a:solidFill>
          <a:schemeClr val="tx1"/>
        </a:solidFill>
        <a:latin typeface="+mn-lt"/>
        <a:ea typeface="+mn-ea"/>
        <a:cs typeface="+mn-cs"/>
      </a:defRPr>
    </a:lvl6pPr>
    <a:lvl7pPr marL="3134772" algn="l" defTabSz="1044924" rtl="0" eaLnBrk="1" latinLnBrk="0" hangingPunct="1">
      <a:defRPr sz="2100" kern="1200">
        <a:solidFill>
          <a:schemeClr val="tx1"/>
        </a:solidFill>
        <a:latin typeface="+mn-lt"/>
        <a:ea typeface="+mn-ea"/>
        <a:cs typeface="+mn-cs"/>
      </a:defRPr>
    </a:lvl7pPr>
    <a:lvl8pPr marL="3657234" algn="l" defTabSz="1044924" rtl="0" eaLnBrk="1" latinLnBrk="0" hangingPunct="1">
      <a:defRPr sz="2100" kern="1200">
        <a:solidFill>
          <a:schemeClr val="tx1"/>
        </a:solidFill>
        <a:latin typeface="+mn-lt"/>
        <a:ea typeface="+mn-ea"/>
        <a:cs typeface="+mn-cs"/>
      </a:defRPr>
    </a:lvl8pPr>
    <a:lvl9pPr marL="4179696" algn="l" defTabSz="1044924"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FF"/>
    <a:srgbClr val="66FF99"/>
    <a:srgbClr val="99FF33"/>
    <a:srgbClr val="FFFF99"/>
    <a:srgbClr val="CCFF33"/>
    <a:srgbClr val="6699FF"/>
    <a:srgbClr val="66FFCC"/>
    <a:srgbClr val="00FF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128" y="66"/>
      </p:cViewPr>
      <p:guideLst>
        <p:guide orient="horz" pos="2304"/>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DB931C-6F88-4606-A202-6076E4C4D8DA}" type="doc">
      <dgm:prSet loTypeId="urn:microsoft.com/office/officeart/2005/8/layout/hProcess9" loCatId="process" qsTypeId="urn:microsoft.com/office/officeart/2005/8/quickstyle/simple1" qsCatId="simple" csTypeId="urn:microsoft.com/office/officeart/2005/8/colors/accent1_2" csCatId="accent1" phldr="1"/>
      <dgm:spPr/>
    </dgm:pt>
    <dgm:pt modelId="{B6F697A1-7BD6-4108-8E3B-6A4A15E743F9}">
      <dgm:prSet phldrT="[Text]"/>
      <dgm:spPr/>
      <dgm:t>
        <a:bodyPr/>
        <a:lstStyle/>
        <a:p>
          <a:r>
            <a:rPr lang="en-US" dirty="0" smtClean="0"/>
            <a:t>Democratization</a:t>
          </a:r>
          <a:endParaRPr lang="en-US" dirty="0"/>
        </a:p>
      </dgm:t>
    </dgm:pt>
    <dgm:pt modelId="{B5179EF9-CEF8-4304-8B82-A77DD7D6402A}" type="parTrans" cxnId="{760E00C2-4D54-41FF-B47C-57B7CDBC16A5}">
      <dgm:prSet/>
      <dgm:spPr/>
      <dgm:t>
        <a:bodyPr/>
        <a:lstStyle/>
        <a:p>
          <a:endParaRPr lang="en-US"/>
        </a:p>
      </dgm:t>
    </dgm:pt>
    <dgm:pt modelId="{CD0C5937-3277-471D-B995-AE1DF34494CE}" type="sibTrans" cxnId="{760E00C2-4D54-41FF-B47C-57B7CDBC16A5}">
      <dgm:prSet/>
      <dgm:spPr/>
      <dgm:t>
        <a:bodyPr/>
        <a:lstStyle/>
        <a:p>
          <a:endParaRPr lang="en-US"/>
        </a:p>
      </dgm:t>
    </dgm:pt>
    <dgm:pt modelId="{3CEBDBB5-D2EF-4863-91FF-5B25F6F7187E}">
      <dgm:prSet phldrT="[Text]"/>
      <dgm:spPr/>
      <dgm:t>
        <a:bodyPr/>
        <a:lstStyle/>
        <a:p>
          <a:r>
            <a:rPr lang="en-US" dirty="0" smtClean="0"/>
            <a:t>Local Decision Making</a:t>
          </a:r>
          <a:endParaRPr lang="en-US" dirty="0"/>
        </a:p>
      </dgm:t>
    </dgm:pt>
    <dgm:pt modelId="{E268D7F7-7B70-4B52-B7F1-3D0AF5FDA0D9}" type="parTrans" cxnId="{5FE5569B-205D-41B5-9D50-4546016214B3}">
      <dgm:prSet/>
      <dgm:spPr/>
      <dgm:t>
        <a:bodyPr/>
        <a:lstStyle/>
        <a:p>
          <a:endParaRPr lang="en-US"/>
        </a:p>
      </dgm:t>
    </dgm:pt>
    <dgm:pt modelId="{B5AD7A92-BF85-4D3C-A208-622F5034B6FC}" type="sibTrans" cxnId="{5FE5569B-205D-41B5-9D50-4546016214B3}">
      <dgm:prSet/>
      <dgm:spPr/>
      <dgm:t>
        <a:bodyPr/>
        <a:lstStyle/>
        <a:p>
          <a:endParaRPr lang="en-US"/>
        </a:p>
      </dgm:t>
    </dgm:pt>
    <dgm:pt modelId="{3FF37B46-0E83-4295-8558-E7690AD56CBF}">
      <dgm:prSet phldrT="[Text]"/>
      <dgm:spPr/>
      <dgm:t>
        <a:bodyPr/>
        <a:lstStyle/>
        <a:p>
          <a:r>
            <a:rPr lang="en-US" dirty="0" smtClean="0"/>
            <a:t>Transparency</a:t>
          </a:r>
          <a:endParaRPr lang="en-US" dirty="0"/>
        </a:p>
      </dgm:t>
    </dgm:pt>
    <dgm:pt modelId="{331E799F-E383-4257-B532-5E6985875260}" type="parTrans" cxnId="{CF17F5E1-CC4F-4D20-8F0D-88A71D626BEC}">
      <dgm:prSet/>
      <dgm:spPr/>
      <dgm:t>
        <a:bodyPr/>
        <a:lstStyle/>
        <a:p>
          <a:endParaRPr lang="en-US"/>
        </a:p>
      </dgm:t>
    </dgm:pt>
    <dgm:pt modelId="{879187A3-0806-44A8-AA55-2B210A5DCD1A}" type="sibTrans" cxnId="{CF17F5E1-CC4F-4D20-8F0D-88A71D626BEC}">
      <dgm:prSet/>
      <dgm:spPr/>
      <dgm:t>
        <a:bodyPr/>
        <a:lstStyle/>
        <a:p>
          <a:endParaRPr lang="en-US"/>
        </a:p>
      </dgm:t>
    </dgm:pt>
    <dgm:pt modelId="{502B6AC2-F4E9-4319-B510-5863F212F89F}" type="pres">
      <dgm:prSet presAssocID="{F5DB931C-6F88-4606-A202-6076E4C4D8DA}" presName="CompostProcess" presStyleCnt="0">
        <dgm:presLayoutVars>
          <dgm:dir/>
          <dgm:resizeHandles val="exact"/>
        </dgm:presLayoutVars>
      </dgm:prSet>
      <dgm:spPr/>
    </dgm:pt>
    <dgm:pt modelId="{3C032FBD-0BA2-4A91-AB84-DC7D505653D1}" type="pres">
      <dgm:prSet presAssocID="{F5DB931C-6F88-4606-A202-6076E4C4D8DA}" presName="arrow" presStyleLbl="bgShp" presStyleIdx="0" presStyleCnt="1"/>
      <dgm:spPr/>
    </dgm:pt>
    <dgm:pt modelId="{6CFCCFAD-FD50-4F56-A8E5-FE15F350F5ED}" type="pres">
      <dgm:prSet presAssocID="{F5DB931C-6F88-4606-A202-6076E4C4D8DA}" presName="linearProcess" presStyleCnt="0"/>
      <dgm:spPr/>
    </dgm:pt>
    <dgm:pt modelId="{A367C3ED-148A-4557-AA0C-752EA7AD523D}" type="pres">
      <dgm:prSet presAssocID="{B6F697A1-7BD6-4108-8E3B-6A4A15E743F9}" presName="textNode" presStyleLbl="node1" presStyleIdx="0" presStyleCnt="3">
        <dgm:presLayoutVars>
          <dgm:bulletEnabled val="1"/>
        </dgm:presLayoutVars>
      </dgm:prSet>
      <dgm:spPr/>
      <dgm:t>
        <a:bodyPr/>
        <a:lstStyle/>
        <a:p>
          <a:endParaRPr lang="en-US"/>
        </a:p>
      </dgm:t>
    </dgm:pt>
    <dgm:pt modelId="{096886EB-C84A-448A-98D1-BA675EA549C9}" type="pres">
      <dgm:prSet presAssocID="{CD0C5937-3277-471D-B995-AE1DF34494CE}" presName="sibTrans" presStyleCnt="0"/>
      <dgm:spPr/>
    </dgm:pt>
    <dgm:pt modelId="{10F06537-C49C-479E-A740-07ECBF82C522}" type="pres">
      <dgm:prSet presAssocID="{3CEBDBB5-D2EF-4863-91FF-5B25F6F7187E}" presName="textNode" presStyleLbl="node1" presStyleIdx="1" presStyleCnt="3">
        <dgm:presLayoutVars>
          <dgm:bulletEnabled val="1"/>
        </dgm:presLayoutVars>
      </dgm:prSet>
      <dgm:spPr/>
      <dgm:t>
        <a:bodyPr/>
        <a:lstStyle/>
        <a:p>
          <a:endParaRPr lang="en-US"/>
        </a:p>
      </dgm:t>
    </dgm:pt>
    <dgm:pt modelId="{565A18DA-E094-460B-AEB6-120F9B9A15E9}" type="pres">
      <dgm:prSet presAssocID="{B5AD7A92-BF85-4D3C-A208-622F5034B6FC}" presName="sibTrans" presStyleCnt="0"/>
      <dgm:spPr/>
    </dgm:pt>
    <dgm:pt modelId="{6861EC40-36B5-4D2F-895A-283721FA0513}" type="pres">
      <dgm:prSet presAssocID="{3FF37B46-0E83-4295-8558-E7690AD56CBF}" presName="textNode" presStyleLbl="node1" presStyleIdx="2" presStyleCnt="3">
        <dgm:presLayoutVars>
          <dgm:bulletEnabled val="1"/>
        </dgm:presLayoutVars>
      </dgm:prSet>
      <dgm:spPr/>
      <dgm:t>
        <a:bodyPr/>
        <a:lstStyle/>
        <a:p>
          <a:endParaRPr lang="en-US"/>
        </a:p>
      </dgm:t>
    </dgm:pt>
  </dgm:ptLst>
  <dgm:cxnLst>
    <dgm:cxn modelId="{CF17F5E1-CC4F-4D20-8F0D-88A71D626BEC}" srcId="{F5DB931C-6F88-4606-A202-6076E4C4D8DA}" destId="{3FF37B46-0E83-4295-8558-E7690AD56CBF}" srcOrd="2" destOrd="0" parTransId="{331E799F-E383-4257-B532-5E6985875260}" sibTransId="{879187A3-0806-44A8-AA55-2B210A5DCD1A}"/>
    <dgm:cxn modelId="{760E00C2-4D54-41FF-B47C-57B7CDBC16A5}" srcId="{F5DB931C-6F88-4606-A202-6076E4C4D8DA}" destId="{B6F697A1-7BD6-4108-8E3B-6A4A15E743F9}" srcOrd="0" destOrd="0" parTransId="{B5179EF9-CEF8-4304-8B82-A77DD7D6402A}" sibTransId="{CD0C5937-3277-471D-B995-AE1DF34494CE}"/>
    <dgm:cxn modelId="{8CCCE507-468D-476E-82F4-28DC0C286F2F}" type="presOf" srcId="{3FF37B46-0E83-4295-8558-E7690AD56CBF}" destId="{6861EC40-36B5-4D2F-895A-283721FA0513}" srcOrd="0" destOrd="0" presId="urn:microsoft.com/office/officeart/2005/8/layout/hProcess9"/>
    <dgm:cxn modelId="{1AA64DA0-E146-4877-8DEB-765D496C7DD5}" type="presOf" srcId="{B6F697A1-7BD6-4108-8E3B-6A4A15E743F9}" destId="{A367C3ED-148A-4557-AA0C-752EA7AD523D}" srcOrd="0" destOrd="0" presId="urn:microsoft.com/office/officeart/2005/8/layout/hProcess9"/>
    <dgm:cxn modelId="{6257763E-7BD1-4924-8360-F9748D9F19AE}" type="presOf" srcId="{3CEBDBB5-D2EF-4863-91FF-5B25F6F7187E}" destId="{10F06537-C49C-479E-A740-07ECBF82C522}" srcOrd="0" destOrd="0" presId="urn:microsoft.com/office/officeart/2005/8/layout/hProcess9"/>
    <dgm:cxn modelId="{5FE5569B-205D-41B5-9D50-4546016214B3}" srcId="{F5DB931C-6F88-4606-A202-6076E4C4D8DA}" destId="{3CEBDBB5-D2EF-4863-91FF-5B25F6F7187E}" srcOrd="1" destOrd="0" parTransId="{E268D7F7-7B70-4B52-B7F1-3D0AF5FDA0D9}" sibTransId="{B5AD7A92-BF85-4D3C-A208-622F5034B6FC}"/>
    <dgm:cxn modelId="{59EC7C97-864C-4487-8971-8CD74FBF07CC}" type="presOf" srcId="{F5DB931C-6F88-4606-A202-6076E4C4D8DA}" destId="{502B6AC2-F4E9-4319-B510-5863F212F89F}" srcOrd="0" destOrd="0" presId="urn:microsoft.com/office/officeart/2005/8/layout/hProcess9"/>
    <dgm:cxn modelId="{EF410438-8F7F-4106-B05E-5EC9C6252676}" type="presParOf" srcId="{502B6AC2-F4E9-4319-B510-5863F212F89F}" destId="{3C032FBD-0BA2-4A91-AB84-DC7D505653D1}" srcOrd="0" destOrd="0" presId="urn:microsoft.com/office/officeart/2005/8/layout/hProcess9"/>
    <dgm:cxn modelId="{09CD5310-F3B9-4257-B9A7-0D3299EE1861}" type="presParOf" srcId="{502B6AC2-F4E9-4319-B510-5863F212F89F}" destId="{6CFCCFAD-FD50-4F56-A8E5-FE15F350F5ED}" srcOrd="1" destOrd="0" presId="urn:microsoft.com/office/officeart/2005/8/layout/hProcess9"/>
    <dgm:cxn modelId="{871A9E6B-272D-431C-AF6B-FA223A9916FF}" type="presParOf" srcId="{6CFCCFAD-FD50-4F56-A8E5-FE15F350F5ED}" destId="{A367C3ED-148A-4557-AA0C-752EA7AD523D}" srcOrd="0" destOrd="0" presId="urn:microsoft.com/office/officeart/2005/8/layout/hProcess9"/>
    <dgm:cxn modelId="{71D5C54B-6D53-4EB8-B23D-258CA09F2DAC}" type="presParOf" srcId="{6CFCCFAD-FD50-4F56-A8E5-FE15F350F5ED}" destId="{096886EB-C84A-448A-98D1-BA675EA549C9}" srcOrd="1" destOrd="0" presId="urn:microsoft.com/office/officeart/2005/8/layout/hProcess9"/>
    <dgm:cxn modelId="{0062923F-69E9-469E-B08C-4E3C9156B303}" type="presParOf" srcId="{6CFCCFAD-FD50-4F56-A8E5-FE15F350F5ED}" destId="{10F06537-C49C-479E-A740-07ECBF82C522}" srcOrd="2" destOrd="0" presId="urn:microsoft.com/office/officeart/2005/8/layout/hProcess9"/>
    <dgm:cxn modelId="{B24D450F-1FDF-46B3-BD86-EF1CEE6398F4}" type="presParOf" srcId="{6CFCCFAD-FD50-4F56-A8E5-FE15F350F5ED}" destId="{565A18DA-E094-460B-AEB6-120F9B9A15E9}" srcOrd="3" destOrd="0" presId="urn:microsoft.com/office/officeart/2005/8/layout/hProcess9"/>
    <dgm:cxn modelId="{1C63A024-FE7B-4145-A035-0CACA6F0D3DF}" type="presParOf" srcId="{6CFCCFAD-FD50-4F56-A8E5-FE15F350F5ED}" destId="{6861EC40-36B5-4D2F-895A-283721FA051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32FBD-0BA2-4A91-AB84-DC7D505653D1}">
      <dsp:nvSpPr>
        <dsp:cNvPr id="0" name=""/>
        <dsp:cNvSpPr/>
      </dsp:nvSpPr>
      <dsp:spPr>
        <a:xfrm>
          <a:off x="761237" y="0"/>
          <a:ext cx="8627364"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67C3ED-148A-4557-AA0C-752EA7AD523D}">
      <dsp:nvSpPr>
        <dsp:cNvPr id="0" name=""/>
        <dsp:cNvSpPr/>
      </dsp:nvSpPr>
      <dsp:spPr>
        <a:xfrm>
          <a:off x="5014" y="1625600"/>
          <a:ext cx="3245134" cy="21674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Democratization</a:t>
          </a:r>
          <a:endParaRPr lang="en-US" sz="3200" kern="1200" dirty="0"/>
        </a:p>
      </dsp:txBody>
      <dsp:txXfrm>
        <a:off x="110821" y="1731407"/>
        <a:ext cx="3033520" cy="1955852"/>
      </dsp:txXfrm>
    </dsp:sp>
    <dsp:sp modelId="{10F06537-C49C-479E-A740-07ECBF82C522}">
      <dsp:nvSpPr>
        <dsp:cNvPr id="0" name=""/>
        <dsp:cNvSpPr/>
      </dsp:nvSpPr>
      <dsp:spPr>
        <a:xfrm>
          <a:off x="3452352" y="1625600"/>
          <a:ext cx="3245134" cy="21674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Local Decision Making</a:t>
          </a:r>
          <a:endParaRPr lang="en-US" sz="3200" kern="1200" dirty="0"/>
        </a:p>
      </dsp:txBody>
      <dsp:txXfrm>
        <a:off x="3558159" y="1731407"/>
        <a:ext cx="3033520" cy="1955852"/>
      </dsp:txXfrm>
    </dsp:sp>
    <dsp:sp modelId="{6861EC40-36B5-4D2F-895A-283721FA0513}">
      <dsp:nvSpPr>
        <dsp:cNvPr id="0" name=""/>
        <dsp:cNvSpPr/>
      </dsp:nvSpPr>
      <dsp:spPr>
        <a:xfrm>
          <a:off x="6899691" y="1625600"/>
          <a:ext cx="3245134" cy="21674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Transparency</a:t>
          </a:r>
          <a:endParaRPr lang="en-US" sz="3200" kern="1200" dirty="0"/>
        </a:p>
      </dsp:txBody>
      <dsp:txXfrm>
        <a:off x="7005498" y="1731407"/>
        <a:ext cx="3033520" cy="195585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272455"/>
            <a:ext cx="932688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645920" y="4145280"/>
            <a:ext cx="7680960" cy="1869440"/>
          </a:xfrm>
        </p:spPr>
        <p:txBody>
          <a:bodyPr/>
          <a:lstStyle>
            <a:lvl1pPr marL="0" indent="0" algn="ctr">
              <a:buNone/>
              <a:defRPr>
                <a:solidFill>
                  <a:schemeClr val="tx1">
                    <a:tint val="75000"/>
                  </a:schemeClr>
                </a:solidFill>
              </a:defRPr>
            </a:lvl1pPr>
            <a:lvl2pPr marL="522462" indent="0" algn="ctr">
              <a:buNone/>
              <a:defRPr>
                <a:solidFill>
                  <a:schemeClr val="tx1">
                    <a:tint val="75000"/>
                  </a:schemeClr>
                </a:solidFill>
              </a:defRPr>
            </a:lvl2pPr>
            <a:lvl3pPr marL="1044924" indent="0" algn="ctr">
              <a:buNone/>
              <a:defRPr>
                <a:solidFill>
                  <a:schemeClr val="tx1">
                    <a:tint val="75000"/>
                  </a:schemeClr>
                </a:solidFill>
              </a:defRPr>
            </a:lvl3pPr>
            <a:lvl4pPr marL="1567386" indent="0" algn="ctr">
              <a:buNone/>
              <a:defRPr>
                <a:solidFill>
                  <a:schemeClr val="tx1">
                    <a:tint val="75000"/>
                  </a:schemeClr>
                </a:solidFill>
              </a:defRPr>
            </a:lvl4pPr>
            <a:lvl5pPr marL="2089849" indent="0" algn="ctr">
              <a:buNone/>
              <a:defRPr>
                <a:solidFill>
                  <a:schemeClr val="tx1">
                    <a:tint val="75000"/>
                  </a:schemeClr>
                </a:solidFill>
              </a:defRPr>
            </a:lvl5pPr>
            <a:lvl6pPr marL="2612311" indent="0" algn="ctr">
              <a:buNone/>
              <a:defRPr>
                <a:solidFill>
                  <a:schemeClr val="tx1">
                    <a:tint val="75000"/>
                  </a:schemeClr>
                </a:solidFill>
              </a:defRPr>
            </a:lvl6pPr>
            <a:lvl7pPr marL="3134772" indent="0" algn="ctr">
              <a:buNone/>
              <a:defRPr>
                <a:solidFill>
                  <a:schemeClr val="tx1">
                    <a:tint val="75000"/>
                  </a:schemeClr>
                </a:solidFill>
              </a:defRPr>
            </a:lvl7pPr>
            <a:lvl8pPr marL="3657234" indent="0" algn="ctr">
              <a:buNone/>
              <a:defRPr>
                <a:solidFill>
                  <a:schemeClr val="tx1">
                    <a:tint val="75000"/>
                  </a:schemeClr>
                </a:solidFill>
              </a:defRPr>
            </a:lvl8pPr>
            <a:lvl9pPr marL="417969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CE0DF5-5DD7-49E0-B810-8152EDD70B3F}"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358031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E0DF5-5DD7-49E0-B810-8152EDD70B3F}"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62719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292949"/>
            <a:ext cx="2468880"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8640" y="292949"/>
            <a:ext cx="7223760"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E0DF5-5DD7-49E0-B810-8152EDD70B3F}"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2655958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E0DF5-5DD7-49E0-B810-8152EDD70B3F}"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4066202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4700695"/>
            <a:ext cx="9326880" cy="1452880"/>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866776" y="3100496"/>
            <a:ext cx="9326880" cy="1600199"/>
          </a:xfrm>
        </p:spPr>
        <p:txBody>
          <a:bodyPr anchor="b"/>
          <a:lstStyle>
            <a:lvl1pPr marL="0" indent="0">
              <a:buNone/>
              <a:defRPr sz="2300">
                <a:solidFill>
                  <a:schemeClr val="tx1">
                    <a:tint val="75000"/>
                  </a:schemeClr>
                </a:solidFill>
              </a:defRPr>
            </a:lvl1pPr>
            <a:lvl2pPr marL="522462" indent="0">
              <a:buNone/>
              <a:defRPr sz="2100">
                <a:solidFill>
                  <a:schemeClr val="tx1">
                    <a:tint val="75000"/>
                  </a:schemeClr>
                </a:solidFill>
              </a:defRPr>
            </a:lvl2pPr>
            <a:lvl3pPr marL="1044924" indent="0">
              <a:buNone/>
              <a:defRPr sz="1800">
                <a:solidFill>
                  <a:schemeClr val="tx1">
                    <a:tint val="75000"/>
                  </a:schemeClr>
                </a:solidFill>
              </a:defRPr>
            </a:lvl3pPr>
            <a:lvl4pPr marL="1567386" indent="0">
              <a:buNone/>
              <a:defRPr sz="1600">
                <a:solidFill>
                  <a:schemeClr val="tx1">
                    <a:tint val="75000"/>
                  </a:schemeClr>
                </a:solidFill>
              </a:defRPr>
            </a:lvl4pPr>
            <a:lvl5pPr marL="2089849" indent="0">
              <a:buNone/>
              <a:defRPr sz="1600">
                <a:solidFill>
                  <a:schemeClr val="tx1">
                    <a:tint val="75000"/>
                  </a:schemeClr>
                </a:solidFill>
              </a:defRPr>
            </a:lvl5pPr>
            <a:lvl6pPr marL="2612311" indent="0">
              <a:buNone/>
              <a:defRPr sz="1600">
                <a:solidFill>
                  <a:schemeClr val="tx1">
                    <a:tint val="75000"/>
                  </a:schemeClr>
                </a:solidFill>
              </a:defRPr>
            </a:lvl6pPr>
            <a:lvl7pPr marL="3134772" indent="0">
              <a:buNone/>
              <a:defRPr sz="1600">
                <a:solidFill>
                  <a:schemeClr val="tx1">
                    <a:tint val="75000"/>
                  </a:schemeClr>
                </a:solidFill>
              </a:defRPr>
            </a:lvl7pPr>
            <a:lvl8pPr marL="3657234" indent="0">
              <a:buNone/>
              <a:defRPr sz="1600">
                <a:solidFill>
                  <a:schemeClr val="tx1">
                    <a:tint val="75000"/>
                  </a:schemeClr>
                </a:solidFill>
              </a:defRPr>
            </a:lvl8pPr>
            <a:lvl9pPr marL="4179696"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CE0DF5-5DD7-49E0-B810-8152EDD70B3F}"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2187841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86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778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CE0DF5-5DD7-49E0-B810-8152EDD70B3F}"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56918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8640" y="1637455"/>
            <a:ext cx="4848226" cy="682413"/>
          </a:xfrm>
        </p:spPr>
        <p:txBody>
          <a:bodyPr anchor="b"/>
          <a:lstStyle>
            <a:lvl1pPr marL="0" indent="0">
              <a:buNone/>
              <a:defRPr sz="2700" b="1"/>
            </a:lvl1pPr>
            <a:lvl2pPr marL="522462" indent="0">
              <a:buNone/>
              <a:defRPr sz="2300" b="1"/>
            </a:lvl2pPr>
            <a:lvl3pPr marL="1044924" indent="0">
              <a:buNone/>
              <a:defRPr sz="2100" b="1"/>
            </a:lvl3pPr>
            <a:lvl4pPr marL="1567386" indent="0">
              <a:buNone/>
              <a:defRPr sz="1800" b="1"/>
            </a:lvl4pPr>
            <a:lvl5pPr marL="2089849" indent="0">
              <a:buNone/>
              <a:defRPr sz="1800" b="1"/>
            </a:lvl5pPr>
            <a:lvl6pPr marL="2612311" indent="0">
              <a:buNone/>
              <a:defRPr sz="1800" b="1"/>
            </a:lvl6pPr>
            <a:lvl7pPr marL="3134772" indent="0">
              <a:buNone/>
              <a:defRPr sz="1800" b="1"/>
            </a:lvl7pPr>
            <a:lvl8pPr marL="3657234" indent="0">
              <a:buNone/>
              <a:defRPr sz="1800" b="1"/>
            </a:lvl8pPr>
            <a:lvl9pPr marL="4179696"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8640" y="2319868"/>
            <a:ext cx="4848226"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574032" y="1637455"/>
            <a:ext cx="4850130" cy="682413"/>
          </a:xfrm>
        </p:spPr>
        <p:txBody>
          <a:bodyPr anchor="b"/>
          <a:lstStyle>
            <a:lvl1pPr marL="0" indent="0">
              <a:buNone/>
              <a:defRPr sz="2700" b="1"/>
            </a:lvl1pPr>
            <a:lvl2pPr marL="522462" indent="0">
              <a:buNone/>
              <a:defRPr sz="2300" b="1"/>
            </a:lvl2pPr>
            <a:lvl3pPr marL="1044924" indent="0">
              <a:buNone/>
              <a:defRPr sz="2100" b="1"/>
            </a:lvl3pPr>
            <a:lvl4pPr marL="1567386" indent="0">
              <a:buNone/>
              <a:defRPr sz="1800" b="1"/>
            </a:lvl4pPr>
            <a:lvl5pPr marL="2089849" indent="0">
              <a:buNone/>
              <a:defRPr sz="1800" b="1"/>
            </a:lvl5pPr>
            <a:lvl6pPr marL="2612311" indent="0">
              <a:buNone/>
              <a:defRPr sz="1800" b="1"/>
            </a:lvl6pPr>
            <a:lvl7pPr marL="3134772" indent="0">
              <a:buNone/>
              <a:defRPr sz="1800" b="1"/>
            </a:lvl7pPr>
            <a:lvl8pPr marL="3657234" indent="0">
              <a:buNone/>
              <a:defRPr sz="1800" b="1"/>
            </a:lvl8pPr>
            <a:lvl9pPr marL="4179696"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574032" y="2319868"/>
            <a:ext cx="4850130"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CE0DF5-5DD7-49E0-B810-8152EDD70B3F}" type="datetimeFigureOut">
              <a:rPr lang="en-US" smtClean="0"/>
              <a:pPr/>
              <a:t>2/22/2024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314149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CE0DF5-5DD7-49E0-B810-8152EDD70B3F}" type="datetimeFigureOut">
              <a:rPr lang="en-US" smtClean="0"/>
              <a:pPr/>
              <a:t>2/22/2024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327826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0DF5-5DD7-49E0-B810-8152EDD70B3F}" type="datetimeFigureOut">
              <a:rPr lang="en-US" smtClean="0"/>
              <a:pPr/>
              <a:t>2/22/2024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2090104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291253"/>
            <a:ext cx="3609976" cy="1239520"/>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290060" y="291255"/>
            <a:ext cx="6134100" cy="62433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8640" y="1530775"/>
            <a:ext cx="3609976" cy="5003801"/>
          </a:xfrm>
        </p:spPr>
        <p:txBody>
          <a:bodyPr/>
          <a:lstStyle>
            <a:lvl1pPr marL="0" indent="0">
              <a:buNone/>
              <a:defRPr sz="1600"/>
            </a:lvl1pPr>
            <a:lvl2pPr marL="522462" indent="0">
              <a:buNone/>
              <a:defRPr sz="1400"/>
            </a:lvl2pPr>
            <a:lvl3pPr marL="1044924" indent="0">
              <a:buNone/>
              <a:defRPr sz="1100"/>
            </a:lvl3pPr>
            <a:lvl4pPr marL="1567386" indent="0">
              <a:buNone/>
              <a:defRPr sz="1000"/>
            </a:lvl4pPr>
            <a:lvl5pPr marL="2089849" indent="0">
              <a:buNone/>
              <a:defRPr sz="1000"/>
            </a:lvl5pPr>
            <a:lvl6pPr marL="2612311" indent="0">
              <a:buNone/>
              <a:defRPr sz="1000"/>
            </a:lvl6pPr>
            <a:lvl7pPr marL="3134772" indent="0">
              <a:buNone/>
              <a:defRPr sz="1000"/>
            </a:lvl7pPr>
            <a:lvl8pPr marL="3657234" indent="0">
              <a:buNone/>
              <a:defRPr sz="1000"/>
            </a:lvl8pPr>
            <a:lvl9pPr marL="417969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E0DF5-5DD7-49E0-B810-8152EDD70B3F}"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20742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120641"/>
            <a:ext cx="6583680" cy="604521"/>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150746" y="653627"/>
            <a:ext cx="6583680" cy="4389120"/>
          </a:xfrm>
        </p:spPr>
        <p:txBody>
          <a:bodyPr/>
          <a:lstStyle>
            <a:lvl1pPr marL="0" indent="0">
              <a:buNone/>
              <a:defRPr sz="3700"/>
            </a:lvl1pPr>
            <a:lvl2pPr marL="522462" indent="0">
              <a:buNone/>
              <a:defRPr sz="3200"/>
            </a:lvl2pPr>
            <a:lvl3pPr marL="1044924" indent="0">
              <a:buNone/>
              <a:defRPr sz="2700"/>
            </a:lvl3pPr>
            <a:lvl4pPr marL="1567386" indent="0">
              <a:buNone/>
              <a:defRPr sz="2300"/>
            </a:lvl4pPr>
            <a:lvl5pPr marL="2089849" indent="0">
              <a:buNone/>
              <a:defRPr sz="2300"/>
            </a:lvl5pPr>
            <a:lvl6pPr marL="2612311" indent="0">
              <a:buNone/>
              <a:defRPr sz="2300"/>
            </a:lvl6pPr>
            <a:lvl7pPr marL="3134772" indent="0">
              <a:buNone/>
              <a:defRPr sz="2300"/>
            </a:lvl7pPr>
            <a:lvl8pPr marL="3657234" indent="0">
              <a:buNone/>
              <a:defRPr sz="2300"/>
            </a:lvl8pPr>
            <a:lvl9pPr marL="4179696" indent="0">
              <a:buNone/>
              <a:defRPr sz="2300"/>
            </a:lvl9pPr>
          </a:lstStyle>
          <a:p>
            <a:endParaRPr lang="en-US"/>
          </a:p>
        </p:txBody>
      </p:sp>
      <p:sp>
        <p:nvSpPr>
          <p:cNvPr id="4" name="Text Placeholder 3"/>
          <p:cNvSpPr>
            <a:spLocks noGrp="1"/>
          </p:cNvSpPr>
          <p:nvPr>
            <p:ph type="body" sz="half" idx="2"/>
          </p:nvPr>
        </p:nvSpPr>
        <p:spPr>
          <a:xfrm>
            <a:off x="2150746" y="5725162"/>
            <a:ext cx="6583680" cy="858519"/>
          </a:xfrm>
        </p:spPr>
        <p:txBody>
          <a:bodyPr/>
          <a:lstStyle>
            <a:lvl1pPr marL="0" indent="0">
              <a:buNone/>
              <a:defRPr sz="1600"/>
            </a:lvl1pPr>
            <a:lvl2pPr marL="522462" indent="0">
              <a:buNone/>
              <a:defRPr sz="1400"/>
            </a:lvl2pPr>
            <a:lvl3pPr marL="1044924" indent="0">
              <a:buNone/>
              <a:defRPr sz="1100"/>
            </a:lvl3pPr>
            <a:lvl4pPr marL="1567386" indent="0">
              <a:buNone/>
              <a:defRPr sz="1000"/>
            </a:lvl4pPr>
            <a:lvl5pPr marL="2089849" indent="0">
              <a:buNone/>
              <a:defRPr sz="1000"/>
            </a:lvl5pPr>
            <a:lvl6pPr marL="2612311" indent="0">
              <a:buNone/>
              <a:defRPr sz="1000"/>
            </a:lvl6pPr>
            <a:lvl7pPr marL="3134772" indent="0">
              <a:buNone/>
              <a:defRPr sz="1000"/>
            </a:lvl7pPr>
            <a:lvl8pPr marL="3657234" indent="0">
              <a:buNone/>
              <a:defRPr sz="1000"/>
            </a:lvl8pPr>
            <a:lvl9pPr marL="417969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E0DF5-5DD7-49E0-B810-8152EDD70B3F}"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234175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292947"/>
            <a:ext cx="9875520" cy="1219200"/>
          </a:xfrm>
          <a:prstGeom prst="rect">
            <a:avLst/>
          </a:prstGeom>
        </p:spPr>
        <p:txBody>
          <a:bodyPr vert="horz" lIns="104493" tIns="52247" rIns="104493" bIns="5224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48640" y="1706880"/>
            <a:ext cx="9875520" cy="4827694"/>
          </a:xfrm>
          <a:prstGeom prst="rect">
            <a:avLst/>
          </a:prstGeom>
        </p:spPr>
        <p:txBody>
          <a:bodyPr vert="horz" lIns="104493" tIns="52247" rIns="104493" bIns="5224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48640" y="6780108"/>
            <a:ext cx="2560320" cy="389467"/>
          </a:xfrm>
          <a:prstGeom prst="rect">
            <a:avLst/>
          </a:prstGeom>
        </p:spPr>
        <p:txBody>
          <a:bodyPr vert="horz" lIns="104493" tIns="52247" rIns="104493" bIns="52247" rtlCol="0" anchor="ctr"/>
          <a:lstStyle>
            <a:lvl1pPr algn="l">
              <a:defRPr sz="1400">
                <a:solidFill>
                  <a:schemeClr val="tx1">
                    <a:tint val="75000"/>
                  </a:schemeClr>
                </a:solidFill>
              </a:defRPr>
            </a:lvl1pPr>
          </a:lstStyle>
          <a:p>
            <a:fld id="{63CE0DF5-5DD7-49E0-B810-8152EDD70B3F}" type="datetimeFigureOut">
              <a:rPr lang="en-US" smtClean="0"/>
              <a:pPr/>
              <a:t>2/22/2024</a:t>
            </a:fld>
            <a:endParaRPr lang="en-US"/>
          </a:p>
        </p:txBody>
      </p:sp>
      <p:sp>
        <p:nvSpPr>
          <p:cNvPr id="5" name="Footer Placeholder 4"/>
          <p:cNvSpPr>
            <a:spLocks noGrp="1"/>
          </p:cNvSpPr>
          <p:nvPr>
            <p:ph type="ftr" sz="quarter" idx="3"/>
          </p:nvPr>
        </p:nvSpPr>
        <p:spPr>
          <a:xfrm>
            <a:off x="3749040" y="6780108"/>
            <a:ext cx="3474720" cy="389467"/>
          </a:xfrm>
          <a:prstGeom prst="rect">
            <a:avLst/>
          </a:prstGeom>
        </p:spPr>
        <p:txBody>
          <a:bodyPr vert="horz" lIns="104493" tIns="52247" rIns="104493" bIns="52247"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6780108"/>
            <a:ext cx="2560320" cy="389467"/>
          </a:xfrm>
          <a:prstGeom prst="rect">
            <a:avLst/>
          </a:prstGeom>
        </p:spPr>
        <p:txBody>
          <a:bodyPr vert="horz" lIns="104493" tIns="52247" rIns="104493" bIns="52247" rtlCol="0" anchor="ctr"/>
          <a:lstStyle>
            <a:lvl1pPr algn="r">
              <a:defRPr sz="1400">
                <a:solidFill>
                  <a:schemeClr val="tx1">
                    <a:tint val="75000"/>
                  </a:schemeClr>
                </a:solidFill>
              </a:defRPr>
            </a:lvl1pPr>
          </a:lstStyle>
          <a:p>
            <a:fld id="{3CF1AFC5-63DA-447C-8B2A-F97F1C651D7D}" type="slidenum">
              <a:rPr lang="en-US" smtClean="0"/>
              <a:pPr/>
              <a:t>‹#›</a:t>
            </a:fld>
            <a:endParaRPr lang="en-US"/>
          </a:p>
        </p:txBody>
      </p:sp>
    </p:spTree>
    <p:extLst>
      <p:ext uri="{BB962C8B-B14F-4D97-AF65-F5344CB8AC3E}">
        <p14:creationId xmlns:p14="http://schemas.microsoft.com/office/powerpoint/2010/main" val="1477290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4924" rtl="0" eaLnBrk="1" latinLnBrk="0" hangingPunct="1">
        <a:spcBef>
          <a:spcPct val="0"/>
        </a:spcBef>
        <a:buNone/>
        <a:defRPr sz="5000" kern="1200">
          <a:solidFill>
            <a:schemeClr val="tx1"/>
          </a:solidFill>
          <a:latin typeface="+mj-lt"/>
          <a:ea typeface="+mj-ea"/>
          <a:cs typeface="+mj-cs"/>
        </a:defRPr>
      </a:lvl1pPr>
    </p:titleStyle>
    <p:bodyStyle>
      <a:lvl1pPr marL="391847" indent="-391847" algn="l" defTabSz="1044924"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9001" indent="-326539" algn="l" defTabSz="1044924"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6155" indent="-261232" algn="l" defTabSz="10449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8617"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51079"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73541"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96003"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8465"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40927"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4924" rtl="0" eaLnBrk="1" latinLnBrk="0" hangingPunct="1">
        <a:defRPr sz="2100" kern="1200">
          <a:solidFill>
            <a:schemeClr val="tx1"/>
          </a:solidFill>
          <a:latin typeface="+mn-lt"/>
          <a:ea typeface="+mn-ea"/>
          <a:cs typeface="+mn-cs"/>
        </a:defRPr>
      </a:lvl1pPr>
      <a:lvl2pPr marL="522462" algn="l" defTabSz="1044924" rtl="0" eaLnBrk="1" latinLnBrk="0" hangingPunct="1">
        <a:defRPr sz="2100" kern="1200">
          <a:solidFill>
            <a:schemeClr val="tx1"/>
          </a:solidFill>
          <a:latin typeface="+mn-lt"/>
          <a:ea typeface="+mn-ea"/>
          <a:cs typeface="+mn-cs"/>
        </a:defRPr>
      </a:lvl2pPr>
      <a:lvl3pPr marL="1044924" algn="l" defTabSz="1044924" rtl="0" eaLnBrk="1" latinLnBrk="0" hangingPunct="1">
        <a:defRPr sz="2100" kern="1200">
          <a:solidFill>
            <a:schemeClr val="tx1"/>
          </a:solidFill>
          <a:latin typeface="+mn-lt"/>
          <a:ea typeface="+mn-ea"/>
          <a:cs typeface="+mn-cs"/>
        </a:defRPr>
      </a:lvl3pPr>
      <a:lvl4pPr marL="1567386" algn="l" defTabSz="1044924" rtl="0" eaLnBrk="1" latinLnBrk="0" hangingPunct="1">
        <a:defRPr sz="2100" kern="1200">
          <a:solidFill>
            <a:schemeClr val="tx1"/>
          </a:solidFill>
          <a:latin typeface="+mn-lt"/>
          <a:ea typeface="+mn-ea"/>
          <a:cs typeface="+mn-cs"/>
        </a:defRPr>
      </a:lvl4pPr>
      <a:lvl5pPr marL="2089849" algn="l" defTabSz="1044924" rtl="0" eaLnBrk="1" latinLnBrk="0" hangingPunct="1">
        <a:defRPr sz="2100" kern="1200">
          <a:solidFill>
            <a:schemeClr val="tx1"/>
          </a:solidFill>
          <a:latin typeface="+mn-lt"/>
          <a:ea typeface="+mn-ea"/>
          <a:cs typeface="+mn-cs"/>
        </a:defRPr>
      </a:lvl5pPr>
      <a:lvl6pPr marL="2612311" algn="l" defTabSz="1044924" rtl="0" eaLnBrk="1" latinLnBrk="0" hangingPunct="1">
        <a:defRPr sz="2100" kern="1200">
          <a:solidFill>
            <a:schemeClr val="tx1"/>
          </a:solidFill>
          <a:latin typeface="+mn-lt"/>
          <a:ea typeface="+mn-ea"/>
          <a:cs typeface="+mn-cs"/>
        </a:defRPr>
      </a:lvl6pPr>
      <a:lvl7pPr marL="3134772" algn="l" defTabSz="1044924" rtl="0" eaLnBrk="1" latinLnBrk="0" hangingPunct="1">
        <a:defRPr sz="2100" kern="1200">
          <a:solidFill>
            <a:schemeClr val="tx1"/>
          </a:solidFill>
          <a:latin typeface="+mn-lt"/>
          <a:ea typeface="+mn-ea"/>
          <a:cs typeface="+mn-cs"/>
        </a:defRPr>
      </a:lvl7pPr>
      <a:lvl8pPr marL="3657234" algn="l" defTabSz="1044924" rtl="0" eaLnBrk="1" latinLnBrk="0" hangingPunct="1">
        <a:defRPr sz="2100" kern="1200">
          <a:solidFill>
            <a:schemeClr val="tx1"/>
          </a:solidFill>
          <a:latin typeface="+mn-lt"/>
          <a:ea typeface="+mn-ea"/>
          <a:cs typeface="+mn-cs"/>
        </a:defRPr>
      </a:lvl8pPr>
      <a:lvl9pPr marL="4179696" algn="l" defTabSz="1044924"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62000" y="1981200"/>
            <a:ext cx="9326880" cy="1676401"/>
          </a:xfrm>
          <a:prstGeom prst="rect">
            <a:avLst/>
          </a:prstGeom>
          <a:solidFill>
            <a:srgbClr val="292929"/>
          </a:solidFill>
        </p:spPr>
        <p:txBody>
          <a:bodyPr vert="horz" lIns="104493" tIns="52247" rIns="104493" bIns="52247" rtlCol="0" anchor="ctr">
            <a:noAutofit/>
          </a:bodyPr>
          <a:lstStyle/>
          <a:p>
            <a:pPr lvl="0" algn="ctr">
              <a:spcBef>
                <a:spcPct val="0"/>
              </a:spcBef>
            </a:pPr>
            <a:r>
              <a:rPr lang="en-US" sz="5700" b="1" dirty="0" smtClean="0">
                <a:solidFill>
                  <a:srgbClr val="0070C0"/>
                </a:solidFill>
                <a:effectLst>
                  <a:outerShdw blurRad="38100" dist="38100" dir="2700000" algn="tl">
                    <a:srgbClr val="000000">
                      <a:alpha val="43137"/>
                    </a:srgbClr>
                  </a:outerShdw>
                </a:effectLst>
                <a:latin typeface="Cambria" pitchFamily="18" charset="0"/>
                <a:ea typeface="Segoe UI Black" pitchFamily="34" charset="0"/>
              </a:rPr>
              <a:t>The Contribution of NGOs in Social Change</a:t>
            </a:r>
            <a:endParaRPr lang="en-US" sz="5700" b="1" dirty="0">
              <a:solidFill>
                <a:srgbClr val="00B050"/>
              </a:solidFill>
              <a:effectLst>
                <a:outerShdw blurRad="38100" dist="38100" dir="2700000" algn="tl">
                  <a:srgbClr val="000000">
                    <a:alpha val="43137"/>
                  </a:srgbClr>
                </a:outerShdw>
              </a:effectLst>
              <a:latin typeface="Cambria" pitchFamily="18" charset="0"/>
              <a:ea typeface="Cambria" pitchFamily="18" charset="0"/>
              <a:cs typeface="+mj-cs"/>
            </a:endParaRPr>
          </a:p>
        </p:txBody>
      </p:sp>
      <p:sp>
        <p:nvSpPr>
          <p:cNvPr id="8" name="Subtitle 2"/>
          <p:cNvSpPr>
            <a:spLocks noGrp="1"/>
          </p:cNvSpPr>
          <p:nvPr>
            <p:ph type="subTitle" idx="1"/>
          </p:nvPr>
        </p:nvSpPr>
        <p:spPr>
          <a:xfrm>
            <a:off x="1645920" y="4800601"/>
            <a:ext cx="7680960" cy="1752600"/>
          </a:xfrm>
        </p:spPr>
        <p:style>
          <a:lnRef idx="1">
            <a:schemeClr val="accent1"/>
          </a:lnRef>
          <a:fillRef idx="2">
            <a:schemeClr val="accent1"/>
          </a:fillRef>
          <a:effectRef idx="1">
            <a:schemeClr val="accent1"/>
          </a:effectRef>
          <a:fontRef idx="minor">
            <a:schemeClr val="dk1"/>
          </a:fontRef>
        </p:style>
        <p:txBody>
          <a:bodyPr>
            <a:noAutofit/>
          </a:bodyPr>
          <a:lstStyle/>
          <a:p>
            <a:r>
              <a:rPr lang="en-US" sz="3000" b="1" dirty="0" smtClean="0">
                <a:solidFill>
                  <a:srgbClr val="FF0000"/>
                </a:solidFill>
                <a:effectLst>
                  <a:outerShdw blurRad="38100" dist="38100" dir="2700000" algn="tl">
                    <a:srgbClr val="000000">
                      <a:alpha val="43137"/>
                    </a:srgbClr>
                  </a:outerShdw>
                </a:effectLst>
                <a:latin typeface="Cambria" pitchFamily="18" charset="0"/>
                <a:ea typeface="Cambria" pitchFamily="18" charset="0"/>
              </a:rPr>
              <a:t>Mohammad Faisal </a:t>
            </a:r>
            <a:r>
              <a:rPr lang="en-US" sz="3000" b="1" dirty="0" err="1" smtClean="0">
                <a:solidFill>
                  <a:srgbClr val="FF0000"/>
                </a:solidFill>
                <a:effectLst>
                  <a:outerShdw blurRad="38100" dist="38100" dir="2700000" algn="tl">
                    <a:srgbClr val="000000">
                      <a:alpha val="43137"/>
                    </a:srgbClr>
                  </a:outerShdw>
                </a:effectLst>
                <a:latin typeface="Cambria" pitchFamily="18" charset="0"/>
                <a:ea typeface="Cambria" pitchFamily="18" charset="0"/>
              </a:rPr>
              <a:t>Akber</a:t>
            </a:r>
            <a:endParaRPr lang="en-US" sz="3000" b="1" dirty="0" smtClean="0">
              <a:solidFill>
                <a:srgbClr val="FF0000"/>
              </a:solidFill>
              <a:effectLst>
                <a:outerShdw blurRad="38100" dist="38100" dir="2700000" algn="tl">
                  <a:srgbClr val="000000">
                    <a:alpha val="43137"/>
                  </a:srgbClr>
                </a:outerShdw>
              </a:effectLst>
              <a:latin typeface="Cambria" pitchFamily="18" charset="0"/>
              <a:ea typeface="Cambria" pitchFamily="18" charset="0"/>
            </a:endParaRPr>
          </a:p>
          <a:p>
            <a:r>
              <a:rPr lang="en-US" sz="3000" dirty="0" smtClean="0">
                <a:solidFill>
                  <a:srgbClr val="0070C0"/>
                </a:solidFill>
                <a:latin typeface="Cambria" pitchFamily="18" charset="0"/>
                <a:ea typeface="Cambria" pitchFamily="18" charset="0"/>
              </a:rPr>
              <a:t>Department </a:t>
            </a:r>
            <a:r>
              <a:rPr lang="en-US" sz="3000" dirty="0" smtClean="0">
                <a:solidFill>
                  <a:srgbClr val="0070C0"/>
                </a:solidFill>
                <a:latin typeface="Cambria" pitchFamily="18" charset="0"/>
                <a:ea typeface="Cambria" pitchFamily="18" charset="0"/>
              </a:rPr>
              <a:t>of Development Studies</a:t>
            </a:r>
          </a:p>
          <a:p>
            <a:r>
              <a:rPr lang="en-US" sz="3000" dirty="0" smtClean="0">
                <a:solidFill>
                  <a:srgbClr val="0070C0"/>
                </a:solidFill>
                <a:latin typeface="Cambria" pitchFamily="18" charset="0"/>
                <a:ea typeface="Cambria" pitchFamily="18" charset="0"/>
              </a:rPr>
              <a:t>Daffodil International University  </a:t>
            </a:r>
          </a:p>
        </p:txBody>
      </p:sp>
    </p:spTree>
    <p:extLst>
      <p:ext uri="{BB962C8B-B14F-4D97-AF65-F5344CB8AC3E}">
        <p14:creationId xmlns:p14="http://schemas.microsoft.com/office/powerpoint/2010/main" val="2072493547"/>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10515600" cy="57912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Font typeface="Wingdings" pitchFamily="2" charset="2"/>
              <a:buChar char="§"/>
            </a:pPr>
            <a:r>
              <a:rPr lang="en-US" sz="3000" dirty="0" smtClean="0">
                <a:latin typeface="Cambria" pitchFamily="18" charset="0"/>
              </a:rPr>
              <a:t>Enhancing the knowledge base</a:t>
            </a:r>
          </a:p>
          <a:p>
            <a:pPr marL="274320" indent="-274320" algn="just">
              <a:spcBef>
                <a:spcPts val="0"/>
              </a:spcBef>
              <a:buFont typeface="Wingdings" pitchFamily="2" charset="2"/>
              <a:buChar char="§"/>
            </a:pPr>
            <a:r>
              <a:rPr lang="en-US" sz="3000" dirty="0" smtClean="0">
                <a:latin typeface="Cambria" pitchFamily="18" charset="0"/>
              </a:rPr>
              <a:t>Advocacy and lobbying</a:t>
            </a:r>
          </a:p>
          <a:p>
            <a:pPr marL="274320" indent="-274320" algn="just">
              <a:spcBef>
                <a:spcPts val="0"/>
              </a:spcBef>
              <a:buFont typeface="Wingdings" pitchFamily="2" charset="2"/>
              <a:buChar char="§"/>
            </a:pPr>
            <a:r>
              <a:rPr lang="en-US" sz="3000" dirty="0" smtClean="0">
                <a:latin typeface="Cambria" pitchFamily="18" charset="0"/>
              </a:rPr>
              <a:t>Membership in national delegations</a:t>
            </a:r>
          </a:p>
          <a:p>
            <a:pPr marL="274320" indent="-274320" algn="just">
              <a:spcBef>
                <a:spcPts val="0"/>
              </a:spcBef>
              <a:buFont typeface="Wingdings" pitchFamily="2" charset="2"/>
              <a:buChar char="§"/>
            </a:pPr>
            <a:r>
              <a:rPr lang="en-US" sz="3000" dirty="0" smtClean="0">
                <a:latin typeface="Cambria" pitchFamily="18" charset="0"/>
              </a:rPr>
              <a:t>Contribution to compliance review and enforcement as well as dispute settlement procedures</a:t>
            </a:r>
          </a:p>
          <a:p>
            <a:pPr marL="274320" indent="-274320" algn="just">
              <a:spcBef>
                <a:spcPts val="0"/>
              </a:spcBef>
              <a:buFont typeface="Wingdings" pitchFamily="2" charset="2"/>
              <a:buChar char="§"/>
            </a:pPr>
            <a:r>
              <a:rPr lang="en-US" sz="3000" dirty="0" smtClean="0">
                <a:latin typeface="Cambria" pitchFamily="18" charset="0"/>
              </a:rPr>
              <a:t>Ensuring transparency</a:t>
            </a:r>
          </a:p>
          <a:p>
            <a:pPr marL="274320" indent="-274320" algn="just">
              <a:spcBef>
                <a:spcPts val="0"/>
              </a:spcBef>
              <a:buFont typeface="Wingdings" pitchFamily="2" charset="2"/>
              <a:buChar char="§"/>
            </a:pPr>
            <a:r>
              <a:rPr lang="en-US" sz="3000" dirty="0" smtClean="0">
                <a:latin typeface="Cambria" pitchFamily="18" charset="0"/>
              </a:rPr>
              <a:t>Supporting international secretariats</a:t>
            </a:r>
          </a:p>
          <a:p>
            <a:pPr marL="274320" indent="-274320" algn="just">
              <a:spcBef>
                <a:spcPts val="0"/>
              </a:spcBef>
              <a:buFont typeface="Wingdings" pitchFamily="2" charset="2"/>
              <a:buChar char="§"/>
            </a:pPr>
            <a:r>
              <a:rPr lang="en-US" sz="3000" dirty="0" smtClean="0">
                <a:latin typeface="Cambria" pitchFamily="18" charset="0"/>
              </a:rPr>
              <a:t>Broader functions of NGOs in international environmental governance</a:t>
            </a:r>
          </a:p>
          <a:p>
            <a:pPr marL="274320" indent="-274320" algn="just">
              <a:spcBef>
                <a:spcPts val="0"/>
              </a:spcBef>
              <a:buFont typeface="Wingdings" pitchFamily="2" charset="2"/>
              <a:buChar char="§"/>
            </a:pPr>
            <a:r>
              <a:rPr lang="en-US" sz="3000" dirty="0" smtClean="0">
                <a:latin typeface="Cambria" pitchFamily="18" charset="0"/>
              </a:rPr>
              <a:t>Promote Socio-economic Development</a:t>
            </a:r>
          </a:p>
          <a:p>
            <a:pPr marL="274320" indent="-274320" algn="just">
              <a:spcBef>
                <a:spcPts val="0"/>
              </a:spcBef>
              <a:buFont typeface="Wingdings" pitchFamily="2" charset="2"/>
              <a:buChar char="§"/>
            </a:pPr>
            <a:r>
              <a:rPr lang="en-US" sz="3000" dirty="0" smtClean="0">
                <a:latin typeface="Cambria" pitchFamily="18" charset="0"/>
              </a:rPr>
              <a:t>Well-being of people</a:t>
            </a:r>
          </a:p>
          <a:p>
            <a:pPr marL="274320" indent="-274320" algn="just">
              <a:spcBef>
                <a:spcPts val="0"/>
              </a:spcBef>
              <a:buFont typeface="Wingdings" pitchFamily="2" charset="2"/>
              <a:buChar char="§"/>
            </a:pPr>
            <a:r>
              <a:rPr lang="en-US" sz="3000" dirty="0" smtClean="0">
                <a:latin typeface="Cambria" pitchFamily="18" charset="0"/>
              </a:rPr>
              <a:t>Social change and social development </a:t>
            </a:r>
            <a:endParaRPr lang="en-US" sz="3000" dirty="0">
              <a:latin typeface="Cambria" pitchFamily="18" charset="0"/>
            </a:endParaRPr>
          </a:p>
        </p:txBody>
      </p:sp>
      <p:sp>
        <p:nvSpPr>
          <p:cNvPr id="5" name="Title 1"/>
          <p:cNvSpPr txBox="1">
            <a:spLocks/>
          </p:cNvSpPr>
          <p:nvPr/>
        </p:nvSpPr>
        <p:spPr>
          <a:xfrm>
            <a:off x="0" y="0"/>
            <a:ext cx="10972800" cy="6096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marL="274320" indent="-274320" algn="ctr">
              <a:spcBef>
                <a:spcPts val="0"/>
              </a:spcBef>
            </a:pPr>
            <a:r>
              <a:rPr lang="en-US" sz="4800" b="1" dirty="0" smtClean="0">
                <a:latin typeface="Cambria" pitchFamily="18" charset="0"/>
              </a:rPr>
              <a:t>Role of NGOs in Development Agenda</a:t>
            </a:r>
          </a:p>
        </p:txBody>
      </p:sp>
    </p:spTree>
    <p:extLst>
      <p:ext uri="{BB962C8B-B14F-4D97-AF65-F5344CB8AC3E}">
        <p14:creationId xmlns:p14="http://schemas.microsoft.com/office/powerpoint/2010/main" val="75004873"/>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72800" cy="1219200"/>
          </a:xfrm>
          <a:solidFill>
            <a:srgbClr val="66FF99"/>
          </a:solidFill>
        </p:spPr>
        <p:txBody>
          <a:bodyPr>
            <a:noAutofit/>
          </a:bodyPr>
          <a:lstStyle/>
          <a:p>
            <a:r>
              <a:rPr lang="en-US" sz="4000" b="1" dirty="0" smtClean="0">
                <a:effectLst>
                  <a:outerShdw blurRad="38100" dist="38100" dir="2700000" algn="tl">
                    <a:srgbClr val="000000">
                      <a:alpha val="43137"/>
                    </a:srgbClr>
                  </a:outerShdw>
                </a:effectLst>
                <a:latin typeface="Cambria" pitchFamily="18" charset="0"/>
              </a:rPr>
              <a:t>The Contribution of NGOs in Social Change in Bangladesh, Somalia, Nigeria : </a:t>
            </a:r>
            <a:r>
              <a:rPr lang="en-US" sz="4500" b="1" dirty="0" smtClean="0">
                <a:solidFill>
                  <a:srgbClr val="FF0000"/>
                </a:solidFill>
                <a:effectLst>
                  <a:outerShdw blurRad="38100" dist="38100" dir="2700000" algn="tl">
                    <a:srgbClr val="000000">
                      <a:alpha val="43137"/>
                    </a:srgbClr>
                  </a:outerShdw>
                </a:effectLst>
                <a:latin typeface="Cambria" pitchFamily="18" charset="0"/>
              </a:rPr>
              <a:t>Microfinance </a:t>
            </a:r>
            <a:endParaRPr lang="en-US" sz="4500" b="1" dirty="0">
              <a:solidFill>
                <a:srgbClr val="FF0000"/>
              </a:solidFill>
              <a:effectLst>
                <a:outerShdw blurRad="38100" dist="38100" dir="2700000" algn="tl">
                  <a:srgbClr val="000000">
                    <a:alpha val="43137"/>
                  </a:srgbClr>
                </a:outerShdw>
              </a:effectLst>
              <a:latin typeface="Cambria" pitchFamily="18" charset="0"/>
            </a:endParaRPr>
          </a:p>
        </p:txBody>
      </p:sp>
      <p:sp>
        <p:nvSpPr>
          <p:cNvPr id="3" name="Content Placeholder 2"/>
          <p:cNvSpPr>
            <a:spLocks noGrp="1"/>
          </p:cNvSpPr>
          <p:nvPr>
            <p:ph idx="1"/>
          </p:nvPr>
        </p:nvSpPr>
        <p:spPr>
          <a:xfrm>
            <a:off x="228600" y="1447800"/>
            <a:ext cx="10515600" cy="5715000"/>
          </a:xfrm>
        </p:spPr>
        <p:style>
          <a:lnRef idx="2">
            <a:schemeClr val="accent1"/>
          </a:lnRef>
          <a:fillRef idx="1">
            <a:schemeClr val="lt1"/>
          </a:fillRef>
          <a:effectRef idx="0">
            <a:schemeClr val="accent1"/>
          </a:effectRef>
          <a:fontRef idx="minor">
            <a:schemeClr val="dk1"/>
          </a:fontRef>
        </p:style>
        <p:txBody>
          <a:bodyPr>
            <a:normAutofit/>
          </a:bodyPr>
          <a:lstStyle/>
          <a:p>
            <a:pPr marL="274320" indent="-274320" algn="just">
              <a:spcBef>
                <a:spcPts val="0"/>
              </a:spcBef>
              <a:buFont typeface="Wingdings" pitchFamily="2" charset="2"/>
              <a:buChar char="§"/>
            </a:pPr>
            <a:r>
              <a:rPr lang="en-US" sz="3000" dirty="0" smtClean="0">
                <a:latin typeface="Cambria" pitchFamily="18" charset="0"/>
              </a:rPr>
              <a:t>In countries like Bangladesh, Somalia, and Nigeria, women are disproportionately disadvantaged. </a:t>
            </a:r>
          </a:p>
          <a:p>
            <a:pPr marL="274320" indent="-274320" algn="just">
              <a:spcBef>
                <a:spcPts val="0"/>
              </a:spcBef>
              <a:buFont typeface="Wingdings" pitchFamily="2" charset="2"/>
              <a:buChar char="§"/>
            </a:pPr>
            <a:r>
              <a:rPr lang="en-US" sz="3000" dirty="0" smtClean="0">
                <a:latin typeface="Cambria" pitchFamily="18" charset="0"/>
              </a:rPr>
              <a:t>Women constitute the overwhelming majority of the microfinance beneficiaries.</a:t>
            </a:r>
          </a:p>
          <a:p>
            <a:pPr marL="274320" indent="-274320" algn="just">
              <a:spcBef>
                <a:spcPts val="0"/>
              </a:spcBef>
              <a:buFont typeface="Wingdings" pitchFamily="2" charset="2"/>
              <a:buChar char="§"/>
            </a:pPr>
            <a:r>
              <a:rPr lang="en-US" sz="3000" dirty="0" smtClean="0">
                <a:latin typeface="Cambria" pitchFamily="18" charset="0"/>
              </a:rPr>
              <a:t>Microfinance helps women acquire assets of their own and exercise power in household decision making. </a:t>
            </a:r>
          </a:p>
          <a:p>
            <a:pPr marL="274320" indent="-274320" algn="just">
              <a:spcBef>
                <a:spcPts val="0"/>
              </a:spcBef>
              <a:buFont typeface="Wingdings" pitchFamily="2" charset="2"/>
              <a:buChar char="§"/>
            </a:pPr>
            <a:r>
              <a:rPr lang="en-US" sz="3000" dirty="0" smtClean="0">
                <a:latin typeface="Cambria" pitchFamily="18" charset="0"/>
              </a:rPr>
              <a:t>Microfinance programs taken by NGOs promote investment in human capital and raise awareness of reproductive health issues among poor families. </a:t>
            </a:r>
          </a:p>
          <a:p>
            <a:pPr marL="274320" indent="-274320" algn="just">
              <a:spcBef>
                <a:spcPts val="0"/>
              </a:spcBef>
              <a:buFont typeface="Wingdings" pitchFamily="2" charset="2"/>
              <a:buChar char="§"/>
            </a:pPr>
            <a:r>
              <a:rPr lang="en-US" sz="3000" dirty="0" err="1" smtClean="0">
                <a:latin typeface="Cambria" pitchFamily="18" charset="0"/>
              </a:rPr>
              <a:t>Grameen</a:t>
            </a:r>
            <a:r>
              <a:rPr lang="en-US" sz="3000" dirty="0" smtClean="0">
                <a:latin typeface="Cambria" pitchFamily="18" charset="0"/>
              </a:rPr>
              <a:t> Bank, BRAC, ASA in Bangladesh; Salaam Financial Services, </a:t>
            </a:r>
            <a:r>
              <a:rPr lang="en-US" sz="3000" dirty="0" err="1" smtClean="0">
                <a:latin typeface="Cambria" pitchFamily="18" charset="0"/>
              </a:rPr>
              <a:t>Kabaa</a:t>
            </a:r>
            <a:r>
              <a:rPr lang="en-US" sz="3000" dirty="0" smtClean="0">
                <a:latin typeface="Cambria" pitchFamily="18" charset="0"/>
              </a:rPr>
              <a:t> Microfinance Institution (K-MFI) in Somaliland provide short loans to poor women.  </a:t>
            </a:r>
            <a:endParaRPr lang="en-US" sz="3000" dirty="0">
              <a:latin typeface="Cambria" pitchFamily="18" charset="0"/>
            </a:endParaRPr>
          </a:p>
        </p:txBody>
      </p:sp>
    </p:spTree>
    <p:extLst>
      <p:ext uri="{BB962C8B-B14F-4D97-AF65-F5344CB8AC3E}">
        <p14:creationId xmlns:p14="http://schemas.microsoft.com/office/powerpoint/2010/main" val="2307984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762000"/>
            <a:ext cx="2514600" cy="5252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vert270" lIns="104493" tIns="52247" rIns="104493" bIns="52247" rtlCol="0" anchor="ctr"/>
          <a:lstStyle/>
          <a:p>
            <a:pPr algn="ctr"/>
            <a:r>
              <a:rPr lang="en-US" sz="7500" dirty="0" smtClean="0"/>
              <a:t>Microfinance </a:t>
            </a:r>
            <a:endParaRPr lang="en-US" sz="7500" dirty="0"/>
          </a:p>
        </p:txBody>
      </p:sp>
      <p:sp>
        <p:nvSpPr>
          <p:cNvPr id="10" name="Rounded Rectangle 9"/>
          <p:cNvSpPr/>
          <p:nvPr/>
        </p:nvSpPr>
        <p:spPr>
          <a:xfrm>
            <a:off x="4480560" y="1950720"/>
            <a:ext cx="3108960" cy="260096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104493" tIns="52247" rIns="104493" bIns="52247" rtlCol="0" anchor="ctr"/>
          <a:lstStyle/>
          <a:p>
            <a:pPr algn="ctr"/>
            <a:r>
              <a:rPr lang="en-US" sz="5000" dirty="0" smtClean="0"/>
              <a:t>Targeting Women  </a:t>
            </a:r>
            <a:endParaRPr lang="en-US" sz="5000" dirty="0"/>
          </a:p>
        </p:txBody>
      </p:sp>
      <p:cxnSp>
        <p:nvCxnSpPr>
          <p:cNvPr id="12" name="Straight Connector 11"/>
          <p:cNvCxnSpPr>
            <a:stCxn id="10" idx="1"/>
          </p:cNvCxnSpPr>
          <p:nvPr/>
        </p:nvCxnSpPr>
        <p:spPr>
          <a:xfrm rot="10800000">
            <a:off x="3200400" y="3251200"/>
            <a:ext cx="1280160" cy="1694"/>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412480" y="487680"/>
            <a:ext cx="1920240" cy="625856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vert270" lIns="104493" tIns="52247" rIns="104493" bIns="52247" rtlCol="0" anchor="ctr"/>
          <a:lstStyle/>
          <a:p>
            <a:pPr algn="ctr"/>
            <a:r>
              <a:rPr lang="en-US" sz="6200" dirty="0" smtClean="0"/>
              <a:t>Women Empowerment</a:t>
            </a:r>
            <a:endParaRPr lang="en-US" sz="6200" dirty="0"/>
          </a:p>
        </p:txBody>
      </p:sp>
      <p:cxnSp>
        <p:nvCxnSpPr>
          <p:cNvPr id="15" name="Straight Connector 14"/>
          <p:cNvCxnSpPr>
            <a:stCxn id="10" idx="3"/>
          </p:cNvCxnSpPr>
          <p:nvPr/>
        </p:nvCxnSpPr>
        <p:spPr>
          <a:xfrm>
            <a:off x="7589520" y="3251200"/>
            <a:ext cx="822960" cy="169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s of microcredit"/>
          <p:cNvPicPr>
            <a:picLocks noChangeAspect="1" noChangeArrowheads="1"/>
          </p:cNvPicPr>
          <p:nvPr/>
        </p:nvPicPr>
        <p:blipFill>
          <a:blip r:embed="rId2"/>
          <a:srcRect/>
          <a:stretch>
            <a:fillRect/>
          </a:stretch>
        </p:blipFill>
        <p:spPr bwMode="auto">
          <a:xfrm>
            <a:off x="0" y="0"/>
            <a:ext cx="10972800" cy="7315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http://article.sciencepublishinggroup.com/journal/296/2960017/image001.jpg"/>
          <p:cNvPicPr>
            <a:picLocks noChangeAspect="1" noChangeArrowheads="1"/>
          </p:cNvPicPr>
          <p:nvPr/>
        </p:nvPicPr>
        <p:blipFill>
          <a:blip r:embed="rId2"/>
          <a:srcRect/>
          <a:stretch>
            <a:fillRect/>
          </a:stretch>
        </p:blipFill>
        <p:spPr bwMode="auto">
          <a:xfrm>
            <a:off x="731520" y="568960"/>
            <a:ext cx="9784080" cy="5608320"/>
          </a:xfrm>
          <a:prstGeom prst="rect">
            <a:avLst/>
          </a:prstGeom>
          <a:noFill/>
        </p:spPr>
      </p:pic>
      <p:sp>
        <p:nvSpPr>
          <p:cNvPr id="3" name="TextBox 2"/>
          <p:cNvSpPr txBox="1"/>
          <p:nvPr/>
        </p:nvSpPr>
        <p:spPr>
          <a:xfrm>
            <a:off x="1828800" y="6664960"/>
            <a:ext cx="7406640" cy="428680"/>
          </a:xfrm>
          <a:prstGeom prst="rect">
            <a:avLst/>
          </a:prstGeom>
          <a:noFill/>
        </p:spPr>
        <p:txBody>
          <a:bodyPr wrap="square" lIns="104493" tIns="52247" rIns="104493" bIns="52247" rtlCol="0">
            <a:spAutoFit/>
          </a:bodyPr>
          <a:lstStyle/>
          <a:p>
            <a:r>
              <a:rPr lang="en-US" b="1" dirty="0" smtClean="0"/>
              <a:t>Figure: </a:t>
            </a:r>
            <a:r>
              <a:rPr lang="en-US" dirty="0" err="1" smtClean="0">
                <a:solidFill>
                  <a:srgbClr val="FF0000"/>
                </a:solidFill>
              </a:rPr>
              <a:t>Grameen</a:t>
            </a:r>
            <a:r>
              <a:rPr lang="en-US" dirty="0" smtClean="0">
                <a:solidFill>
                  <a:srgbClr val="FF0000"/>
                </a:solidFill>
              </a:rPr>
              <a:t> Bank Loan Distribution System</a:t>
            </a:r>
            <a:endParaRPr lang="en-US"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10515600" cy="5715000"/>
          </a:xfrm>
        </p:spPr>
        <p:style>
          <a:lnRef idx="2">
            <a:schemeClr val="accent2"/>
          </a:lnRef>
          <a:fillRef idx="1">
            <a:schemeClr val="lt1"/>
          </a:fillRef>
          <a:effectRef idx="0">
            <a:schemeClr val="accent2"/>
          </a:effectRef>
          <a:fontRef idx="minor">
            <a:schemeClr val="dk1"/>
          </a:fontRef>
        </p:style>
        <p:txBody>
          <a:bodyPr>
            <a:normAutofit/>
          </a:bodyPr>
          <a:lstStyle/>
          <a:p>
            <a:pPr marL="274320" indent="-274320" algn="just">
              <a:spcBef>
                <a:spcPts val="0"/>
              </a:spcBef>
              <a:buFont typeface="Wingdings" pitchFamily="2" charset="2"/>
              <a:buChar char="§"/>
            </a:pPr>
            <a:r>
              <a:rPr lang="en-US" sz="3000" dirty="0" smtClean="0">
                <a:latin typeface="Cambria" pitchFamily="18" charset="0"/>
              </a:rPr>
              <a:t>BRAC’s </a:t>
            </a:r>
            <a:r>
              <a:rPr lang="en-US" sz="3000" b="1" dirty="0" smtClean="0">
                <a:latin typeface="Cambria" pitchFamily="18" charset="0"/>
              </a:rPr>
              <a:t>Non-Formal Primary Education Program </a:t>
            </a:r>
            <a:r>
              <a:rPr lang="en-US" sz="3000" dirty="0" smtClean="0">
                <a:latin typeface="Cambria" pitchFamily="18" charset="0"/>
              </a:rPr>
              <a:t>is an initiative for the rural areas of Bangladesh to provide basic education to the large numbers of children </a:t>
            </a:r>
            <a:r>
              <a:rPr lang="en-US" sz="3000" b="1" i="1" dirty="0" smtClean="0">
                <a:latin typeface="Cambria" pitchFamily="18" charset="0"/>
              </a:rPr>
              <a:t>who were not being reached through government efforts. </a:t>
            </a:r>
          </a:p>
          <a:p>
            <a:pPr marL="274320" indent="-274320" algn="just">
              <a:spcBef>
                <a:spcPts val="0"/>
              </a:spcBef>
              <a:buFont typeface="Wingdings" pitchFamily="2" charset="2"/>
              <a:buChar char="§"/>
            </a:pPr>
            <a:r>
              <a:rPr lang="en-US" sz="3000" dirty="0" smtClean="0">
                <a:latin typeface="Cambria" pitchFamily="18" charset="0"/>
              </a:rPr>
              <a:t>In comparison with the teachers in the formal education system, BRAC teachers have smaller classes (30 students only), teach fewer subjects, address fewer objectives and provide an estimated 500 additional hours per year of engaged instructional time. </a:t>
            </a:r>
          </a:p>
          <a:p>
            <a:pPr marL="274320" indent="-274320" algn="just">
              <a:spcBef>
                <a:spcPts val="0"/>
              </a:spcBef>
              <a:buFont typeface="Wingdings" pitchFamily="2" charset="2"/>
              <a:buChar char="§"/>
            </a:pPr>
            <a:r>
              <a:rPr lang="en-US" sz="3000" dirty="0" smtClean="0">
                <a:latin typeface="Cambria" pitchFamily="18" charset="0"/>
              </a:rPr>
              <a:t>Similarly  Association for Social Advancement-ASA in Bangladesh, Plan International, Teach for India these are working for ensuring basic education for drop out students. </a:t>
            </a:r>
            <a:endParaRPr lang="en-US" sz="3000" dirty="0">
              <a:latin typeface="Cambria" pitchFamily="18" charset="0"/>
            </a:endParaRP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kumimoji="0" lang="en-US" sz="40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Education </a:t>
            </a:r>
            <a:endPar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2997633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Image result for images of BRAC ananda school"/>
          <p:cNvPicPr>
            <a:picLocks noChangeAspect="1" noChangeArrowheads="1"/>
          </p:cNvPicPr>
          <p:nvPr/>
        </p:nvPicPr>
        <p:blipFill>
          <a:blip r:embed="rId2"/>
          <a:srcRect/>
          <a:stretch>
            <a:fillRect/>
          </a:stretch>
        </p:blipFill>
        <p:spPr bwMode="auto">
          <a:xfrm>
            <a:off x="640080" y="568960"/>
            <a:ext cx="9692640" cy="633984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515600" cy="5623560"/>
          </a:xfrm>
        </p:spPr>
        <p:txBody>
          <a:bodyPr>
            <a:normAutofit lnSpcReduction="10000"/>
          </a:bodyPr>
          <a:lstStyle/>
          <a:p>
            <a:pPr marL="274320" indent="-274320" algn="just">
              <a:spcBef>
                <a:spcPts val="0"/>
              </a:spcBef>
              <a:buFont typeface="Wingdings" pitchFamily="2" charset="2"/>
              <a:buChar char="q"/>
            </a:pPr>
            <a:r>
              <a:rPr lang="en-US" sz="3000" dirty="0" smtClean="0">
                <a:latin typeface="Cambria" pitchFamily="18" charset="0"/>
              </a:rPr>
              <a:t>The Lancet documented in 2013 that Bangladesh achieved great success in health, especially in the improvements in the survival of infants and children under 5 years of age, life expectancy, immunization coverage and tuberculosis. </a:t>
            </a:r>
          </a:p>
          <a:p>
            <a:pPr marL="274320" indent="-274320" algn="just">
              <a:spcBef>
                <a:spcPts val="0"/>
              </a:spcBef>
              <a:buFont typeface="Wingdings" pitchFamily="2" charset="2"/>
              <a:buChar char="q"/>
            </a:pPr>
            <a:r>
              <a:rPr lang="en-US" sz="3000" dirty="0" smtClean="0">
                <a:latin typeface="Cambria" pitchFamily="18" charset="0"/>
              </a:rPr>
              <a:t>BRAC’s WASH (Water, Sanitation, and Hygiene) program is another hallmark initiative in the health sector. </a:t>
            </a:r>
          </a:p>
          <a:p>
            <a:pPr marL="274320" indent="-274320" algn="just">
              <a:spcBef>
                <a:spcPts val="0"/>
              </a:spcBef>
              <a:buFont typeface="Wingdings" pitchFamily="2" charset="2"/>
              <a:buChar char="q"/>
            </a:pPr>
            <a:r>
              <a:rPr lang="en-US" sz="3000" dirty="0" smtClean="0">
                <a:latin typeface="Cambria" pitchFamily="18" charset="0"/>
              </a:rPr>
              <a:t>Under this program, extremely poor people get financial cooperation in the construction of sanitary latrines and also obtain awareness about sanitation systems. </a:t>
            </a:r>
          </a:p>
          <a:p>
            <a:pPr marL="274320" indent="-274320" algn="just">
              <a:spcBef>
                <a:spcPts val="0"/>
              </a:spcBef>
              <a:buFont typeface="Wingdings" pitchFamily="2" charset="2"/>
              <a:buChar char="q"/>
            </a:pPr>
            <a:r>
              <a:rPr lang="en-US" sz="3000" dirty="0" smtClean="0">
                <a:latin typeface="Cambria" pitchFamily="18" charset="0"/>
              </a:rPr>
              <a:t>The African Childhood Care Network in Nigeria, the Society for Telemedicine and E-Health in Nigeria, and Oxfam International in Somalia are working to ensure health facilities.</a:t>
            </a:r>
            <a:endParaRPr lang="en-US" sz="3000" dirty="0">
              <a:latin typeface="Cambria" pitchFamily="18" charset="0"/>
            </a:endParaRP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kumimoji="0" lang="en-US" sz="40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Health </a:t>
            </a:r>
            <a:endPar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38112022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10515600" cy="5857240"/>
          </a:xfrm>
        </p:spPr>
        <p:style>
          <a:lnRef idx="2">
            <a:schemeClr val="accent5"/>
          </a:lnRef>
          <a:fillRef idx="1">
            <a:schemeClr val="lt1"/>
          </a:fillRef>
          <a:effectRef idx="0">
            <a:schemeClr val="accent5"/>
          </a:effectRef>
          <a:fontRef idx="minor">
            <a:schemeClr val="dk1"/>
          </a:fontRef>
        </p:style>
        <p:txBody>
          <a:bodyPr>
            <a:noAutofit/>
          </a:bodyPr>
          <a:lstStyle/>
          <a:p>
            <a:pPr marL="274320" indent="-274320" algn="just">
              <a:spcBef>
                <a:spcPts val="0"/>
              </a:spcBef>
              <a:buFont typeface="Wingdings" pitchFamily="2" charset="2"/>
              <a:buChar char="§"/>
            </a:pPr>
            <a:r>
              <a:rPr lang="en-US" sz="2800" dirty="0" smtClean="0">
                <a:latin typeface="Cambria" pitchFamily="18" charset="0"/>
              </a:rPr>
              <a:t>NGOs</a:t>
            </a:r>
            <a:r>
              <a:rPr lang="en-US" sz="2800" dirty="0">
                <a:latin typeface="Cambria" pitchFamily="18" charset="0"/>
              </a:rPr>
              <a:t>, as the development partners of </a:t>
            </a:r>
            <a:r>
              <a:rPr lang="en-US" sz="2800" dirty="0" smtClean="0">
                <a:latin typeface="Cambria" pitchFamily="18" charset="0"/>
              </a:rPr>
              <a:t>government, are </a:t>
            </a:r>
            <a:r>
              <a:rPr lang="en-US" sz="2800" dirty="0">
                <a:latin typeface="Cambria" pitchFamily="18" charset="0"/>
              </a:rPr>
              <a:t>working towards women empowerment and implementing a series of development intervention for </a:t>
            </a:r>
            <a:r>
              <a:rPr lang="en-US" sz="2800" dirty="0" smtClean="0">
                <a:latin typeface="Cambria" pitchFamily="18" charset="0"/>
              </a:rPr>
              <a:t>eradicating </a:t>
            </a:r>
            <a:r>
              <a:rPr lang="en-US" sz="2800" dirty="0">
                <a:latin typeface="Cambria" pitchFamily="18" charset="0"/>
              </a:rPr>
              <a:t>gender discrimination</a:t>
            </a:r>
            <a:r>
              <a:rPr lang="en-US" sz="2800" dirty="0" smtClean="0">
                <a:latin typeface="Cambria" pitchFamily="18" charset="0"/>
              </a:rPr>
              <a:t>.</a:t>
            </a:r>
          </a:p>
          <a:p>
            <a:pPr marL="274320" indent="-274320" algn="just">
              <a:spcBef>
                <a:spcPts val="0"/>
              </a:spcBef>
              <a:buFont typeface="Wingdings" pitchFamily="2" charset="2"/>
              <a:buChar char="§"/>
            </a:pPr>
            <a:r>
              <a:rPr lang="en-US" sz="2800" dirty="0" smtClean="0">
                <a:latin typeface="Cambria" pitchFamily="18" charset="0"/>
              </a:rPr>
              <a:t>Following  </a:t>
            </a:r>
            <a:r>
              <a:rPr lang="en-US" sz="2800" dirty="0">
                <a:latin typeface="Cambria" pitchFamily="18" charset="0"/>
              </a:rPr>
              <a:t>the continuation of initiatives</a:t>
            </a:r>
            <a:r>
              <a:rPr lang="en-US" sz="2800" dirty="0" smtClean="0">
                <a:latin typeface="Cambria" pitchFamily="18" charset="0"/>
              </a:rPr>
              <a:t>, NGOs </a:t>
            </a:r>
            <a:r>
              <a:rPr lang="en-US" sz="2800" dirty="0">
                <a:latin typeface="Cambria" pitchFamily="18" charset="0"/>
              </a:rPr>
              <a:t>have arranged many income generating activities </a:t>
            </a:r>
            <a:r>
              <a:rPr lang="en-US" sz="2800" dirty="0" smtClean="0">
                <a:latin typeface="Cambria" pitchFamily="18" charset="0"/>
              </a:rPr>
              <a:t>like </a:t>
            </a:r>
            <a:r>
              <a:rPr lang="en-US" sz="2800" dirty="0">
                <a:latin typeface="Cambria" pitchFamily="18" charset="0"/>
              </a:rPr>
              <a:t>apiculture, silk </a:t>
            </a:r>
            <a:r>
              <a:rPr lang="en-US" sz="2800" dirty="0" smtClean="0">
                <a:latin typeface="Cambria" pitchFamily="18" charset="0"/>
              </a:rPr>
              <a:t>production, </a:t>
            </a:r>
            <a:r>
              <a:rPr lang="en-US" sz="2800" dirty="0">
                <a:latin typeface="Cambria" pitchFamily="18" charset="0"/>
              </a:rPr>
              <a:t>embroidery, fishnet matching, poultry and livestock to increase the socio economic condition of women</a:t>
            </a:r>
            <a:r>
              <a:rPr lang="en-US" sz="2800" dirty="0" smtClean="0">
                <a:latin typeface="Cambria" pitchFamily="18" charset="0"/>
              </a:rPr>
              <a:t>.</a:t>
            </a:r>
          </a:p>
          <a:p>
            <a:pPr marL="274320" indent="-274320" algn="just">
              <a:spcBef>
                <a:spcPts val="0"/>
              </a:spcBef>
              <a:buFont typeface="Wingdings" pitchFamily="2" charset="2"/>
              <a:buChar char="§"/>
            </a:pPr>
            <a:r>
              <a:rPr lang="en-US" sz="2800" dirty="0">
                <a:latin typeface="Cambria" pitchFamily="18" charset="0"/>
              </a:rPr>
              <a:t>In 2012, CARE Bangladesh provided a list of 81 </a:t>
            </a:r>
            <a:r>
              <a:rPr lang="en-US" sz="2800" dirty="0" smtClean="0">
                <a:latin typeface="Cambria" pitchFamily="18" charset="0"/>
              </a:rPr>
              <a:t>NGOs </a:t>
            </a:r>
            <a:r>
              <a:rPr lang="en-US" sz="2800" dirty="0">
                <a:latin typeface="Cambria" pitchFamily="18" charset="0"/>
              </a:rPr>
              <a:t>including BRAC, CARE-Bangladesh</a:t>
            </a:r>
            <a:r>
              <a:rPr lang="en-US" sz="2800" dirty="0" smtClean="0">
                <a:latin typeface="Cambria" pitchFamily="18" charset="0"/>
              </a:rPr>
              <a:t>, </a:t>
            </a:r>
            <a:r>
              <a:rPr lang="en-US" sz="2800" dirty="0" err="1">
                <a:latin typeface="Cambria" pitchFamily="18" charset="0"/>
              </a:rPr>
              <a:t>Hitaishi</a:t>
            </a:r>
            <a:r>
              <a:rPr lang="en-US" sz="2800" dirty="0">
                <a:latin typeface="Cambria" pitchFamily="18" charset="0"/>
              </a:rPr>
              <a:t> Bangladesh, </a:t>
            </a:r>
            <a:r>
              <a:rPr lang="en-US" sz="2800" dirty="0" err="1">
                <a:latin typeface="Cambria" pitchFamily="18" charset="0"/>
              </a:rPr>
              <a:t>Manusher</a:t>
            </a:r>
            <a:r>
              <a:rPr lang="en-US" sz="2800" dirty="0">
                <a:latin typeface="Cambria" pitchFamily="18" charset="0"/>
              </a:rPr>
              <a:t> </a:t>
            </a:r>
            <a:r>
              <a:rPr lang="en-US" sz="2800" dirty="0" err="1">
                <a:latin typeface="Cambria" pitchFamily="18" charset="0"/>
              </a:rPr>
              <a:t>Jonno</a:t>
            </a:r>
            <a:r>
              <a:rPr lang="en-US" sz="2800" dirty="0">
                <a:latin typeface="Cambria" pitchFamily="18" charset="0"/>
              </a:rPr>
              <a:t>, </a:t>
            </a:r>
            <a:r>
              <a:rPr lang="en-US" sz="2800" dirty="0" err="1">
                <a:latin typeface="Cambria" pitchFamily="18" charset="0"/>
              </a:rPr>
              <a:t>Mohila</a:t>
            </a:r>
            <a:r>
              <a:rPr lang="en-US" sz="2800" dirty="0">
                <a:latin typeface="Cambria" pitchFamily="18" charset="0"/>
              </a:rPr>
              <a:t> </a:t>
            </a:r>
            <a:r>
              <a:rPr lang="en-US" sz="2800" dirty="0" err="1">
                <a:latin typeface="Cambria" pitchFamily="18" charset="0"/>
              </a:rPr>
              <a:t>Porishad</a:t>
            </a:r>
            <a:r>
              <a:rPr lang="en-US" sz="2800" dirty="0">
                <a:latin typeface="Cambria" pitchFamily="18" charset="0"/>
              </a:rPr>
              <a:t>, Oxfam, </a:t>
            </a:r>
            <a:r>
              <a:rPr lang="en-US" sz="2800" dirty="0" smtClean="0">
                <a:latin typeface="Cambria" pitchFamily="18" charset="0"/>
              </a:rPr>
              <a:t>have </a:t>
            </a:r>
            <a:r>
              <a:rPr lang="en-US" sz="2800" dirty="0">
                <a:latin typeface="Cambria" pitchFamily="18" charset="0"/>
              </a:rPr>
              <a:t>been launching project on issues pertaining to violence against women, either through direct services </a:t>
            </a:r>
            <a:r>
              <a:rPr lang="en-US" sz="2800" dirty="0" smtClean="0">
                <a:latin typeface="Cambria" pitchFamily="18" charset="0"/>
              </a:rPr>
              <a:t>or advocacy.  </a:t>
            </a:r>
            <a:r>
              <a:rPr lang="en-US" sz="2800" b="1" dirty="0" smtClean="0">
                <a:latin typeface="Cambria" pitchFamily="18" charset="0"/>
              </a:rPr>
              <a:t>Action Aid Nigeria, African Girls Empowerment working for the women empowerment. </a:t>
            </a:r>
          </a:p>
          <a:p>
            <a:pPr marL="274320" indent="-274320" algn="just">
              <a:spcBef>
                <a:spcPts val="0"/>
              </a:spcBef>
              <a:buFont typeface="Wingdings" pitchFamily="2" charset="2"/>
              <a:buChar char="§"/>
            </a:pPr>
            <a:endParaRPr lang="en-US" sz="2800" dirty="0">
              <a:latin typeface="Cambria" pitchFamily="18" charset="0"/>
            </a:endParaRP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smtClean="0">
                <a:solidFill>
                  <a:srgbClr val="FF0000"/>
                </a:solidFill>
                <a:effectLst>
                  <a:outerShdw blurRad="38100" dist="38100" dir="2700000" algn="tl">
                    <a:srgbClr val="000000">
                      <a:alpha val="43137"/>
                    </a:srgbClr>
                  </a:outerShdw>
                </a:effectLst>
                <a:latin typeface="Cambria" pitchFamily="18" charset="0"/>
                <a:ea typeface="+mj-ea"/>
                <a:cs typeface="+mj-cs"/>
              </a:rPr>
              <a:t>Women Empowerment </a:t>
            </a:r>
            <a:r>
              <a:rPr kumimoji="0" lang="en-US" sz="32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398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78792335"/>
              </p:ext>
            </p:extLst>
          </p:nvPr>
        </p:nvGraphicFramePr>
        <p:xfrm>
          <a:off x="457200" y="1490133"/>
          <a:ext cx="1014984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smtClean="0">
                <a:solidFill>
                  <a:srgbClr val="FF0000"/>
                </a:solidFill>
                <a:effectLst>
                  <a:outerShdw blurRad="38100" dist="38100" dir="2700000" algn="tl">
                    <a:srgbClr val="000000">
                      <a:alpha val="43137"/>
                    </a:srgbClr>
                  </a:outerShdw>
                </a:effectLst>
                <a:latin typeface="Cambria" pitchFamily="18" charset="0"/>
                <a:ea typeface="+mj-ea"/>
                <a:cs typeface="+mj-cs"/>
              </a:rPr>
              <a:t>Raising Awareness </a:t>
            </a:r>
            <a:r>
              <a:rPr kumimoji="0" lang="en-US" sz="32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1986634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5200" y="4648200"/>
            <a:ext cx="7239000" cy="2438400"/>
          </a:xfrm>
        </p:spPr>
        <p:style>
          <a:lnRef idx="2">
            <a:schemeClr val="accent2"/>
          </a:lnRef>
          <a:fillRef idx="1">
            <a:schemeClr val="lt1"/>
          </a:fillRef>
          <a:effectRef idx="0">
            <a:schemeClr val="accent2"/>
          </a:effectRef>
          <a:fontRef idx="minor">
            <a:schemeClr val="dk1"/>
          </a:fontRef>
        </p:style>
        <p:txBody>
          <a:bodyPr anchor="ctr">
            <a:normAutofit/>
          </a:bodyPr>
          <a:lstStyle/>
          <a:p>
            <a:pPr marL="0" indent="0" algn="just">
              <a:spcBef>
                <a:spcPts val="600"/>
              </a:spcBef>
              <a:buNone/>
            </a:pPr>
            <a:r>
              <a:rPr lang="en-US" sz="3000" dirty="0" smtClean="0">
                <a:latin typeface="Cambria" pitchFamily="18" charset="0"/>
                <a:ea typeface="Cambria" pitchFamily="18" charset="0"/>
              </a:rPr>
              <a:t>Social Change is the modification of mechanisms within the social construction, characterized by changes </a:t>
            </a:r>
            <a:r>
              <a:rPr lang="en-US" sz="3000" b="1" dirty="0" smtClean="0">
                <a:latin typeface="Cambria" pitchFamily="18" charset="0"/>
                <a:ea typeface="Cambria" pitchFamily="18" charset="0"/>
              </a:rPr>
              <a:t>in cultural symbols, rules of behavior, social organizations or value systems. </a:t>
            </a:r>
            <a:endParaRPr lang="en-US" sz="3000" b="1" dirty="0">
              <a:latin typeface="Cambria" pitchFamily="18" charset="0"/>
              <a:ea typeface="Cambria" pitchFamily="18" charset="0"/>
            </a:endParaRP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4800" b="1" dirty="0" smtClean="0">
                <a:solidFill>
                  <a:schemeClr val="tx1"/>
                </a:solidFill>
                <a:effectLst>
                  <a:outerShdw blurRad="38100" dist="38100" dir="2700000" algn="tl">
                    <a:srgbClr val="000000">
                      <a:alpha val="43137"/>
                    </a:srgbClr>
                  </a:outerShdw>
                </a:effectLst>
                <a:latin typeface="Cambria" pitchFamily="18" charset="0"/>
                <a:ea typeface="Cambria" pitchFamily="18" charset="0"/>
              </a:rPr>
              <a:t>Social Change: Perceiving the Concept</a:t>
            </a:r>
            <a:endParaRPr kumimoji="0" lang="en-US" sz="4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cs typeface="+mn-cs"/>
            </a:endParaRPr>
          </a:p>
        </p:txBody>
      </p:sp>
      <p:sp>
        <p:nvSpPr>
          <p:cNvPr id="5" name="Content Placeholder 2"/>
          <p:cNvSpPr txBox="1">
            <a:spLocks/>
          </p:cNvSpPr>
          <p:nvPr/>
        </p:nvSpPr>
        <p:spPr>
          <a:xfrm>
            <a:off x="3505200" y="990600"/>
            <a:ext cx="7239000" cy="3429000"/>
          </a:xfrm>
          <a:prstGeom prst="rect">
            <a:avLst/>
          </a:prstGeom>
        </p:spPr>
        <p:style>
          <a:lnRef idx="2">
            <a:schemeClr val="accent2"/>
          </a:lnRef>
          <a:fillRef idx="1">
            <a:schemeClr val="lt1"/>
          </a:fillRef>
          <a:effectRef idx="0">
            <a:schemeClr val="accent2"/>
          </a:effectRef>
          <a:fontRef idx="minor">
            <a:schemeClr val="dk1"/>
          </a:fontRef>
        </p:style>
        <p:txBody>
          <a:bodyPr vert="horz" lIns="104493" tIns="52247" rIns="104493" bIns="52247" rtlCol="0" anchor="ctr">
            <a:noAutofit/>
          </a:bodyPr>
          <a:lstStyle/>
          <a:p>
            <a:pPr lvl="0" algn="just"/>
            <a:r>
              <a:rPr lang="en-US" sz="2800" b="1" dirty="0" smtClean="0">
                <a:latin typeface="Cambria" pitchFamily="18" charset="0"/>
                <a:ea typeface="Cambria" pitchFamily="18" charset="0"/>
              </a:rPr>
              <a:t>Social change </a:t>
            </a:r>
            <a:r>
              <a:rPr lang="en-US" sz="2800" dirty="0" smtClean="0">
                <a:latin typeface="Cambria" pitchFamily="18" charset="0"/>
                <a:ea typeface="Cambria" pitchFamily="18" charset="0"/>
              </a:rPr>
              <a:t>may refer to the notion of </a:t>
            </a:r>
            <a:r>
              <a:rPr lang="en-US" sz="2800" b="1" dirty="0" smtClean="0">
                <a:latin typeface="Cambria" pitchFamily="18" charset="0"/>
                <a:ea typeface="Cambria" pitchFamily="18" charset="0"/>
              </a:rPr>
              <a:t>social progress </a:t>
            </a:r>
            <a:r>
              <a:rPr lang="en-US" sz="2800" dirty="0" smtClean="0">
                <a:latin typeface="Cambria" pitchFamily="18" charset="0"/>
                <a:ea typeface="Cambria" pitchFamily="18" charset="0"/>
              </a:rPr>
              <a:t>or </a:t>
            </a:r>
            <a:r>
              <a:rPr lang="en-US" sz="2800" b="1" dirty="0" smtClean="0">
                <a:latin typeface="Cambria" pitchFamily="18" charset="0"/>
                <a:ea typeface="Cambria" pitchFamily="18" charset="0"/>
              </a:rPr>
              <a:t>socio-cultural evolution</a:t>
            </a:r>
            <a:r>
              <a:rPr lang="en-US" sz="2800" dirty="0" smtClean="0">
                <a:latin typeface="Cambria" pitchFamily="18" charset="0"/>
                <a:ea typeface="Cambria" pitchFamily="18" charset="0"/>
              </a:rPr>
              <a:t>, the philosophical idea that society moves forward by evolutionary means. It may refer to a paradigmatic change in the socio-economic structure, for instance, a shift away from feudalism and towards capitalism.</a:t>
            </a:r>
            <a:endParaRPr kumimoji="0" lang="en-US" sz="2800" b="0" i="0" u="none" strike="noStrike" kern="1200" cap="none" spc="0" normalizeH="0" baseline="0" noProof="0" dirty="0">
              <a:ln>
                <a:noFill/>
              </a:ln>
              <a:solidFill>
                <a:schemeClr val="dk1"/>
              </a:solidFill>
              <a:effectLst/>
              <a:uLnTx/>
              <a:uFillTx/>
              <a:latin typeface="Cambria" pitchFamily="18" charset="0"/>
              <a:ea typeface="Cambria" pitchFamily="18" charset="0"/>
              <a:cs typeface="+mn-cs"/>
            </a:endParaRPr>
          </a:p>
        </p:txBody>
      </p:sp>
      <p:sp>
        <p:nvSpPr>
          <p:cNvPr id="6" name="Content Placeholder 2"/>
          <p:cNvSpPr txBox="1">
            <a:spLocks/>
          </p:cNvSpPr>
          <p:nvPr/>
        </p:nvSpPr>
        <p:spPr>
          <a:xfrm>
            <a:off x="228600" y="990600"/>
            <a:ext cx="3048000" cy="6096000"/>
          </a:xfrm>
          <a:prstGeom prst="rect">
            <a:avLst/>
          </a:prstGeom>
        </p:spPr>
        <p:style>
          <a:lnRef idx="2">
            <a:schemeClr val="accent2"/>
          </a:lnRef>
          <a:fillRef idx="1">
            <a:schemeClr val="lt1"/>
          </a:fillRef>
          <a:effectRef idx="0">
            <a:schemeClr val="accent2"/>
          </a:effectRef>
          <a:fontRef idx="minor">
            <a:schemeClr val="dk1"/>
          </a:fontRef>
        </p:style>
        <p:txBody>
          <a:bodyPr vert="horz" lIns="104493" tIns="52247" rIns="104493" bIns="52247" rtlCol="0" anchor="ctr">
            <a:noAutofit/>
          </a:bodyPr>
          <a:lstStyle/>
          <a:p>
            <a:pPr lvl="0" algn="just"/>
            <a:r>
              <a:rPr lang="en-US" sz="2800" dirty="0" smtClean="0">
                <a:latin typeface="Cambria" pitchFamily="18" charset="0"/>
                <a:ea typeface="Cambria" pitchFamily="18" charset="0"/>
              </a:rPr>
              <a:t>Change means a differentiation in anything observation over some time. If we feel that there's some alteration we call it changes. It this change is in a contest to social structure, institution, etc, i.e. social context then it is social change.</a:t>
            </a:r>
            <a:endParaRPr kumimoji="0" lang="en-US" sz="2800" b="0" i="0" u="none" strike="noStrike" kern="1200" cap="none" spc="0" normalizeH="0" baseline="0" noProof="0" dirty="0">
              <a:ln>
                <a:noFill/>
              </a:ln>
              <a:solidFill>
                <a:schemeClr val="dk1"/>
              </a:solidFill>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336981416"/>
      </p:ext>
    </p:extLst>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10515600" cy="4876800"/>
          </a:xfrm>
        </p:spPr>
        <p:style>
          <a:lnRef idx="2">
            <a:schemeClr val="accent5"/>
          </a:lnRef>
          <a:fillRef idx="1">
            <a:schemeClr val="lt1"/>
          </a:fillRef>
          <a:effectRef idx="0">
            <a:schemeClr val="accent5"/>
          </a:effectRef>
          <a:fontRef idx="minor">
            <a:schemeClr val="dk1"/>
          </a:fontRef>
        </p:style>
        <p:txBody>
          <a:bodyPr>
            <a:normAutofit/>
          </a:bodyPr>
          <a:lstStyle/>
          <a:p>
            <a:pPr marL="274320" indent="-274320" algn="just">
              <a:spcBef>
                <a:spcPts val="0"/>
              </a:spcBef>
              <a:buFont typeface="Wingdings" pitchFamily="2" charset="2"/>
              <a:buChar char="§"/>
            </a:pPr>
            <a:r>
              <a:rPr lang="en-US" sz="3000" dirty="0" smtClean="0">
                <a:latin typeface="Cambria" pitchFamily="18" charset="0"/>
              </a:rPr>
              <a:t>Many NGOs have created the unconventional opportunity to use the </a:t>
            </a:r>
            <a:r>
              <a:rPr lang="en-US" sz="3000" dirty="0" err="1" smtClean="0">
                <a:latin typeface="Cambria" pitchFamily="18" charset="0"/>
              </a:rPr>
              <a:t>khas</a:t>
            </a:r>
            <a:r>
              <a:rPr lang="en-US" sz="3000" dirty="0" smtClean="0">
                <a:latin typeface="Cambria" pitchFamily="18" charset="0"/>
              </a:rPr>
              <a:t> (unused) land by introducing social forestation and group irrigation systems for landless people's usage. </a:t>
            </a:r>
          </a:p>
          <a:p>
            <a:pPr marL="274320" indent="-274320" algn="just">
              <a:spcBef>
                <a:spcPts val="0"/>
              </a:spcBef>
              <a:buFont typeface="Wingdings" pitchFamily="2" charset="2"/>
              <a:buChar char="§"/>
            </a:pPr>
            <a:r>
              <a:rPr lang="en-US" sz="3000" dirty="0" smtClean="0">
                <a:latin typeface="Cambria" pitchFamily="18" charset="0"/>
              </a:rPr>
              <a:t>In particular, NGOs are organizing the landless people, establishing village-based nurseries, assisting in social forestation and tree plantation, and taking lease of </a:t>
            </a:r>
            <a:r>
              <a:rPr lang="en-US" sz="3000" dirty="0" err="1" smtClean="0">
                <a:latin typeface="Cambria" pitchFamily="18" charset="0"/>
              </a:rPr>
              <a:t>khas</a:t>
            </a:r>
            <a:r>
              <a:rPr lang="en-US" sz="3000" dirty="0" smtClean="0">
                <a:latin typeface="Cambria" pitchFamily="18" charset="0"/>
              </a:rPr>
              <a:t> land and dry riverbed to make use of shared fish culture. </a:t>
            </a:r>
          </a:p>
          <a:p>
            <a:pPr marL="274320" indent="-274320" algn="just">
              <a:spcBef>
                <a:spcPts val="0"/>
              </a:spcBef>
              <a:buFont typeface="Wingdings" pitchFamily="2" charset="2"/>
              <a:buChar char="§"/>
            </a:pPr>
            <a:r>
              <a:rPr lang="en-US" sz="3000" dirty="0" smtClean="0">
                <a:latin typeface="Cambria" pitchFamily="18" charset="0"/>
              </a:rPr>
              <a:t>Action Aid Nigeria and the Association for Grassroots Development (AGD) are working for urban-rural people's development.</a:t>
            </a:r>
            <a:endParaRPr lang="en-US" sz="3000" dirty="0">
              <a:latin typeface="Cambria" pitchFamily="18" charset="0"/>
            </a:endParaRP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smtClean="0">
                <a:solidFill>
                  <a:srgbClr val="FF0000"/>
                </a:solidFill>
                <a:effectLst>
                  <a:outerShdw blurRad="38100" dist="38100" dir="2700000" algn="tl">
                    <a:srgbClr val="000000">
                      <a:alpha val="43137"/>
                    </a:srgbClr>
                  </a:outerShdw>
                </a:effectLst>
                <a:latin typeface="Cambria" pitchFamily="18" charset="0"/>
              </a:rPr>
              <a:t>Access to Government Resources</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39870724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10439400" cy="5562600"/>
          </a:xfrm>
        </p:spPr>
        <p:style>
          <a:lnRef idx="2">
            <a:schemeClr val="accent6"/>
          </a:lnRef>
          <a:fillRef idx="1">
            <a:schemeClr val="lt1"/>
          </a:fillRef>
          <a:effectRef idx="0">
            <a:schemeClr val="accent6"/>
          </a:effectRef>
          <a:fontRef idx="minor">
            <a:schemeClr val="dk1"/>
          </a:fontRef>
        </p:style>
        <p:txBody>
          <a:bodyPr>
            <a:normAutofit/>
          </a:bodyPr>
          <a:lstStyle/>
          <a:p>
            <a:pPr marL="274320" indent="-274320" algn="just">
              <a:spcBef>
                <a:spcPts val="600"/>
              </a:spcBef>
              <a:buFont typeface="Wingdings" pitchFamily="2" charset="2"/>
              <a:buChar char="§"/>
            </a:pPr>
            <a:r>
              <a:rPr lang="en-US" sz="3000" dirty="0" smtClean="0">
                <a:latin typeface="Cambria" pitchFamily="18" charset="0"/>
              </a:rPr>
              <a:t>The major environmental problems in Bangladesh include deforestation, desertification arsenic problem and damage to the genetic and aquatic environment.</a:t>
            </a:r>
          </a:p>
          <a:p>
            <a:pPr marL="274320" indent="-274320" algn="just">
              <a:spcBef>
                <a:spcPts val="600"/>
              </a:spcBef>
              <a:buFont typeface="Wingdings" pitchFamily="2" charset="2"/>
              <a:buChar char="§"/>
            </a:pPr>
            <a:r>
              <a:rPr lang="en-US" sz="3000" dirty="0" smtClean="0">
                <a:latin typeface="Cambria" pitchFamily="18" charset="0"/>
              </a:rPr>
              <a:t>The NGOs undertake various programs to contest deforestation and to improve the conditions of deforestation as well as in a forestation program, improving sanitation facilities and ensuring the supply of safe drinking water through the distribution of water-sealed latrines and tube-wells among the beneficiaries.</a:t>
            </a:r>
          </a:p>
          <a:p>
            <a:pPr marL="274320" indent="-274320" algn="just">
              <a:spcBef>
                <a:spcPts val="600"/>
              </a:spcBef>
              <a:buFont typeface="Wingdings" pitchFamily="2" charset="2"/>
              <a:buChar char="§"/>
            </a:pPr>
            <a:r>
              <a:rPr lang="en-US" sz="3000" dirty="0" smtClean="0">
                <a:latin typeface="Cambria" pitchFamily="18" charset="0"/>
              </a:rPr>
              <a:t>Green Peace, BELA, World Wildlife Fund, 1% For The Planet, Friends of Earth are working for protecting the environment. </a:t>
            </a:r>
            <a:endParaRPr lang="en-US" sz="3000" dirty="0">
              <a:latin typeface="Cambria" pitchFamily="18" charset="0"/>
            </a:endParaRP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smtClean="0">
                <a:solidFill>
                  <a:srgbClr val="FF0000"/>
                </a:solidFill>
                <a:effectLst>
                  <a:outerShdw blurRad="38100" dist="38100" dir="2700000" algn="tl">
                    <a:srgbClr val="000000">
                      <a:alpha val="43137"/>
                    </a:srgbClr>
                  </a:outerShdw>
                </a:effectLst>
                <a:latin typeface="Cambria" pitchFamily="18" charset="0"/>
              </a:rPr>
              <a:t>Environment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780023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515600" cy="5562600"/>
          </a:xfrm>
        </p:spPr>
        <p:style>
          <a:lnRef idx="2">
            <a:schemeClr val="accent2"/>
          </a:lnRef>
          <a:fillRef idx="1">
            <a:schemeClr val="lt1"/>
          </a:fillRef>
          <a:effectRef idx="0">
            <a:schemeClr val="accent2"/>
          </a:effectRef>
          <a:fontRef idx="minor">
            <a:schemeClr val="dk1"/>
          </a:fontRef>
        </p:style>
        <p:txBody>
          <a:bodyPr>
            <a:normAutofit/>
          </a:bodyPr>
          <a:lstStyle/>
          <a:p>
            <a:pPr marL="274320" indent="-274320" algn="just">
              <a:spcBef>
                <a:spcPts val="0"/>
              </a:spcBef>
              <a:buFont typeface="Wingdings" pitchFamily="2" charset="2"/>
              <a:buChar char="§"/>
            </a:pPr>
            <a:r>
              <a:rPr lang="en-US" sz="3000" dirty="0" smtClean="0">
                <a:latin typeface="Cambria" pitchFamily="18" charset="0"/>
              </a:rPr>
              <a:t>At the time of natural disasters like floods, droughts, famines, storms, and contaminated diseases, NGOs have been planning a momentous role in distributing relief and substantial help among the wounded people along with the government and after the disaster, they would also undertake different rehabilitation activities for the betterment of disaster-affected people. </a:t>
            </a:r>
          </a:p>
          <a:p>
            <a:pPr marL="274320" indent="-274320" algn="just">
              <a:spcBef>
                <a:spcPts val="0"/>
              </a:spcBef>
              <a:buNone/>
            </a:pPr>
            <a:endParaRPr lang="en-US" sz="3000" dirty="0" smtClean="0">
              <a:latin typeface="Cambria" pitchFamily="18" charset="0"/>
            </a:endParaRPr>
          </a:p>
          <a:p>
            <a:pPr marL="274320" indent="-274320" algn="just">
              <a:spcBef>
                <a:spcPts val="0"/>
              </a:spcBef>
              <a:buFont typeface="Wingdings" pitchFamily="2" charset="2"/>
              <a:buChar char="§"/>
            </a:pPr>
            <a:r>
              <a:rPr lang="en-US" sz="3000" dirty="0" smtClean="0">
                <a:latin typeface="Cambria" pitchFamily="18" charset="0"/>
              </a:rPr>
              <a:t>The African Refugee Foundation (AREF) in Nigeria, Islamic Relief and Mercy Corps in Somalia have been working for a long time in the crisis areas.</a:t>
            </a:r>
            <a:endParaRPr lang="en-US" sz="3000" dirty="0">
              <a:latin typeface="Cambria" pitchFamily="18" charset="0"/>
            </a:endParaRP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smtClean="0">
                <a:solidFill>
                  <a:srgbClr val="FF0000"/>
                </a:solidFill>
                <a:latin typeface="Cambria" pitchFamily="18" charset="0"/>
              </a:rPr>
              <a:t>Relief and Rehabilitation</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1937393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439400" cy="5562600"/>
          </a:xfrm>
        </p:spPr>
        <p:style>
          <a:lnRef idx="2">
            <a:schemeClr val="accent4"/>
          </a:lnRef>
          <a:fillRef idx="1">
            <a:schemeClr val="lt1"/>
          </a:fillRef>
          <a:effectRef idx="0">
            <a:schemeClr val="accent4"/>
          </a:effectRef>
          <a:fontRef idx="minor">
            <a:schemeClr val="dk1"/>
          </a:fontRef>
        </p:style>
        <p:txBody>
          <a:bodyPr>
            <a:normAutofit/>
          </a:bodyPr>
          <a:lstStyle/>
          <a:p>
            <a:pPr algn="just">
              <a:buFont typeface="Wingdings" pitchFamily="2" charset="2"/>
              <a:buChar char="q"/>
            </a:pPr>
            <a:r>
              <a:rPr lang="en-US" sz="3000" dirty="0" smtClean="0">
                <a:latin typeface="Cambria" pitchFamily="18" charset="0"/>
              </a:rPr>
              <a:t>NGOs are playing a significant role in encouraging the rural poor to participate in different economic activities and to increase their income through employment generation.</a:t>
            </a:r>
          </a:p>
          <a:p>
            <a:pPr algn="just">
              <a:buFont typeface="Wingdings" pitchFamily="2" charset="2"/>
              <a:buChar char="q"/>
            </a:pPr>
            <a:r>
              <a:rPr lang="en-US" sz="3000" dirty="0" smtClean="0">
                <a:latin typeface="Cambria" pitchFamily="18" charset="0"/>
              </a:rPr>
              <a:t> Some large organizations launch very effective professional training programs for high-ranking officials and unemployed people that generate job facilities. </a:t>
            </a:r>
          </a:p>
          <a:p>
            <a:pPr algn="just">
              <a:buFont typeface="Wingdings" pitchFamily="2" charset="2"/>
              <a:buChar char="q"/>
            </a:pPr>
            <a:r>
              <a:rPr lang="en-US" sz="3000" dirty="0" smtClean="0">
                <a:latin typeface="Cambria" pitchFamily="18" charset="0"/>
              </a:rPr>
              <a:t> On the other hand, they provide loans and management assistance to individuals, which creates new employment opportunities. </a:t>
            </a:r>
          </a:p>
          <a:p>
            <a:pPr algn="just">
              <a:buFont typeface="Wingdings" pitchFamily="2" charset="2"/>
              <a:buChar char="q"/>
            </a:pPr>
            <a:r>
              <a:rPr lang="en-US" sz="3000" dirty="0" smtClean="0">
                <a:latin typeface="Cambria" pitchFamily="18" charset="0"/>
              </a:rPr>
              <a:t> Action Aid for the Unemployed in Nigeria has been working for the unemployed people.</a:t>
            </a: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smtClean="0">
                <a:solidFill>
                  <a:srgbClr val="FF0000"/>
                </a:solidFill>
                <a:effectLst>
                  <a:outerShdw blurRad="38100" dist="38100" dir="2700000" algn="tl">
                    <a:srgbClr val="000000">
                      <a:alpha val="43137"/>
                    </a:srgbClr>
                  </a:outerShdw>
                </a:effectLst>
                <a:latin typeface="Cambria" pitchFamily="18" charset="0"/>
              </a:rPr>
              <a:t>Employment Generation</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3669740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10591800" cy="5486400"/>
          </a:xfrm>
        </p:spPr>
        <p:txBody>
          <a:bodyPr>
            <a:noAutofit/>
          </a:bodyPr>
          <a:lstStyle/>
          <a:p>
            <a:pPr marL="274320" indent="-274320" algn="just">
              <a:spcBef>
                <a:spcPts val="0"/>
              </a:spcBef>
              <a:buFont typeface="Wingdings" pitchFamily="2" charset="2"/>
              <a:buChar char="§"/>
            </a:pPr>
            <a:r>
              <a:rPr lang="en-US" sz="3000" dirty="0">
                <a:latin typeface="Cambria" pitchFamily="18" charset="0"/>
              </a:rPr>
              <a:t>Under taking the program of agriculture and food security, BRAC works with government to ensure food security by keeping direct contribution in producing, distributing and marketing quality seeds, conducting research to develop better varieties</a:t>
            </a:r>
            <a:r>
              <a:rPr lang="en-US" sz="3000" dirty="0" smtClean="0">
                <a:latin typeface="Cambria" pitchFamily="18" charset="0"/>
              </a:rPr>
              <a:t>.</a:t>
            </a:r>
          </a:p>
          <a:p>
            <a:pPr marL="274320" indent="-274320" algn="just">
              <a:spcBef>
                <a:spcPts val="0"/>
              </a:spcBef>
              <a:buFont typeface="Wingdings" pitchFamily="2" charset="2"/>
              <a:buChar char="§"/>
            </a:pPr>
            <a:r>
              <a:rPr lang="en-US" sz="3000" dirty="0">
                <a:latin typeface="Cambria" pitchFamily="18" charset="0"/>
              </a:rPr>
              <a:t>In 2012, under share croppers development project, total borrowers was 2, 00,000 and more than 1, 50,000 farmers got training on their agricultural works as the extension of non-traditional </a:t>
            </a:r>
            <a:r>
              <a:rPr lang="en-US" sz="3000" dirty="0" smtClean="0">
                <a:latin typeface="Cambria" pitchFamily="18" charset="0"/>
              </a:rPr>
              <a:t>agriculture.</a:t>
            </a:r>
          </a:p>
          <a:p>
            <a:pPr marL="274320" indent="-274320" algn="just">
              <a:spcBef>
                <a:spcPts val="0"/>
              </a:spcBef>
              <a:buFont typeface="Wingdings" pitchFamily="2" charset="2"/>
              <a:buChar char="§"/>
            </a:pPr>
            <a:r>
              <a:rPr lang="en-US" sz="3000" dirty="0">
                <a:latin typeface="Cambria" pitchFamily="18" charset="0"/>
              </a:rPr>
              <a:t>Some NGOs undertake unique programs of technology involving innovative fertilizer usage and waste </a:t>
            </a:r>
            <a:r>
              <a:rPr lang="en-US" sz="3000" dirty="0" smtClean="0">
                <a:latin typeface="Cambria" pitchFamily="18" charset="0"/>
              </a:rPr>
              <a:t>management. Advocacy Committee Against Hunger in Nigeria is like that. </a:t>
            </a:r>
            <a:endParaRPr lang="en-US" sz="3000" dirty="0">
              <a:latin typeface="Cambria" pitchFamily="18" charset="0"/>
            </a:endParaRPr>
          </a:p>
        </p:txBody>
      </p:sp>
      <p:sp>
        <p:nvSpPr>
          <p:cNvPr id="4" name="Title 1"/>
          <p:cNvSpPr txBox="1">
            <a:spLocks/>
          </p:cNvSpPr>
          <p:nvPr/>
        </p:nvSpPr>
        <p:spPr>
          <a:xfrm>
            <a:off x="0" y="0"/>
            <a:ext cx="10972800" cy="1600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smtClean="0">
                <a:solidFill>
                  <a:srgbClr val="FF0000"/>
                </a:solidFill>
                <a:latin typeface="Cambria" pitchFamily="18" charset="0"/>
              </a:rPr>
              <a:t>Non-traditional Agricultural Extension and Food Security</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1213412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10439400" cy="4038600"/>
          </a:xfrm>
        </p:spPr>
        <p:style>
          <a:lnRef idx="2">
            <a:schemeClr val="accent1"/>
          </a:lnRef>
          <a:fillRef idx="1">
            <a:schemeClr val="lt1"/>
          </a:fillRef>
          <a:effectRef idx="0">
            <a:schemeClr val="accent1"/>
          </a:effectRef>
          <a:fontRef idx="minor">
            <a:schemeClr val="dk1"/>
          </a:fontRef>
        </p:style>
        <p:txBody>
          <a:bodyPr>
            <a:normAutofit/>
          </a:bodyPr>
          <a:lstStyle/>
          <a:p>
            <a:pPr marL="274320" indent="-274320" algn="just">
              <a:spcBef>
                <a:spcPts val="0"/>
              </a:spcBef>
              <a:buFont typeface="Wingdings" pitchFamily="2" charset="2"/>
              <a:buChar char="§"/>
            </a:pPr>
            <a:r>
              <a:rPr lang="en-US" sz="3000" dirty="0" smtClean="0">
                <a:latin typeface="Cambria" pitchFamily="18" charset="0"/>
              </a:rPr>
              <a:t>NGOs have made momentous contributions to family planning. </a:t>
            </a:r>
          </a:p>
          <a:p>
            <a:pPr marL="274320" indent="-274320" algn="just">
              <a:spcBef>
                <a:spcPts val="0"/>
              </a:spcBef>
              <a:buFont typeface="Wingdings" pitchFamily="2" charset="2"/>
              <a:buChar char="§"/>
            </a:pPr>
            <a:r>
              <a:rPr lang="en-US" sz="3000" dirty="0" smtClean="0">
                <a:latin typeface="Cambria" pitchFamily="18" charset="0"/>
              </a:rPr>
              <a:t>Specifically, Bangladesh’s national policies and NGOs include a highly developed outreach program that offers family planning services through a program of direct education and distribution of contraceptives in the homes and motivational activities, as well as reproductive health care and surgical services for rural women and urban slums in Bangladesh.</a:t>
            </a: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smtClean="0">
                <a:solidFill>
                  <a:srgbClr val="FF0000"/>
                </a:solidFill>
                <a:effectLst>
                  <a:outerShdw blurRad="38100" dist="38100" dir="2700000" algn="tl">
                    <a:srgbClr val="000000">
                      <a:alpha val="43137"/>
                    </a:srgbClr>
                  </a:outerShdw>
                </a:effectLst>
                <a:latin typeface="Cambria" pitchFamily="18" charset="0"/>
              </a:rPr>
              <a:t>Family Planning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1860307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10515600" cy="6324600"/>
          </a:xfrm>
        </p:spPr>
        <p:style>
          <a:lnRef idx="2">
            <a:schemeClr val="dk1"/>
          </a:lnRef>
          <a:fillRef idx="1">
            <a:schemeClr val="lt1"/>
          </a:fillRef>
          <a:effectRef idx="0">
            <a:schemeClr val="dk1"/>
          </a:effectRef>
          <a:fontRef idx="minor">
            <a:schemeClr val="dk1"/>
          </a:fontRef>
        </p:style>
        <p:txBody>
          <a:bodyPr>
            <a:noAutofit/>
          </a:bodyPr>
          <a:lstStyle/>
          <a:p>
            <a:pPr marL="0" indent="0" algn="ctr">
              <a:spcBef>
                <a:spcPts val="0"/>
              </a:spcBef>
              <a:buNone/>
            </a:pPr>
            <a:r>
              <a:rPr lang="en-US" sz="2800" b="1" dirty="0" smtClean="0">
                <a:latin typeface="Cambria" pitchFamily="18" charset="0"/>
              </a:rPr>
              <a:t>NGOs impact and uplift society as a whole and continue to work for its betterment. The following are some of the critical roles that an NGO plays:</a:t>
            </a:r>
          </a:p>
          <a:p>
            <a:pPr marL="0" indent="0" algn="just">
              <a:spcBef>
                <a:spcPts val="0"/>
              </a:spcBef>
              <a:buFont typeface="Wingdings" pitchFamily="2" charset="2"/>
              <a:buChar char="q"/>
            </a:pPr>
            <a:r>
              <a:rPr lang="en-US" sz="2800" dirty="0" smtClean="0">
                <a:latin typeface="Cambria" pitchFamily="18" charset="0"/>
              </a:rPr>
              <a:t>NGOs play a significant role in developing society, improving communities, and promoting citizen participation.</a:t>
            </a:r>
          </a:p>
          <a:p>
            <a:pPr marL="0" indent="0" algn="just">
              <a:spcBef>
                <a:spcPts val="0"/>
              </a:spcBef>
              <a:buFont typeface="Wingdings" pitchFamily="2" charset="2"/>
              <a:buChar char="q"/>
            </a:pPr>
            <a:r>
              <a:rPr lang="en-US" sz="2800" dirty="0" smtClean="0">
                <a:latin typeface="Cambria" pitchFamily="18" charset="0"/>
              </a:rPr>
              <a:t>NGOs' contributions to the GDP of the economy is not much, but their overall part in improving the human development index or social progression index is irrefutable.</a:t>
            </a:r>
          </a:p>
          <a:p>
            <a:pPr marL="0" indent="0" algn="just">
              <a:spcBef>
                <a:spcPts val="0"/>
              </a:spcBef>
              <a:buFont typeface="Wingdings" pitchFamily="2" charset="2"/>
              <a:buChar char="q"/>
            </a:pPr>
            <a:r>
              <a:rPr lang="en-US" sz="2800" dirty="0" smtClean="0">
                <a:latin typeface="Cambria" pitchFamily="18" charset="0"/>
              </a:rPr>
              <a:t>NGOs also act as a bridge amongst essential stakeholders, especially those who are most affected by government inaction and wish to appease the policymakers.</a:t>
            </a:r>
          </a:p>
          <a:p>
            <a:pPr marL="0" indent="0" algn="just">
              <a:spcBef>
                <a:spcPts val="0"/>
              </a:spcBef>
              <a:buFont typeface="Wingdings" pitchFamily="2" charset="2"/>
              <a:buChar char="q"/>
            </a:pPr>
            <a:r>
              <a:rPr lang="en-US" sz="2800" dirty="0" smtClean="0">
                <a:latin typeface="Cambria" pitchFamily="18" charset="0"/>
              </a:rPr>
              <a:t>Lastly, several small and large-scale NGOs have successfully brought about a difference in the lives of the beneficiaries through their tireless and philanthropic efforts.</a:t>
            </a:r>
            <a:endParaRPr lang="en-US" sz="2800" dirty="0">
              <a:latin typeface="Cambria" pitchFamily="18" charset="0"/>
            </a:endParaRPr>
          </a:p>
        </p:txBody>
      </p:sp>
      <p:sp>
        <p:nvSpPr>
          <p:cNvPr id="5" name="Title 1"/>
          <p:cNvSpPr txBox="1">
            <a:spLocks/>
          </p:cNvSpPr>
          <p:nvPr/>
        </p:nvSpPr>
        <p:spPr>
          <a:xfrm>
            <a:off x="0" y="0"/>
            <a:ext cx="10972800" cy="6096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algn="ctr">
              <a:spcBef>
                <a:spcPct val="0"/>
              </a:spcBef>
            </a:pPr>
            <a:r>
              <a:rPr lang="en-US" sz="5000" b="1" dirty="0" smtClean="0">
                <a:latin typeface="Cambria" pitchFamily="18" charset="0"/>
              </a:rPr>
              <a:t>How do NGOs benefit society?</a:t>
            </a:r>
          </a:p>
        </p:txBody>
      </p:sp>
    </p:spTree>
    <p:extLst>
      <p:ext uri="{BB962C8B-B14F-4D97-AF65-F5344CB8AC3E}">
        <p14:creationId xmlns:p14="http://schemas.microsoft.com/office/powerpoint/2010/main" val="75004873"/>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10439400" cy="6248400"/>
          </a:xfrm>
        </p:spPr>
        <p:style>
          <a:lnRef idx="2">
            <a:schemeClr val="accent2"/>
          </a:lnRef>
          <a:fillRef idx="1">
            <a:schemeClr val="lt1"/>
          </a:fillRef>
          <a:effectRef idx="0">
            <a:schemeClr val="accent2"/>
          </a:effectRef>
          <a:fontRef idx="minor">
            <a:schemeClr val="dk1"/>
          </a:fontRef>
        </p:style>
        <p:txBody>
          <a:bodyPr>
            <a:noAutofit/>
          </a:bodyPr>
          <a:lstStyle/>
          <a:p>
            <a:pPr marL="0" indent="0" algn="ctr">
              <a:spcBef>
                <a:spcPts val="0"/>
              </a:spcBef>
              <a:buNone/>
            </a:pPr>
            <a:r>
              <a:rPr lang="en-US" sz="2800" b="1" dirty="0" smtClean="0">
                <a:latin typeface="Cambria" pitchFamily="18" charset="0"/>
              </a:rPr>
              <a:t>NGOs in Bangladesh have increasingly become subject to criticism about their role and functions by the government, political parties, professionals, and the public in general.</a:t>
            </a:r>
          </a:p>
          <a:p>
            <a:pPr marL="0" indent="0" algn="just">
              <a:spcBef>
                <a:spcPts val="0"/>
              </a:spcBef>
              <a:buFont typeface="Wingdings" pitchFamily="2" charset="2"/>
              <a:buChar char="q"/>
            </a:pPr>
            <a:r>
              <a:rPr lang="en-US" sz="2800" dirty="0" smtClean="0">
                <a:latin typeface="Cambria" pitchFamily="18" charset="0"/>
              </a:rPr>
              <a:t> NGOs have been critically evaluated on several issues, like actual effectiveness, issues of accountability, commercialization, and taking shelter of political figures for project procurement.</a:t>
            </a:r>
          </a:p>
          <a:p>
            <a:pPr marL="0" indent="0" algn="just">
              <a:spcBef>
                <a:spcPts val="0"/>
              </a:spcBef>
              <a:buFont typeface="Wingdings" pitchFamily="2" charset="2"/>
              <a:buChar char="q"/>
            </a:pPr>
            <a:r>
              <a:rPr lang="en-US" sz="2800" dirty="0" smtClean="0">
                <a:latin typeface="Cambria" pitchFamily="18" charset="0"/>
              </a:rPr>
              <a:t> NGO functioning is fully dependent on external funding. To collect funds, NGOs’ management bodies are compelled to maintain donors' policies, though it can be harmful to society.</a:t>
            </a:r>
          </a:p>
          <a:p>
            <a:pPr marL="0" indent="0" algn="just">
              <a:spcBef>
                <a:spcPts val="0"/>
              </a:spcBef>
              <a:buFont typeface="Wingdings" pitchFamily="2" charset="2"/>
              <a:buChar char="q"/>
            </a:pPr>
            <a:r>
              <a:rPr lang="en-US" sz="2800" dirty="0" smtClean="0">
                <a:latin typeface="Cambria" pitchFamily="18" charset="0"/>
              </a:rPr>
              <a:t> Political parties, particularly the leftist parties, criticize NGOs for taking funds mostly from western donors and from the national institutes of capitalistic governments. Leftist parties argue that this is one kind of patron-client relationship that increases dependency and hinders the social revolution.</a:t>
            </a:r>
            <a:endParaRPr lang="en-US" sz="2800" dirty="0">
              <a:latin typeface="Cambria" pitchFamily="18" charset="0"/>
            </a:endParaRPr>
          </a:p>
        </p:txBody>
      </p:sp>
      <p:sp>
        <p:nvSpPr>
          <p:cNvPr id="4" name="Title 1"/>
          <p:cNvSpPr txBox="1">
            <a:spLocks/>
          </p:cNvSpPr>
          <p:nvPr/>
        </p:nvSpPr>
        <p:spPr>
          <a:xfrm>
            <a:off x="0" y="0"/>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4000" b="1" dirty="0" smtClean="0">
                <a:effectLst>
                  <a:outerShdw blurRad="38100" dist="38100" dir="2700000" algn="tl">
                    <a:srgbClr val="000000">
                      <a:alpha val="43137"/>
                    </a:srgbClr>
                  </a:outerShdw>
                </a:effectLst>
                <a:latin typeface="Cambria" pitchFamily="18" charset="0"/>
              </a:rPr>
              <a:t>Critical Evaluation of NGOs in Bangladesh</a:t>
            </a:r>
            <a:endParaRPr kumimoji="0" lang="en-US" sz="4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endParaRPr>
          </a:p>
        </p:txBody>
      </p:sp>
    </p:spTree>
    <p:extLst>
      <p:ext uri="{BB962C8B-B14F-4D97-AF65-F5344CB8AC3E}">
        <p14:creationId xmlns:p14="http://schemas.microsoft.com/office/powerpoint/2010/main" val="1286481736"/>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10439400" cy="6248400"/>
          </a:xfrm>
        </p:spPr>
        <p:style>
          <a:lnRef idx="2">
            <a:schemeClr val="accent2"/>
          </a:lnRef>
          <a:fillRef idx="1">
            <a:schemeClr val="lt1"/>
          </a:fillRef>
          <a:effectRef idx="0">
            <a:schemeClr val="accent2"/>
          </a:effectRef>
          <a:fontRef idx="minor">
            <a:schemeClr val="dk1"/>
          </a:fontRef>
        </p:style>
        <p:txBody>
          <a:bodyPr>
            <a:noAutofit/>
          </a:bodyPr>
          <a:lstStyle/>
          <a:p>
            <a:pPr marL="274320" indent="-274320" algn="just">
              <a:spcBef>
                <a:spcPts val="0"/>
              </a:spcBef>
              <a:buFont typeface="Wingdings" pitchFamily="2" charset="2"/>
              <a:buChar char="§"/>
            </a:pPr>
            <a:r>
              <a:rPr lang="en-US" sz="2800" dirty="0" smtClean="0">
                <a:latin typeface="Cambria" pitchFamily="18" charset="0"/>
              </a:rPr>
              <a:t>The most serious allegation against the NGOs is that, in spite of hundreds of NGOs working in Bangladesh for years together, the reduction of poverty is not visible.</a:t>
            </a:r>
          </a:p>
          <a:p>
            <a:pPr marL="274320" indent="-274320" algn="just">
              <a:spcBef>
                <a:spcPts val="0"/>
              </a:spcBef>
              <a:buFont typeface="Wingdings" pitchFamily="2" charset="2"/>
              <a:buChar char="§"/>
            </a:pPr>
            <a:r>
              <a:rPr lang="en-US" sz="2800" dirty="0" smtClean="0">
                <a:latin typeface="Cambria" pitchFamily="18" charset="0"/>
              </a:rPr>
              <a:t>NGOs are taking funds from donor agencies for poverty alleviation, but they use 50% for luxury cars, 25% for employee salaries, and 25% for full-filling their mission.</a:t>
            </a:r>
          </a:p>
          <a:p>
            <a:pPr marL="274320" indent="-274320" algn="just">
              <a:spcBef>
                <a:spcPts val="0"/>
              </a:spcBef>
              <a:buFont typeface="Wingdings" pitchFamily="2" charset="2"/>
              <a:buChar char="§"/>
            </a:pPr>
            <a:r>
              <a:rPr lang="en-US" sz="2800" dirty="0" smtClean="0">
                <a:latin typeface="Cambria" pitchFamily="18" charset="0"/>
              </a:rPr>
              <a:t>It </a:t>
            </a:r>
            <a:r>
              <a:rPr lang="en-US" sz="2800" dirty="0" smtClean="0">
                <a:latin typeface="Cambria" pitchFamily="18" charset="0"/>
              </a:rPr>
              <a:t>is believed that the personnel working in foreign fund NGOs are highly paid and enjoy better facilities compared to those working in government organizations.</a:t>
            </a:r>
          </a:p>
          <a:p>
            <a:pPr marL="274320" indent="-274320" algn="just">
              <a:spcBef>
                <a:spcPts val="0"/>
              </a:spcBef>
              <a:buFont typeface="Wingdings" pitchFamily="2" charset="2"/>
              <a:buChar char="§"/>
            </a:pPr>
            <a:r>
              <a:rPr lang="en-US" sz="2800" dirty="0" smtClean="0">
                <a:latin typeface="Cambria" pitchFamily="18" charset="0"/>
              </a:rPr>
              <a:t>Sometimes NGOs work with the government without any coordination. It creates duplication of activities</a:t>
            </a:r>
            <a:r>
              <a:rPr lang="en-US" sz="2800" dirty="0">
                <a:latin typeface="Cambria" pitchFamily="18" charset="0"/>
              </a:rPr>
              <a:t>. Some NGOs are related to politics, which is against the law</a:t>
            </a:r>
            <a:r>
              <a:rPr lang="en-US" sz="2800" dirty="0" smtClean="0">
                <a:latin typeface="Cambria" pitchFamily="18" charset="0"/>
              </a:rPr>
              <a:t>.</a:t>
            </a:r>
            <a:endParaRPr lang="en-US" sz="2800" dirty="0">
              <a:latin typeface="Cambria" pitchFamily="18" charset="0"/>
            </a:endParaRPr>
          </a:p>
        </p:txBody>
      </p:sp>
      <p:sp>
        <p:nvSpPr>
          <p:cNvPr id="4" name="Title 1"/>
          <p:cNvSpPr txBox="1">
            <a:spLocks/>
          </p:cNvSpPr>
          <p:nvPr/>
        </p:nvSpPr>
        <p:spPr>
          <a:xfrm>
            <a:off x="0" y="0"/>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4000" b="1" dirty="0" smtClean="0">
                <a:effectLst>
                  <a:outerShdw blurRad="38100" dist="38100" dir="2700000" algn="tl">
                    <a:srgbClr val="000000">
                      <a:alpha val="43137"/>
                    </a:srgbClr>
                  </a:outerShdw>
                </a:effectLst>
                <a:latin typeface="Cambria" pitchFamily="18" charset="0"/>
              </a:rPr>
              <a:t>Critical Evaluation of NGOs in Bangladesh</a:t>
            </a:r>
            <a:endParaRPr kumimoji="0" lang="en-US" sz="4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endParaRPr>
          </a:p>
        </p:txBody>
      </p:sp>
    </p:spTree>
    <p:extLst>
      <p:ext uri="{BB962C8B-B14F-4D97-AF65-F5344CB8AC3E}">
        <p14:creationId xmlns:p14="http://schemas.microsoft.com/office/powerpoint/2010/main" val="1286481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 y="731520"/>
            <a:ext cx="9601200" cy="593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4013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3352800" cy="6172200"/>
          </a:xfrm>
        </p:spPr>
        <p:style>
          <a:lnRef idx="2">
            <a:schemeClr val="accent2"/>
          </a:lnRef>
          <a:fillRef idx="1">
            <a:schemeClr val="lt1"/>
          </a:fillRef>
          <a:effectRef idx="0">
            <a:schemeClr val="accent2"/>
          </a:effectRef>
          <a:fontRef idx="minor">
            <a:schemeClr val="dk1"/>
          </a:fontRef>
        </p:style>
        <p:txBody>
          <a:bodyPr anchor="ctr">
            <a:noAutofit/>
          </a:bodyPr>
          <a:lstStyle/>
          <a:p>
            <a:pPr marL="0" indent="0">
              <a:spcBef>
                <a:spcPts val="600"/>
              </a:spcBef>
              <a:buNone/>
            </a:pPr>
            <a:r>
              <a:rPr lang="en-US" sz="2800" b="1" dirty="0" smtClean="0">
                <a:latin typeface="Cambria" pitchFamily="18" charset="0"/>
                <a:ea typeface="Cambria" pitchFamily="18" charset="0"/>
              </a:rPr>
              <a:t>Ginsberg, </a:t>
            </a:r>
          </a:p>
          <a:p>
            <a:pPr marL="0" indent="0">
              <a:spcBef>
                <a:spcPts val="600"/>
              </a:spcBef>
              <a:buNone/>
            </a:pPr>
            <a:r>
              <a:rPr lang="en-US" sz="2800" dirty="0" smtClean="0">
                <a:latin typeface="Cambria" pitchFamily="18" charset="0"/>
                <a:ea typeface="Cambria" pitchFamily="18" charset="0"/>
              </a:rPr>
              <a:t>By social change I understand a change in the </a:t>
            </a:r>
            <a:r>
              <a:rPr lang="en-US" sz="2800" b="1" dirty="0" smtClean="0">
                <a:latin typeface="Cambria" pitchFamily="18" charset="0"/>
                <a:ea typeface="Cambria" pitchFamily="18" charset="0"/>
              </a:rPr>
              <a:t>social structure.</a:t>
            </a:r>
          </a:p>
          <a:p>
            <a:pPr marL="0" indent="0">
              <a:spcBef>
                <a:spcPts val="600"/>
              </a:spcBef>
              <a:buNone/>
            </a:pPr>
            <a:endParaRPr lang="en-US" sz="1000" dirty="0" smtClean="0">
              <a:latin typeface="Cambria" pitchFamily="18" charset="0"/>
              <a:ea typeface="Cambria" pitchFamily="18" charset="0"/>
            </a:endParaRPr>
          </a:p>
          <a:p>
            <a:pPr marL="0" indent="0">
              <a:spcBef>
                <a:spcPts val="600"/>
              </a:spcBef>
              <a:buNone/>
            </a:pPr>
            <a:r>
              <a:rPr lang="en-US" sz="2800" b="1" dirty="0" smtClean="0">
                <a:latin typeface="Cambria" pitchFamily="18" charset="0"/>
                <a:ea typeface="Cambria" pitchFamily="18" charset="0"/>
              </a:rPr>
              <a:t>Kingsley Doris,</a:t>
            </a:r>
          </a:p>
          <a:p>
            <a:pPr marL="0" indent="0">
              <a:spcBef>
                <a:spcPts val="600"/>
              </a:spcBef>
              <a:buNone/>
            </a:pPr>
            <a:r>
              <a:rPr lang="en-US" sz="2800" dirty="0" smtClean="0">
                <a:latin typeface="Cambria" pitchFamily="18" charset="0"/>
                <a:ea typeface="Cambria" pitchFamily="18" charset="0"/>
              </a:rPr>
              <a:t>"By social change is meant only such alternations as occur in the </a:t>
            </a:r>
            <a:r>
              <a:rPr lang="en-US" sz="2800" b="1" dirty="0" smtClean="0">
                <a:latin typeface="Cambria" pitchFamily="18" charset="0"/>
                <a:ea typeface="Cambria" pitchFamily="18" charset="0"/>
              </a:rPr>
              <a:t>social organization </a:t>
            </a:r>
            <a:r>
              <a:rPr lang="en-US" sz="2800" dirty="0" smtClean="0">
                <a:latin typeface="Cambria" pitchFamily="18" charset="0"/>
                <a:ea typeface="Cambria" pitchFamily="18" charset="0"/>
              </a:rPr>
              <a:t>i.e. the structure &amp; functions of society.”</a:t>
            </a:r>
            <a:endParaRPr lang="en-US" sz="2800" dirty="0">
              <a:latin typeface="Cambria" pitchFamily="18" charset="0"/>
              <a:ea typeface="Cambria" pitchFamily="18" charset="0"/>
            </a:endParaRP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4800" b="1" dirty="0" smtClean="0">
                <a:solidFill>
                  <a:schemeClr val="tx1"/>
                </a:solidFill>
                <a:effectLst>
                  <a:outerShdw blurRad="38100" dist="38100" dir="2700000" algn="tl">
                    <a:srgbClr val="000000">
                      <a:alpha val="43137"/>
                    </a:srgbClr>
                  </a:outerShdw>
                </a:effectLst>
                <a:latin typeface="Cambria" pitchFamily="18" charset="0"/>
                <a:ea typeface="Cambria" pitchFamily="18" charset="0"/>
              </a:rPr>
              <a:t>Social Change: Perceiving the Concept</a:t>
            </a:r>
            <a:endParaRPr kumimoji="0" lang="en-US" sz="4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cs typeface="+mn-cs"/>
            </a:endParaRPr>
          </a:p>
        </p:txBody>
      </p:sp>
      <p:sp>
        <p:nvSpPr>
          <p:cNvPr id="8" name="Content Placeholder 2"/>
          <p:cNvSpPr txBox="1">
            <a:spLocks/>
          </p:cNvSpPr>
          <p:nvPr/>
        </p:nvSpPr>
        <p:spPr>
          <a:xfrm>
            <a:off x="3810000" y="990600"/>
            <a:ext cx="6934200" cy="6096000"/>
          </a:xfrm>
          <a:prstGeom prst="rect">
            <a:avLst/>
          </a:prstGeom>
        </p:spPr>
        <p:style>
          <a:lnRef idx="2">
            <a:schemeClr val="accent2"/>
          </a:lnRef>
          <a:fillRef idx="1">
            <a:schemeClr val="lt1"/>
          </a:fillRef>
          <a:effectRef idx="0">
            <a:schemeClr val="accent2"/>
          </a:effectRef>
          <a:fontRef idx="minor">
            <a:schemeClr val="dk1"/>
          </a:fontRef>
        </p:style>
        <p:txBody>
          <a:bodyPr vert="horz" lIns="104493" tIns="52247" rIns="104493" bIns="52247" rtlCol="0" anchor="ctr">
            <a:normAutofit lnSpcReduction="10000"/>
          </a:bodyPr>
          <a:lstStyle/>
          <a:p>
            <a:pPr lvl="0" algn="just">
              <a:spcBef>
                <a:spcPts val="600"/>
              </a:spcBef>
            </a:pPr>
            <a:r>
              <a:rPr lang="en-US" sz="3000" dirty="0" smtClean="0">
                <a:latin typeface="Cambria" pitchFamily="18" charset="0"/>
                <a:ea typeface="Cambria" pitchFamily="18" charset="0"/>
              </a:rPr>
              <a:t>Social change can originate from either within a society, or from outside of society.</a:t>
            </a:r>
          </a:p>
          <a:p>
            <a:pPr lvl="0" algn="just">
              <a:spcBef>
                <a:spcPts val="600"/>
              </a:spcBef>
            </a:pPr>
            <a:endParaRPr lang="en-US" sz="1000" dirty="0" smtClean="0">
              <a:latin typeface="Cambria" pitchFamily="18" charset="0"/>
              <a:ea typeface="Cambria" pitchFamily="18" charset="0"/>
            </a:endParaRPr>
          </a:p>
          <a:p>
            <a:pPr lvl="0" algn="just">
              <a:spcBef>
                <a:spcPts val="600"/>
              </a:spcBef>
              <a:buFont typeface="Wingdings" pitchFamily="2" charset="2"/>
              <a:buChar char="q"/>
            </a:pPr>
            <a:r>
              <a:rPr lang="en-US" sz="3000" dirty="0" smtClean="0">
                <a:latin typeface="Cambria" pitchFamily="18" charset="0"/>
                <a:ea typeface="Cambria" pitchFamily="18" charset="0"/>
              </a:rPr>
              <a:t> </a:t>
            </a:r>
            <a:r>
              <a:rPr lang="en-US" sz="3000" b="1" dirty="0" smtClean="0">
                <a:latin typeface="Cambria" pitchFamily="18" charset="0"/>
                <a:ea typeface="Cambria" pitchFamily="18" charset="0"/>
              </a:rPr>
              <a:t>Internal sources of social change </a:t>
            </a:r>
            <a:r>
              <a:rPr lang="en-US" sz="3000" dirty="0" smtClean="0">
                <a:latin typeface="Cambria" pitchFamily="18" charset="0"/>
                <a:ea typeface="Cambria" pitchFamily="18" charset="0"/>
              </a:rPr>
              <a:t>are those factors that originate within a specific society that singly or in combination with other factors produce alterations in social institutions and social structure.</a:t>
            </a:r>
          </a:p>
          <a:p>
            <a:pPr lvl="0" algn="just">
              <a:spcBef>
                <a:spcPts val="600"/>
              </a:spcBef>
            </a:pPr>
            <a:endParaRPr lang="en-US" sz="1100" dirty="0" smtClean="0">
              <a:latin typeface="Cambria" pitchFamily="18" charset="0"/>
              <a:ea typeface="Cambria" pitchFamily="18" charset="0"/>
            </a:endParaRPr>
          </a:p>
          <a:p>
            <a:pPr lvl="0" algn="just">
              <a:spcBef>
                <a:spcPts val="600"/>
              </a:spcBef>
              <a:buFont typeface="Wingdings" pitchFamily="2" charset="2"/>
              <a:buChar char="q"/>
            </a:pPr>
            <a:r>
              <a:rPr lang="en-US" sz="3000" b="1" dirty="0" smtClean="0">
                <a:latin typeface="Cambria" pitchFamily="18" charset="0"/>
                <a:ea typeface="Cambria" pitchFamily="18" charset="0"/>
              </a:rPr>
              <a:t>External sources of social change </a:t>
            </a:r>
            <a:r>
              <a:rPr lang="en-US" sz="3000" dirty="0" smtClean="0">
                <a:latin typeface="Cambria" pitchFamily="18" charset="0"/>
                <a:ea typeface="Cambria" pitchFamily="18" charset="0"/>
              </a:rPr>
              <a:t>are events that originate outside of a society to bring about change to social institutions or structures</a:t>
            </a:r>
            <a:endParaRPr kumimoji="0" lang="en-US" sz="3000" b="0" i="0" u="none" strike="noStrike" kern="1200" cap="none" spc="0" normalizeH="0" baseline="0" noProof="0" dirty="0">
              <a:ln>
                <a:noFill/>
              </a:ln>
              <a:solidFill>
                <a:schemeClr val="dk1"/>
              </a:solidFill>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33698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4800" b="1" dirty="0" smtClean="0">
                <a:solidFill>
                  <a:schemeClr val="tx1"/>
                </a:solidFill>
                <a:effectLst>
                  <a:outerShdw blurRad="38100" dist="38100" dir="2700000" algn="tl">
                    <a:srgbClr val="000000">
                      <a:alpha val="43137"/>
                    </a:srgbClr>
                  </a:outerShdw>
                </a:effectLst>
                <a:latin typeface="Cambria" pitchFamily="18" charset="0"/>
                <a:ea typeface="Cambria" pitchFamily="18" charset="0"/>
              </a:rPr>
              <a:t>Social Change: Key Characteristics </a:t>
            </a:r>
            <a:endParaRPr kumimoji="0" lang="en-US" sz="4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cs typeface="+mn-cs"/>
            </a:endParaRPr>
          </a:p>
        </p:txBody>
      </p:sp>
      <p:sp>
        <p:nvSpPr>
          <p:cNvPr id="7" name="Content Placeholder 2"/>
          <p:cNvSpPr txBox="1">
            <a:spLocks/>
          </p:cNvSpPr>
          <p:nvPr/>
        </p:nvSpPr>
        <p:spPr>
          <a:xfrm>
            <a:off x="1676400" y="1066800"/>
            <a:ext cx="7772400" cy="6096000"/>
          </a:xfrm>
          <a:prstGeom prst="rect">
            <a:avLst/>
          </a:prstGeom>
        </p:spPr>
        <p:style>
          <a:lnRef idx="1">
            <a:schemeClr val="dk1"/>
          </a:lnRef>
          <a:fillRef idx="2">
            <a:schemeClr val="dk1"/>
          </a:fillRef>
          <a:effectRef idx="1">
            <a:schemeClr val="dk1"/>
          </a:effectRef>
          <a:fontRef idx="minor">
            <a:schemeClr val="dk1"/>
          </a:fontRef>
        </p:style>
        <p:txBody>
          <a:bodyPr vert="horz" lIns="104493" tIns="52247" rIns="104493" bIns="52247" rtlCol="0" anchor="ctr">
            <a:noAutofit/>
          </a:bodyPr>
          <a:lstStyle/>
          <a:p>
            <a:pPr lvl="0" algn="ctr">
              <a:spcBef>
                <a:spcPts val="600"/>
              </a:spcBef>
            </a:pPr>
            <a:r>
              <a:rPr lang="en-US" sz="3000" b="1" dirty="0" smtClean="0">
                <a:solidFill>
                  <a:srgbClr val="C00000"/>
                </a:solidFill>
                <a:latin typeface="Cambria" pitchFamily="18" charset="0"/>
                <a:ea typeface="Cambria" pitchFamily="18" charset="0"/>
              </a:rPr>
              <a:t>The key Characteristics of Social </a:t>
            </a:r>
          </a:p>
          <a:p>
            <a:pPr lvl="0" algn="ctr">
              <a:spcBef>
                <a:spcPts val="600"/>
              </a:spcBef>
            </a:pPr>
            <a:r>
              <a:rPr lang="en-US" sz="3000" b="1" dirty="0" smtClean="0">
                <a:solidFill>
                  <a:srgbClr val="C00000"/>
                </a:solidFill>
                <a:latin typeface="Cambria" pitchFamily="18" charset="0"/>
                <a:ea typeface="Cambria" pitchFamily="18" charset="0"/>
              </a:rPr>
              <a:t>Change are:</a:t>
            </a:r>
          </a:p>
          <a:p>
            <a:pPr lvl="0" algn="just">
              <a:spcBef>
                <a:spcPts val="600"/>
              </a:spcBef>
            </a:pPr>
            <a:r>
              <a:rPr lang="en-US" sz="2800" dirty="0" smtClean="0">
                <a:latin typeface="Cambria" pitchFamily="18" charset="0"/>
                <a:ea typeface="Cambria" pitchFamily="18" charset="0"/>
              </a:rPr>
              <a:t>1. Change is Social</a:t>
            </a:r>
          </a:p>
          <a:p>
            <a:pPr lvl="0" algn="just">
              <a:spcBef>
                <a:spcPts val="600"/>
              </a:spcBef>
            </a:pPr>
            <a:r>
              <a:rPr lang="en-US" sz="2800" dirty="0" smtClean="0">
                <a:latin typeface="Cambria" pitchFamily="18" charset="0"/>
                <a:ea typeface="Cambria" pitchFamily="18" charset="0"/>
              </a:rPr>
              <a:t>2.Universal</a:t>
            </a:r>
          </a:p>
          <a:p>
            <a:pPr lvl="0" algn="just">
              <a:spcBef>
                <a:spcPts val="600"/>
              </a:spcBef>
            </a:pPr>
            <a:r>
              <a:rPr lang="en-US" sz="2800" dirty="0" smtClean="0">
                <a:latin typeface="Cambria" pitchFamily="18" charset="0"/>
                <a:ea typeface="Cambria" pitchFamily="18" charset="0"/>
              </a:rPr>
              <a:t>3. Continuous</a:t>
            </a:r>
          </a:p>
          <a:p>
            <a:pPr lvl="0" algn="just">
              <a:spcBef>
                <a:spcPts val="600"/>
              </a:spcBef>
            </a:pPr>
            <a:r>
              <a:rPr lang="en-US" sz="2800" dirty="0" smtClean="0">
                <a:latin typeface="Cambria" pitchFamily="18" charset="0"/>
                <a:ea typeface="Cambria" pitchFamily="18" charset="0"/>
              </a:rPr>
              <a:t>4. Inevitable</a:t>
            </a:r>
          </a:p>
          <a:p>
            <a:pPr lvl="0" algn="just">
              <a:spcBef>
                <a:spcPts val="600"/>
              </a:spcBef>
            </a:pPr>
            <a:r>
              <a:rPr lang="en-US" sz="2800" dirty="0" smtClean="0">
                <a:latin typeface="Cambria" pitchFamily="18" charset="0"/>
                <a:ea typeface="Cambria" pitchFamily="18" charset="0"/>
              </a:rPr>
              <a:t>5. Temporal</a:t>
            </a:r>
          </a:p>
          <a:p>
            <a:pPr lvl="0" algn="just">
              <a:spcBef>
                <a:spcPts val="600"/>
              </a:spcBef>
            </a:pPr>
            <a:r>
              <a:rPr lang="en-US" sz="2800" dirty="0" smtClean="0">
                <a:latin typeface="Cambria" pitchFamily="18" charset="0"/>
                <a:ea typeface="Cambria" pitchFamily="18" charset="0"/>
              </a:rPr>
              <a:t>6. Degree or rate of change is not uniform</a:t>
            </a:r>
          </a:p>
          <a:p>
            <a:pPr lvl="0" algn="just">
              <a:spcBef>
                <a:spcPts val="600"/>
              </a:spcBef>
            </a:pPr>
            <a:r>
              <a:rPr lang="en-US" sz="2800" dirty="0" smtClean="0">
                <a:latin typeface="Cambria" pitchFamily="18" charset="0"/>
                <a:ea typeface="Cambria" pitchFamily="18" charset="0"/>
              </a:rPr>
              <a:t>7. Social Change may be planned or unplanned</a:t>
            </a:r>
          </a:p>
          <a:p>
            <a:pPr lvl="0" algn="just">
              <a:spcBef>
                <a:spcPts val="600"/>
              </a:spcBef>
            </a:pPr>
            <a:r>
              <a:rPr lang="en-US" sz="2800" dirty="0" smtClean="0">
                <a:latin typeface="Cambria" pitchFamily="18" charset="0"/>
                <a:ea typeface="Cambria" pitchFamily="18" charset="0"/>
              </a:rPr>
              <a:t>8. Social change is multi-causal</a:t>
            </a:r>
          </a:p>
          <a:p>
            <a:pPr lvl="0" algn="just">
              <a:spcBef>
                <a:spcPts val="600"/>
              </a:spcBef>
            </a:pPr>
            <a:r>
              <a:rPr lang="en-US" sz="2800" dirty="0" smtClean="0">
                <a:latin typeface="Cambria" pitchFamily="18" charset="0"/>
                <a:ea typeface="Cambria" pitchFamily="18" charset="0"/>
              </a:rPr>
              <a:t>9. Social change creates chain-reactions</a:t>
            </a:r>
          </a:p>
          <a:p>
            <a:pPr lvl="0" algn="just">
              <a:spcBef>
                <a:spcPts val="600"/>
              </a:spcBef>
            </a:pPr>
            <a:r>
              <a:rPr lang="en-US" sz="2800" dirty="0" smtClean="0">
                <a:latin typeface="Cambria" pitchFamily="18" charset="0"/>
                <a:ea typeface="Cambria" pitchFamily="18" charset="0"/>
              </a:rPr>
              <a:t>10. Prediction is uncertain</a:t>
            </a:r>
            <a:endParaRPr kumimoji="0" lang="en-US" sz="2800" b="0" i="0" u="none" strike="noStrike" kern="1200" cap="none" spc="0" normalizeH="0" baseline="0" noProof="0" dirty="0">
              <a:ln>
                <a:noFill/>
              </a:ln>
              <a:solidFill>
                <a:schemeClr val="dk1"/>
              </a:solidFill>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336981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1219200"/>
            <a:ext cx="9875520" cy="5105400"/>
          </a:xfrm>
          <a:solidFill>
            <a:srgbClr val="99FF33"/>
          </a:solidFill>
        </p:spPr>
        <p:txBody>
          <a:bodyPr>
            <a:noAutofit/>
          </a:bodyPr>
          <a:lstStyle/>
          <a:p>
            <a:pPr>
              <a:spcBef>
                <a:spcPts val="600"/>
              </a:spcBef>
              <a:buFont typeface="Wingdings" pitchFamily="2" charset="2"/>
              <a:buChar char="§"/>
            </a:pPr>
            <a:r>
              <a:rPr lang="en-US" sz="3000" dirty="0" smtClean="0">
                <a:latin typeface="Cambria" pitchFamily="18" charset="0"/>
                <a:ea typeface="Cambria" pitchFamily="18" charset="0"/>
              </a:rPr>
              <a:t>Social Progress or Socio-cultural evolution </a:t>
            </a:r>
          </a:p>
          <a:p>
            <a:pPr>
              <a:spcBef>
                <a:spcPts val="600"/>
              </a:spcBef>
              <a:buFont typeface="Wingdings" pitchFamily="2" charset="2"/>
              <a:buChar char="§"/>
            </a:pPr>
            <a:r>
              <a:rPr lang="en-US" sz="3000" dirty="0" smtClean="0">
                <a:latin typeface="Cambria" pitchFamily="18" charset="0"/>
                <a:ea typeface="Cambria" pitchFamily="18" charset="0"/>
              </a:rPr>
              <a:t>A paradigmatic change in the socio-economic structure (From feudalism towards Capitalism)</a:t>
            </a:r>
          </a:p>
          <a:p>
            <a:pPr>
              <a:spcBef>
                <a:spcPts val="600"/>
              </a:spcBef>
              <a:buFont typeface="Wingdings" pitchFamily="2" charset="2"/>
              <a:buChar char="§"/>
            </a:pPr>
            <a:r>
              <a:rPr lang="en-US" sz="3000" dirty="0" smtClean="0">
                <a:latin typeface="Cambria" pitchFamily="18" charset="0"/>
                <a:ea typeface="Cambria" pitchFamily="18" charset="0"/>
              </a:rPr>
              <a:t>Social revolution (Socialist Revolution presented in Marxism)</a:t>
            </a:r>
          </a:p>
          <a:p>
            <a:pPr>
              <a:spcBef>
                <a:spcPts val="600"/>
              </a:spcBef>
              <a:buFont typeface="Wingdings" pitchFamily="2" charset="2"/>
              <a:buChar char="§"/>
            </a:pPr>
            <a:r>
              <a:rPr lang="en-US" sz="3000" dirty="0" smtClean="0">
                <a:latin typeface="Cambria" pitchFamily="18" charset="0"/>
                <a:ea typeface="Cambria" pitchFamily="18" charset="0"/>
              </a:rPr>
              <a:t>Social Movements (Women’s suffrage or civil rights movement)</a:t>
            </a:r>
          </a:p>
          <a:p>
            <a:pPr>
              <a:spcBef>
                <a:spcPts val="600"/>
              </a:spcBef>
              <a:buFont typeface="Wingdings" pitchFamily="2" charset="2"/>
              <a:buChar char="§"/>
            </a:pPr>
            <a:r>
              <a:rPr lang="en-US" sz="3000" dirty="0" smtClean="0">
                <a:latin typeface="Cambria" pitchFamily="18" charset="0"/>
                <a:ea typeface="Cambria" pitchFamily="18" charset="0"/>
              </a:rPr>
              <a:t>Social change may be driven by cultural, religious, economic, environment, demographic  scientific, or technical forces.</a:t>
            </a:r>
            <a:endParaRPr lang="en-US" sz="3000" dirty="0">
              <a:latin typeface="Cambria" pitchFamily="18" charset="0"/>
              <a:ea typeface="Cambria" pitchFamily="18" charset="0"/>
            </a:endParaRPr>
          </a:p>
        </p:txBody>
      </p:sp>
      <p:sp>
        <p:nvSpPr>
          <p:cNvPr id="5"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5000" b="1" dirty="0" smtClean="0">
                <a:effectLst>
                  <a:outerShdw blurRad="38100" dist="38100" dir="2700000" algn="tl">
                    <a:srgbClr val="000000">
                      <a:alpha val="43137"/>
                    </a:srgbClr>
                  </a:outerShdw>
                </a:effectLst>
                <a:latin typeface="Cambria" pitchFamily="18" charset="0"/>
                <a:ea typeface="Cambria" pitchFamily="18" charset="0"/>
              </a:rPr>
              <a:t>Indicators of Social Change</a:t>
            </a:r>
            <a:endParaRPr kumimoji="0" lang="en-US" sz="5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2417823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10515600" cy="5943600"/>
          </a:xfrm>
          <a:solidFill>
            <a:srgbClr val="FFFF99"/>
          </a:solidFill>
        </p:spPr>
        <p:txBody>
          <a:bodyPr>
            <a:normAutofit/>
          </a:bodyPr>
          <a:lstStyle/>
          <a:p>
            <a:pPr marL="0" indent="0" algn="just">
              <a:buNone/>
            </a:pPr>
            <a:r>
              <a:rPr lang="en-US" b="1" dirty="0" smtClean="0">
                <a:effectLst>
                  <a:outerShdw blurRad="38100" dist="38100" dir="2700000" algn="tl">
                    <a:srgbClr val="000000">
                      <a:alpha val="43137"/>
                    </a:srgbClr>
                  </a:outerShdw>
                </a:effectLst>
                <a:latin typeface="Cambria" pitchFamily="18" charset="0"/>
                <a:ea typeface="Cambria" pitchFamily="18" charset="0"/>
              </a:rPr>
              <a:t>Social System rest on three bases:</a:t>
            </a:r>
          </a:p>
          <a:p>
            <a:pPr marL="0" indent="0" algn="just">
              <a:buNone/>
            </a:pPr>
            <a:r>
              <a:rPr lang="en-US" sz="3200" dirty="0" smtClean="0">
                <a:latin typeface="Cambria" pitchFamily="18" charset="0"/>
                <a:ea typeface="Cambria" pitchFamily="18" charset="0"/>
              </a:rPr>
              <a:t>The interaction of three bases of change determines how different forms of power are exercised in society. </a:t>
            </a:r>
          </a:p>
          <a:p>
            <a:pPr marL="0" indent="0" algn="just">
              <a:buNone/>
            </a:pPr>
            <a:endParaRPr lang="en-US" sz="3200" dirty="0" smtClean="0">
              <a:latin typeface="Cambria" pitchFamily="18" charset="0"/>
              <a:ea typeface="Cambria" pitchFamily="18" charset="0"/>
            </a:endParaRPr>
          </a:p>
          <a:p>
            <a:pPr marL="0" indent="0" algn="just">
              <a:buNone/>
            </a:pPr>
            <a:r>
              <a:rPr lang="en-US" sz="3200" b="1" dirty="0" smtClean="0">
                <a:latin typeface="Cambria" pitchFamily="18" charset="0"/>
                <a:ea typeface="Cambria" pitchFamily="18" charset="0"/>
              </a:rPr>
              <a:t>Economic Power - </a:t>
            </a:r>
            <a:r>
              <a:rPr lang="en-US" sz="3200" dirty="0" smtClean="0">
                <a:latin typeface="Cambria" pitchFamily="18" charset="0"/>
                <a:ea typeface="Cambria" pitchFamily="18" charset="0"/>
              </a:rPr>
              <a:t>expressed in the distribution of productive assets and the workings of markets and firms;</a:t>
            </a:r>
          </a:p>
          <a:p>
            <a:pPr marL="0" indent="0" algn="just">
              <a:buNone/>
            </a:pPr>
            <a:r>
              <a:rPr lang="en-US" sz="3200" b="1" dirty="0" smtClean="0">
                <a:latin typeface="Cambria" pitchFamily="18" charset="0"/>
                <a:ea typeface="Cambria" pitchFamily="18" charset="0"/>
              </a:rPr>
              <a:t>Social Power </a:t>
            </a:r>
            <a:r>
              <a:rPr lang="en-US" sz="3200" dirty="0" smtClean="0">
                <a:latin typeface="Cambria" pitchFamily="18" charset="0"/>
                <a:ea typeface="Cambria" pitchFamily="18" charset="0"/>
              </a:rPr>
              <a:t>– expressed in the status and position awarded to different social groups;</a:t>
            </a:r>
          </a:p>
          <a:p>
            <a:pPr marL="0" indent="0" algn="just">
              <a:buNone/>
            </a:pPr>
            <a:r>
              <a:rPr lang="en-US" sz="3200" b="1" dirty="0" smtClean="0">
                <a:latin typeface="Cambria" pitchFamily="18" charset="0"/>
                <a:ea typeface="Cambria" pitchFamily="18" charset="0"/>
              </a:rPr>
              <a:t>Political Power </a:t>
            </a:r>
            <a:r>
              <a:rPr lang="en-US" sz="3200" dirty="0" smtClean="0">
                <a:latin typeface="Cambria" pitchFamily="18" charset="0"/>
                <a:ea typeface="Cambria" pitchFamily="18" charset="0"/>
              </a:rPr>
              <a:t>– defines each person’s voice in decision making in both the private sphere and public affairs </a:t>
            </a:r>
          </a:p>
          <a:p>
            <a:pPr marL="0" indent="0" algn="just">
              <a:buNone/>
            </a:pPr>
            <a:endParaRPr lang="en-US" dirty="0" smtClean="0">
              <a:latin typeface="Cambria" pitchFamily="18" charset="0"/>
              <a:ea typeface="Cambria" pitchFamily="18" charset="0"/>
            </a:endParaRPr>
          </a:p>
        </p:txBody>
      </p:sp>
      <p:sp>
        <p:nvSpPr>
          <p:cNvPr id="4" name="Title 1"/>
          <p:cNvSpPr txBox="1">
            <a:spLocks/>
          </p:cNvSpPr>
          <p:nvPr/>
        </p:nvSpPr>
        <p:spPr>
          <a:xfrm>
            <a:off x="0" y="0"/>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5000" b="1" dirty="0" smtClean="0">
                <a:effectLst>
                  <a:outerShdw blurRad="38100" dist="38100" dir="2700000" algn="tl">
                    <a:srgbClr val="000000">
                      <a:alpha val="43137"/>
                    </a:srgbClr>
                  </a:outerShdw>
                </a:effectLst>
                <a:latin typeface="Cambria" pitchFamily="18" charset="0"/>
                <a:ea typeface="Cambria" pitchFamily="18" charset="0"/>
              </a:rPr>
              <a:t>How Does Social Change Occur </a:t>
            </a:r>
            <a:endParaRPr kumimoji="0" lang="en-US" sz="5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293725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10515600" cy="6172200"/>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0"/>
              </a:spcBef>
              <a:buNone/>
            </a:pPr>
            <a:r>
              <a:rPr lang="en-US" sz="2500" b="1" dirty="0" smtClean="0">
                <a:latin typeface="Cambria" pitchFamily="18" charset="0"/>
                <a:ea typeface="Cambria" pitchFamily="18" charset="0"/>
              </a:rPr>
              <a:t>1. Rural </a:t>
            </a:r>
            <a:r>
              <a:rPr lang="en-US" sz="2500" b="1" dirty="0">
                <a:latin typeface="Cambria" pitchFamily="18" charset="0"/>
                <a:ea typeface="Cambria" pitchFamily="18" charset="0"/>
              </a:rPr>
              <a:t>power </a:t>
            </a:r>
            <a:r>
              <a:rPr lang="en-US" sz="2500" b="1" dirty="0" smtClean="0">
                <a:latin typeface="Cambria" pitchFamily="18" charset="0"/>
                <a:ea typeface="Cambria" pitchFamily="18" charset="0"/>
              </a:rPr>
              <a:t>structure: </a:t>
            </a:r>
            <a:r>
              <a:rPr lang="en-US" sz="2500" dirty="0" smtClean="0">
                <a:latin typeface="Cambria" pitchFamily="18" charset="0"/>
                <a:ea typeface="Cambria" pitchFamily="18" charset="0"/>
              </a:rPr>
              <a:t>Among </a:t>
            </a:r>
            <a:r>
              <a:rPr lang="en-US" sz="2500" dirty="0">
                <a:latin typeface="Cambria" pitchFamily="18" charset="0"/>
                <a:ea typeface="Cambria" pitchFamily="18" charset="0"/>
              </a:rPr>
              <a:t>older persons toward living alone or only with their spouses, and recently there is growing preference for separate residence in some developing countries as well. </a:t>
            </a:r>
          </a:p>
          <a:p>
            <a:pPr marL="0" indent="0" algn="just">
              <a:spcBef>
                <a:spcPts val="0"/>
              </a:spcBef>
              <a:buNone/>
            </a:pPr>
            <a:r>
              <a:rPr lang="en-US" sz="2500" b="1" dirty="0" smtClean="0">
                <a:latin typeface="Cambria" pitchFamily="18" charset="0"/>
                <a:ea typeface="Cambria" pitchFamily="18" charset="0"/>
              </a:rPr>
              <a:t>2. Market </a:t>
            </a:r>
            <a:r>
              <a:rPr lang="en-US" sz="2500" b="1" dirty="0">
                <a:latin typeface="Cambria" pitchFamily="18" charset="0"/>
                <a:ea typeface="Cambria" pitchFamily="18" charset="0"/>
              </a:rPr>
              <a:t>economy and </a:t>
            </a:r>
            <a:r>
              <a:rPr lang="en-US" sz="2500" b="1" dirty="0" smtClean="0">
                <a:latin typeface="Cambria" pitchFamily="18" charset="0"/>
                <a:ea typeface="Cambria" pitchFamily="18" charset="0"/>
              </a:rPr>
              <a:t>globalization: </a:t>
            </a:r>
            <a:r>
              <a:rPr lang="en-US" sz="2500" dirty="0" smtClean="0">
                <a:latin typeface="Cambria" pitchFamily="18" charset="0"/>
                <a:ea typeface="Cambria" pitchFamily="18" charset="0"/>
              </a:rPr>
              <a:t>Market </a:t>
            </a:r>
            <a:r>
              <a:rPr lang="en-US" sz="2500" dirty="0">
                <a:latin typeface="Cambria" pitchFamily="18" charset="0"/>
                <a:ea typeface="Cambria" pitchFamily="18" charset="0"/>
              </a:rPr>
              <a:t>economy and globalization has an enormous impact on the rural society in Bangladesh.</a:t>
            </a:r>
          </a:p>
          <a:p>
            <a:pPr marL="0" indent="0" algn="just">
              <a:spcBef>
                <a:spcPts val="0"/>
              </a:spcBef>
              <a:buNone/>
            </a:pPr>
            <a:r>
              <a:rPr lang="en-US" sz="2500" b="1" dirty="0" smtClean="0">
                <a:latin typeface="Cambria" pitchFamily="18" charset="0"/>
                <a:ea typeface="Cambria" pitchFamily="18" charset="0"/>
              </a:rPr>
              <a:t>3. Modernization </a:t>
            </a:r>
            <a:r>
              <a:rPr lang="en-US" sz="2500" b="1" dirty="0">
                <a:latin typeface="Cambria" pitchFamily="18" charset="0"/>
                <a:ea typeface="Cambria" pitchFamily="18" charset="0"/>
              </a:rPr>
              <a:t>instead of traditional and </a:t>
            </a:r>
            <a:r>
              <a:rPr lang="en-US" sz="2500" b="1" dirty="0" smtClean="0">
                <a:latin typeface="Cambria" pitchFamily="18" charset="0"/>
                <a:ea typeface="Cambria" pitchFamily="18" charset="0"/>
              </a:rPr>
              <a:t>local convention: </a:t>
            </a:r>
            <a:r>
              <a:rPr lang="en-US" sz="2500" dirty="0" smtClean="0">
                <a:latin typeface="Cambria" pitchFamily="18" charset="0"/>
                <a:ea typeface="Cambria" pitchFamily="18" charset="0"/>
              </a:rPr>
              <a:t>Another </a:t>
            </a:r>
            <a:r>
              <a:rPr lang="en-US" sz="2500" dirty="0">
                <a:latin typeface="Cambria" pitchFamily="18" charset="0"/>
                <a:ea typeface="Cambria" pitchFamily="18" charset="0"/>
              </a:rPr>
              <a:t>important macro feature of change is </a:t>
            </a:r>
            <a:r>
              <a:rPr lang="en-US" sz="2500" dirty="0" smtClean="0">
                <a:latin typeface="Cambria" pitchFamily="18" charset="0"/>
                <a:ea typeface="Cambria" pitchFamily="18" charset="0"/>
              </a:rPr>
              <a:t>the initiative </a:t>
            </a:r>
            <a:r>
              <a:rPr lang="en-US" sz="2500" dirty="0">
                <a:latin typeface="Cambria" pitchFamily="18" charset="0"/>
                <a:ea typeface="Cambria" pitchFamily="18" charset="0"/>
              </a:rPr>
              <a:t>aiming modernization and westernization. </a:t>
            </a:r>
            <a:r>
              <a:rPr lang="en-US" sz="2500" dirty="0" smtClean="0">
                <a:latin typeface="Cambria" pitchFamily="18" charset="0"/>
                <a:ea typeface="Cambria" pitchFamily="18" charset="0"/>
              </a:rPr>
              <a:t>In the </a:t>
            </a:r>
            <a:r>
              <a:rPr lang="en-US" sz="2500" dirty="0">
                <a:latin typeface="Cambria" pitchFamily="18" charset="0"/>
                <a:ea typeface="Cambria" pitchFamily="18" charset="0"/>
              </a:rPr>
              <a:t>1960’s in all over the developing </a:t>
            </a:r>
            <a:r>
              <a:rPr lang="en-US" sz="2500" dirty="0" smtClean="0">
                <a:latin typeface="Cambria" pitchFamily="18" charset="0"/>
                <a:ea typeface="Cambria" pitchFamily="18" charset="0"/>
              </a:rPr>
              <a:t>countries, modernization </a:t>
            </a:r>
            <a:r>
              <a:rPr lang="en-US" sz="2500" dirty="0">
                <a:latin typeface="Cambria" pitchFamily="18" charset="0"/>
                <a:ea typeface="Cambria" pitchFamily="18" charset="0"/>
              </a:rPr>
              <a:t>was an important </a:t>
            </a:r>
            <a:r>
              <a:rPr lang="en-US" sz="2500" dirty="0" smtClean="0">
                <a:latin typeface="Cambria" pitchFamily="18" charset="0"/>
                <a:ea typeface="Cambria" pitchFamily="18" charset="0"/>
              </a:rPr>
              <a:t>campaign. </a:t>
            </a:r>
            <a:endParaRPr lang="en-US" sz="2500" dirty="0">
              <a:latin typeface="Cambria" pitchFamily="18" charset="0"/>
              <a:ea typeface="Cambria" pitchFamily="18" charset="0"/>
            </a:endParaRPr>
          </a:p>
          <a:p>
            <a:pPr marL="0" indent="0" algn="just">
              <a:spcBef>
                <a:spcPts val="0"/>
              </a:spcBef>
              <a:buNone/>
            </a:pPr>
            <a:r>
              <a:rPr lang="en-US" sz="2500" b="1" dirty="0" smtClean="0">
                <a:latin typeface="Cambria" pitchFamily="18" charset="0"/>
                <a:ea typeface="Cambria" pitchFamily="18" charset="0"/>
              </a:rPr>
              <a:t>4. Democracy </a:t>
            </a:r>
            <a:r>
              <a:rPr lang="en-US" sz="2500" b="1" dirty="0">
                <a:latin typeface="Cambria" pitchFamily="18" charset="0"/>
                <a:ea typeface="Cambria" pitchFamily="18" charset="0"/>
              </a:rPr>
              <a:t>and </a:t>
            </a:r>
            <a:r>
              <a:rPr lang="en-US" sz="2500" b="1" dirty="0" smtClean="0">
                <a:latin typeface="Cambria" pitchFamily="18" charset="0"/>
                <a:ea typeface="Cambria" pitchFamily="18" charset="0"/>
              </a:rPr>
              <a:t>democratization: </a:t>
            </a:r>
            <a:r>
              <a:rPr lang="en-US" sz="2500" dirty="0" smtClean="0">
                <a:latin typeface="Cambria" pitchFamily="18" charset="0"/>
                <a:ea typeface="Cambria" pitchFamily="18" charset="0"/>
              </a:rPr>
              <a:t>In </a:t>
            </a:r>
            <a:r>
              <a:rPr lang="en-US" sz="2500" dirty="0">
                <a:latin typeface="Cambria" pitchFamily="18" charset="0"/>
                <a:ea typeface="Cambria" pitchFamily="18" charset="0"/>
              </a:rPr>
              <a:t>the changing process of a society, the function </a:t>
            </a:r>
            <a:r>
              <a:rPr lang="en-US" sz="2500" dirty="0" smtClean="0">
                <a:latin typeface="Cambria" pitchFamily="18" charset="0"/>
                <a:ea typeface="Cambria" pitchFamily="18" charset="0"/>
              </a:rPr>
              <a:t>of politics </a:t>
            </a:r>
            <a:r>
              <a:rPr lang="en-US" sz="2500" dirty="0">
                <a:latin typeface="Cambria" pitchFamily="18" charset="0"/>
                <a:ea typeface="Cambria" pitchFamily="18" charset="0"/>
              </a:rPr>
              <a:t>is important as it is the ultimately agent </a:t>
            </a:r>
            <a:r>
              <a:rPr lang="en-US" sz="2500" dirty="0" smtClean="0">
                <a:latin typeface="Cambria" pitchFamily="18" charset="0"/>
                <a:ea typeface="Cambria" pitchFamily="18" charset="0"/>
              </a:rPr>
              <a:t>of change </a:t>
            </a:r>
            <a:r>
              <a:rPr lang="en-US" sz="2500" dirty="0">
                <a:latin typeface="Cambria" pitchFamily="18" charset="0"/>
                <a:ea typeface="Cambria" pitchFamily="18" charset="0"/>
              </a:rPr>
              <a:t>in a society. Democracy worked as a </a:t>
            </a:r>
            <a:r>
              <a:rPr lang="en-US" sz="2500" dirty="0" smtClean="0">
                <a:latin typeface="Cambria" pitchFamily="18" charset="0"/>
                <a:ea typeface="Cambria" pitchFamily="18" charset="0"/>
              </a:rPr>
              <a:t>milestone in </a:t>
            </a:r>
            <a:r>
              <a:rPr lang="en-US" sz="2500" dirty="0">
                <a:latin typeface="Cambria" pitchFamily="18" charset="0"/>
                <a:ea typeface="Cambria" pitchFamily="18" charset="0"/>
              </a:rPr>
              <a:t>the society of Bangladesh</a:t>
            </a:r>
            <a:r>
              <a:rPr lang="en-US" sz="2500" dirty="0" smtClean="0">
                <a:latin typeface="Cambria" pitchFamily="18" charset="0"/>
                <a:ea typeface="Cambria" pitchFamily="18" charset="0"/>
              </a:rPr>
              <a:t>.</a:t>
            </a:r>
          </a:p>
          <a:p>
            <a:pPr marL="0" indent="0" algn="just">
              <a:spcBef>
                <a:spcPts val="0"/>
              </a:spcBef>
              <a:buNone/>
            </a:pPr>
            <a:r>
              <a:rPr lang="en-US" sz="2500" b="1" dirty="0" smtClean="0">
                <a:latin typeface="Cambria" pitchFamily="18" charset="0"/>
                <a:ea typeface="Cambria" pitchFamily="18" charset="0"/>
              </a:rPr>
              <a:t>5. Economic condition: </a:t>
            </a:r>
            <a:r>
              <a:rPr lang="en-US" sz="2500" dirty="0" smtClean="0">
                <a:latin typeface="Cambria" pitchFamily="18" charset="0"/>
                <a:ea typeface="Cambria" pitchFamily="18" charset="0"/>
              </a:rPr>
              <a:t>In </a:t>
            </a:r>
            <a:r>
              <a:rPr lang="en-US" sz="2500" dirty="0">
                <a:latin typeface="Cambria" pitchFamily="18" charset="0"/>
                <a:ea typeface="Cambria" pitchFamily="18" charset="0"/>
              </a:rPr>
              <a:t>the early 1970’s </a:t>
            </a:r>
            <a:r>
              <a:rPr lang="en-US" sz="2500" dirty="0" smtClean="0">
                <a:latin typeface="Cambria" pitchFamily="18" charset="0"/>
                <a:ea typeface="Cambria" pitchFamily="18" charset="0"/>
              </a:rPr>
              <a:t>immediately after </a:t>
            </a:r>
            <a:r>
              <a:rPr lang="en-US" sz="2500" dirty="0">
                <a:latin typeface="Cambria" pitchFamily="18" charset="0"/>
                <a:ea typeface="Cambria" pitchFamily="18" charset="0"/>
              </a:rPr>
              <a:t>the liberation the country’s economic image </a:t>
            </a:r>
            <a:r>
              <a:rPr lang="en-US" sz="2500" dirty="0" smtClean="0">
                <a:latin typeface="Cambria" pitchFamily="18" charset="0"/>
                <a:ea typeface="Cambria" pitchFamily="18" charset="0"/>
              </a:rPr>
              <a:t>was severely </a:t>
            </a:r>
            <a:r>
              <a:rPr lang="en-US" sz="2500" dirty="0">
                <a:latin typeface="Cambria" pitchFamily="18" charset="0"/>
                <a:ea typeface="Cambria" pitchFamily="18" charset="0"/>
              </a:rPr>
              <a:t>negative which has significantly changed </a:t>
            </a:r>
            <a:r>
              <a:rPr lang="en-US" sz="2500" dirty="0" smtClean="0">
                <a:latin typeface="Cambria" pitchFamily="18" charset="0"/>
                <a:ea typeface="Cambria" pitchFamily="18" charset="0"/>
              </a:rPr>
              <a:t>over the </a:t>
            </a:r>
            <a:r>
              <a:rPr lang="en-US" sz="2500" dirty="0">
                <a:latin typeface="Cambria" pitchFamily="18" charset="0"/>
                <a:ea typeface="Cambria" pitchFamily="18" charset="0"/>
              </a:rPr>
              <a:t>course of years. At present Bangladesh achieved </a:t>
            </a:r>
            <a:r>
              <a:rPr lang="en-US" sz="2500" dirty="0" smtClean="0">
                <a:latin typeface="Cambria" pitchFamily="18" charset="0"/>
                <a:ea typeface="Cambria" pitchFamily="18" charset="0"/>
              </a:rPr>
              <a:t>a significant </a:t>
            </a:r>
            <a:r>
              <a:rPr lang="en-US" sz="2500" dirty="0">
                <a:latin typeface="Cambria" pitchFamily="18" charset="0"/>
                <a:ea typeface="Cambria" pitchFamily="18" charset="0"/>
              </a:rPr>
              <a:t>progress in respect of economic progress.</a:t>
            </a:r>
            <a:endParaRPr lang="en-US" sz="2500" dirty="0">
              <a:latin typeface="Cambria" pitchFamily="18" charset="0"/>
              <a:ea typeface="Cambria" pitchFamily="18" charset="0"/>
            </a:endParaRPr>
          </a:p>
        </p:txBody>
      </p:sp>
      <p:sp>
        <p:nvSpPr>
          <p:cNvPr id="4" name="Title 1"/>
          <p:cNvSpPr txBox="1">
            <a:spLocks/>
          </p:cNvSpPr>
          <p:nvPr/>
        </p:nvSpPr>
        <p:spPr>
          <a:xfrm>
            <a:off x="0" y="0"/>
            <a:ext cx="10972800" cy="6096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5000" b="1" dirty="0" smtClean="0">
                <a:latin typeface="Cambria" pitchFamily="18" charset="0"/>
                <a:ea typeface="Cambria" pitchFamily="18" charset="0"/>
              </a:rPr>
              <a:t>Social Change in Bangladesh</a:t>
            </a:r>
            <a:endParaRPr kumimoji="0" lang="en-US" sz="5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52467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10515600" cy="6172200"/>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0"/>
              </a:spcBef>
              <a:buNone/>
            </a:pPr>
            <a:r>
              <a:rPr lang="en-US" sz="2500" b="1" dirty="0" smtClean="0">
                <a:latin typeface="Cambria" pitchFamily="18" charset="0"/>
                <a:ea typeface="Cambria" pitchFamily="18" charset="0"/>
              </a:rPr>
              <a:t>6. Gender </a:t>
            </a:r>
            <a:r>
              <a:rPr lang="en-US" sz="2500" b="1" dirty="0">
                <a:latin typeface="Cambria" pitchFamily="18" charset="0"/>
                <a:ea typeface="Cambria" pitchFamily="18" charset="0"/>
              </a:rPr>
              <a:t>relation and women’s </a:t>
            </a:r>
            <a:r>
              <a:rPr lang="en-US" sz="2500" b="1" dirty="0" smtClean="0">
                <a:latin typeface="Cambria" pitchFamily="18" charset="0"/>
                <a:ea typeface="Cambria" pitchFamily="18" charset="0"/>
              </a:rPr>
              <a:t>empowerment: </a:t>
            </a:r>
            <a:r>
              <a:rPr lang="en-US" sz="2500" dirty="0" smtClean="0">
                <a:latin typeface="Cambria" pitchFamily="18" charset="0"/>
                <a:ea typeface="Cambria" pitchFamily="18" charset="0"/>
              </a:rPr>
              <a:t>Patriarchal </a:t>
            </a:r>
            <a:r>
              <a:rPr lang="en-US" sz="2500" dirty="0">
                <a:latin typeface="Cambria" pitchFamily="18" charset="0"/>
                <a:ea typeface="Cambria" pitchFamily="18" charset="0"/>
              </a:rPr>
              <a:t>norms still shape the gender relations of </a:t>
            </a:r>
            <a:r>
              <a:rPr lang="en-US" sz="2500" dirty="0" smtClean="0">
                <a:latin typeface="Cambria" pitchFamily="18" charset="0"/>
                <a:ea typeface="Cambria" pitchFamily="18" charset="0"/>
              </a:rPr>
              <a:t>the country </a:t>
            </a:r>
            <a:r>
              <a:rPr lang="en-US" sz="2500" dirty="0">
                <a:latin typeface="Cambria" pitchFamily="18" charset="0"/>
                <a:ea typeface="Cambria" pitchFamily="18" charset="0"/>
              </a:rPr>
              <a:t>to a significant extent. However, it </a:t>
            </a:r>
            <a:r>
              <a:rPr lang="en-US" sz="2500" dirty="0" smtClean="0">
                <a:latin typeface="Cambria" pitchFamily="18" charset="0"/>
                <a:ea typeface="Cambria" pitchFamily="18" charset="0"/>
              </a:rPr>
              <a:t>has encountered </a:t>
            </a:r>
            <a:r>
              <a:rPr lang="en-US" sz="2500" dirty="0">
                <a:latin typeface="Cambria" pitchFamily="18" charset="0"/>
                <a:ea typeface="Cambria" pitchFamily="18" charset="0"/>
              </a:rPr>
              <a:t>challenges both in urban and rural areas. </a:t>
            </a:r>
            <a:r>
              <a:rPr lang="en-US" sz="2500" dirty="0" smtClean="0">
                <a:latin typeface="Cambria" pitchFamily="18" charset="0"/>
                <a:ea typeface="Cambria" pitchFamily="18" charset="0"/>
              </a:rPr>
              <a:t>It may </a:t>
            </a:r>
            <a:r>
              <a:rPr lang="en-US" sz="2500" dirty="0">
                <a:latin typeface="Cambria" pitchFamily="18" charset="0"/>
                <a:ea typeface="Cambria" pitchFamily="18" charset="0"/>
              </a:rPr>
              <a:t>be said that in the post-independence </a:t>
            </a:r>
            <a:r>
              <a:rPr lang="en-US" sz="2500" dirty="0" smtClean="0">
                <a:latin typeface="Cambria" pitchFamily="18" charset="0"/>
                <a:ea typeface="Cambria" pitchFamily="18" charset="0"/>
              </a:rPr>
              <a:t>Bangladesh the </a:t>
            </a:r>
            <a:r>
              <a:rPr lang="en-US" sz="2500" dirty="0">
                <a:latin typeface="Cambria" pitchFamily="18" charset="0"/>
                <a:ea typeface="Cambria" pitchFamily="18" charset="0"/>
              </a:rPr>
              <a:t>change in patriarchy based gender relation </a:t>
            </a:r>
            <a:r>
              <a:rPr lang="en-US" sz="2500" dirty="0" smtClean="0">
                <a:latin typeface="Cambria" pitchFamily="18" charset="0"/>
                <a:ea typeface="Cambria" pitchFamily="18" charset="0"/>
              </a:rPr>
              <a:t>or creating </a:t>
            </a:r>
            <a:r>
              <a:rPr lang="en-US" sz="2500" dirty="0">
                <a:latin typeface="Cambria" pitchFamily="18" charset="0"/>
                <a:ea typeface="Cambria" pitchFamily="18" charset="0"/>
              </a:rPr>
              <a:t>a balance in the gender </a:t>
            </a:r>
            <a:r>
              <a:rPr lang="en-US" sz="2500" dirty="0" smtClean="0">
                <a:latin typeface="Cambria" pitchFamily="18" charset="0"/>
                <a:ea typeface="Cambria" pitchFamily="18" charset="0"/>
              </a:rPr>
              <a:t>relation. </a:t>
            </a:r>
            <a:endParaRPr lang="en-US" sz="2500" dirty="0">
              <a:latin typeface="Cambria" pitchFamily="18" charset="0"/>
              <a:ea typeface="Cambria" pitchFamily="18" charset="0"/>
            </a:endParaRPr>
          </a:p>
          <a:p>
            <a:pPr marL="0" indent="0" algn="just">
              <a:spcBef>
                <a:spcPts val="0"/>
              </a:spcBef>
              <a:buNone/>
            </a:pPr>
            <a:r>
              <a:rPr lang="en-US" sz="2500" b="1" dirty="0" smtClean="0">
                <a:latin typeface="Cambria" pitchFamily="18" charset="0"/>
                <a:ea typeface="Cambria" pitchFamily="18" charset="0"/>
              </a:rPr>
              <a:t>7. Entertainment</a:t>
            </a:r>
            <a:r>
              <a:rPr lang="en-US" sz="2500" dirty="0" smtClean="0">
                <a:latin typeface="Cambria" pitchFamily="18" charset="0"/>
                <a:ea typeface="Cambria" pitchFamily="18" charset="0"/>
              </a:rPr>
              <a:t>: In </a:t>
            </a:r>
            <a:r>
              <a:rPr lang="en-US" sz="2500" dirty="0">
                <a:latin typeface="Cambria" pitchFamily="18" charset="0"/>
                <a:ea typeface="Cambria" pitchFamily="18" charset="0"/>
              </a:rPr>
              <a:t>the process </a:t>
            </a:r>
            <a:r>
              <a:rPr lang="en-US" sz="2500" dirty="0" smtClean="0">
                <a:latin typeface="Cambria" pitchFamily="18" charset="0"/>
                <a:ea typeface="Cambria" pitchFamily="18" charset="0"/>
              </a:rPr>
              <a:t>of acculturation </a:t>
            </a:r>
            <a:r>
              <a:rPr lang="en-US" sz="2500" dirty="0">
                <a:latin typeface="Cambria" pitchFamily="18" charset="0"/>
                <a:ea typeface="Cambria" pitchFamily="18" charset="0"/>
              </a:rPr>
              <a:t>the effect of television programs </a:t>
            </a:r>
            <a:r>
              <a:rPr lang="en-US" sz="2500" dirty="0" smtClean="0">
                <a:latin typeface="Cambria" pitchFamily="18" charset="0"/>
                <a:ea typeface="Cambria" pitchFamily="18" charset="0"/>
              </a:rPr>
              <a:t>is commonly </a:t>
            </a:r>
            <a:r>
              <a:rPr lang="en-US" sz="2500" dirty="0">
                <a:latin typeface="Cambria" pitchFamily="18" charset="0"/>
                <a:ea typeface="Cambria" pitchFamily="18" charset="0"/>
              </a:rPr>
              <a:t>endorsed. </a:t>
            </a:r>
            <a:r>
              <a:rPr lang="en-US" sz="2500" dirty="0" smtClean="0">
                <a:latin typeface="Cambria" pitchFamily="18" charset="0"/>
                <a:ea typeface="Cambria" pitchFamily="18" charset="0"/>
              </a:rPr>
              <a:t>The </a:t>
            </a:r>
            <a:r>
              <a:rPr lang="en-US" sz="2500" dirty="0">
                <a:latin typeface="Cambria" pitchFamily="18" charset="0"/>
                <a:ea typeface="Cambria" pitchFamily="18" charset="0"/>
              </a:rPr>
              <a:t>vulnerability of the children to </a:t>
            </a:r>
            <a:r>
              <a:rPr lang="en-US" sz="2500" dirty="0" smtClean="0">
                <a:latin typeface="Cambria" pitchFamily="18" charset="0"/>
                <a:ea typeface="Cambria" pitchFamily="18" charset="0"/>
              </a:rPr>
              <a:t>cultural change </a:t>
            </a:r>
            <a:r>
              <a:rPr lang="en-US" sz="2500" dirty="0">
                <a:latin typeface="Cambria" pitchFamily="18" charset="0"/>
                <a:ea typeface="Cambria" pitchFamily="18" charset="0"/>
              </a:rPr>
              <a:t>through television is given attention.</a:t>
            </a:r>
          </a:p>
          <a:p>
            <a:pPr marL="0" indent="0" algn="just">
              <a:spcBef>
                <a:spcPts val="0"/>
              </a:spcBef>
              <a:buNone/>
            </a:pPr>
            <a:r>
              <a:rPr lang="en-US" sz="2500" b="1" dirty="0" smtClean="0">
                <a:latin typeface="Cambria" pitchFamily="18" charset="0"/>
                <a:ea typeface="Cambria" pitchFamily="18" charset="0"/>
              </a:rPr>
              <a:t>8. Politics </a:t>
            </a:r>
            <a:r>
              <a:rPr lang="en-US" sz="2500" b="1" dirty="0">
                <a:latin typeface="Cambria" pitchFamily="18" charset="0"/>
                <a:ea typeface="Cambria" pitchFamily="18" charset="0"/>
              </a:rPr>
              <a:t>and </a:t>
            </a:r>
            <a:r>
              <a:rPr lang="en-US" sz="2500" b="1" dirty="0" smtClean="0">
                <a:latin typeface="Cambria" pitchFamily="18" charset="0"/>
                <a:ea typeface="Cambria" pitchFamily="18" charset="0"/>
              </a:rPr>
              <a:t>culture: </a:t>
            </a:r>
            <a:r>
              <a:rPr lang="en-US" sz="2500" dirty="0" smtClean="0">
                <a:latin typeface="Cambria" pitchFamily="18" charset="0"/>
                <a:ea typeface="Cambria" pitchFamily="18" charset="0"/>
              </a:rPr>
              <a:t>The </a:t>
            </a:r>
            <a:r>
              <a:rPr lang="en-US" sz="2500" dirty="0">
                <a:latin typeface="Cambria" pitchFamily="18" charset="0"/>
                <a:ea typeface="Cambria" pitchFamily="18" charset="0"/>
              </a:rPr>
              <a:t>effect </a:t>
            </a:r>
            <a:r>
              <a:rPr lang="en-US" sz="2500" dirty="0" smtClean="0">
                <a:latin typeface="Cambria" pitchFamily="18" charset="0"/>
                <a:ea typeface="Cambria" pitchFamily="18" charset="0"/>
              </a:rPr>
              <a:t>of globalization and </a:t>
            </a:r>
            <a:r>
              <a:rPr lang="en-US" sz="2500" dirty="0">
                <a:latin typeface="Cambria" pitchFamily="18" charset="0"/>
                <a:ea typeface="Cambria" pitchFamily="18" charset="0"/>
              </a:rPr>
              <a:t>cultural intrusion may be noted </a:t>
            </a:r>
            <a:r>
              <a:rPr lang="en-US" sz="2500" dirty="0" smtClean="0">
                <a:latin typeface="Cambria" pitchFamily="18" charset="0"/>
                <a:ea typeface="Cambria" pitchFamily="18" charset="0"/>
              </a:rPr>
              <a:t>in Bangladesh</a:t>
            </a:r>
            <a:r>
              <a:rPr lang="en-US" sz="2500" dirty="0">
                <a:latin typeface="Cambria" pitchFamily="18" charset="0"/>
                <a:ea typeface="Cambria" pitchFamily="18" charset="0"/>
              </a:rPr>
              <a:t>. </a:t>
            </a:r>
          </a:p>
          <a:p>
            <a:pPr marL="0" indent="0" algn="just">
              <a:spcBef>
                <a:spcPts val="0"/>
              </a:spcBef>
              <a:buNone/>
            </a:pPr>
            <a:r>
              <a:rPr lang="en-US" sz="2500" b="1" dirty="0" smtClean="0">
                <a:latin typeface="Cambria" pitchFamily="18" charset="0"/>
                <a:ea typeface="Cambria" pitchFamily="18" charset="0"/>
              </a:rPr>
              <a:t>9. Family system: T</a:t>
            </a:r>
            <a:r>
              <a:rPr lang="en-US" sz="2500" dirty="0" smtClean="0">
                <a:latin typeface="Cambria" pitchFamily="18" charset="0"/>
                <a:ea typeface="Cambria" pitchFamily="18" charset="0"/>
              </a:rPr>
              <a:t>he </a:t>
            </a:r>
            <a:r>
              <a:rPr lang="en-US" sz="2500" dirty="0">
                <a:latin typeface="Cambria" pitchFamily="18" charset="0"/>
                <a:ea typeface="Cambria" pitchFamily="18" charset="0"/>
              </a:rPr>
              <a:t>average family size has </a:t>
            </a:r>
            <a:r>
              <a:rPr lang="en-US" sz="2500" dirty="0" smtClean="0">
                <a:latin typeface="Cambria" pitchFamily="18" charset="0"/>
                <a:ea typeface="Cambria" pitchFamily="18" charset="0"/>
              </a:rPr>
              <a:t>decreased; young </a:t>
            </a:r>
            <a:r>
              <a:rPr lang="en-US" sz="2500" dirty="0">
                <a:latin typeface="Cambria" pitchFamily="18" charset="0"/>
                <a:ea typeface="Cambria" pitchFamily="18" charset="0"/>
              </a:rPr>
              <a:t>people are getting married at a later age; the average </a:t>
            </a:r>
            <a:r>
              <a:rPr lang="en-US" sz="2500" dirty="0" smtClean="0">
                <a:latin typeface="Cambria" pitchFamily="18" charset="0"/>
                <a:ea typeface="Cambria" pitchFamily="18" charset="0"/>
              </a:rPr>
              <a:t>age of </a:t>
            </a:r>
            <a:r>
              <a:rPr lang="en-US" sz="2500" dirty="0">
                <a:latin typeface="Cambria" pitchFamily="18" charset="0"/>
                <a:ea typeface="Cambria" pitchFamily="18" charset="0"/>
              </a:rPr>
              <a:t>mothers at first birth has increased; infant mortality </a:t>
            </a:r>
            <a:r>
              <a:rPr lang="en-US" sz="2500" dirty="0" smtClean="0">
                <a:latin typeface="Cambria" pitchFamily="18" charset="0"/>
                <a:ea typeface="Cambria" pitchFamily="18" charset="0"/>
              </a:rPr>
              <a:t>rates have. The </a:t>
            </a:r>
            <a:r>
              <a:rPr lang="en-US" sz="2500" dirty="0">
                <a:latin typeface="Cambria" pitchFamily="18" charset="0"/>
                <a:ea typeface="Cambria" pitchFamily="18" charset="0"/>
              </a:rPr>
              <a:t>rate of divorce has </a:t>
            </a:r>
            <a:r>
              <a:rPr lang="en-US" sz="2500" dirty="0" smtClean="0">
                <a:latin typeface="Cambria" pitchFamily="18" charset="0"/>
                <a:ea typeface="Cambria" pitchFamily="18" charset="0"/>
              </a:rPr>
              <a:t>increased.  </a:t>
            </a:r>
            <a:endParaRPr lang="en-US" sz="2500" dirty="0">
              <a:latin typeface="Cambria" pitchFamily="18" charset="0"/>
              <a:ea typeface="Cambria" pitchFamily="18" charset="0"/>
            </a:endParaRPr>
          </a:p>
          <a:p>
            <a:pPr marL="0" indent="0" algn="just">
              <a:spcBef>
                <a:spcPts val="0"/>
              </a:spcBef>
              <a:buNone/>
            </a:pPr>
            <a:r>
              <a:rPr lang="en-US" sz="2500" b="1" dirty="0" smtClean="0">
                <a:latin typeface="Cambria" pitchFamily="18" charset="0"/>
                <a:ea typeface="Cambria" pitchFamily="18" charset="0"/>
              </a:rPr>
              <a:t>10. Marriage </a:t>
            </a:r>
            <a:r>
              <a:rPr lang="en-US" sz="2500" b="1" dirty="0">
                <a:latin typeface="Cambria" pitchFamily="18" charset="0"/>
                <a:ea typeface="Cambria" pitchFamily="18" charset="0"/>
              </a:rPr>
              <a:t>in changing family </a:t>
            </a:r>
            <a:r>
              <a:rPr lang="en-US" sz="2500" b="1" dirty="0" smtClean="0">
                <a:latin typeface="Cambria" pitchFamily="18" charset="0"/>
                <a:ea typeface="Cambria" pitchFamily="18" charset="0"/>
              </a:rPr>
              <a:t>pattern</a:t>
            </a:r>
            <a:r>
              <a:rPr lang="en-US" sz="2500" dirty="0" smtClean="0">
                <a:latin typeface="Cambria" pitchFamily="18" charset="0"/>
                <a:ea typeface="Cambria" pitchFamily="18" charset="0"/>
              </a:rPr>
              <a:t>: In Bangladesh, marriage </a:t>
            </a:r>
            <a:r>
              <a:rPr lang="en-US" sz="2500" dirty="0">
                <a:latin typeface="Cambria" pitchFamily="18" charset="0"/>
                <a:ea typeface="Cambria" pitchFamily="18" charset="0"/>
              </a:rPr>
              <a:t>is a civil contract between two adult </a:t>
            </a:r>
            <a:r>
              <a:rPr lang="en-US" sz="2500" dirty="0" smtClean="0">
                <a:latin typeface="Cambria" pitchFamily="18" charset="0"/>
                <a:ea typeface="Cambria" pitchFamily="18" charset="0"/>
              </a:rPr>
              <a:t>persons of </a:t>
            </a:r>
            <a:r>
              <a:rPr lang="en-US" sz="2500" dirty="0">
                <a:latin typeface="Cambria" pitchFamily="18" charset="0"/>
                <a:ea typeface="Cambria" pitchFamily="18" charset="0"/>
              </a:rPr>
              <a:t>opposite </a:t>
            </a:r>
            <a:r>
              <a:rPr lang="en-US" sz="2500" dirty="0" smtClean="0">
                <a:latin typeface="Cambria" pitchFamily="18" charset="0"/>
                <a:ea typeface="Cambria" pitchFamily="18" charset="0"/>
              </a:rPr>
              <a:t>sexes. The traditional marriage pattern is also changing day by day. </a:t>
            </a:r>
            <a:endParaRPr lang="en-US" sz="2500" dirty="0">
              <a:latin typeface="Cambria" pitchFamily="18" charset="0"/>
              <a:ea typeface="Cambria" pitchFamily="18" charset="0"/>
            </a:endParaRPr>
          </a:p>
        </p:txBody>
      </p:sp>
      <p:sp>
        <p:nvSpPr>
          <p:cNvPr id="4" name="Title 1"/>
          <p:cNvSpPr txBox="1">
            <a:spLocks/>
          </p:cNvSpPr>
          <p:nvPr/>
        </p:nvSpPr>
        <p:spPr>
          <a:xfrm>
            <a:off x="0" y="0"/>
            <a:ext cx="10972800" cy="6096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lvl="0" algn="ctr">
              <a:spcBef>
                <a:spcPct val="0"/>
              </a:spcBef>
            </a:pPr>
            <a:r>
              <a:rPr lang="en-US" sz="5000" b="1" dirty="0" smtClean="0">
                <a:latin typeface="Cambria" pitchFamily="18" charset="0"/>
                <a:ea typeface="Cambria" pitchFamily="18" charset="0"/>
              </a:rPr>
              <a:t>Social Change in Bangladesh</a:t>
            </a:r>
            <a:endParaRPr kumimoji="0" lang="en-US" sz="5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67976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515600" cy="44196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Font typeface="Wingdings" pitchFamily="2" charset="2"/>
              <a:buChar char="§"/>
            </a:pPr>
            <a:r>
              <a:rPr lang="en-US" sz="3000" dirty="0" smtClean="0">
                <a:latin typeface="Cambria" pitchFamily="18" charset="0"/>
              </a:rPr>
              <a:t>From the UN Department of Public Information: </a:t>
            </a:r>
          </a:p>
          <a:p>
            <a:pPr marL="274320" indent="-274320" algn="just">
              <a:spcBef>
                <a:spcPts val="0"/>
              </a:spcBef>
              <a:buNone/>
            </a:pPr>
            <a:r>
              <a:rPr lang="en-US" sz="3000" dirty="0" smtClean="0">
                <a:latin typeface="Cambria" pitchFamily="18" charset="0"/>
              </a:rPr>
              <a:t>	</a:t>
            </a:r>
          </a:p>
          <a:p>
            <a:pPr marL="274320" indent="-274320" algn="just">
              <a:spcBef>
                <a:spcPts val="0"/>
              </a:spcBef>
              <a:buNone/>
            </a:pPr>
            <a:r>
              <a:rPr lang="en-US" sz="3000" dirty="0" smtClean="0">
                <a:latin typeface="Cambria" pitchFamily="18" charset="0"/>
              </a:rPr>
              <a:t>	NGO refers to a non-profit citizens’ voluntary entity organized nationally or internationally. Thus, professional associations, foundations, trade unions, religious organizations, women’s and youth groups, cooperative associations, development and human rights associations, environmental protection groups, research institutes dealing with international affairs and associations of parliamentarians are considered NGOs. </a:t>
            </a:r>
            <a:endParaRPr lang="en-US" sz="3000" dirty="0">
              <a:latin typeface="Cambria" pitchFamily="18" charset="0"/>
            </a:endParaRPr>
          </a:p>
        </p:txBody>
      </p:sp>
      <p:sp>
        <p:nvSpPr>
          <p:cNvPr id="5" name="Title 1"/>
          <p:cNvSpPr txBox="1">
            <a:spLocks/>
          </p:cNvSpPr>
          <p:nvPr/>
        </p:nvSpPr>
        <p:spPr>
          <a:xfrm>
            <a:off x="0" y="0"/>
            <a:ext cx="10972800" cy="609600"/>
          </a:xfrm>
          <a:prstGeom prst="rect">
            <a:avLst/>
          </a:prstGeom>
        </p:spPr>
        <p:style>
          <a:lnRef idx="1">
            <a:schemeClr val="accent1"/>
          </a:lnRef>
          <a:fillRef idx="2">
            <a:schemeClr val="accent1"/>
          </a:fillRef>
          <a:effectRef idx="1">
            <a:schemeClr val="accent1"/>
          </a:effectRef>
          <a:fontRef idx="minor">
            <a:schemeClr val="dk1"/>
          </a:fontRef>
        </p:style>
        <p:txBody>
          <a:bodyPr vert="horz" lIns="104493" tIns="52247" rIns="104493" bIns="52247" rtlCol="0" anchor="ctr">
            <a:noAutofit/>
          </a:bodyPr>
          <a:lstStyle/>
          <a:p>
            <a:pPr algn="ctr">
              <a:spcBef>
                <a:spcPct val="0"/>
              </a:spcBef>
            </a:pPr>
            <a:r>
              <a:rPr lang="en-US" sz="5000" dirty="0" smtClean="0">
                <a:latin typeface="Cambria" pitchFamily="18" charset="0"/>
              </a:rPr>
              <a:t>Defining NGOs: What the UN Says</a:t>
            </a:r>
          </a:p>
        </p:txBody>
      </p:sp>
    </p:spTree>
    <p:extLst>
      <p:ext uri="{BB962C8B-B14F-4D97-AF65-F5344CB8AC3E}">
        <p14:creationId xmlns:p14="http://schemas.microsoft.com/office/powerpoint/2010/main" val="75004873"/>
      </p:ext>
    </p:extLst>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1111</TotalTime>
  <Words>2429</Words>
  <Application>Microsoft Office PowerPoint</Application>
  <PresentationFormat>Custom</PresentationFormat>
  <Paragraphs>139</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Cambria</vt:lpstr>
      <vt:lpstr>Segoe UI Black</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Contribution of NGOs in Social Change in Bangladesh, Somalia, Nigeria : Microfinance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su</cp:lastModifiedBy>
  <cp:revision>181</cp:revision>
  <dcterms:created xsi:type="dcterms:W3CDTF">2018-10-04T04:13:37Z</dcterms:created>
  <dcterms:modified xsi:type="dcterms:W3CDTF">2024-02-22T07:35:52Z</dcterms:modified>
</cp:coreProperties>
</file>