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9" r:id="rId4"/>
    <p:sldId id="260" r:id="rId5"/>
    <p:sldId id="273" r:id="rId6"/>
    <p:sldId id="261" r:id="rId7"/>
    <p:sldId id="271" r:id="rId8"/>
    <p:sldId id="275" r:id="rId9"/>
    <p:sldId id="276" r:id="rId10"/>
    <p:sldId id="262" r:id="rId11"/>
    <p:sldId id="274" r:id="rId12"/>
    <p:sldId id="263" r:id="rId13"/>
    <p:sldId id="266" r:id="rId14"/>
    <p:sldId id="267" r:id="rId15"/>
    <p:sldId id="268" r:id="rId16"/>
    <p:sldId id="269" r:id="rId17"/>
    <p:sldId id="270" r:id="rId18"/>
    <p:sldId id="27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362D7-7B36-4E8E-80D4-7438A873946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13566-263E-4DAC-9C85-4B97DD26F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420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D66CD1-AAA0-4943-84EE-5DF67B203BA2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8766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AC5844-8BC5-450A-9C0F-D04461F406D8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7789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2F9F0DF-0902-483E-813E-F8443D72EE4D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658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8113FB-F47E-4859-9353-2D4647723333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536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3AD1D7-4AA1-4772-94C9-AF2C91ADB9B4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65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AC9665-A6BD-4AE1-BE4B-450721864AF4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621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6F87172-4080-4B28-AEC6-5188091C4629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107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C1C45C-DFC9-4760-BB31-CEFAE6CD5550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0135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E54884A-2095-4E08-B5CD-37E9FD2BEA5D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8576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F335EC2-5142-4761-9F3F-BAA5B19C34AE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3524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1FA2D1-156B-4853-A18E-DE9D0C846FE3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992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677E-6BE6-48EB-BF70-322B4A35BE8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82C8-DAFB-4D1F-9FC1-323CD825A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805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677E-6BE6-48EB-BF70-322B4A35BE8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82C8-DAFB-4D1F-9FC1-323CD825A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04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677E-6BE6-48EB-BF70-322B4A35BE8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82C8-DAFB-4D1F-9FC1-323CD825A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2614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3848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000500"/>
            <a:ext cx="53848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F4E5C-E8BD-45D1-9542-798C3323E3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0906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2BBE1-7299-4D9A-AA89-C886048033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895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677E-6BE6-48EB-BF70-322B4A35BE8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82C8-DAFB-4D1F-9FC1-323CD825A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7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677E-6BE6-48EB-BF70-322B4A35BE8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82C8-DAFB-4D1F-9FC1-323CD825A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617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677E-6BE6-48EB-BF70-322B4A35BE8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82C8-DAFB-4D1F-9FC1-323CD825A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770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677E-6BE6-48EB-BF70-322B4A35BE8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82C8-DAFB-4D1F-9FC1-323CD825A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99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677E-6BE6-48EB-BF70-322B4A35BE8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82C8-DAFB-4D1F-9FC1-323CD825A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071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677E-6BE6-48EB-BF70-322B4A35BE8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82C8-DAFB-4D1F-9FC1-323CD825A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544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677E-6BE6-48EB-BF70-322B4A35BE8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82C8-DAFB-4D1F-9FC1-323CD825A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677E-6BE6-48EB-BF70-322B4A35BE8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82C8-DAFB-4D1F-9FC1-323CD825A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821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E677E-6BE6-48EB-BF70-322B4A35BE8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582C8-DAFB-4D1F-9FC1-323CD825A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251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43243"/>
            <a:ext cx="9144000" cy="2387600"/>
          </a:xfrm>
        </p:spPr>
        <p:txBody>
          <a:bodyPr/>
          <a:lstStyle/>
          <a:p>
            <a:r>
              <a:rPr lang="en-US" dirty="0"/>
              <a:t>Topic-5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022918"/>
            <a:ext cx="9144000" cy="1655762"/>
          </a:xfrm>
        </p:spPr>
        <p:txBody>
          <a:bodyPr/>
          <a:lstStyle/>
          <a:p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Describing Data:</a:t>
            </a:r>
            <a:b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Measures of Dispersion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83639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075974" y="323534"/>
            <a:ext cx="8571865" cy="914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4000" dirty="0">
                <a:solidFill>
                  <a:srgbClr val="FF0000"/>
                </a:solidFill>
              </a:rPr>
              <a:t>EXAMPLE – Variance and Standard Deviation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12520" y="1402081"/>
            <a:ext cx="9966959" cy="1165225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The number of traffic citations issued during the last five months in Beaufort County, South Carolina, is </a:t>
            </a:r>
            <a:r>
              <a:rPr lang="en-US" altLang="en-US" dirty="0">
                <a:solidFill>
                  <a:srgbClr val="FF0000"/>
                </a:solidFill>
              </a:rPr>
              <a:t>38, 26, 13, 41, </a:t>
            </a:r>
            <a:r>
              <a:rPr lang="en-US" altLang="en-US" dirty="0"/>
              <a:t>and</a:t>
            </a:r>
            <a:r>
              <a:rPr lang="en-US" altLang="en-US" dirty="0">
                <a:solidFill>
                  <a:srgbClr val="FF0000"/>
                </a:solidFill>
              </a:rPr>
              <a:t> 22</a:t>
            </a:r>
            <a:r>
              <a:rPr lang="en-US" altLang="en-US" dirty="0"/>
              <a:t>. What is the population variance?</a:t>
            </a:r>
          </a:p>
        </p:txBody>
      </p:sp>
      <p:pic>
        <p:nvPicPr>
          <p:cNvPr id="52228" name="Picture 4" descr="03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230" y="2731453"/>
            <a:ext cx="9443539" cy="3562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123565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787E6-5934-DCCF-7878-4C1148826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716280"/>
          </a:xfrm>
        </p:spPr>
        <p:txBody>
          <a:bodyPr/>
          <a:lstStyle/>
          <a:p>
            <a:pPr algn="ctr"/>
            <a:r>
              <a:rPr lang="en-US" altLang="en-US" dirty="0">
                <a:solidFill>
                  <a:srgbClr val="FF0000"/>
                </a:solidFill>
              </a:rPr>
              <a:t>Measures of Dispersion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9029A2-035D-8385-5D0D-81C77657A2CC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754380" y="1325880"/>
            <a:ext cx="10683240" cy="5105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en-US" dirty="0">
                <a:solidFill>
                  <a:srgbClr val="FF0000"/>
                </a:solidFill>
              </a:rPr>
              <a:t>Standard Deviation: </a:t>
            </a:r>
            <a:r>
              <a:rPr lang="en-US" dirty="0"/>
              <a:t>The square root of the variance.</a:t>
            </a:r>
            <a:endParaRPr lang="en-US" altLang="en-US" dirty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/>
              <a:t>Both the range and the mean deviation are easy to interpret.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/>
              <a:t>The range is the difference between the high and low values of a set of data, and the mean deviation is the mean of the deviations from the mean.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/>
              <a:t>However, the variance is difficult to interpret for a single set of observations.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/>
              <a:t>There is a way out of this difficulty. By taking the square root of the population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/>
              <a:t>variance, we can transform it to the same unit of measurement used for the original data</a:t>
            </a:r>
          </a:p>
        </p:txBody>
      </p:sp>
      <p:pic>
        <p:nvPicPr>
          <p:cNvPr id="6" name="Picture 7">
            <a:extLst>
              <a:ext uri="{FF2B5EF4-FFF2-40B4-BE49-F238E27FC236}">
                <a16:creationId xmlns:a16="http://schemas.microsoft.com/office/drawing/2014/main" id="{B922DE87-D9DD-55AF-C1D0-4D488760C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327" y="2057401"/>
            <a:ext cx="9604385" cy="944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896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33386"/>
            <a:ext cx="10972800" cy="853440"/>
          </a:xfrm>
        </p:spPr>
        <p:txBody>
          <a:bodyPr/>
          <a:lstStyle/>
          <a:p>
            <a:pPr algn="ctr" eaLnBrk="1" hangingPunct="1"/>
            <a:r>
              <a:rPr lang="en-US" altLang="en-US" dirty="0">
                <a:solidFill>
                  <a:srgbClr val="FF0000"/>
                </a:solidFill>
              </a:rPr>
              <a:t>EXAMPLE – Sample Variance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36320" y="2057400"/>
            <a:ext cx="3916680" cy="3078479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	The hourly wages for a sample of part-time employees at Home Depot are: </a:t>
            </a:r>
            <a:r>
              <a:rPr lang="en-US" altLang="en-US" dirty="0">
                <a:solidFill>
                  <a:srgbClr val="FF0000"/>
                </a:solidFill>
              </a:rPr>
              <a:t>$12, $20, $16, $18</a:t>
            </a:r>
            <a:r>
              <a:rPr lang="en-US" altLang="en-US" dirty="0"/>
              <a:t>, and </a:t>
            </a:r>
            <a:r>
              <a:rPr lang="en-US" altLang="en-US" dirty="0">
                <a:solidFill>
                  <a:srgbClr val="FF0000"/>
                </a:solidFill>
              </a:rPr>
              <a:t>$19</a:t>
            </a:r>
            <a:r>
              <a:rPr lang="en-US" altLang="en-US" dirty="0"/>
              <a:t>. What is the sample variance?</a:t>
            </a:r>
          </a:p>
        </p:txBody>
      </p:sp>
      <p:pic>
        <p:nvPicPr>
          <p:cNvPr id="54276" name="Picture 4" descr="03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5873" y="1286826"/>
            <a:ext cx="6506527" cy="513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222900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8362" y="473710"/>
            <a:ext cx="7915275" cy="882650"/>
          </a:xfrm>
        </p:spPr>
        <p:txBody>
          <a:bodyPr/>
          <a:lstStyle/>
          <a:p>
            <a:pPr algn="ctr" eaLnBrk="1" hangingPunct="1"/>
            <a:r>
              <a:rPr lang="en-US" altLang="en-US" sz="3600" dirty="0">
                <a:solidFill>
                  <a:srgbClr val="FF0000"/>
                </a:solidFill>
              </a:rPr>
              <a:t>The Arithmetic Mean of Grouped Data</a:t>
            </a:r>
          </a:p>
        </p:txBody>
      </p:sp>
      <p:pic>
        <p:nvPicPr>
          <p:cNvPr id="60419" name="Picture 3" descr="03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72" y="1697990"/>
            <a:ext cx="10399855" cy="380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528872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4880" y="1771809"/>
            <a:ext cx="4191000" cy="38862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/>
              <a:t>	Recall in Chapter 2, we constructed a frequency distribution for the vehicle selling prices. The information is repeated below. Determine the arithmetic mean vehicle selling price.</a:t>
            </a:r>
          </a:p>
        </p:txBody>
      </p:sp>
      <p:pic>
        <p:nvPicPr>
          <p:cNvPr id="6246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1820" y="4434466"/>
            <a:ext cx="3093720" cy="2161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8" name="AutoShape 4"/>
          <p:cNvSpPr>
            <a:spLocks noGrp="1" noChangeArrowheads="1"/>
          </p:cNvSpPr>
          <p:nvPr>
            <p:ph type="title"/>
          </p:nvPr>
        </p:nvSpPr>
        <p:spPr>
          <a:xfrm>
            <a:off x="1234440" y="135712"/>
            <a:ext cx="9723120" cy="914400"/>
          </a:xfrm>
          <a:prstGeom prst="roundRect">
            <a:avLst>
              <a:gd name="adj" fmla="val 21667"/>
            </a:avLst>
          </a:prstGeom>
          <a:noFill/>
        </p:spPr>
        <p:txBody>
          <a:bodyPr anchor="b">
            <a:normAutofit fontScale="90000"/>
          </a:bodyPr>
          <a:lstStyle/>
          <a:p>
            <a:pPr algn="ctr" eaLnBrk="1" hangingPunct="1"/>
            <a:r>
              <a:rPr lang="en-US" altLang="en-US" sz="4000" dirty="0">
                <a:solidFill>
                  <a:srgbClr val="FF0000"/>
                </a:solidFill>
              </a:rPr>
              <a:t>The Arithmetic Mean of Grouped Data - Example</a:t>
            </a:r>
          </a:p>
        </p:txBody>
      </p:sp>
      <p:pic>
        <p:nvPicPr>
          <p:cNvPr id="62469" name="Picture 5" descr="033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151156"/>
            <a:ext cx="4785360" cy="328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34605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>
          <a:xfrm>
            <a:off x="1295400" y="152400"/>
            <a:ext cx="9677400" cy="914400"/>
          </a:xfrm>
          <a:prstGeom prst="roundRect">
            <a:avLst>
              <a:gd name="adj" fmla="val 21667"/>
            </a:avLst>
          </a:prstGeom>
          <a:noFill/>
        </p:spPr>
        <p:txBody>
          <a:bodyPr anchor="b">
            <a:normAutofit fontScale="90000"/>
          </a:bodyPr>
          <a:lstStyle/>
          <a:p>
            <a:pPr algn="ctr" eaLnBrk="1" hangingPunct="1"/>
            <a:r>
              <a:rPr lang="en-US" altLang="en-US" sz="4000" dirty="0">
                <a:solidFill>
                  <a:srgbClr val="FF0000"/>
                </a:solidFill>
              </a:rPr>
              <a:t>The Arithmetic Mean of Grouped Data - Example</a:t>
            </a:r>
          </a:p>
        </p:txBody>
      </p:sp>
      <p:pic>
        <p:nvPicPr>
          <p:cNvPr id="64515" name="Picture 3" descr="033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7330" y="1188719"/>
            <a:ext cx="9197340" cy="5349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243492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199" y="526931"/>
            <a:ext cx="8229600" cy="822960"/>
          </a:xfrm>
        </p:spPr>
        <p:txBody>
          <a:bodyPr/>
          <a:lstStyle/>
          <a:p>
            <a:pPr algn="ctr" eaLnBrk="1" hangingPunct="1"/>
            <a:r>
              <a:rPr lang="en-US" altLang="en-US" sz="3600" dirty="0">
                <a:solidFill>
                  <a:srgbClr val="FF0000"/>
                </a:solidFill>
              </a:rPr>
              <a:t>Standard Deviation of Grouped Data</a:t>
            </a:r>
          </a:p>
        </p:txBody>
      </p:sp>
      <p:pic>
        <p:nvPicPr>
          <p:cNvPr id="66563" name="Picture 3" descr="03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759" y="1700411"/>
            <a:ext cx="10464481" cy="3914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1023120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AutoShape 2"/>
          <p:cNvSpPr>
            <a:spLocks noGrp="1" noChangeArrowheads="1"/>
          </p:cNvSpPr>
          <p:nvPr>
            <p:ph type="title"/>
          </p:nvPr>
        </p:nvSpPr>
        <p:spPr>
          <a:xfrm>
            <a:off x="2133598" y="28575"/>
            <a:ext cx="7924800" cy="819150"/>
          </a:xfrm>
          <a:prstGeom prst="roundRect">
            <a:avLst>
              <a:gd name="adj" fmla="val 21667"/>
            </a:avLst>
          </a:prstGeom>
          <a:noFill/>
        </p:spPr>
        <p:txBody>
          <a:bodyPr anchor="b"/>
          <a:lstStyle/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</a:rPr>
              <a:t>Standard Deviation of Grouped Data - Example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5A74F0A-67CB-E459-F903-9D9A0D1C76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51" y="1005792"/>
            <a:ext cx="11792693" cy="36633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0BAA5-E0AF-9507-92D7-4128DD47F8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7297" y="4827174"/>
            <a:ext cx="8977406" cy="1405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428467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4D514-E152-C769-9510-6A25E5D0C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70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923602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98120"/>
            <a:ext cx="8229600" cy="1371600"/>
          </a:xfrm>
        </p:spPr>
        <p:txBody>
          <a:bodyPr/>
          <a:lstStyle/>
          <a:p>
            <a:pPr algn="ctr" eaLnBrk="1" hangingPunct="1"/>
            <a:r>
              <a:rPr lang="en-US" altLang="en-US" dirty="0">
                <a:solidFill>
                  <a:srgbClr val="FF0000"/>
                </a:solidFill>
              </a:rPr>
              <a:t>Dispersion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5820" y="1569720"/>
            <a:ext cx="10500360" cy="4861560"/>
          </a:xfrm>
        </p:spPr>
        <p:txBody>
          <a:bodyPr>
            <a:normAutofit lnSpcReduction="10000"/>
          </a:bodyPr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b="1" dirty="0"/>
              <a:t>Why Study Dispersion?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lvl="1" algn="just" eaLnBrk="1" hangingPunct="1"/>
            <a:r>
              <a:rPr lang="en-US" altLang="en-US" sz="2800" dirty="0"/>
              <a:t>A measure of location, such as the mean or the median, only describes the center  of the data. It is valuable from that standpoint, but </a:t>
            </a:r>
            <a:r>
              <a:rPr lang="en-US" altLang="en-US" sz="2800" b="1" dirty="0">
                <a:solidFill>
                  <a:srgbClr val="FF0000"/>
                </a:solidFill>
              </a:rPr>
              <a:t>it does not tell us anything about the spread of the data. </a:t>
            </a:r>
          </a:p>
          <a:p>
            <a:pPr lvl="1" algn="just" eaLnBrk="1" hangingPunct="1"/>
            <a:r>
              <a:rPr lang="en-US" altLang="en-US" sz="2800" dirty="0"/>
              <a:t>For example, if your nature guide told you that the river ahead averaged 3 feet in depth, would you want to wade across on foot without additional information? Probably not. You would want to know something about the variation in the depth.</a:t>
            </a:r>
          </a:p>
          <a:p>
            <a:pPr lvl="1" algn="just" eaLnBrk="1" hangingPunct="1"/>
            <a:r>
              <a:rPr lang="en-US" altLang="en-US" sz="2800" dirty="0"/>
              <a:t>A second reason for studying the dispersion in </a:t>
            </a:r>
            <a:r>
              <a:rPr lang="en-US" altLang="en-US" sz="2800" b="1" dirty="0">
                <a:solidFill>
                  <a:srgbClr val="FF0000"/>
                </a:solidFill>
              </a:rPr>
              <a:t>a set of data is to compare the spread in two or more distributions.</a:t>
            </a:r>
          </a:p>
          <a:p>
            <a:pPr lvl="1"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550925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dirty="0">
                <a:solidFill>
                  <a:srgbClr val="FF0000"/>
                </a:solidFill>
              </a:rPr>
              <a:t>Measures of Dispersion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2990" y="1661159"/>
            <a:ext cx="10066020" cy="4038600"/>
          </a:xfrm>
        </p:spPr>
        <p:txBody>
          <a:bodyPr/>
          <a:lstStyle/>
          <a:p>
            <a:pPr algn="just" eaLnBrk="1" hangingPunct="1"/>
            <a:r>
              <a:rPr lang="en-US" altLang="en-US" b="1" dirty="0">
                <a:solidFill>
                  <a:srgbClr val="FF0000"/>
                </a:solidFill>
              </a:rPr>
              <a:t>Range: </a:t>
            </a:r>
            <a:r>
              <a:rPr lang="en-US" dirty="0"/>
              <a:t>The simplest measure of dispersion is the range. It is the difference between the largest and the smallest values in a data set. </a:t>
            </a:r>
          </a:p>
          <a:p>
            <a:pPr algn="just" eaLnBrk="1" hangingPunct="1"/>
            <a:r>
              <a:rPr lang="en-US" dirty="0"/>
              <a:t>A defect of the range is that it is based on only two values, the highest and the lowest; it does not take into consideration all of the values.</a:t>
            </a:r>
            <a:endParaRPr lang="en-US" altLang="en-US" dirty="0"/>
          </a:p>
          <a:p>
            <a:pPr marL="0" indent="0" eaLnBrk="1" hangingPunct="1">
              <a:buNone/>
            </a:pPr>
            <a:endParaRPr lang="en-US" altLang="en-US" dirty="0"/>
          </a:p>
          <a:p>
            <a:pPr marL="0" indent="0" eaLnBrk="1" hangingPunct="1">
              <a:buNone/>
            </a:pPr>
            <a:endParaRPr lang="en-US" altLang="en-US" dirty="0"/>
          </a:p>
          <a:p>
            <a:pPr marL="0" indent="0" eaLnBrk="1" hangingPunct="1">
              <a:buNone/>
            </a:pPr>
            <a:endParaRPr lang="en-US" altLang="en-US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/>
          </a:p>
        </p:txBody>
      </p:sp>
      <p:pic>
        <p:nvPicPr>
          <p:cNvPr id="272388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032" t="40724"/>
          <a:stretch>
            <a:fillRect/>
          </a:stretch>
        </p:blipFill>
        <p:spPr>
          <a:xfrm>
            <a:off x="437318" y="4343401"/>
            <a:ext cx="11591684" cy="1371599"/>
          </a:xfrm>
          <a:noFill/>
        </p:spPr>
      </p:pic>
    </p:spTree>
    <p:extLst>
      <p:ext uri="{BB962C8B-B14F-4D97-AF65-F5344CB8AC3E}">
        <p14:creationId xmlns:p14="http://schemas.microsoft.com/office/powerpoint/2010/main" val="34825486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2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39662"/>
            <a:ext cx="10972800" cy="1021080"/>
          </a:xfrm>
        </p:spPr>
        <p:txBody>
          <a:bodyPr/>
          <a:lstStyle/>
          <a:p>
            <a:pPr algn="ctr" eaLnBrk="1" hangingPunct="1"/>
            <a:r>
              <a:rPr lang="en-US" altLang="en-US" dirty="0">
                <a:solidFill>
                  <a:srgbClr val="FF0000"/>
                </a:solidFill>
              </a:rPr>
              <a:t>EXAMPLE – Range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49680" y="1981201"/>
            <a:ext cx="9723119" cy="1743075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	The number of cappuccinos sold at the Starbucks location in the Orange Country Airport between 4 and 7 p.m. for a sample of 5 days last year were </a:t>
            </a:r>
            <a:r>
              <a:rPr lang="en-US" altLang="en-US" dirty="0">
                <a:solidFill>
                  <a:srgbClr val="FF0000"/>
                </a:solidFill>
              </a:rPr>
              <a:t>20, 40, 50, 60</a:t>
            </a:r>
            <a:r>
              <a:rPr lang="en-US" altLang="en-US" dirty="0"/>
              <a:t>, and </a:t>
            </a:r>
            <a:r>
              <a:rPr lang="en-US" altLang="en-US" dirty="0">
                <a:solidFill>
                  <a:srgbClr val="FF0000"/>
                </a:solidFill>
              </a:rPr>
              <a:t>80</a:t>
            </a:r>
            <a:r>
              <a:rPr lang="en-US" altLang="en-US" dirty="0"/>
              <a:t>. Determine the range for the number of cappuccinos sold.</a:t>
            </a:r>
          </a:p>
        </p:txBody>
      </p:sp>
      <p:sp>
        <p:nvSpPr>
          <p:cNvPr id="274436" name="Rectangle 4"/>
          <p:cNvSpPr>
            <a:spLocks noChangeArrowheads="1"/>
          </p:cNvSpPr>
          <p:nvPr/>
        </p:nvSpPr>
        <p:spPr bwMode="auto">
          <a:xfrm>
            <a:off x="2689860" y="4044735"/>
            <a:ext cx="6393180" cy="1754326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dirty="0">
                <a:latin typeface="Times New Roman" panose="02020603050405020304" pitchFamily="18" charset="0"/>
              </a:rPr>
              <a:t>Range = Largest – Smallest value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dirty="0">
                <a:latin typeface="Times New Roman" panose="02020603050405020304" pitchFamily="18" charset="0"/>
              </a:rPr>
              <a:t>           = 80 – 20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dirty="0">
                <a:latin typeface="Times New Roman" panose="02020603050405020304" pitchFamily="18" charset="0"/>
              </a:rPr>
              <a:t>           = 60</a:t>
            </a:r>
          </a:p>
        </p:txBody>
      </p:sp>
    </p:spTree>
    <p:extLst>
      <p:ext uri="{BB962C8B-B14F-4D97-AF65-F5344CB8AC3E}">
        <p14:creationId xmlns:p14="http://schemas.microsoft.com/office/powerpoint/2010/main" val="18363701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4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E788E-0D3C-69BA-5BC2-0A676408F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31520"/>
            <a:ext cx="10972800" cy="838200"/>
          </a:xfrm>
        </p:spPr>
        <p:txBody>
          <a:bodyPr/>
          <a:lstStyle/>
          <a:p>
            <a:pPr algn="ctr"/>
            <a:r>
              <a:rPr lang="en-US" altLang="en-US" dirty="0">
                <a:solidFill>
                  <a:srgbClr val="FF0000"/>
                </a:solidFill>
              </a:rPr>
              <a:t>Measures of Dispersion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792023-93FA-1732-3E02-4F6FE054E326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990600" y="1569720"/>
            <a:ext cx="10591800" cy="3886200"/>
          </a:xfrm>
        </p:spPr>
        <p:txBody>
          <a:bodyPr/>
          <a:lstStyle/>
          <a:p>
            <a:pPr algn="just"/>
            <a:r>
              <a:rPr lang="en-US" altLang="en-US" b="1" dirty="0">
                <a:solidFill>
                  <a:srgbClr val="FF0000"/>
                </a:solidFill>
              </a:rPr>
              <a:t>Mean Deviation: </a:t>
            </a:r>
            <a:r>
              <a:rPr lang="en-US" dirty="0"/>
              <a:t>The arithmetic mean of the absolute values of the deviations from the arithmetic mean.</a:t>
            </a:r>
          </a:p>
          <a:p>
            <a:pPr algn="just"/>
            <a:r>
              <a:rPr lang="en-US" dirty="0"/>
              <a:t>The mean deviation does. It measures the mean amount by which the values in a population, or sample, vary from their mean. </a:t>
            </a:r>
          </a:p>
          <a:p>
            <a:endParaRPr lang="en-US" dirty="0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62138C4D-1C6A-5787-1BF9-B6A38047C2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04530" y="3855719"/>
            <a:ext cx="9982939" cy="12496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39362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28600"/>
            <a:ext cx="8229600" cy="838200"/>
          </a:xfrm>
        </p:spPr>
        <p:txBody>
          <a:bodyPr/>
          <a:lstStyle/>
          <a:p>
            <a:pPr algn="ctr" eaLnBrk="1" hangingPunct="1"/>
            <a:r>
              <a:rPr lang="en-US" altLang="en-US" dirty="0">
                <a:solidFill>
                  <a:srgbClr val="FF0000"/>
                </a:solidFill>
              </a:rPr>
              <a:t>EXAMPLE – Mean Deviation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8220" y="1097284"/>
            <a:ext cx="10195560" cy="1743075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	The number of cappuccinos sold at the Starbucks location in the Orange Country Airport between 4 and 7 p.m. for a sample of 5 days last year were </a:t>
            </a:r>
            <a:r>
              <a:rPr lang="en-US" altLang="en-US" dirty="0">
                <a:solidFill>
                  <a:srgbClr val="FF0000"/>
                </a:solidFill>
              </a:rPr>
              <a:t>20, 40, 50, 60, </a:t>
            </a:r>
            <a:r>
              <a:rPr lang="en-US" altLang="en-US" dirty="0"/>
              <a:t>and</a:t>
            </a:r>
            <a:r>
              <a:rPr lang="en-US" altLang="en-US" dirty="0">
                <a:solidFill>
                  <a:srgbClr val="FF0000"/>
                </a:solidFill>
              </a:rPr>
              <a:t> 80</a:t>
            </a:r>
            <a:r>
              <a:rPr lang="en-US" altLang="en-US" dirty="0"/>
              <a:t>. Determine the mean deviation for the number of cappuccinos sold.</a:t>
            </a:r>
          </a:p>
        </p:txBody>
      </p:sp>
      <p:pic>
        <p:nvPicPr>
          <p:cNvPr id="50180" name="Picture 4" descr="03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328" y="2870843"/>
            <a:ext cx="9025343" cy="3789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28109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024A9-AEDB-E2B2-8374-D6EF2F5A3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210769"/>
            <a:ext cx="10972800" cy="762000"/>
          </a:xfrm>
        </p:spPr>
        <p:txBody>
          <a:bodyPr/>
          <a:lstStyle/>
          <a:p>
            <a:pPr algn="ctr"/>
            <a:r>
              <a:rPr lang="en-US" altLang="en-US" dirty="0">
                <a:solidFill>
                  <a:srgbClr val="FF0000"/>
                </a:solidFill>
              </a:rPr>
              <a:t>Measures of Dispersion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E8FDA3-20B0-7629-73E7-C60B1B0B7CBB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922020" y="1173480"/>
            <a:ext cx="10347960" cy="4876800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altLang="en-US" b="1" dirty="0">
                <a:solidFill>
                  <a:srgbClr val="FF0000"/>
                </a:solidFill>
              </a:rPr>
              <a:t>Variance: </a:t>
            </a:r>
            <a:r>
              <a:rPr lang="en-US" sz="2400" dirty="0"/>
              <a:t>The arithmetic mean of the squared deviations from the mean. The variance is non-negative and is zero only if all observations are the same.</a:t>
            </a:r>
            <a:endParaRPr lang="en-US" altLang="en-US" sz="2400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marL="0" indent="0" eaLnBrk="1" hangingPunct="1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sz="2400" dirty="0"/>
              <a:t>Where,</a:t>
            </a:r>
          </a:p>
          <a:p>
            <a:pPr marL="0" indent="0">
              <a:buNone/>
            </a:pPr>
            <a:r>
              <a:rPr lang="en-US" sz="2400" dirty="0"/>
              <a:t> Sigma is the population variance. It is read as “sigma squared.”</a:t>
            </a:r>
          </a:p>
          <a:p>
            <a:pPr marL="0" indent="0">
              <a:buNone/>
            </a:pPr>
            <a:r>
              <a:rPr lang="en-US" sz="2400" dirty="0"/>
              <a:t> X is the value of an observation in the population.  </a:t>
            </a:r>
          </a:p>
          <a:p>
            <a:pPr marL="0" indent="0">
              <a:buNone/>
            </a:pPr>
            <a:r>
              <a:rPr lang="en-US" sz="2400" dirty="0"/>
              <a:t>µ is the arithmetic mean of the population. </a:t>
            </a:r>
          </a:p>
          <a:p>
            <a:pPr marL="0" indent="0">
              <a:buNone/>
            </a:pPr>
            <a:r>
              <a:rPr lang="en-US" sz="2400" dirty="0"/>
              <a:t>N is the number of observations in the population</a:t>
            </a: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BC15319C-1CF7-F0F7-9592-E0083B63A7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3806" y="2105712"/>
            <a:ext cx="9604385" cy="1214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245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A48E9-62FD-7C0E-C206-66A5A7E20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762000"/>
          </a:xfrm>
        </p:spPr>
        <p:txBody>
          <a:bodyPr/>
          <a:lstStyle/>
          <a:p>
            <a:pPr algn="ctr"/>
            <a:r>
              <a:rPr lang="en-US" altLang="en-US" dirty="0">
                <a:solidFill>
                  <a:srgbClr val="FF0000"/>
                </a:solidFill>
              </a:rPr>
              <a:t>Measures of Dispersion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E03336-ACC6-8CCF-B1C5-B4B56471236C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55320" y="1402080"/>
            <a:ext cx="10972800" cy="46482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b="1" dirty="0">
                <a:solidFill>
                  <a:srgbClr val="FF0000"/>
                </a:solidFill>
              </a:rPr>
              <a:t>Process of computing the variance: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2400" dirty="0"/>
              <a:t>Begin by finding the mean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2400" dirty="0"/>
              <a:t>Find the difference between each observation and the mean, and square that difference. 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2400" dirty="0"/>
              <a:t>Sum all the squared differences.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2400" dirty="0"/>
              <a:t>Divide the sum of the squared differences by the number of items in the population</a:t>
            </a:r>
          </a:p>
        </p:txBody>
      </p:sp>
    </p:spTree>
    <p:extLst>
      <p:ext uri="{BB962C8B-B14F-4D97-AF65-F5344CB8AC3E}">
        <p14:creationId xmlns:p14="http://schemas.microsoft.com/office/powerpoint/2010/main" val="207474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FB4D0-C485-E4A9-0ADB-6DBB3BB1F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89560"/>
            <a:ext cx="10972800" cy="701040"/>
          </a:xfrm>
        </p:spPr>
        <p:txBody>
          <a:bodyPr/>
          <a:lstStyle/>
          <a:p>
            <a:pPr algn="ctr"/>
            <a:r>
              <a:rPr lang="en-US" altLang="en-US" dirty="0">
                <a:solidFill>
                  <a:srgbClr val="FF0000"/>
                </a:solidFill>
              </a:rPr>
              <a:t>Measures of Dispersion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13157D-A62E-1547-2D3A-014C3C4C3E9C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600" y="868680"/>
            <a:ext cx="10972800" cy="588264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The population variance is the mean of the squared difference between each value and the mean. 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For populations whose values are near the mean, the variance will be small. 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For populations whose values are dispersed from the mean, the population variance will be large. 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The variance overcomes the weakness of the range by using all the values in the population, whereas the range uses only the largest and the smallest. 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We overcome the issue of negative values by squaring the differences, instead of using the absolute values. Squaring the differences will always result in non-negative value.</a:t>
            </a:r>
          </a:p>
        </p:txBody>
      </p:sp>
    </p:spTree>
    <p:extLst>
      <p:ext uri="{BB962C8B-B14F-4D97-AF65-F5344CB8AC3E}">
        <p14:creationId xmlns:p14="http://schemas.microsoft.com/office/powerpoint/2010/main" val="849127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866</Words>
  <Application>Microsoft Office PowerPoint</Application>
  <PresentationFormat>Widescreen</PresentationFormat>
  <Paragraphs>77</Paragraphs>
  <Slides>18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Wingdings</vt:lpstr>
      <vt:lpstr>Office Theme</vt:lpstr>
      <vt:lpstr>Topic-5</vt:lpstr>
      <vt:lpstr>Dispersion</vt:lpstr>
      <vt:lpstr>Measures of Dispersion</vt:lpstr>
      <vt:lpstr>EXAMPLE – Range</vt:lpstr>
      <vt:lpstr>Measures of Dispersion</vt:lpstr>
      <vt:lpstr>EXAMPLE – Mean Deviation</vt:lpstr>
      <vt:lpstr>Measures of Dispersion</vt:lpstr>
      <vt:lpstr>Measures of Dispersion</vt:lpstr>
      <vt:lpstr>Measures of Dispersion</vt:lpstr>
      <vt:lpstr>EXAMPLE – Variance and Standard Deviation</vt:lpstr>
      <vt:lpstr>Measures of Dispersion</vt:lpstr>
      <vt:lpstr>EXAMPLE – Sample Variance</vt:lpstr>
      <vt:lpstr>The Arithmetic Mean of Grouped Data</vt:lpstr>
      <vt:lpstr>The Arithmetic Mean of Grouped Data - Example</vt:lpstr>
      <vt:lpstr>The Arithmetic Mean of Grouped Data - Example</vt:lpstr>
      <vt:lpstr>Standard Deviation of Grouped Data</vt:lpstr>
      <vt:lpstr>Standard Deviation of Grouped Data - Example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DIU</dc:creator>
  <cp:lastModifiedBy>Fariza Prodhan</cp:lastModifiedBy>
  <cp:revision>50</cp:revision>
  <dcterms:created xsi:type="dcterms:W3CDTF">2022-08-23T08:40:43Z</dcterms:created>
  <dcterms:modified xsi:type="dcterms:W3CDTF">2022-09-15T01:27:14Z</dcterms:modified>
</cp:coreProperties>
</file>