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6662C-E910-4C36-B89C-965253FF69E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32496-9019-4750-8926-614ADD0A7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8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1F586D78-9084-4223-8FE1-BEFDC0245C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4DC37F50-0277-4994-B1C8-7B9A0F10D0A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99B95866-9AD6-484B-8CE7-4EBDAF2E69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BDB1AD-5351-4B85-AE53-7EDF8A4EF2CE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>
            <a:extLst>
              <a:ext uri="{FF2B5EF4-FFF2-40B4-BE49-F238E27FC236}">
                <a16:creationId xmlns:a16="http://schemas.microsoft.com/office/drawing/2014/main" id="{C444D407-D914-4995-8A8E-9BE8D6F6CA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>
            <a:extLst>
              <a:ext uri="{FF2B5EF4-FFF2-40B4-BE49-F238E27FC236}">
                <a16:creationId xmlns:a16="http://schemas.microsoft.com/office/drawing/2014/main" id="{D445B301-04CF-403C-BBE4-7BF1A652FD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19 Nov, 14 | by BMJ</a:t>
            </a:r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5929AA40-CB2D-4E2A-AAE5-E2338C923D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1457EA-9139-49E1-8442-336EC409E10B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1007-E101-45DF-AA07-195B8F059B1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82B6-5D34-4E5E-9298-2731AEE3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7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1007-E101-45DF-AA07-195B8F059B1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82B6-5D34-4E5E-9298-2731AEE3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0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1007-E101-45DF-AA07-195B8F059B1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82B6-5D34-4E5E-9298-2731AEE3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02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1007-E101-45DF-AA07-195B8F059B1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82B6-5D34-4E5E-9298-2731AEE3090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299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1007-E101-45DF-AA07-195B8F059B1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82B6-5D34-4E5E-9298-2731AEE3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20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1007-E101-45DF-AA07-195B8F059B1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82B6-5D34-4E5E-9298-2731AEE3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45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1007-E101-45DF-AA07-195B8F059B1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82B6-5D34-4E5E-9298-2731AEE3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06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1007-E101-45DF-AA07-195B8F059B1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82B6-5D34-4E5E-9298-2731AEE3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35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1007-E101-45DF-AA07-195B8F059B1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82B6-5D34-4E5E-9298-2731AEE3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37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B8336-B229-4050-93F7-DF9F86E80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6C913-ED1E-45D1-BC3A-AE95FE776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04380-E04C-4910-A759-793EA2697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1007-E101-45DF-AA07-195B8F059B1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0A17D-0DE0-48A9-956B-8DA9FE371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D1623-1120-46A9-9C66-B32319AF7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82B6-5D34-4E5E-9298-2731AEE3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1007-E101-45DF-AA07-195B8F059B1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82B6-5D34-4E5E-9298-2731AEE3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9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1007-E101-45DF-AA07-195B8F059B1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82B6-5D34-4E5E-9298-2731AEE3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8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1007-E101-45DF-AA07-195B8F059B1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82B6-5D34-4E5E-9298-2731AEE3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0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1007-E101-45DF-AA07-195B8F059B1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82B6-5D34-4E5E-9298-2731AEE3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1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1007-E101-45DF-AA07-195B8F059B1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82B6-5D34-4E5E-9298-2731AEE3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71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1007-E101-45DF-AA07-195B8F059B1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82B6-5D34-4E5E-9298-2731AEE3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4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1007-E101-45DF-AA07-195B8F059B1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82B6-5D34-4E5E-9298-2731AEE3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71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1007-E101-45DF-AA07-195B8F059B1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82B6-5D34-4E5E-9298-2731AEE3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1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5B41007-E101-45DF-AA07-195B8F059B13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4D082B6-5D34-4E5E-9298-2731AEE3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7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4C90CEE-81B1-4BDF-94E5-9B69886E36C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60051" y="2083717"/>
            <a:ext cx="9144000" cy="31242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sz="5400" dirty="0">
                <a:solidFill>
                  <a:srgbClr val="003399"/>
                </a:solidFill>
                <a:latin typeface="Verdana" pitchFamily="34" charset="0"/>
              </a:rPr>
              <a:t>Lecture-02:</a:t>
            </a:r>
            <a:br>
              <a:rPr lang="fr-FR" sz="5400" dirty="0">
                <a:solidFill>
                  <a:srgbClr val="003399"/>
                </a:solidFill>
                <a:latin typeface="Verdana" pitchFamily="34" charset="0"/>
              </a:rPr>
            </a:br>
            <a:r>
              <a:rPr lang="fr-FR" sz="5400" dirty="0">
                <a:solidFill>
                  <a:srgbClr val="003399"/>
                </a:solidFill>
                <a:latin typeface="Verdana" pitchFamily="34" charset="0"/>
              </a:rPr>
              <a:t>Public </a:t>
            </a:r>
            <a:r>
              <a:rPr lang="fr-FR" sz="5400" dirty="0" err="1">
                <a:solidFill>
                  <a:srgbClr val="003399"/>
                </a:solidFill>
                <a:latin typeface="Verdana" pitchFamily="34" charset="0"/>
              </a:rPr>
              <a:t>Health</a:t>
            </a:r>
            <a:r>
              <a:rPr lang="fr-FR" sz="5400" dirty="0">
                <a:solidFill>
                  <a:srgbClr val="003399"/>
                </a:solidFill>
                <a:latin typeface="Verdana" pitchFamily="34" charset="0"/>
              </a:rPr>
              <a:t> </a:t>
            </a:r>
            <a:r>
              <a:rPr lang="fr-FR" sz="5400" dirty="0" err="1">
                <a:solidFill>
                  <a:srgbClr val="003399"/>
                </a:solidFill>
                <a:latin typeface="Verdana" pitchFamily="34" charset="0"/>
              </a:rPr>
              <a:t>Approach</a:t>
            </a:r>
            <a:br>
              <a:rPr lang="fr-FR" sz="5400" dirty="0">
                <a:solidFill>
                  <a:srgbClr val="003399"/>
                </a:solidFill>
                <a:latin typeface="Verdana" pitchFamily="34" charset="0"/>
              </a:rPr>
            </a:br>
            <a:br>
              <a:rPr lang="fr-FR" sz="5400" dirty="0">
                <a:solidFill>
                  <a:srgbClr val="003399"/>
                </a:solidFill>
                <a:latin typeface="Verdana" pitchFamily="34" charset="0"/>
              </a:rPr>
            </a:br>
            <a:r>
              <a:rPr lang="fr-FR" sz="5400" cap="none" dirty="0">
                <a:solidFill>
                  <a:srgbClr val="003399"/>
                </a:solidFill>
                <a:latin typeface="Verdana" pitchFamily="34" charset="0"/>
              </a:rPr>
              <a:t>by</a:t>
            </a:r>
            <a:br>
              <a:rPr lang="fr-FR" sz="5400" cap="none" dirty="0">
                <a:solidFill>
                  <a:srgbClr val="003399"/>
                </a:solidFill>
                <a:latin typeface="Verdana" pitchFamily="34" charset="0"/>
              </a:rPr>
            </a:br>
            <a:r>
              <a:rPr lang="fr-FR" sz="5400" cap="none" dirty="0" err="1">
                <a:solidFill>
                  <a:srgbClr val="003399"/>
                </a:solidFill>
                <a:latin typeface="Verdana" pitchFamily="34" charset="0"/>
              </a:rPr>
              <a:t>Bakibillah</a:t>
            </a:r>
            <a:endParaRPr lang="en-US" sz="5400" dirty="0">
              <a:solidFill>
                <a:srgbClr val="003399"/>
              </a:solidFill>
            </a:endParaRPr>
          </a:p>
        </p:txBody>
      </p:sp>
      <p:pic>
        <p:nvPicPr>
          <p:cNvPr id="17412" name="Picture 2" descr="Daffodil International University">
            <a:extLst>
              <a:ext uri="{FF2B5EF4-FFF2-40B4-BE49-F238E27FC236}">
                <a16:creationId xmlns:a16="http://schemas.microsoft.com/office/drawing/2014/main" id="{88660FAE-4B67-4308-ADCD-17DE902AD0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176" y="381000"/>
            <a:ext cx="3171825" cy="1066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CC3B33F-2C44-4AFC-AFEB-8AF77DE48E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4419600" cy="19812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Tahoma" charset="0"/>
              </a:rPr>
              <a:t>Public Health Approach</a:t>
            </a:r>
          </a:p>
        </p:txBody>
      </p:sp>
      <p:sp>
        <p:nvSpPr>
          <p:cNvPr id="64515" name="Line 3">
            <a:extLst>
              <a:ext uri="{FF2B5EF4-FFF2-40B4-BE49-F238E27FC236}">
                <a16:creationId xmlns:a16="http://schemas.microsoft.com/office/drawing/2014/main" id="{2FDEE94D-11FC-4A94-AD3E-2421788E219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807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AutoShape 4">
            <a:extLst>
              <a:ext uri="{FF2B5EF4-FFF2-40B4-BE49-F238E27FC236}">
                <a16:creationId xmlns:a16="http://schemas.microsoft.com/office/drawing/2014/main" id="{01206749-EF93-4552-99AA-D2835D240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827589"/>
            <a:ext cx="2211388" cy="917575"/>
          </a:xfrm>
          <a:prstGeom prst="rightArrow">
            <a:avLst>
              <a:gd name="adj1" fmla="val 50000"/>
              <a:gd name="adj2" fmla="val 6719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rIns="182880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Tahoma" panose="020B0604030504040204" pitchFamily="34" charset="0"/>
              </a:rPr>
              <a:t>Problem  </a:t>
            </a:r>
          </a:p>
        </p:txBody>
      </p:sp>
      <p:sp>
        <p:nvSpPr>
          <p:cNvPr id="64517" name="Text Box 5">
            <a:extLst>
              <a:ext uri="{FF2B5EF4-FFF2-40B4-BE49-F238E27FC236}">
                <a16:creationId xmlns:a16="http://schemas.microsoft.com/office/drawing/2014/main" id="{69D462DF-4053-4306-9231-65170DCE6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50292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B4D16"/>
                </a:solidFill>
                <a:latin typeface="Tahoma" panose="020B0604030504040204" pitchFamily="34" charset="0"/>
              </a:rPr>
              <a:t>Response</a:t>
            </a:r>
          </a:p>
        </p:txBody>
      </p:sp>
      <p:grpSp>
        <p:nvGrpSpPr>
          <p:cNvPr id="64518" name="Group 6">
            <a:extLst>
              <a:ext uri="{FF2B5EF4-FFF2-40B4-BE49-F238E27FC236}">
                <a16:creationId xmlns:a16="http://schemas.microsoft.com/office/drawing/2014/main" id="{BA2D7219-A582-40C2-A429-BC69FAD3206A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3733800"/>
            <a:ext cx="1981200" cy="1295400"/>
            <a:chOff x="528" y="2976"/>
            <a:chExt cx="1104" cy="816"/>
          </a:xfrm>
        </p:grpSpPr>
        <p:sp>
          <p:nvSpPr>
            <p:cNvPr id="64528" name="Rectangle 7">
              <a:extLst>
                <a:ext uri="{FF2B5EF4-FFF2-40B4-BE49-F238E27FC236}">
                  <a16:creationId xmlns:a16="http://schemas.microsoft.com/office/drawing/2014/main" id="{144F7450-D768-41B3-8958-F7DE8CC18C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3024"/>
              <a:ext cx="1104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ahoma" panose="020B0604030504040204" pitchFamily="34" charset="0"/>
                </a:rPr>
                <a:t>Surveillance: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ahoma" panose="020B0604030504040204" pitchFamily="34" charset="0"/>
                </a:rPr>
                <a:t>What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ahoma" panose="020B0604030504040204" pitchFamily="34" charset="0"/>
                </a:rPr>
                <a:t>is the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ahoma" panose="020B0604030504040204" pitchFamily="34" charset="0"/>
                </a:rPr>
                <a:t>problem?</a:t>
              </a:r>
            </a:p>
          </p:txBody>
        </p:sp>
        <p:sp>
          <p:nvSpPr>
            <p:cNvPr id="64529" name="Line 8">
              <a:extLst>
                <a:ext uri="{FF2B5EF4-FFF2-40B4-BE49-F238E27FC236}">
                  <a16:creationId xmlns:a16="http://schemas.microsoft.com/office/drawing/2014/main" id="{47939697-54BB-4BD5-8375-20A49E42DE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976"/>
              <a:ext cx="11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519" name="Group 9">
            <a:extLst>
              <a:ext uri="{FF2B5EF4-FFF2-40B4-BE49-F238E27FC236}">
                <a16:creationId xmlns:a16="http://schemas.microsoft.com/office/drawing/2014/main" id="{E0ABAECE-C8D1-451E-A71A-8E3A06EC395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2514600"/>
            <a:ext cx="1905000" cy="1295400"/>
            <a:chOff x="1776" y="2112"/>
            <a:chExt cx="1104" cy="816"/>
          </a:xfrm>
        </p:grpSpPr>
        <p:sp>
          <p:nvSpPr>
            <p:cNvPr id="64526" name="Rectangle 10">
              <a:extLst>
                <a:ext uri="{FF2B5EF4-FFF2-40B4-BE49-F238E27FC236}">
                  <a16:creationId xmlns:a16="http://schemas.microsoft.com/office/drawing/2014/main" id="{F4F2EF70-EC24-43E3-8096-31FF34C47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2160"/>
              <a:ext cx="1104" cy="76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ahoma" panose="020B0604030504040204" pitchFamily="34" charset="0"/>
                </a:rPr>
                <a:t>Risk Factor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ahoma" panose="020B0604030504040204" pitchFamily="34" charset="0"/>
                </a:rPr>
                <a:t>Identification: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ahoma" panose="020B0604030504040204" pitchFamily="34" charset="0"/>
                </a:rPr>
                <a:t>What is the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ahoma" panose="020B0604030504040204" pitchFamily="34" charset="0"/>
                </a:rPr>
                <a:t>cause?</a:t>
              </a:r>
            </a:p>
          </p:txBody>
        </p:sp>
        <p:sp>
          <p:nvSpPr>
            <p:cNvPr id="64527" name="Line 11">
              <a:extLst>
                <a:ext uri="{FF2B5EF4-FFF2-40B4-BE49-F238E27FC236}">
                  <a16:creationId xmlns:a16="http://schemas.microsoft.com/office/drawing/2014/main" id="{4D33FCF5-6BF2-4670-BD80-6E1E82DA35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112"/>
              <a:ext cx="11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20" name="Rectangle 12">
            <a:extLst>
              <a:ext uri="{FF2B5EF4-FFF2-40B4-BE49-F238E27FC236}">
                <a16:creationId xmlns:a16="http://schemas.microsoft.com/office/drawing/2014/main" id="{F036217C-1DEA-4515-9BAA-9595D8E1A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295400"/>
            <a:ext cx="1905000" cy="1219200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Tahoma" panose="020B0604030504040204" pitchFamily="34" charset="0"/>
              </a:rPr>
              <a:t>Intervention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Tahoma" panose="020B0604030504040204" pitchFamily="34" charset="0"/>
              </a:rPr>
              <a:t>Evaluation: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Tahoma" panose="020B0604030504040204" pitchFamily="34" charset="0"/>
              </a:rPr>
              <a:t>What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Tahoma" panose="020B0604030504040204" pitchFamily="34" charset="0"/>
              </a:rPr>
              <a:t>works?</a:t>
            </a:r>
          </a:p>
        </p:txBody>
      </p:sp>
      <p:sp>
        <p:nvSpPr>
          <p:cNvPr id="64521" name="Line 13">
            <a:extLst>
              <a:ext uri="{FF2B5EF4-FFF2-40B4-BE49-F238E27FC236}">
                <a16:creationId xmlns:a16="http://schemas.microsoft.com/office/drawing/2014/main" id="{14E6B71E-0FC4-4B09-9755-D5B357BA5D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1219200"/>
            <a:ext cx="1905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Rectangle 14">
            <a:extLst>
              <a:ext uri="{FF2B5EF4-FFF2-40B4-BE49-F238E27FC236}">
                <a16:creationId xmlns:a16="http://schemas.microsoft.com/office/drawing/2014/main" id="{1CA43C0C-A2BC-495F-8228-2E39F06BF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228600"/>
            <a:ext cx="1981200" cy="1219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Tahoma" panose="020B0604030504040204" pitchFamily="34" charset="0"/>
              </a:rPr>
              <a:t>Implementation: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Tahoma" panose="020B0604030504040204" pitchFamily="34" charset="0"/>
              </a:rPr>
              <a:t>How do you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Tahoma" panose="020B0604030504040204" pitchFamily="34" charset="0"/>
              </a:rPr>
              <a:t>do it?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64523" name="Line 15">
            <a:extLst>
              <a:ext uri="{FF2B5EF4-FFF2-40B4-BE49-F238E27FC236}">
                <a16:creationId xmlns:a16="http://schemas.microsoft.com/office/drawing/2014/main" id="{98345E0A-2D9C-4F65-B33E-75B908582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152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4" name="AutoShape 16">
            <a:extLst>
              <a:ext uri="{FF2B5EF4-FFF2-40B4-BE49-F238E27FC236}">
                <a16:creationId xmlns:a16="http://schemas.microsoft.com/office/drawing/2014/main" id="{E79D0161-BF80-4654-98EB-1A10C51B1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257800"/>
            <a:ext cx="3886200" cy="762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AutoShape 17">
            <a:extLst>
              <a:ext uri="{FF2B5EF4-FFF2-40B4-BE49-F238E27FC236}">
                <a16:creationId xmlns:a16="http://schemas.microsoft.com/office/drawing/2014/main" id="{06F8E085-2F23-46C4-90F6-B1527EC49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257800"/>
            <a:ext cx="1981200" cy="76200"/>
          </a:xfrm>
          <a:prstGeom prst="rightArrow">
            <a:avLst>
              <a:gd name="adj1" fmla="val 50000"/>
              <a:gd name="adj2" fmla="val 6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7AC91-89C8-4C45-89FC-7543A8D78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498DD6-4B0F-438A-B83A-09AE876BC3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25" y="1756626"/>
            <a:ext cx="782955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759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294195F-BFAC-4270-A19B-1E064D4FB3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Public Health Approach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7E9ADDBB-97E5-4CB3-8429-700EEF12B7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3600" b="1" dirty="0"/>
              <a:t>Define the health problem.</a:t>
            </a:r>
          </a:p>
          <a:p>
            <a:r>
              <a:rPr lang="en-US" altLang="en-US" sz="3600" b="1" dirty="0"/>
              <a:t>Identify risk factors associated with the problem.</a:t>
            </a:r>
          </a:p>
          <a:p>
            <a:r>
              <a:rPr lang="en-US" altLang="en-US" sz="3600" b="1" dirty="0"/>
              <a:t>Develop and test community-level interventions to control or prevent the cause or the problem.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697AC2C-4E72-46B0-A387-000332B61B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Public Health Approach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376E88EB-01A0-43B3-A7EA-7ED153F066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3600" b="1"/>
              <a:t>Implement interventions to improve the health of the population.</a:t>
            </a:r>
          </a:p>
          <a:p>
            <a:endParaRPr lang="en-US" altLang="en-US" sz="3600" b="1"/>
          </a:p>
          <a:p>
            <a:r>
              <a:rPr lang="en-US" altLang="en-US" sz="3600" b="1"/>
              <a:t>Monitor those interventions to assess their effectiveness.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4F1C304-D3BE-4C27-B447-256EC20B55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4419600" cy="19812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Tahoma" charset="0"/>
              </a:rPr>
              <a:t>Public Health Approach</a:t>
            </a:r>
          </a:p>
        </p:txBody>
      </p:sp>
      <p:sp>
        <p:nvSpPr>
          <p:cNvPr id="57347" name="Line 3">
            <a:extLst>
              <a:ext uri="{FF2B5EF4-FFF2-40B4-BE49-F238E27FC236}">
                <a16:creationId xmlns:a16="http://schemas.microsoft.com/office/drawing/2014/main" id="{C2F8FF31-70F0-4B74-A5B7-C9620E28F0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807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>
            <a:extLst>
              <a:ext uri="{FF2B5EF4-FFF2-40B4-BE49-F238E27FC236}">
                <a16:creationId xmlns:a16="http://schemas.microsoft.com/office/drawing/2014/main" id="{7DB1F9D2-09DA-40FD-B604-FAAF7F004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922839"/>
            <a:ext cx="2211388" cy="917575"/>
          </a:xfrm>
          <a:prstGeom prst="rightArrow">
            <a:avLst>
              <a:gd name="adj1" fmla="val 50000"/>
              <a:gd name="adj2" fmla="val 6719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rIns="182880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Tahoma" panose="020B0604030504040204" pitchFamily="34" charset="0"/>
              </a:rPr>
              <a:t>Problem  </a:t>
            </a:r>
          </a:p>
        </p:txBody>
      </p:sp>
      <p:sp>
        <p:nvSpPr>
          <p:cNvPr id="57349" name="Text Box 5">
            <a:extLst>
              <a:ext uri="{FF2B5EF4-FFF2-40B4-BE49-F238E27FC236}">
                <a16:creationId xmlns:a16="http://schemas.microsoft.com/office/drawing/2014/main" id="{0CE9140B-5FCF-4124-8600-1FB50C507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50292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B4D16"/>
                </a:solidFill>
                <a:latin typeface="Tahoma" panose="020B0604030504040204" pitchFamily="34" charset="0"/>
              </a:rPr>
              <a:t>Response</a:t>
            </a:r>
          </a:p>
        </p:txBody>
      </p:sp>
      <p:grpSp>
        <p:nvGrpSpPr>
          <p:cNvPr id="57350" name="Group 6">
            <a:extLst>
              <a:ext uri="{FF2B5EF4-FFF2-40B4-BE49-F238E27FC236}">
                <a16:creationId xmlns:a16="http://schemas.microsoft.com/office/drawing/2014/main" id="{F0AB9AF5-F335-4D5A-B516-7405AA8D6219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3733800"/>
            <a:ext cx="1981200" cy="1295400"/>
            <a:chOff x="528" y="2976"/>
            <a:chExt cx="1104" cy="816"/>
          </a:xfrm>
        </p:grpSpPr>
        <p:sp>
          <p:nvSpPr>
            <p:cNvPr id="57360" name="Rectangle 7">
              <a:extLst>
                <a:ext uri="{FF2B5EF4-FFF2-40B4-BE49-F238E27FC236}">
                  <a16:creationId xmlns:a16="http://schemas.microsoft.com/office/drawing/2014/main" id="{D746B91C-FA3B-4AA4-84B3-7C8EA38FC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3024"/>
              <a:ext cx="1104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ahoma" panose="020B0604030504040204" pitchFamily="34" charset="0"/>
                </a:rPr>
                <a:t>Surveillance: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ahoma" panose="020B0604030504040204" pitchFamily="34" charset="0"/>
                </a:rPr>
                <a:t>What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ahoma" panose="020B0604030504040204" pitchFamily="34" charset="0"/>
                </a:rPr>
                <a:t>is the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ahoma" panose="020B0604030504040204" pitchFamily="34" charset="0"/>
                </a:rPr>
                <a:t>problem?</a:t>
              </a:r>
            </a:p>
          </p:txBody>
        </p:sp>
        <p:sp>
          <p:nvSpPr>
            <p:cNvPr id="57361" name="Line 8">
              <a:extLst>
                <a:ext uri="{FF2B5EF4-FFF2-40B4-BE49-F238E27FC236}">
                  <a16:creationId xmlns:a16="http://schemas.microsoft.com/office/drawing/2014/main" id="{4CC0162A-FD99-4951-9B5C-C4C3484D8B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976"/>
              <a:ext cx="11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351" name="Group 9">
            <a:extLst>
              <a:ext uri="{FF2B5EF4-FFF2-40B4-BE49-F238E27FC236}">
                <a16:creationId xmlns:a16="http://schemas.microsoft.com/office/drawing/2014/main" id="{BC8CAA0E-4DBE-47A8-91CD-B60A101FC61E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2514600"/>
            <a:ext cx="1905000" cy="1295400"/>
            <a:chOff x="1776" y="2112"/>
            <a:chExt cx="1104" cy="816"/>
          </a:xfrm>
        </p:grpSpPr>
        <p:sp>
          <p:nvSpPr>
            <p:cNvPr id="57358" name="Rectangle 10">
              <a:extLst>
                <a:ext uri="{FF2B5EF4-FFF2-40B4-BE49-F238E27FC236}">
                  <a16:creationId xmlns:a16="http://schemas.microsoft.com/office/drawing/2014/main" id="{768FDCD7-235B-484F-BCE6-7721333CD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2160"/>
              <a:ext cx="1104" cy="76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ahoma" panose="020B0604030504040204" pitchFamily="34" charset="0"/>
                </a:rPr>
                <a:t>Risk Factor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ahoma" panose="020B0604030504040204" pitchFamily="34" charset="0"/>
                </a:rPr>
                <a:t>Identification: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ahoma" panose="020B0604030504040204" pitchFamily="34" charset="0"/>
                </a:rPr>
                <a:t>What is the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ahoma" panose="020B0604030504040204" pitchFamily="34" charset="0"/>
                </a:rPr>
                <a:t>cause?</a:t>
              </a:r>
            </a:p>
          </p:txBody>
        </p:sp>
        <p:sp>
          <p:nvSpPr>
            <p:cNvPr id="57359" name="Line 11">
              <a:extLst>
                <a:ext uri="{FF2B5EF4-FFF2-40B4-BE49-F238E27FC236}">
                  <a16:creationId xmlns:a16="http://schemas.microsoft.com/office/drawing/2014/main" id="{68C0493C-0AC9-4104-A7F3-43E84DF422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112"/>
              <a:ext cx="11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52" name="Rectangle 12">
            <a:extLst>
              <a:ext uri="{FF2B5EF4-FFF2-40B4-BE49-F238E27FC236}">
                <a16:creationId xmlns:a16="http://schemas.microsoft.com/office/drawing/2014/main" id="{F2F42ADF-22FB-41C1-95F4-6F4D192C9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295400"/>
            <a:ext cx="1905000" cy="1219200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Intervention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Evaluation: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What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works?</a:t>
            </a:r>
          </a:p>
        </p:txBody>
      </p:sp>
      <p:sp>
        <p:nvSpPr>
          <p:cNvPr id="57353" name="Line 13">
            <a:extLst>
              <a:ext uri="{FF2B5EF4-FFF2-40B4-BE49-F238E27FC236}">
                <a16:creationId xmlns:a16="http://schemas.microsoft.com/office/drawing/2014/main" id="{7A171282-7DCD-4C92-8EA8-ECE0C83A85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1219200"/>
            <a:ext cx="1905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Rectangle 14">
            <a:extLst>
              <a:ext uri="{FF2B5EF4-FFF2-40B4-BE49-F238E27FC236}">
                <a16:creationId xmlns:a16="http://schemas.microsoft.com/office/drawing/2014/main" id="{BC957264-541E-4DC2-9A63-C1188E631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228600"/>
            <a:ext cx="1981200" cy="1219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Implementation: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How do you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do it?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ahoma" panose="020B0604030504040204" pitchFamily="34" charset="0"/>
            </a:endParaRPr>
          </a:p>
        </p:txBody>
      </p:sp>
      <p:sp>
        <p:nvSpPr>
          <p:cNvPr id="57355" name="Line 15">
            <a:extLst>
              <a:ext uri="{FF2B5EF4-FFF2-40B4-BE49-F238E27FC236}">
                <a16:creationId xmlns:a16="http://schemas.microsoft.com/office/drawing/2014/main" id="{FA5D0461-AA7E-4723-97C8-3C941CC47BA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152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AutoShape 16">
            <a:extLst>
              <a:ext uri="{FF2B5EF4-FFF2-40B4-BE49-F238E27FC236}">
                <a16:creationId xmlns:a16="http://schemas.microsoft.com/office/drawing/2014/main" id="{D59890E9-DCB9-4949-A635-3DE110A8A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257800"/>
            <a:ext cx="3886200" cy="762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AutoShape 17">
            <a:extLst>
              <a:ext uri="{FF2B5EF4-FFF2-40B4-BE49-F238E27FC236}">
                <a16:creationId xmlns:a16="http://schemas.microsoft.com/office/drawing/2014/main" id="{10BA6401-E2C1-4060-98C0-95AFA3312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257800"/>
            <a:ext cx="1981200" cy="76200"/>
          </a:xfrm>
          <a:prstGeom prst="rightArrow">
            <a:avLst>
              <a:gd name="adj1" fmla="val 50000"/>
              <a:gd name="adj2" fmla="val 6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284D41DA-B292-4285-A031-315EE185E3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Public Health Approach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41905A1B-3D65-4B76-BBC3-D49F163D5E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sz="3600" b="1"/>
          </a:p>
          <a:p>
            <a:r>
              <a:rPr lang="en-US" altLang="en-US" sz="4000" b="1"/>
              <a:t>Quiz:</a:t>
            </a:r>
          </a:p>
          <a:p>
            <a:pPr lvl="1"/>
            <a:r>
              <a:rPr lang="en-US" altLang="en-US" sz="4000" b="1"/>
              <a:t>What’s the leading cause of death among children in Bangladesh?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065F-541B-4D59-BBBE-2EB66546F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685800"/>
            <a:ext cx="8610600" cy="1143000"/>
          </a:xfrm>
        </p:spPr>
        <p:txBody>
          <a:bodyPr/>
          <a:lstStyle/>
          <a:p>
            <a:pPr>
              <a:defRPr/>
            </a:pPr>
            <a:r>
              <a:rPr lang="en-US" sz="4800" dirty="0"/>
              <a:t>Answer of Quiz</a:t>
            </a: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19D34971-1A79-44D2-A9BA-0FC50B9A9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595438"/>
            <a:ext cx="9144000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The leading cause of child deaths in Bangladesh is not what you would think: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C00000"/>
                </a:solidFill>
              </a:rPr>
              <a:t>It’s </a:t>
            </a:r>
            <a:r>
              <a:rPr lang="en-US" altLang="en-US" sz="3600" b="1">
                <a:solidFill>
                  <a:srgbClr val="C00000"/>
                </a:solidFill>
              </a:rPr>
              <a:t>drowning</a:t>
            </a:r>
            <a:r>
              <a:rPr lang="en-US" altLang="en-US" sz="360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7030A0"/>
                </a:solidFill>
              </a:rPr>
              <a:t>- Incredibly, according to Unicef, up to 46 children drown daily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7030A0"/>
                </a:solidFill>
              </a:rPr>
              <a:t>- 16500 drowning deaths happen each year in flood prone Bangladesh.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0013FCE9-2EF6-4398-82DC-1907F6CAF7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Drowning in Bangladesh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B2EA4094-2E70-45FE-A600-9DCC3759EE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b="1"/>
          </a:p>
          <a:p>
            <a:r>
              <a:rPr lang="en-US" altLang="en-US" b="1"/>
              <a:t>The Public Health Approach requires the collection, analysis, and interpretation of data to define the problem and outline: w</a:t>
            </a:r>
            <a:r>
              <a:rPr lang="en-US" altLang="en-US" sz="3600" b="1"/>
              <a:t>hat, where, when, who, and how.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C65C5C35-5C48-4011-90E7-985B76140E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Drowning in Bangladesh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21B333AF-F8B3-4F5E-A1AE-6EAB104E5A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3600" b="1"/>
              <a:t>Is the problem preventable or not preventable?</a:t>
            </a:r>
          </a:p>
          <a:p>
            <a:pPr lvl="1"/>
            <a:r>
              <a:rPr lang="en-US" altLang="en-US" sz="3600" b="1"/>
              <a:t>The problem was considered preventable.</a:t>
            </a:r>
          </a:p>
          <a:p>
            <a:r>
              <a:rPr lang="en-US" altLang="en-US" sz="3600" b="1"/>
              <a:t>What was the priority?</a:t>
            </a:r>
          </a:p>
          <a:p>
            <a:pPr lvl="1"/>
            <a:r>
              <a:rPr lang="en-US" altLang="en-US" sz="3200" b="1"/>
              <a:t>High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E8498-E96E-47F0-BF03-46DCC33EF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Intervention </a:t>
            </a: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0870919E-AB7F-4874-AED2-271D960D4F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Need Fences around ponds/ pools</a:t>
            </a:r>
          </a:p>
        </p:txBody>
      </p:sp>
      <p:pic>
        <p:nvPicPr>
          <p:cNvPr id="63492" name="Picture 2" descr="Image result for bamboo made fences">
            <a:extLst>
              <a:ext uri="{FF2B5EF4-FFF2-40B4-BE49-F238E27FC236}">
                <a16:creationId xmlns:a16="http://schemas.microsoft.com/office/drawing/2014/main" id="{18C60590-85AA-4F82-9725-7313F7020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95600"/>
            <a:ext cx="4724400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212</TotalTime>
  <Words>261</Words>
  <Application>Microsoft Office PowerPoint</Application>
  <PresentationFormat>Widescreen</PresentationFormat>
  <Paragraphs>70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Tahoma</vt:lpstr>
      <vt:lpstr>Times New Roman</vt:lpstr>
      <vt:lpstr>Tw Cen MT</vt:lpstr>
      <vt:lpstr>Verdana</vt:lpstr>
      <vt:lpstr>Droplet</vt:lpstr>
      <vt:lpstr>Lecture-02: Public Health Approach  by Bakibillah</vt:lpstr>
      <vt:lpstr>Public Health Approach</vt:lpstr>
      <vt:lpstr>Public Health Approach</vt:lpstr>
      <vt:lpstr>Public Health Approach</vt:lpstr>
      <vt:lpstr>Public Health Approach</vt:lpstr>
      <vt:lpstr>Answer of Quiz</vt:lpstr>
      <vt:lpstr>Drowning in Bangladesh</vt:lpstr>
      <vt:lpstr>Drowning in Bangladesh</vt:lpstr>
      <vt:lpstr>Intervention </vt:lpstr>
      <vt:lpstr>Public Health Approach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Not a human</dc:creator>
  <cp:lastModifiedBy>Baki Billah</cp:lastModifiedBy>
  <cp:revision>11</cp:revision>
  <dcterms:created xsi:type="dcterms:W3CDTF">2020-05-08T00:46:43Z</dcterms:created>
  <dcterms:modified xsi:type="dcterms:W3CDTF">2021-02-19T03:21:12Z</dcterms:modified>
</cp:coreProperties>
</file>