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1" r:id="rId1"/>
  </p:sldMasterIdLst>
  <p:sldIdLst>
    <p:sldId id="256" r:id="rId2"/>
    <p:sldId id="257" r:id="rId3"/>
    <p:sldId id="264" r:id="rId4"/>
    <p:sldId id="266" r:id="rId5"/>
    <p:sldId id="267" r:id="rId6"/>
    <p:sldId id="268" r:id="rId7"/>
    <p:sldId id="269" r:id="rId8"/>
    <p:sldId id="270"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heme" Target="theme/theme1.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viewProps" Target="viewProps.xml" /><Relationship Id="rId5" Type="http://schemas.openxmlformats.org/officeDocument/2006/relationships/slide" Target="slides/slide4.xml" /><Relationship Id="rId10"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GB"/>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24587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21445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067063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058427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698371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219396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extLst>
      <p:ext uri="{BB962C8B-B14F-4D97-AF65-F5344CB8AC3E}">
        <p14:creationId xmlns:p14="http://schemas.microsoft.com/office/powerpoint/2010/main" val="1119920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84676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81239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18690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extLst>
      <p:ext uri="{BB962C8B-B14F-4D97-AF65-F5344CB8AC3E}">
        <p14:creationId xmlns:p14="http://schemas.microsoft.com/office/powerpoint/2010/main" val="4095092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26595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15536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708179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GB"/>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338761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57885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2/1/2021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84778922"/>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 id="2147483734" r:id="rId13"/>
    <p:sldLayoutId id="2147483735" r:id="rId14"/>
    <p:sldLayoutId id="2147483736" r:id="rId15"/>
    <p:sldLayoutId id="214748373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0F7DB-EBF6-EA4E-97E7-638D00474FD2}"/>
              </a:ext>
            </a:extLst>
          </p:cNvPr>
          <p:cNvSpPr>
            <a:spLocks noGrp="1"/>
          </p:cNvSpPr>
          <p:nvPr>
            <p:ph type="ctrTitle"/>
          </p:nvPr>
        </p:nvSpPr>
        <p:spPr>
          <a:xfrm>
            <a:off x="2611808" y="738494"/>
            <a:ext cx="5518066" cy="2268559"/>
          </a:xfrm>
        </p:spPr>
        <p:txBody>
          <a:bodyPr>
            <a:noAutofit/>
          </a:bodyPr>
          <a:lstStyle/>
          <a:p>
            <a:r>
              <a:rPr lang="en-GB" sz="5400"/>
              <a:t>Salient Features of John Donne</a:t>
            </a:r>
            <a:endParaRPr lang="en-US" sz="5400"/>
          </a:p>
        </p:txBody>
      </p:sp>
      <p:sp>
        <p:nvSpPr>
          <p:cNvPr id="3" name="Subtitle 2">
            <a:extLst>
              <a:ext uri="{FF2B5EF4-FFF2-40B4-BE49-F238E27FC236}">
                <a16:creationId xmlns:a16="http://schemas.microsoft.com/office/drawing/2014/main" id="{F3128EBF-D379-354F-909E-8BE59F214BEF}"/>
              </a:ext>
            </a:extLst>
          </p:cNvPr>
          <p:cNvSpPr>
            <a:spLocks noGrp="1"/>
          </p:cNvSpPr>
          <p:nvPr>
            <p:ph type="subTitle" idx="1"/>
          </p:nvPr>
        </p:nvSpPr>
        <p:spPr>
          <a:xfrm>
            <a:off x="2692041" y="3429000"/>
            <a:ext cx="5357600" cy="1800968"/>
          </a:xfrm>
        </p:spPr>
        <p:txBody>
          <a:bodyPr>
            <a:noAutofit/>
          </a:bodyPr>
          <a:lstStyle/>
          <a:p>
            <a:pPr algn="l"/>
            <a:r>
              <a:rPr lang="en-GB" sz="1600" b="1"/>
              <a:t>Course Teacher:</a:t>
            </a:r>
          </a:p>
          <a:p>
            <a:pPr algn="l"/>
            <a:r>
              <a:rPr lang="en-GB" sz="1600" b="1"/>
              <a:t>Ms Shahrina Afrin Siddique </a:t>
            </a:r>
          </a:p>
          <a:p>
            <a:pPr algn="l"/>
            <a:r>
              <a:rPr lang="en-GB" sz="1600" b="1"/>
              <a:t>Lecturer, Department of English </a:t>
            </a:r>
          </a:p>
          <a:p>
            <a:pPr algn="l"/>
            <a:r>
              <a:rPr lang="en-GB" sz="1600" b="1"/>
              <a:t>Daffodil International </a:t>
            </a:r>
            <a:endParaRPr lang="en-US" sz="1600" b="1"/>
          </a:p>
        </p:txBody>
      </p:sp>
    </p:spTree>
    <p:extLst>
      <p:ext uri="{BB962C8B-B14F-4D97-AF65-F5344CB8AC3E}">
        <p14:creationId xmlns:p14="http://schemas.microsoft.com/office/powerpoint/2010/main" val="1952725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F5DF5-8658-034D-A766-CA37E85BB84E}"/>
              </a:ext>
            </a:extLst>
          </p:cNvPr>
          <p:cNvSpPr>
            <a:spLocks noGrp="1"/>
          </p:cNvSpPr>
          <p:nvPr>
            <p:ph type="title"/>
          </p:nvPr>
        </p:nvSpPr>
        <p:spPr/>
        <p:txBody>
          <a:bodyPr/>
          <a:lstStyle/>
          <a:p>
            <a:r>
              <a:rPr lang="en-GB"/>
              <a:t>John Donne as a Metaphysical Poet </a:t>
            </a:r>
            <a:endParaRPr lang="en-US"/>
          </a:p>
        </p:txBody>
      </p:sp>
      <p:sp>
        <p:nvSpPr>
          <p:cNvPr id="3" name="Content Placeholder 2">
            <a:extLst>
              <a:ext uri="{FF2B5EF4-FFF2-40B4-BE49-F238E27FC236}">
                <a16:creationId xmlns:a16="http://schemas.microsoft.com/office/drawing/2014/main" id="{C8B75131-D0D0-2048-A837-53504125A488}"/>
              </a:ext>
            </a:extLst>
          </p:cNvPr>
          <p:cNvSpPr>
            <a:spLocks noGrp="1"/>
          </p:cNvSpPr>
          <p:nvPr>
            <p:ph idx="1"/>
          </p:nvPr>
        </p:nvSpPr>
        <p:spPr/>
        <p:txBody>
          <a:bodyPr/>
          <a:lstStyle/>
          <a:p>
            <a:r>
              <a:rPr lang="en-GB" b="1" i="0">
                <a:solidFill>
                  <a:schemeClr val="tx1"/>
                </a:solidFill>
                <a:effectLst/>
                <a:latin typeface="Roboto" panose="02000000000000000000" pitchFamily="2" charset="0"/>
              </a:rPr>
              <a:t>First of all Dryden used the term ' Metaphysical' for Donne's poetry. He said,' Donne affects the metaphysics'. Later on Dr. Johnson called Donne and his followers 'the metaphysical poets'. Since then the word metaphysical has been used for Donne and his followers.</a:t>
            </a:r>
          </a:p>
          <a:p>
            <a:r>
              <a:rPr lang="en-GB" b="1" i="0">
                <a:solidFill>
                  <a:schemeClr val="tx1"/>
                </a:solidFill>
                <a:effectLst/>
                <a:latin typeface="Georgia" panose="02040502050405020303" pitchFamily="18" charset="0"/>
              </a:rPr>
              <a:t>“Meta” means “beyond” and “physics” means “physical nature”. Metaphysical poetry means poetry that goes beyond the physical world of the senses and explores the spiritual world.</a:t>
            </a:r>
          </a:p>
          <a:p>
            <a:endParaRPr lang="en-US" b="1">
              <a:solidFill>
                <a:schemeClr val="tx1"/>
              </a:solidFill>
            </a:endParaRPr>
          </a:p>
        </p:txBody>
      </p:sp>
    </p:spTree>
    <p:extLst>
      <p:ext uri="{BB962C8B-B14F-4D97-AF65-F5344CB8AC3E}">
        <p14:creationId xmlns:p14="http://schemas.microsoft.com/office/powerpoint/2010/main" val="1020679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13230-648D-6442-925F-4DD989DD684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1576D29-7EBD-EB4E-8255-9F637058FA07}"/>
              </a:ext>
            </a:extLst>
          </p:cNvPr>
          <p:cNvSpPr>
            <a:spLocks noGrp="1"/>
          </p:cNvSpPr>
          <p:nvPr>
            <p:ph idx="1"/>
          </p:nvPr>
        </p:nvSpPr>
        <p:spPr/>
        <p:txBody>
          <a:bodyPr/>
          <a:lstStyle/>
          <a:p>
            <a:r>
              <a:rPr lang="en-GB" b="1" i="0">
                <a:solidFill>
                  <a:schemeClr val="tx1"/>
                </a:solidFill>
                <a:effectLst/>
                <a:latin typeface="Georgia" panose="02040502050405020303" pitchFamily="18" charset="0"/>
              </a:rPr>
              <a:t>Concentration </a:t>
            </a:r>
          </a:p>
          <a:p>
            <a:r>
              <a:rPr lang="en-GB" b="1" i="0">
                <a:solidFill>
                  <a:schemeClr val="tx1"/>
                </a:solidFill>
                <a:effectLst/>
                <a:latin typeface="Georgia" panose="02040502050405020303" pitchFamily="18" charset="0"/>
              </a:rPr>
              <a:t>Fondness for conceits </a:t>
            </a:r>
          </a:p>
          <a:p>
            <a:r>
              <a:rPr lang="en-GB" b="1">
                <a:solidFill>
                  <a:schemeClr val="tx1"/>
                </a:solidFill>
                <a:latin typeface="Georgia" panose="02040502050405020303" pitchFamily="18" charset="0"/>
              </a:rPr>
              <a:t>A</a:t>
            </a:r>
            <a:r>
              <a:rPr lang="en-GB" b="1" i="0">
                <a:solidFill>
                  <a:schemeClr val="tx1"/>
                </a:solidFill>
                <a:effectLst/>
                <a:latin typeface="Georgia" panose="02040502050405020303" pitchFamily="18" charset="0"/>
              </a:rPr>
              <a:t> blend of passion and thought</a:t>
            </a:r>
          </a:p>
          <a:p>
            <a:r>
              <a:rPr lang="en-GB" b="1" i="0">
                <a:solidFill>
                  <a:schemeClr val="tx1"/>
                </a:solidFill>
                <a:effectLst/>
                <a:latin typeface="Georgia" panose="02040502050405020303" pitchFamily="18" charset="0"/>
              </a:rPr>
              <a:t>a fusion of passionate feelings and logical arguments</a:t>
            </a:r>
          </a:p>
          <a:p>
            <a:r>
              <a:rPr lang="en-GB" b="1" i="0">
                <a:solidFill>
                  <a:schemeClr val="tx1"/>
                </a:solidFill>
                <a:effectLst/>
                <a:latin typeface="Georgia" panose="02040502050405020303" pitchFamily="18" charset="0"/>
              </a:rPr>
              <a:t>the mixture of sensual and spiritual experience</a:t>
            </a:r>
          </a:p>
          <a:p>
            <a:r>
              <a:rPr lang="en-GB" b="1" i="0">
                <a:solidFill>
                  <a:schemeClr val="tx1"/>
                </a:solidFill>
                <a:effectLst/>
                <a:latin typeface="Georgia" panose="02040502050405020303" pitchFamily="18" charset="0"/>
              </a:rPr>
              <a:t>Usage of satire and irony</a:t>
            </a:r>
          </a:p>
          <a:p>
            <a:r>
              <a:rPr lang="en-GB" b="1" i="0">
                <a:solidFill>
                  <a:schemeClr val="tx1"/>
                </a:solidFill>
                <a:effectLst/>
                <a:latin typeface="Georgia" panose="02040502050405020303" pitchFamily="18" charset="0"/>
              </a:rPr>
              <a:t>Affectation and hyperbolic expression</a:t>
            </a:r>
          </a:p>
          <a:p>
            <a:r>
              <a:rPr lang="en-GB" b="1">
                <a:solidFill>
                  <a:schemeClr val="tx1"/>
                </a:solidFill>
              </a:rPr>
              <a:t>Use of wit and allusions</a:t>
            </a:r>
            <a:endParaRPr lang="en-US" b="1">
              <a:solidFill>
                <a:schemeClr val="tx1"/>
              </a:solidFill>
            </a:endParaRPr>
          </a:p>
        </p:txBody>
      </p:sp>
    </p:spTree>
    <p:extLst>
      <p:ext uri="{BB962C8B-B14F-4D97-AF65-F5344CB8AC3E}">
        <p14:creationId xmlns:p14="http://schemas.microsoft.com/office/powerpoint/2010/main" val="268270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ACA23-EB0C-5642-9494-E3D4A9399E37}"/>
              </a:ext>
            </a:extLst>
          </p:cNvPr>
          <p:cNvSpPr>
            <a:spLocks noGrp="1"/>
          </p:cNvSpPr>
          <p:nvPr>
            <p:ph type="title"/>
          </p:nvPr>
        </p:nvSpPr>
        <p:spPr/>
        <p:txBody>
          <a:bodyPr/>
          <a:lstStyle/>
          <a:p>
            <a:r>
              <a:rPr lang="en-GB"/>
              <a:t>John Donne as a Poet of Love </a:t>
            </a:r>
            <a:endParaRPr lang="en-US"/>
          </a:p>
        </p:txBody>
      </p:sp>
      <p:sp>
        <p:nvSpPr>
          <p:cNvPr id="3" name="Content Placeholder 2">
            <a:extLst>
              <a:ext uri="{FF2B5EF4-FFF2-40B4-BE49-F238E27FC236}">
                <a16:creationId xmlns:a16="http://schemas.microsoft.com/office/drawing/2014/main" id="{FAB548B8-8636-0648-AE0E-68651129D11E}"/>
              </a:ext>
            </a:extLst>
          </p:cNvPr>
          <p:cNvSpPr>
            <a:spLocks noGrp="1"/>
          </p:cNvSpPr>
          <p:nvPr>
            <p:ph idx="1"/>
          </p:nvPr>
        </p:nvSpPr>
        <p:spPr>
          <a:xfrm>
            <a:off x="454672" y="1580122"/>
            <a:ext cx="8596668" cy="4668278"/>
          </a:xfrm>
        </p:spPr>
        <p:txBody>
          <a:bodyPr>
            <a:noAutofit/>
          </a:bodyPr>
          <a:lstStyle/>
          <a:p>
            <a:r>
              <a:rPr lang="en-GB" sz="2000" b="1"/>
              <a:t>His love poems are entirely different from the Elizabethan love lyrics,  they are unconventional and original in their charm and depth of feelings. </a:t>
            </a:r>
          </a:p>
          <a:p>
            <a:r>
              <a:rPr lang="en-GB" sz="2000" b="1"/>
              <a:t>He had a greater sense of beauty and intensity of feeling.</a:t>
            </a:r>
          </a:p>
          <a:p>
            <a:r>
              <a:rPr lang="en-GB" sz="2000" b="1"/>
              <a:t>Tenderness and sentiment are not the qualities to be found.</a:t>
            </a:r>
          </a:p>
          <a:p>
            <a:r>
              <a:rPr lang="en-GB" sz="2000" b="1"/>
              <a:t>There are mainly 3 strands in his love poems: cynical, conjugal, platonic </a:t>
            </a:r>
          </a:p>
          <a:p>
            <a:r>
              <a:rPr lang="en-GB" sz="2000" b="1"/>
              <a:t>Donne’s treatment of love is realistic not idealistic.</a:t>
            </a:r>
          </a:p>
          <a:p>
            <a:r>
              <a:rPr lang="en-GB" sz="2000" b="1"/>
              <a:t>His attitude towards love is intellectual. </a:t>
            </a:r>
          </a:p>
          <a:p>
            <a:r>
              <a:rPr lang="en-GB" sz="2000" b="1"/>
              <a:t>Donne’s love poems can be categorised into three groups: 1) focus is on the attitudes and moods of love, 2) focus is very personal, 3) focus in on praising certain ladies he knew </a:t>
            </a:r>
            <a:endParaRPr lang="en-US" sz="2000" b="1"/>
          </a:p>
        </p:txBody>
      </p:sp>
    </p:spTree>
    <p:extLst>
      <p:ext uri="{BB962C8B-B14F-4D97-AF65-F5344CB8AC3E}">
        <p14:creationId xmlns:p14="http://schemas.microsoft.com/office/powerpoint/2010/main" val="2290575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0F689-E24D-C14D-9763-E5C47E4F03E3}"/>
              </a:ext>
            </a:extLst>
          </p:cNvPr>
          <p:cNvSpPr>
            <a:spLocks noGrp="1"/>
          </p:cNvSpPr>
          <p:nvPr>
            <p:ph type="title"/>
          </p:nvPr>
        </p:nvSpPr>
        <p:spPr/>
        <p:txBody>
          <a:bodyPr/>
          <a:lstStyle/>
          <a:p>
            <a:r>
              <a:rPr lang="en-GB"/>
              <a:t>Major Themes </a:t>
            </a:r>
            <a:endParaRPr lang="en-US"/>
          </a:p>
        </p:txBody>
      </p:sp>
      <p:sp>
        <p:nvSpPr>
          <p:cNvPr id="3" name="Content Placeholder 2">
            <a:extLst>
              <a:ext uri="{FF2B5EF4-FFF2-40B4-BE49-F238E27FC236}">
                <a16:creationId xmlns:a16="http://schemas.microsoft.com/office/drawing/2014/main" id="{4DCFDAD3-5363-344C-B6AF-17C42DCC082D}"/>
              </a:ext>
            </a:extLst>
          </p:cNvPr>
          <p:cNvSpPr>
            <a:spLocks noGrp="1"/>
          </p:cNvSpPr>
          <p:nvPr>
            <p:ph idx="1"/>
          </p:nvPr>
        </p:nvSpPr>
        <p:spPr/>
        <p:txBody>
          <a:bodyPr/>
          <a:lstStyle/>
          <a:p>
            <a:r>
              <a:rPr lang="en-GB"/>
              <a:t>Paradox </a:t>
            </a:r>
          </a:p>
          <a:p>
            <a:r>
              <a:rPr lang="en-GB" b="0" i="0">
                <a:solidFill>
                  <a:srgbClr val="1E1D1D"/>
                </a:solidFill>
                <a:effectLst/>
                <a:latin typeface="-apple-system"/>
              </a:rPr>
              <a:t>Paradox is important to Donne because in it he sees the resolution of the problem of man: we live in a world wholly given over to evil, so much so that goodness and holiness are considered deviant from the norm. Donne uses paradoxical statements to get his reader's minds to jump from their usual tracks to consider the lies we believe to be true, while offering us truths we we would tend to dismiss as false.</a:t>
            </a:r>
            <a:endParaRPr lang="en-US"/>
          </a:p>
        </p:txBody>
      </p:sp>
    </p:spTree>
    <p:extLst>
      <p:ext uri="{BB962C8B-B14F-4D97-AF65-F5344CB8AC3E}">
        <p14:creationId xmlns:p14="http://schemas.microsoft.com/office/powerpoint/2010/main" val="2916424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D8330-A922-B848-9E15-B9A936E734E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D9789FD-BA64-8043-9EE5-D0A948C24FFD}"/>
              </a:ext>
            </a:extLst>
          </p:cNvPr>
          <p:cNvSpPr>
            <a:spLocks noGrp="1"/>
          </p:cNvSpPr>
          <p:nvPr>
            <p:ph idx="1"/>
          </p:nvPr>
        </p:nvSpPr>
        <p:spPr>
          <a:xfrm>
            <a:off x="677334" y="2160589"/>
            <a:ext cx="8596668" cy="3880773"/>
          </a:xfrm>
        </p:spPr>
        <p:txBody>
          <a:bodyPr/>
          <a:lstStyle/>
          <a:p>
            <a:pPr fontAlgn="base"/>
            <a:r>
              <a:rPr lang="en-GB" b="1" i="0">
                <a:solidFill>
                  <a:srgbClr val="1E1D1D"/>
                </a:solidFill>
                <a:effectLst/>
                <a:latin typeface="-apple-system"/>
              </a:rPr>
              <a:t>Religion</a:t>
            </a:r>
          </a:p>
          <a:p>
            <a:pPr fontAlgn="base"/>
            <a:r>
              <a:rPr lang="en-GB" b="0" i="0">
                <a:solidFill>
                  <a:srgbClr val="1E1D1D"/>
                </a:solidFill>
                <a:effectLst/>
                <a:latin typeface="-apple-system"/>
              </a:rPr>
              <a:t>A great deal of Donne's poetry is exclusively divine, and even the more secular poems often contain a heavy dose of religious thought and meaning. Donne saw his Creator as central to his world, and thus he had no good reason to escape the influence of the Divine on his work. His love poetry moves from physical attraction to spiritual unity most of the time. To Donne, religion was not a separate part of life, but the wellspring from which one's every day drew sustenance.</a:t>
            </a:r>
          </a:p>
        </p:txBody>
      </p:sp>
    </p:spTree>
    <p:extLst>
      <p:ext uri="{BB962C8B-B14F-4D97-AF65-F5344CB8AC3E}">
        <p14:creationId xmlns:p14="http://schemas.microsoft.com/office/powerpoint/2010/main" val="2379322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4E0C1-BFF8-524F-9CC6-377312B9DD4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C14EC1C-0B45-BF4D-9EF2-7C9619CA27A9}"/>
              </a:ext>
            </a:extLst>
          </p:cNvPr>
          <p:cNvSpPr>
            <a:spLocks noGrp="1"/>
          </p:cNvSpPr>
          <p:nvPr>
            <p:ph idx="1"/>
          </p:nvPr>
        </p:nvSpPr>
        <p:spPr/>
        <p:txBody>
          <a:bodyPr/>
          <a:lstStyle/>
          <a:p>
            <a:pPr fontAlgn="base"/>
            <a:r>
              <a:rPr lang="en-GB" b="1" i="0">
                <a:solidFill>
                  <a:srgbClr val="1E1D1D"/>
                </a:solidFill>
                <a:effectLst/>
                <a:latin typeface="-apple-system"/>
              </a:rPr>
              <a:t>Love as both physical and spiritual</a:t>
            </a:r>
          </a:p>
          <a:p>
            <a:pPr fontAlgn="base"/>
            <a:r>
              <a:rPr lang="en-GB" b="0" i="0">
                <a:solidFill>
                  <a:srgbClr val="1E1D1D"/>
                </a:solidFill>
                <a:effectLst/>
                <a:latin typeface="-apple-system"/>
              </a:rPr>
              <a:t>Donne equates physical love and spiritual love in many of his works. To this end, Donne often suggests that the love he has for a particular beloved in a particular poem is superior to that of others’ loves. In Donne, loving someone is as much a religious experience as a physical one. His love transcends mere physicality, and thus it is of a higher order than that of more mundane lovers.</a:t>
            </a:r>
          </a:p>
          <a:p>
            <a:endParaRPr lang="en-US"/>
          </a:p>
        </p:txBody>
      </p:sp>
    </p:spTree>
    <p:extLst>
      <p:ext uri="{BB962C8B-B14F-4D97-AF65-F5344CB8AC3E}">
        <p14:creationId xmlns:p14="http://schemas.microsoft.com/office/powerpoint/2010/main" val="3540000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A4486-7808-2045-8248-5EAED7C48F7E}"/>
              </a:ext>
            </a:extLst>
          </p:cNvPr>
          <p:cNvSpPr>
            <a:spLocks noGrp="1"/>
          </p:cNvSpPr>
          <p:nvPr>
            <p:ph type="title"/>
          </p:nvPr>
        </p:nvSpPr>
        <p:spPr/>
        <p:txBody>
          <a:bodyPr/>
          <a:lstStyle/>
          <a:p>
            <a:r>
              <a:rPr lang="en-GB" b="1" i="0">
                <a:solidFill>
                  <a:srgbClr val="1A1A1A"/>
                </a:solidFill>
                <a:effectLst/>
                <a:latin typeface="Montserrat"/>
              </a:rPr>
              <a:t>Donne’s Contribution to English Style and Language</a:t>
            </a:r>
          </a:p>
        </p:txBody>
      </p:sp>
      <p:sp>
        <p:nvSpPr>
          <p:cNvPr id="3" name="Content Placeholder 2">
            <a:extLst>
              <a:ext uri="{FF2B5EF4-FFF2-40B4-BE49-F238E27FC236}">
                <a16:creationId xmlns:a16="http://schemas.microsoft.com/office/drawing/2014/main" id="{23D5D0B2-7698-C04A-AEF4-1D0BC4977842}"/>
              </a:ext>
            </a:extLst>
          </p:cNvPr>
          <p:cNvSpPr>
            <a:spLocks noGrp="1"/>
          </p:cNvSpPr>
          <p:nvPr>
            <p:ph idx="1"/>
          </p:nvPr>
        </p:nvSpPr>
        <p:spPr/>
        <p:txBody>
          <a:bodyPr/>
          <a:lstStyle/>
          <a:p>
            <a:r>
              <a:rPr lang="en-GB" b="1" i="0">
                <a:solidFill>
                  <a:srgbClr val="1A1A1A"/>
                </a:solidFill>
                <a:effectLst/>
                <a:latin typeface="Georgia" panose="02040502050405020303" pitchFamily="18" charset="0"/>
              </a:rPr>
              <a:t>Donne’s use of simple and colloquial language</a:t>
            </a:r>
          </a:p>
          <a:p>
            <a:r>
              <a:rPr lang="en-GB" b="1" i="0">
                <a:solidFill>
                  <a:srgbClr val="1A1A1A"/>
                </a:solidFill>
                <a:effectLst/>
                <a:latin typeface="Georgia" panose="02040502050405020303" pitchFamily="18" charset="0"/>
              </a:rPr>
              <a:t>Bold, original and startling use of figures of speech</a:t>
            </a:r>
            <a:endParaRPr lang="en-US"/>
          </a:p>
        </p:txBody>
      </p:sp>
    </p:spTree>
    <p:extLst>
      <p:ext uri="{BB962C8B-B14F-4D97-AF65-F5344CB8AC3E}">
        <p14:creationId xmlns:p14="http://schemas.microsoft.com/office/powerpoint/2010/main" val="235322427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8</Slides>
  <Notes>0</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Facet</vt:lpstr>
      <vt:lpstr>Salient Features of John Donne</vt:lpstr>
      <vt:lpstr>John Donne as a Metaphysical Poet </vt:lpstr>
      <vt:lpstr>PowerPoint Presentation</vt:lpstr>
      <vt:lpstr>John Donne as a Poet of Love </vt:lpstr>
      <vt:lpstr>Major Themes </vt:lpstr>
      <vt:lpstr>PowerPoint Presentation</vt:lpstr>
      <vt:lpstr>PowerPoint Presentation</vt:lpstr>
      <vt:lpstr>Donne’s Contribution to English Style and Language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Salient Features of John Donne</dc:title>
  <dc:creator>shahrina.ru@gmail.com</dc:creator>
  <cp:lastModifiedBy>shahrina.ru@gmail.com</cp:lastModifiedBy>
  <cp:revision>1</cp:revision>
  <dcterms:created xsi:type="dcterms:W3CDTF">2021-01-31T20:08:25Z</dcterms:created>
  <dcterms:modified xsi:type="dcterms:W3CDTF">2021-02-01T02:33:01Z</dcterms:modified>
</cp:coreProperties>
</file>