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4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2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690" y="1983740"/>
            <a:ext cx="851661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7768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4790" y="2186940"/>
            <a:ext cx="6154419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660" y="1263650"/>
            <a:ext cx="8488679" cy="3233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3690" y="1983740"/>
            <a:ext cx="851661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9654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Stencil" panose="040409050D0802020404" pitchFamily="82" charset="0"/>
              </a:rPr>
              <a:t>Air property </a:t>
            </a:r>
            <a:r>
              <a:rPr lang="en-US" b="1" dirty="0" smtClean="0">
                <a:latin typeface="Stencil" panose="040409050D0802020404" pitchFamily="82" charset="0"/>
              </a:rPr>
              <a:t/>
            </a:r>
            <a:br>
              <a:rPr lang="en-US" b="1" dirty="0" smtClean="0">
                <a:latin typeface="Stencil" panose="040409050D0802020404" pitchFamily="82" charset="0"/>
              </a:rPr>
            </a:br>
            <a:r>
              <a:rPr lang="en-US" b="1" dirty="0" smtClean="0">
                <a:latin typeface="Stencil" panose="040409050D0802020404" pitchFamily="82" charset="0"/>
              </a:rPr>
              <a:t>or </a:t>
            </a:r>
            <a:r>
              <a:rPr spc="-25" dirty="0" smtClean="0">
                <a:latin typeface="Stencil" panose="040409050D0802020404" pitchFamily="82" charset="0"/>
              </a:rPr>
              <a:t>PSYCHROMETRY</a:t>
            </a:r>
            <a:endParaRPr spc="-25" dirty="0">
              <a:latin typeface="Stencil" panose="040409050D0802020404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4706585"/>
            <a:ext cx="4724400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HUMYRA NOWSHIN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Lecturer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Department of Nutrition and Food Engineering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Daffodil International University</a:t>
            </a:r>
            <a:endParaRPr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5490" y="101600"/>
            <a:ext cx="37915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Relative</a:t>
            </a:r>
            <a:r>
              <a:rPr sz="4000" b="0" spc="-6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Humidity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5730" y="779779"/>
            <a:ext cx="7287895" cy="28498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0" marR="30480" indent="-342900">
              <a:lnSpc>
                <a:spcPct val="106800"/>
              </a:lnSpc>
              <a:spcBef>
                <a:spcPts val="330"/>
              </a:spcBef>
            </a:pPr>
            <a:r>
              <a:rPr sz="2800" spc="-1100" dirty="0">
                <a:solidFill>
                  <a:srgbClr val="996600"/>
                </a:solidFill>
                <a:latin typeface="UnDotum"/>
                <a:cs typeface="UnDotum"/>
              </a:rPr>
              <a:t></a:t>
            </a:r>
            <a:r>
              <a:rPr sz="2800" spc="150" dirty="0">
                <a:solidFill>
                  <a:srgbClr val="996600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amount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moisture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dirty="0">
                <a:latin typeface="Times New Roman"/>
                <a:cs typeface="Times New Roman"/>
              </a:rPr>
              <a:t>holds </a:t>
            </a:r>
            <a:r>
              <a:rPr sz="2800" spc="-85" dirty="0">
                <a:latin typeface="Times New Roman"/>
                <a:cs typeface="Times New Roman"/>
              </a:rPr>
              <a:t>(m</a:t>
            </a:r>
            <a:r>
              <a:rPr sz="2400" spc="-127" baseline="-24305" dirty="0">
                <a:latin typeface="Times New Roman"/>
                <a:cs typeface="Times New Roman"/>
              </a:rPr>
              <a:t>v</a:t>
            </a:r>
            <a:r>
              <a:rPr sz="2800" spc="-85" dirty="0">
                <a:latin typeface="Times New Roman"/>
                <a:cs typeface="Times New Roman"/>
              </a:rPr>
              <a:t>)  </a:t>
            </a:r>
            <a:r>
              <a:rPr sz="2800" spc="-5" dirty="0">
                <a:latin typeface="Times New Roman"/>
                <a:cs typeface="Times New Roman"/>
              </a:rPr>
              <a:t>relative </a:t>
            </a:r>
            <a:r>
              <a:rPr sz="2800" dirty="0">
                <a:latin typeface="Times New Roman"/>
                <a:cs typeface="Times New Roman"/>
              </a:rPr>
              <a:t>to the </a:t>
            </a:r>
            <a:r>
              <a:rPr sz="2800" spc="-10" dirty="0">
                <a:latin typeface="Times New Roman"/>
                <a:cs typeface="Times New Roman"/>
              </a:rPr>
              <a:t>maximum </a:t>
            </a:r>
            <a:r>
              <a:rPr sz="2800" spc="-5" dirty="0">
                <a:latin typeface="Times New Roman"/>
                <a:cs typeface="Times New Roman"/>
              </a:rPr>
              <a:t>amount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moisture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hold </a:t>
            </a:r>
            <a:r>
              <a:rPr sz="2800" spc="-70" dirty="0">
                <a:latin typeface="Times New Roman"/>
                <a:cs typeface="Times New Roman"/>
              </a:rPr>
              <a:t>(m</a:t>
            </a:r>
            <a:r>
              <a:rPr sz="2400" spc="-104" baseline="-24305" dirty="0">
                <a:latin typeface="Times New Roman"/>
                <a:cs typeface="Times New Roman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)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same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temperature.</a:t>
            </a:r>
            <a:endParaRPr sz="2800">
              <a:latin typeface="Times New Roman"/>
              <a:cs typeface="Times New Roman"/>
            </a:endParaRPr>
          </a:p>
          <a:p>
            <a:pPr marL="381000" marR="508000" indent="-342900" algn="just">
              <a:lnSpc>
                <a:spcPct val="100000"/>
              </a:lnSpc>
              <a:spcBef>
                <a:spcPts val="1160"/>
              </a:spcBef>
              <a:buClr>
                <a:srgbClr val="996600"/>
              </a:buClr>
              <a:buFont typeface="Arial"/>
              <a:buChar char="•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Relative humidity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normally expressed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percentage. </a:t>
            </a:r>
            <a:r>
              <a:rPr sz="2800" dirty="0">
                <a:latin typeface="Times New Roman"/>
                <a:cs typeface="Times New Roman"/>
              </a:rPr>
              <a:t>When Φ is 100 </a:t>
            </a:r>
            <a:r>
              <a:rPr sz="2800" spc="-5" dirty="0">
                <a:latin typeface="Times New Roman"/>
                <a:cs typeface="Times New Roman"/>
              </a:rPr>
              <a:t>percent,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air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 saturated.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3640" y="3939540"/>
            <a:ext cx="4827270" cy="257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8450" y="3863340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0" y="0"/>
                </a:moveTo>
                <a:lnTo>
                  <a:pt x="5511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3370" y="3865879"/>
            <a:ext cx="514984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00" i="1" spc="15" dirty="0">
                <a:latin typeface="Times New Roman"/>
                <a:cs typeface="Times New Roman"/>
              </a:rPr>
              <a:t>m</a:t>
            </a:r>
            <a:r>
              <a:rPr sz="3150" i="1" spc="22" baseline="-23809" dirty="0">
                <a:latin typeface="Times New Roman"/>
                <a:cs typeface="Times New Roman"/>
              </a:rPr>
              <a:t>s</a:t>
            </a:r>
            <a:endParaRPr sz="3150" baseline="-238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770" y="3491217"/>
            <a:ext cx="1256665" cy="595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750" spc="-55" dirty="0">
                <a:latin typeface="Symbol"/>
                <a:cs typeface="Symbol"/>
              </a:rPr>
              <a:t></a:t>
            </a:r>
            <a:r>
              <a:rPr sz="3750" spc="-55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Symbol"/>
                <a:cs typeface="Symbol"/>
              </a:rPr>
              <a:t>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5400" i="1" spc="-30" baseline="35493" dirty="0">
                <a:latin typeface="Times New Roman"/>
                <a:cs typeface="Times New Roman"/>
              </a:rPr>
              <a:t>m</a:t>
            </a:r>
            <a:r>
              <a:rPr sz="3150" i="1" spc="-30" baseline="37037" dirty="0">
                <a:latin typeface="Times New Roman"/>
                <a:cs typeface="Times New Roman"/>
              </a:rPr>
              <a:t>v</a:t>
            </a:r>
            <a:endParaRPr sz="3150" baseline="37037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300" y="519429"/>
            <a:ext cx="4942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Dew-Point</a:t>
            </a:r>
            <a:r>
              <a:rPr sz="4000" b="0" spc="-7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Temperature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789" y="1377950"/>
            <a:ext cx="7442200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368300" indent="-342900">
              <a:lnSpc>
                <a:spcPct val="99900"/>
              </a:lnSpc>
              <a:spcBef>
                <a:spcPts val="100"/>
              </a:spcBef>
              <a:buClr>
                <a:srgbClr val="996600"/>
              </a:buClr>
              <a:buFont typeface="UnDotum"/>
              <a:buChar char="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temperature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saturated moist air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pressure and humidity ratio </a:t>
            </a:r>
            <a:r>
              <a:rPr sz="2800" dirty="0">
                <a:latin typeface="Times New Roman"/>
                <a:cs typeface="Times New Roman"/>
              </a:rPr>
              <a:t>of a </a:t>
            </a:r>
            <a:r>
              <a:rPr sz="2800" spc="-5" dirty="0">
                <a:latin typeface="Times New Roman"/>
                <a:cs typeface="Times New Roman"/>
              </a:rPr>
              <a:t>given air  mixture.</a:t>
            </a:r>
            <a:endParaRPr sz="2800">
              <a:latin typeface="Times New Roman"/>
              <a:cs typeface="Times New Roman"/>
            </a:endParaRPr>
          </a:p>
          <a:p>
            <a:pPr marL="380365" marR="30480" indent="-34290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is the </a:t>
            </a:r>
            <a:r>
              <a:rPr sz="2800" spc="-5" dirty="0">
                <a:latin typeface="Times New Roman"/>
                <a:cs typeface="Times New Roman"/>
              </a:rPr>
              <a:t>temperature at which condensation  begins when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cooled at constant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Example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7229" y="3779520"/>
            <a:ext cx="4992370" cy="285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300" y="374650"/>
            <a:ext cx="3452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Specific</a:t>
            </a:r>
            <a:r>
              <a:rPr sz="4000" b="0" spc="-6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Volume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9700" y="1219200"/>
            <a:ext cx="7331709" cy="19088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67030" marR="17780" indent="-341630">
              <a:lnSpc>
                <a:spcPts val="3350"/>
              </a:lnSpc>
              <a:spcBef>
                <a:spcPts val="219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specific volume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defined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number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cubic </a:t>
            </a:r>
            <a:r>
              <a:rPr sz="2800" spc="-10" dirty="0">
                <a:latin typeface="Times New Roman"/>
                <a:cs typeface="Times New Roman"/>
              </a:rPr>
              <a:t>meters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moist air </a:t>
            </a:r>
            <a:r>
              <a:rPr sz="2800" dirty="0">
                <a:latin typeface="Times New Roman"/>
                <a:cs typeface="Times New Roman"/>
              </a:rPr>
              <a:t>per kilogram of dry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air.</a:t>
            </a:r>
            <a:endParaRPr sz="2800">
              <a:latin typeface="Times New Roman"/>
              <a:cs typeface="Times New Roman"/>
            </a:endParaRPr>
          </a:p>
          <a:p>
            <a:pPr marL="367030" indent="-341630">
              <a:lnSpc>
                <a:spcPct val="100000"/>
              </a:lnSpc>
              <a:spcBef>
                <a:spcPts val="590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Unit – </a:t>
            </a:r>
            <a:r>
              <a:rPr sz="2800" spc="-70" dirty="0">
                <a:latin typeface="Times New Roman"/>
                <a:cs typeface="Times New Roman"/>
              </a:rPr>
              <a:t>m</a:t>
            </a:r>
            <a:r>
              <a:rPr sz="2400" spc="-104" baseline="29513" dirty="0">
                <a:latin typeface="Times New Roman"/>
                <a:cs typeface="Times New Roman"/>
              </a:rPr>
              <a:t>3</a:t>
            </a:r>
            <a:r>
              <a:rPr sz="2800" spc="-70" dirty="0">
                <a:latin typeface="Times New Roman"/>
                <a:cs typeface="Times New Roman"/>
              </a:rPr>
              <a:t>/kg </a:t>
            </a:r>
            <a:r>
              <a:rPr sz="2800" dirty="0">
                <a:latin typeface="Times New Roman"/>
                <a:cs typeface="Times New Roman"/>
              </a:rPr>
              <a:t>of dry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</a:t>
            </a:r>
            <a:endParaRPr sz="2800">
              <a:latin typeface="Times New Roman"/>
              <a:cs typeface="Times New Roman"/>
            </a:endParaRPr>
          </a:p>
          <a:p>
            <a:pPr marL="367030" indent="-34163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Used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calculate </a:t>
            </a:r>
            <a:r>
              <a:rPr sz="2800" spc="-10" dirty="0">
                <a:latin typeface="Times New Roman"/>
                <a:cs typeface="Times New Roman"/>
              </a:rPr>
              <a:t>mass </a:t>
            </a:r>
            <a:r>
              <a:rPr sz="2800" spc="-5" dirty="0">
                <a:latin typeface="Times New Roman"/>
                <a:cs typeface="Times New Roman"/>
              </a:rPr>
              <a:t>flow </a:t>
            </a:r>
            <a:r>
              <a:rPr sz="2800" dirty="0">
                <a:latin typeface="Times New Roman"/>
                <a:cs typeface="Times New Roman"/>
              </a:rPr>
              <a:t>rate 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7679" y="3677920"/>
            <a:ext cx="3047999" cy="106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6079" y="403859"/>
            <a:ext cx="1858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0" dirty="0">
                <a:solidFill>
                  <a:srgbClr val="996600"/>
                </a:solidFill>
                <a:latin typeface="Times New Roman"/>
                <a:cs typeface="Times New Roman"/>
              </a:rPr>
              <a:t>E</a:t>
            </a:r>
            <a:r>
              <a:rPr sz="4000" b="0" spc="5" dirty="0">
                <a:solidFill>
                  <a:srgbClr val="996600"/>
                </a:solidFill>
                <a:latin typeface="Times New Roman"/>
                <a:cs typeface="Times New Roman"/>
              </a:rPr>
              <a:t>n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t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h</a:t>
            </a: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a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lpy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5089" y="1277620"/>
            <a:ext cx="7501255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90550" indent="-342900">
              <a:lnSpc>
                <a:spcPct val="100000"/>
              </a:lnSpc>
              <a:spcBef>
                <a:spcPts val="100"/>
              </a:spcBef>
              <a:buClr>
                <a:srgbClr val="996600"/>
              </a:buClr>
              <a:buFont typeface="UnDotum"/>
              <a:buChar char=""/>
              <a:tabLst>
                <a:tab pos="4064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enthalpy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moist air </a:t>
            </a:r>
            <a:r>
              <a:rPr sz="2800" dirty="0">
                <a:latin typeface="Times New Roman"/>
                <a:cs typeface="Times New Roman"/>
              </a:rPr>
              <a:t>is the sum of the  </a:t>
            </a:r>
            <a:r>
              <a:rPr sz="2800" spc="-5" dirty="0">
                <a:latin typeface="Times New Roman"/>
                <a:cs typeface="Times New Roman"/>
              </a:rPr>
              <a:t>enthalpy </a:t>
            </a:r>
            <a:r>
              <a:rPr sz="2800" dirty="0">
                <a:latin typeface="Times New Roman"/>
                <a:cs typeface="Times New Roman"/>
              </a:rPr>
              <a:t>of the dry </a:t>
            </a:r>
            <a:r>
              <a:rPr sz="2800" spc="-5" dirty="0">
                <a:latin typeface="Times New Roman"/>
                <a:cs typeface="Times New Roman"/>
              </a:rPr>
              <a:t>air (Sensible heat) and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enthalpy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10" dirty="0">
                <a:latin typeface="Times New Roman"/>
                <a:cs typeface="Times New Roman"/>
              </a:rPr>
              <a:t>water </a:t>
            </a:r>
            <a:r>
              <a:rPr sz="2800" spc="-5" dirty="0">
                <a:latin typeface="Times New Roman"/>
                <a:cs typeface="Times New Roman"/>
              </a:rPr>
              <a:t>vapour(Latent Heat)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600"/>
              </a:buClr>
              <a:buFont typeface="UnDotum"/>
              <a:buChar char=""/>
            </a:pPr>
            <a:endParaRPr sz="41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Clr>
                <a:srgbClr val="996600"/>
              </a:buClr>
              <a:buFont typeface="UnDotum"/>
              <a:buChar char=""/>
              <a:tabLst>
                <a:tab pos="406400" algn="l"/>
              </a:tabLst>
            </a:pPr>
            <a:r>
              <a:rPr sz="2800" spc="-5" dirty="0">
                <a:latin typeface="Times New Roman"/>
                <a:cs typeface="Times New Roman"/>
              </a:rPr>
              <a:t>Total Enthalpy </a:t>
            </a:r>
            <a:r>
              <a:rPr sz="2800" dirty="0">
                <a:latin typeface="Times New Roman"/>
                <a:cs typeface="Times New Roman"/>
              </a:rPr>
              <a:t>= </a:t>
            </a:r>
            <a:r>
              <a:rPr sz="2800" spc="-5" dirty="0">
                <a:latin typeface="Times New Roman"/>
                <a:cs typeface="Times New Roman"/>
              </a:rPr>
              <a:t>Sensible heat 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spc="-5" dirty="0">
                <a:latin typeface="Times New Roman"/>
                <a:cs typeface="Times New Roman"/>
              </a:rPr>
              <a:t>Latent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Heat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600"/>
              </a:buClr>
              <a:buFont typeface="UnDotum"/>
              <a:buChar char=""/>
            </a:pPr>
            <a:endParaRPr sz="41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Clr>
                <a:srgbClr val="996600"/>
              </a:buClr>
              <a:buFont typeface="UnDotum"/>
              <a:buChar char=""/>
              <a:tabLst>
                <a:tab pos="4064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Sensible heat </a:t>
            </a:r>
            <a:r>
              <a:rPr sz="2800" dirty="0">
                <a:latin typeface="Times New Roman"/>
                <a:cs typeface="Times New Roman"/>
              </a:rPr>
              <a:t>= </a:t>
            </a:r>
            <a:r>
              <a:rPr sz="2800" spc="-5" dirty="0">
                <a:latin typeface="Times New Roman"/>
                <a:cs typeface="Times New Roman"/>
              </a:rPr>
              <a:t>Enthalpy </a:t>
            </a:r>
            <a:r>
              <a:rPr sz="2800" dirty="0">
                <a:latin typeface="Times New Roman"/>
                <a:cs typeface="Times New Roman"/>
              </a:rPr>
              <a:t>due to </a:t>
            </a:r>
            <a:r>
              <a:rPr sz="2800" spc="-5" dirty="0">
                <a:latin typeface="Times New Roman"/>
                <a:cs typeface="Times New Roman"/>
              </a:rPr>
              <a:t>change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temp.</a:t>
            </a:r>
            <a:endParaRPr sz="2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4064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Latent heat </a:t>
            </a:r>
            <a:r>
              <a:rPr sz="2800" dirty="0">
                <a:latin typeface="Times New Roman"/>
                <a:cs typeface="Times New Roman"/>
              </a:rPr>
              <a:t>= </a:t>
            </a:r>
            <a:r>
              <a:rPr sz="2800" spc="-5" dirty="0">
                <a:latin typeface="Times New Roman"/>
                <a:cs typeface="Times New Roman"/>
              </a:rPr>
              <a:t>Enthalpy </a:t>
            </a:r>
            <a:r>
              <a:rPr sz="2800" dirty="0">
                <a:latin typeface="Times New Roman"/>
                <a:cs typeface="Times New Roman"/>
              </a:rPr>
              <a:t>due to </a:t>
            </a:r>
            <a:r>
              <a:rPr sz="2800" spc="-5" dirty="0">
                <a:latin typeface="Times New Roman"/>
                <a:cs typeface="Times New Roman"/>
              </a:rPr>
              <a:t>change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humidity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346709"/>
            <a:ext cx="4109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Psychrometry</a:t>
            </a:r>
            <a:r>
              <a:rPr sz="4000" b="0" spc="-5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Chart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2560" marR="17780" indent="-342900">
              <a:lnSpc>
                <a:spcPct val="100000"/>
              </a:lnSpc>
              <a:spcBef>
                <a:spcPts val="100"/>
              </a:spcBef>
              <a:buClr>
                <a:srgbClr val="996600"/>
              </a:buClr>
              <a:buFont typeface="UnDotum"/>
              <a:buChar char=""/>
              <a:tabLst>
                <a:tab pos="1433830" algn="l"/>
              </a:tabLst>
            </a:pPr>
            <a:r>
              <a:rPr sz="2800" dirty="0"/>
              <a:t>A </a:t>
            </a:r>
            <a:r>
              <a:rPr sz="2800" spc="-5" dirty="0"/>
              <a:t>Psychrometric chart </a:t>
            </a:r>
            <a:r>
              <a:rPr sz="2800" dirty="0"/>
              <a:t>is </a:t>
            </a:r>
            <a:r>
              <a:rPr sz="2800" spc="-5" dirty="0"/>
              <a:t>graphical representation  </a:t>
            </a:r>
            <a:r>
              <a:rPr sz="2800" dirty="0"/>
              <a:t>of the </a:t>
            </a:r>
            <a:r>
              <a:rPr sz="2800" spc="-5" dirty="0"/>
              <a:t>thermodynamic properties </a:t>
            </a:r>
            <a:r>
              <a:rPr sz="2800" dirty="0"/>
              <a:t>of </a:t>
            </a:r>
            <a:r>
              <a:rPr sz="2800" spc="-5" dirty="0"/>
              <a:t>moist</a:t>
            </a:r>
            <a:r>
              <a:rPr sz="2800" spc="-70" dirty="0"/>
              <a:t> </a:t>
            </a:r>
            <a:r>
              <a:rPr sz="2800" spc="-5" dirty="0"/>
              <a:t>air.</a:t>
            </a:r>
            <a:endParaRPr sz="2800"/>
          </a:p>
          <a:p>
            <a:pPr marL="1433195" indent="-34290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Font typeface="UnDotum"/>
              <a:buChar char=""/>
              <a:tabLst>
                <a:tab pos="1433830" algn="l"/>
              </a:tabLst>
            </a:pPr>
            <a:r>
              <a:rPr sz="2800" spc="-10" dirty="0"/>
              <a:t>Need </a:t>
            </a:r>
            <a:r>
              <a:rPr sz="2800" spc="-5" dirty="0"/>
              <a:t>two </a:t>
            </a:r>
            <a:r>
              <a:rPr sz="2800" dirty="0"/>
              <a:t>quantities </a:t>
            </a:r>
            <a:r>
              <a:rPr sz="2800" spc="-5" dirty="0"/>
              <a:t>for </a:t>
            </a:r>
            <a:r>
              <a:rPr sz="2800" dirty="0"/>
              <a:t>a </a:t>
            </a:r>
            <a:r>
              <a:rPr sz="2800" spc="-5" dirty="0"/>
              <a:t>state</a:t>
            </a:r>
            <a:r>
              <a:rPr sz="2800" spc="-35" dirty="0"/>
              <a:t> </a:t>
            </a:r>
            <a:r>
              <a:rPr sz="2800" dirty="0"/>
              <a:t>point</a:t>
            </a:r>
            <a:endParaRPr sz="2800"/>
          </a:p>
          <a:p>
            <a:pPr marL="1833245" lvl="1" indent="-286385">
              <a:lnSpc>
                <a:spcPct val="100000"/>
              </a:lnSpc>
              <a:spcBef>
                <a:spcPts val="600"/>
              </a:spcBef>
              <a:buSzPct val="93750"/>
              <a:buChar char="–"/>
              <a:tabLst>
                <a:tab pos="1833245" algn="l"/>
                <a:tab pos="1833880" algn="l"/>
              </a:tabLst>
            </a:pP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get all other quantities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a state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  <a:p>
            <a:pPr marL="1433195" indent="-34290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1433830" algn="l"/>
              </a:tabLst>
            </a:pPr>
            <a:r>
              <a:rPr sz="2800" spc="-5" dirty="0"/>
              <a:t>Can </a:t>
            </a:r>
            <a:r>
              <a:rPr sz="2800" dirty="0"/>
              <a:t>do </a:t>
            </a:r>
            <a:r>
              <a:rPr sz="2800" spc="-5" dirty="0"/>
              <a:t>all calculations without </a:t>
            </a:r>
            <a:r>
              <a:rPr sz="2800" dirty="0"/>
              <a:t>a</a:t>
            </a:r>
            <a:r>
              <a:rPr sz="2800" spc="-30" dirty="0"/>
              <a:t> </a:t>
            </a:r>
            <a:r>
              <a:rPr sz="2800" spc="-5" dirty="0"/>
              <a:t>chart</a:t>
            </a:r>
            <a:endParaRPr sz="2800"/>
          </a:p>
          <a:p>
            <a:pPr marL="1833245" lvl="1" indent="-286385">
              <a:lnSpc>
                <a:spcPct val="100000"/>
              </a:lnSpc>
              <a:spcBef>
                <a:spcPts val="600"/>
              </a:spcBef>
              <a:buSzPct val="93750"/>
              <a:buChar char="–"/>
              <a:tabLst>
                <a:tab pos="1833245" algn="l"/>
                <a:tab pos="1833880" algn="l"/>
              </a:tabLst>
            </a:pPr>
            <a:r>
              <a:rPr sz="2400" spc="-5" dirty="0">
                <a:latin typeface="Times New Roman"/>
                <a:cs typeface="Times New Roman"/>
              </a:rPr>
              <a:t>Often </a:t>
            </a:r>
            <a:r>
              <a:rPr sz="2400" dirty="0">
                <a:latin typeface="Times New Roman"/>
                <a:cs typeface="Times New Roman"/>
              </a:rPr>
              <a:t>require iteration</a:t>
            </a:r>
            <a:endParaRPr sz="2400">
              <a:latin typeface="Times New Roman"/>
              <a:cs typeface="Times New Roman"/>
            </a:endParaRPr>
          </a:p>
          <a:p>
            <a:pPr marL="1833245" lvl="1" indent="-286385">
              <a:lnSpc>
                <a:spcPct val="100000"/>
              </a:lnSpc>
              <a:spcBef>
                <a:spcPts val="590"/>
              </a:spcBef>
              <a:buSzPct val="93750"/>
              <a:buChar char="–"/>
              <a:tabLst>
                <a:tab pos="1833245" algn="l"/>
                <a:tab pos="183388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Many </a:t>
            </a:r>
            <a:r>
              <a:rPr sz="2400" dirty="0">
                <a:latin typeface="Times New Roman"/>
                <a:cs typeface="Times New Roman"/>
              </a:rPr>
              <a:t>“digital” psychrometric charts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available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350" y="254000"/>
            <a:ext cx="67348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Psychrometry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Chart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–</a:t>
            </a:r>
            <a:r>
              <a:rPr sz="4000" b="0" spc="-5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Continue..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5560" y="880110"/>
            <a:ext cx="7752080" cy="592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556259"/>
            <a:ext cx="7060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Dry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Bulb </a:t>
            </a: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Temperature(DBT)</a:t>
            </a:r>
            <a:r>
              <a:rPr sz="4000" b="0" spc="1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4853" y="1590314"/>
            <a:ext cx="5338539" cy="507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150" y="254000"/>
            <a:ext cx="7223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Wet Bulb Temperature(WBT)</a:t>
            </a:r>
            <a:r>
              <a:rPr sz="4000" b="0" spc="-9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2863" y="1320266"/>
            <a:ext cx="6890710" cy="5170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5370" y="254000"/>
            <a:ext cx="5051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Relative Humidity</a:t>
            </a: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3906" y="1140402"/>
            <a:ext cx="6574680" cy="5023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444500"/>
            <a:ext cx="5740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OJECTIVE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OF</a:t>
            </a:r>
            <a:r>
              <a:rPr sz="4000" b="0" spc="-6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lang="en-US" sz="4000" b="0" spc="-10" dirty="0" smtClean="0">
                <a:solidFill>
                  <a:srgbClr val="996600"/>
                </a:solidFill>
              </a:rPr>
              <a:t>LECTURE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7639" y="1228090"/>
            <a:ext cx="7272655" cy="269621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2000"/>
              </a:spcBef>
              <a:buClr>
                <a:srgbClr val="996600"/>
              </a:buClr>
              <a:buFont typeface="UnDotum"/>
              <a:buChar char="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Understand Psychrometric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Properties.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1900"/>
              </a:spcBef>
              <a:buClr>
                <a:srgbClr val="996600"/>
              </a:buClr>
              <a:buFont typeface="UnDotum"/>
              <a:buChar char="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Understand Psychrometry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Chart.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1890"/>
              </a:spcBef>
              <a:buClr>
                <a:srgbClr val="996600"/>
              </a:buClr>
              <a:buFont typeface="UnDotum"/>
              <a:buChar char="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Understand Psychrometry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Processes.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1900"/>
              </a:spcBef>
              <a:buClr>
                <a:srgbClr val="996600"/>
              </a:buClr>
              <a:buFont typeface="UnDotum"/>
              <a:buChar char="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Understand </a:t>
            </a:r>
            <a:r>
              <a:rPr sz="2800" dirty="0">
                <a:latin typeface="Times New Roman"/>
                <a:cs typeface="Times New Roman"/>
              </a:rPr>
              <a:t>Working Principle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Airwasher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920" y="374650"/>
            <a:ext cx="6198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Dew-Point Temperature</a:t>
            </a:r>
            <a:r>
              <a:rPr sz="4000" b="0" spc="-6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1461" y="1261110"/>
            <a:ext cx="6811356" cy="4971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389" y="363220"/>
            <a:ext cx="73355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8960" marR="5080" indent="-309626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Humidity Ratio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/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Specific Humidity  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8119" y="1581150"/>
            <a:ext cx="7341870" cy="500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96570"/>
            <a:ext cx="4908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Specific Enthalpy</a:t>
            </a:r>
            <a:r>
              <a:rPr sz="4000" b="0" spc="-2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8773" y="1959782"/>
            <a:ext cx="6359599" cy="459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650" y="787400"/>
            <a:ext cx="4705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Specific Volume</a:t>
            </a:r>
            <a:r>
              <a:rPr sz="4000" b="0" spc="-6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Lines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5193" y="1913889"/>
            <a:ext cx="6596140" cy="4735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541020"/>
            <a:ext cx="5063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Psychrometric</a:t>
            </a:r>
            <a:r>
              <a:rPr sz="4000" b="0" spc="-7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Processes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1504949"/>
            <a:ext cx="4879340" cy="41465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80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Sensible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Heating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Sensible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Cooling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Humidification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Dehumidification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Heating 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Humidification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Cooling 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Dehumidification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Cooling 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Humidification</a:t>
            </a:r>
            <a:endParaRPr sz="2800">
              <a:latin typeface="Times New Roman"/>
              <a:cs typeface="Times New Roman"/>
            </a:endParaRPr>
          </a:p>
          <a:p>
            <a:pPr marL="525780" indent="-51308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Heating 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Dehumidification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877569"/>
            <a:ext cx="6377940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444" y="468630"/>
            <a:ext cx="7533005" cy="5762625"/>
            <a:chOff x="1274444" y="468630"/>
            <a:chExt cx="7533005" cy="5762625"/>
          </a:xfrm>
        </p:grpSpPr>
        <p:sp>
          <p:nvSpPr>
            <p:cNvPr id="3" name="object 3"/>
            <p:cNvSpPr/>
            <p:nvPr/>
          </p:nvSpPr>
          <p:spPr>
            <a:xfrm>
              <a:off x="1275079" y="6217284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12700" y="0"/>
                  </a:lnTo>
                </a:path>
                <a:path w="474980">
                  <a:moveTo>
                    <a:pt x="39369" y="0"/>
                  </a:moveTo>
                  <a:lnTo>
                    <a:pt x="52069" y="0"/>
                  </a:lnTo>
                </a:path>
                <a:path w="474980">
                  <a:moveTo>
                    <a:pt x="85089" y="0"/>
                  </a:moveTo>
                  <a:lnTo>
                    <a:pt x="97789" y="0"/>
                  </a:lnTo>
                </a:path>
                <a:path w="474980">
                  <a:moveTo>
                    <a:pt x="125729" y="0"/>
                  </a:moveTo>
                  <a:lnTo>
                    <a:pt x="138429" y="0"/>
                  </a:lnTo>
                </a:path>
                <a:path w="474980">
                  <a:moveTo>
                    <a:pt x="165100" y="0"/>
                  </a:moveTo>
                  <a:lnTo>
                    <a:pt x="177800" y="0"/>
                  </a:lnTo>
                </a:path>
                <a:path w="474980">
                  <a:moveTo>
                    <a:pt x="210819" y="0"/>
                  </a:moveTo>
                  <a:lnTo>
                    <a:pt x="223519" y="0"/>
                  </a:lnTo>
                </a:path>
                <a:path w="474980">
                  <a:moveTo>
                    <a:pt x="250189" y="0"/>
                  </a:moveTo>
                  <a:lnTo>
                    <a:pt x="262889" y="0"/>
                  </a:lnTo>
                </a:path>
                <a:path w="474980">
                  <a:moveTo>
                    <a:pt x="289559" y="0"/>
                  </a:moveTo>
                  <a:lnTo>
                    <a:pt x="302259" y="0"/>
                  </a:lnTo>
                </a:path>
                <a:path w="474980">
                  <a:moveTo>
                    <a:pt x="336550" y="0"/>
                  </a:moveTo>
                  <a:lnTo>
                    <a:pt x="349250" y="0"/>
                  </a:lnTo>
                </a:path>
                <a:path w="474980">
                  <a:moveTo>
                    <a:pt x="375919" y="0"/>
                  </a:moveTo>
                  <a:lnTo>
                    <a:pt x="388619" y="0"/>
                  </a:lnTo>
                </a:path>
                <a:path w="474980">
                  <a:moveTo>
                    <a:pt x="415289" y="0"/>
                  </a:moveTo>
                  <a:lnTo>
                    <a:pt x="427989" y="0"/>
                  </a:lnTo>
                </a:path>
                <a:path w="474980">
                  <a:moveTo>
                    <a:pt x="462280" y="0"/>
                  </a:moveTo>
                  <a:lnTo>
                    <a:pt x="474980" y="0"/>
                  </a:lnTo>
                </a:path>
              </a:pathLst>
            </a:custGeom>
            <a:ln w="1397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3079" y="474980"/>
              <a:ext cx="7018020" cy="5749290"/>
            </a:xfrm>
            <a:custGeom>
              <a:avLst/>
              <a:gdLst/>
              <a:ahLst/>
              <a:cxnLst/>
              <a:rect l="l" t="t" r="r" b="b"/>
              <a:pathLst>
                <a:path w="7018020" h="5749290">
                  <a:moveTo>
                    <a:pt x="0" y="5749290"/>
                  </a:moveTo>
                  <a:lnTo>
                    <a:pt x="0" y="5722620"/>
                  </a:lnTo>
                </a:path>
                <a:path w="7018020" h="5749290">
                  <a:moveTo>
                    <a:pt x="39369" y="5749290"/>
                  </a:moveTo>
                  <a:lnTo>
                    <a:pt x="39369" y="5722620"/>
                  </a:lnTo>
                </a:path>
                <a:path w="7018020" h="5749290">
                  <a:moveTo>
                    <a:pt x="85089" y="5749290"/>
                  </a:moveTo>
                  <a:lnTo>
                    <a:pt x="85089" y="5722620"/>
                  </a:lnTo>
                </a:path>
                <a:path w="7018020" h="5749290">
                  <a:moveTo>
                    <a:pt x="125730" y="5749290"/>
                  </a:moveTo>
                  <a:lnTo>
                    <a:pt x="125730" y="5722620"/>
                  </a:lnTo>
                </a:path>
                <a:path w="7018020" h="5749290">
                  <a:moveTo>
                    <a:pt x="165100" y="5749290"/>
                  </a:moveTo>
                  <a:lnTo>
                    <a:pt x="165100" y="5722620"/>
                  </a:lnTo>
                </a:path>
                <a:path w="7018020" h="5749290">
                  <a:moveTo>
                    <a:pt x="210819" y="5749290"/>
                  </a:moveTo>
                  <a:lnTo>
                    <a:pt x="210819" y="5722620"/>
                  </a:lnTo>
                </a:path>
                <a:path w="7018020" h="5749290">
                  <a:moveTo>
                    <a:pt x="250189" y="5749290"/>
                  </a:moveTo>
                  <a:lnTo>
                    <a:pt x="250189" y="5722620"/>
                  </a:lnTo>
                </a:path>
                <a:path w="7018020" h="5749290">
                  <a:moveTo>
                    <a:pt x="290830" y="5749290"/>
                  </a:moveTo>
                  <a:lnTo>
                    <a:pt x="290830" y="5722620"/>
                  </a:lnTo>
                </a:path>
                <a:path w="7018020" h="5749290">
                  <a:moveTo>
                    <a:pt x="336550" y="5749290"/>
                  </a:moveTo>
                  <a:lnTo>
                    <a:pt x="336550" y="5709920"/>
                  </a:lnTo>
                </a:path>
                <a:path w="7018020" h="5749290">
                  <a:moveTo>
                    <a:pt x="375919" y="5749290"/>
                  </a:moveTo>
                  <a:lnTo>
                    <a:pt x="375919" y="5709920"/>
                  </a:lnTo>
                </a:path>
                <a:path w="7018020" h="5749290">
                  <a:moveTo>
                    <a:pt x="415289" y="5749290"/>
                  </a:moveTo>
                  <a:lnTo>
                    <a:pt x="415289" y="5709920"/>
                  </a:lnTo>
                </a:path>
                <a:path w="7018020" h="5749290">
                  <a:moveTo>
                    <a:pt x="462280" y="5749290"/>
                  </a:moveTo>
                  <a:lnTo>
                    <a:pt x="462280" y="5709920"/>
                  </a:lnTo>
                </a:path>
                <a:path w="7018020" h="5749290">
                  <a:moveTo>
                    <a:pt x="501650" y="5749290"/>
                  </a:moveTo>
                  <a:lnTo>
                    <a:pt x="501650" y="5709920"/>
                  </a:lnTo>
                </a:path>
                <a:path w="7018020" h="5749290">
                  <a:moveTo>
                    <a:pt x="541019" y="5749290"/>
                  </a:moveTo>
                  <a:lnTo>
                    <a:pt x="541019" y="5709920"/>
                  </a:lnTo>
                </a:path>
                <a:path w="7018020" h="5749290">
                  <a:moveTo>
                    <a:pt x="586739" y="5749290"/>
                  </a:moveTo>
                  <a:lnTo>
                    <a:pt x="586739" y="5695950"/>
                  </a:lnTo>
                </a:path>
                <a:path w="7018020" h="5749290">
                  <a:moveTo>
                    <a:pt x="627380" y="5749290"/>
                  </a:moveTo>
                  <a:lnTo>
                    <a:pt x="627380" y="5695950"/>
                  </a:lnTo>
                </a:path>
                <a:path w="7018020" h="5749290">
                  <a:moveTo>
                    <a:pt x="666750" y="5749290"/>
                  </a:moveTo>
                  <a:lnTo>
                    <a:pt x="666750" y="5695950"/>
                  </a:lnTo>
                </a:path>
                <a:path w="7018020" h="5749290">
                  <a:moveTo>
                    <a:pt x="712469" y="5749290"/>
                  </a:moveTo>
                  <a:lnTo>
                    <a:pt x="712469" y="5695950"/>
                  </a:lnTo>
                </a:path>
                <a:path w="7018020" h="5749290">
                  <a:moveTo>
                    <a:pt x="753109" y="5749290"/>
                  </a:moveTo>
                  <a:lnTo>
                    <a:pt x="753109" y="5695950"/>
                  </a:lnTo>
                </a:path>
                <a:path w="7018020" h="5749290">
                  <a:moveTo>
                    <a:pt x="792480" y="5749290"/>
                  </a:moveTo>
                  <a:lnTo>
                    <a:pt x="792480" y="5683250"/>
                  </a:lnTo>
                </a:path>
                <a:path w="7018020" h="5749290">
                  <a:moveTo>
                    <a:pt x="831850" y="5749290"/>
                  </a:moveTo>
                  <a:lnTo>
                    <a:pt x="831850" y="5683250"/>
                  </a:lnTo>
                </a:path>
                <a:path w="7018020" h="5749290">
                  <a:moveTo>
                    <a:pt x="877569" y="5749290"/>
                  </a:moveTo>
                  <a:lnTo>
                    <a:pt x="877569" y="5683250"/>
                  </a:lnTo>
                </a:path>
                <a:path w="7018020" h="5749290">
                  <a:moveTo>
                    <a:pt x="916939" y="5749290"/>
                  </a:moveTo>
                  <a:lnTo>
                    <a:pt x="916939" y="5669280"/>
                  </a:lnTo>
                </a:path>
                <a:path w="7018020" h="5749290">
                  <a:moveTo>
                    <a:pt x="957580" y="5749290"/>
                  </a:moveTo>
                  <a:lnTo>
                    <a:pt x="957580" y="5669280"/>
                  </a:lnTo>
                </a:path>
                <a:path w="7018020" h="5749290">
                  <a:moveTo>
                    <a:pt x="1003300" y="5749290"/>
                  </a:moveTo>
                  <a:lnTo>
                    <a:pt x="1003300" y="5669280"/>
                  </a:lnTo>
                </a:path>
                <a:path w="7018020" h="5749290">
                  <a:moveTo>
                    <a:pt x="1042669" y="5749290"/>
                  </a:moveTo>
                  <a:lnTo>
                    <a:pt x="1042669" y="5669280"/>
                  </a:lnTo>
                </a:path>
                <a:path w="7018020" h="5749290">
                  <a:moveTo>
                    <a:pt x="1082039" y="5749290"/>
                  </a:moveTo>
                  <a:lnTo>
                    <a:pt x="1082039" y="5656580"/>
                  </a:lnTo>
                </a:path>
                <a:path w="7018020" h="5749290">
                  <a:moveTo>
                    <a:pt x="1129030" y="5749290"/>
                  </a:moveTo>
                  <a:lnTo>
                    <a:pt x="1129030" y="5656580"/>
                  </a:lnTo>
                </a:path>
                <a:path w="7018020" h="5749290">
                  <a:moveTo>
                    <a:pt x="1168400" y="5749290"/>
                  </a:moveTo>
                  <a:lnTo>
                    <a:pt x="1168400" y="5643880"/>
                  </a:lnTo>
                </a:path>
                <a:path w="7018020" h="5749290">
                  <a:moveTo>
                    <a:pt x="1207770" y="5749290"/>
                  </a:moveTo>
                  <a:lnTo>
                    <a:pt x="1207770" y="5643880"/>
                  </a:lnTo>
                </a:path>
                <a:path w="7018020" h="5749290">
                  <a:moveTo>
                    <a:pt x="1254759" y="5749290"/>
                  </a:moveTo>
                  <a:lnTo>
                    <a:pt x="1254759" y="5643880"/>
                  </a:lnTo>
                </a:path>
                <a:path w="7018020" h="5749290">
                  <a:moveTo>
                    <a:pt x="1294130" y="5749290"/>
                  </a:moveTo>
                  <a:lnTo>
                    <a:pt x="1294130" y="5631180"/>
                  </a:lnTo>
                </a:path>
                <a:path w="7018020" h="5749290">
                  <a:moveTo>
                    <a:pt x="1333500" y="5749290"/>
                  </a:moveTo>
                  <a:lnTo>
                    <a:pt x="1333500" y="5631180"/>
                  </a:lnTo>
                </a:path>
                <a:path w="7018020" h="5749290">
                  <a:moveTo>
                    <a:pt x="1379220" y="5749290"/>
                  </a:moveTo>
                  <a:lnTo>
                    <a:pt x="1379220" y="5617210"/>
                  </a:lnTo>
                </a:path>
                <a:path w="7018020" h="5749290">
                  <a:moveTo>
                    <a:pt x="1418589" y="5749290"/>
                  </a:moveTo>
                  <a:lnTo>
                    <a:pt x="1418589" y="5617210"/>
                  </a:lnTo>
                </a:path>
                <a:path w="7018020" h="5749290">
                  <a:moveTo>
                    <a:pt x="1459230" y="5749290"/>
                  </a:moveTo>
                  <a:lnTo>
                    <a:pt x="1459230" y="5604510"/>
                  </a:lnTo>
                </a:path>
                <a:path w="7018020" h="5749290">
                  <a:moveTo>
                    <a:pt x="1504949" y="5749290"/>
                  </a:moveTo>
                  <a:lnTo>
                    <a:pt x="1504949" y="5604510"/>
                  </a:lnTo>
                </a:path>
                <a:path w="7018020" h="5749290">
                  <a:moveTo>
                    <a:pt x="1544320" y="5749290"/>
                  </a:moveTo>
                  <a:lnTo>
                    <a:pt x="1544320" y="5590540"/>
                  </a:lnTo>
                </a:path>
                <a:path w="7018020" h="5749290">
                  <a:moveTo>
                    <a:pt x="1583690" y="5749290"/>
                  </a:moveTo>
                  <a:lnTo>
                    <a:pt x="1583690" y="5577840"/>
                  </a:lnTo>
                </a:path>
                <a:path w="7018020" h="5749290">
                  <a:moveTo>
                    <a:pt x="1630680" y="5749290"/>
                  </a:moveTo>
                  <a:lnTo>
                    <a:pt x="1630680" y="5577840"/>
                  </a:lnTo>
                </a:path>
                <a:path w="7018020" h="5749290">
                  <a:moveTo>
                    <a:pt x="1670049" y="5749290"/>
                  </a:moveTo>
                  <a:lnTo>
                    <a:pt x="1670049" y="5563870"/>
                  </a:lnTo>
                </a:path>
                <a:path w="7018020" h="5749290">
                  <a:moveTo>
                    <a:pt x="1709420" y="5749290"/>
                  </a:moveTo>
                  <a:lnTo>
                    <a:pt x="1709420" y="5551170"/>
                  </a:lnTo>
                </a:path>
                <a:path w="7018020" h="5749290">
                  <a:moveTo>
                    <a:pt x="1756409" y="5749290"/>
                  </a:moveTo>
                  <a:lnTo>
                    <a:pt x="1756409" y="5551170"/>
                  </a:lnTo>
                </a:path>
                <a:path w="7018020" h="5749290">
                  <a:moveTo>
                    <a:pt x="1795780" y="5749290"/>
                  </a:moveTo>
                  <a:lnTo>
                    <a:pt x="1795780" y="5538470"/>
                  </a:lnTo>
                </a:path>
                <a:path w="7018020" h="5749290">
                  <a:moveTo>
                    <a:pt x="1835149" y="5749290"/>
                  </a:moveTo>
                  <a:lnTo>
                    <a:pt x="1835149" y="5524500"/>
                  </a:lnTo>
                </a:path>
                <a:path w="7018020" h="5749290">
                  <a:moveTo>
                    <a:pt x="1880870" y="5749290"/>
                  </a:moveTo>
                  <a:lnTo>
                    <a:pt x="1880870" y="5511800"/>
                  </a:lnTo>
                </a:path>
                <a:path w="7018020" h="5749290">
                  <a:moveTo>
                    <a:pt x="1920240" y="5749290"/>
                  </a:moveTo>
                  <a:lnTo>
                    <a:pt x="1920240" y="5499100"/>
                  </a:lnTo>
                </a:path>
                <a:path w="7018020" h="5749290">
                  <a:moveTo>
                    <a:pt x="1960880" y="5749290"/>
                  </a:moveTo>
                  <a:lnTo>
                    <a:pt x="1960880" y="5485130"/>
                  </a:lnTo>
                </a:path>
                <a:path w="7018020" h="5749290">
                  <a:moveTo>
                    <a:pt x="2006599" y="5749290"/>
                  </a:moveTo>
                  <a:lnTo>
                    <a:pt x="2006599" y="5472430"/>
                  </a:lnTo>
                </a:path>
                <a:path w="7018020" h="5749290">
                  <a:moveTo>
                    <a:pt x="2045970" y="5749290"/>
                  </a:moveTo>
                  <a:lnTo>
                    <a:pt x="2045970" y="5458460"/>
                  </a:lnTo>
                </a:path>
                <a:path w="7018020" h="5749290">
                  <a:moveTo>
                    <a:pt x="2086609" y="5749290"/>
                  </a:moveTo>
                  <a:lnTo>
                    <a:pt x="2086609" y="5445760"/>
                  </a:lnTo>
                </a:path>
                <a:path w="7018020" h="5749290">
                  <a:moveTo>
                    <a:pt x="2132330" y="5749290"/>
                  </a:moveTo>
                  <a:lnTo>
                    <a:pt x="2132330" y="5433060"/>
                  </a:lnTo>
                </a:path>
                <a:path w="7018020" h="5749290">
                  <a:moveTo>
                    <a:pt x="2171699" y="5749290"/>
                  </a:moveTo>
                  <a:lnTo>
                    <a:pt x="2171699" y="5419090"/>
                  </a:lnTo>
                </a:path>
                <a:path w="7018020" h="5749290">
                  <a:moveTo>
                    <a:pt x="2211070" y="5749290"/>
                  </a:moveTo>
                  <a:lnTo>
                    <a:pt x="2211070" y="5406390"/>
                  </a:lnTo>
                </a:path>
                <a:path w="7018020" h="5749290">
                  <a:moveTo>
                    <a:pt x="2258060" y="5749290"/>
                  </a:moveTo>
                  <a:lnTo>
                    <a:pt x="2258060" y="5379720"/>
                  </a:lnTo>
                </a:path>
                <a:path w="7018020" h="5749290">
                  <a:moveTo>
                    <a:pt x="2297430" y="5749290"/>
                  </a:moveTo>
                  <a:lnTo>
                    <a:pt x="2297430" y="5367020"/>
                  </a:lnTo>
                </a:path>
                <a:path w="7018020" h="5749290">
                  <a:moveTo>
                    <a:pt x="2336799" y="5749290"/>
                  </a:moveTo>
                  <a:lnTo>
                    <a:pt x="2336799" y="5353050"/>
                  </a:lnTo>
                </a:path>
                <a:path w="7018020" h="5749290">
                  <a:moveTo>
                    <a:pt x="2382520" y="5749290"/>
                  </a:moveTo>
                  <a:lnTo>
                    <a:pt x="2382520" y="5327650"/>
                  </a:lnTo>
                </a:path>
                <a:path w="7018020" h="5749290">
                  <a:moveTo>
                    <a:pt x="2423160" y="5749290"/>
                  </a:moveTo>
                  <a:lnTo>
                    <a:pt x="2423160" y="5313680"/>
                  </a:lnTo>
                </a:path>
                <a:path w="7018020" h="5749290">
                  <a:moveTo>
                    <a:pt x="2462530" y="5749290"/>
                  </a:moveTo>
                  <a:lnTo>
                    <a:pt x="2462530" y="5287010"/>
                  </a:lnTo>
                </a:path>
                <a:path w="7018020" h="5749290">
                  <a:moveTo>
                    <a:pt x="2508249" y="5749290"/>
                  </a:moveTo>
                  <a:lnTo>
                    <a:pt x="2508249" y="5274310"/>
                  </a:lnTo>
                </a:path>
                <a:path w="7018020" h="5749290">
                  <a:moveTo>
                    <a:pt x="2547620" y="5749290"/>
                  </a:moveTo>
                  <a:lnTo>
                    <a:pt x="2547620" y="5247640"/>
                  </a:lnTo>
                </a:path>
                <a:path w="7018020" h="5749290">
                  <a:moveTo>
                    <a:pt x="2588260" y="5749290"/>
                  </a:moveTo>
                  <a:lnTo>
                    <a:pt x="2588260" y="5222240"/>
                  </a:lnTo>
                </a:path>
                <a:path w="7018020" h="5749290">
                  <a:moveTo>
                    <a:pt x="2633980" y="5749290"/>
                  </a:moveTo>
                  <a:lnTo>
                    <a:pt x="2633980" y="5208270"/>
                  </a:lnTo>
                </a:path>
                <a:path w="7018020" h="5749290">
                  <a:moveTo>
                    <a:pt x="2673349" y="5749290"/>
                  </a:moveTo>
                  <a:lnTo>
                    <a:pt x="2673349" y="5181600"/>
                  </a:lnTo>
                </a:path>
                <a:path w="7018020" h="5749290">
                  <a:moveTo>
                    <a:pt x="2712720" y="5749290"/>
                  </a:moveTo>
                  <a:lnTo>
                    <a:pt x="2712720" y="5156200"/>
                  </a:lnTo>
                </a:path>
                <a:path w="7018020" h="5749290">
                  <a:moveTo>
                    <a:pt x="2759710" y="5749290"/>
                  </a:moveTo>
                  <a:lnTo>
                    <a:pt x="2759710" y="5142230"/>
                  </a:lnTo>
                </a:path>
                <a:path w="7018020" h="5749290">
                  <a:moveTo>
                    <a:pt x="2799080" y="5749290"/>
                  </a:moveTo>
                  <a:lnTo>
                    <a:pt x="2799080" y="5115560"/>
                  </a:lnTo>
                </a:path>
                <a:path w="7018020" h="5749290">
                  <a:moveTo>
                    <a:pt x="2838449" y="5749290"/>
                  </a:moveTo>
                  <a:lnTo>
                    <a:pt x="2838449" y="5090160"/>
                  </a:lnTo>
                </a:path>
                <a:path w="7018020" h="5749290">
                  <a:moveTo>
                    <a:pt x="2885440" y="5749290"/>
                  </a:moveTo>
                  <a:lnTo>
                    <a:pt x="2885440" y="5063490"/>
                  </a:lnTo>
                </a:path>
                <a:path w="7018020" h="5749290">
                  <a:moveTo>
                    <a:pt x="2924810" y="5749290"/>
                  </a:moveTo>
                  <a:lnTo>
                    <a:pt x="2924810" y="5036820"/>
                  </a:lnTo>
                </a:path>
                <a:path w="7018020" h="5749290">
                  <a:moveTo>
                    <a:pt x="2964180" y="5749290"/>
                  </a:moveTo>
                  <a:lnTo>
                    <a:pt x="2964180" y="5010150"/>
                  </a:lnTo>
                </a:path>
                <a:path w="7018020" h="5749290">
                  <a:moveTo>
                    <a:pt x="3009899" y="5749290"/>
                  </a:moveTo>
                  <a:lnTo>
                    <a:pt x="3009899" y="4970780"/>
                  </a:lnTo>
                </a:path>
                <a:path w="7018020" h="5749290">
                  <a:moveTo>
                    <a:pt x="3049270" y="5749290"/>
                  </a:moveTo>
                  <a:lnTo>
                    <a:pt x="3049270" y="4945380"/>
                  </a:lnTo>
                </a:path>
                <a:path w="7018020" h="5749290">
                  <a:moveTo>
                    <a:pt x="3089910" y="5749290"/>
                  </a:moveTo>
                  <a:lnTo>
                    <a:pt x="3089910" y="4918710"/>
                  </a:lnTo>
                </a:path>
                <a:path w="7018020" h="5749290">
                  <a:moveTo>
                    <a:pt x="3135630" y="5749290"/>
                  </a:moveTo>
                  <a:lnTo>
                    <a:pt x="3135630" y="4878070"/>
                  </a:lnTo>
                </a:path>
                <a:path w="7018020" h="5749290">
                  <a:moveTo>
                    <a:pt x="3174999" y="5749290"/>
                  </a:moveTo>
                  <a:lnTo>
                    <a:pt x="3174999" y="4852670"/>
                  </a:lnTo>
                </a:path>
                <a:path w="7018020" h="5749290">
                  <a:moveTo>
                    <a:pt x="3214370" y="5749290"/>
                  </a:moveTo>
                  <a:lnTo>
                    <a:pt x="3214370" y="4813300"/>
                  </a:lnTo>
                </a:path>
                <a:path w="7018020" h="5749290">
                  <a:moveTo>
                    <a:pt x="3261359" y="5749290"/>
                  </a:moveTo>
                  <a:lnTo>
                    <a:pt x="3261359" y="4773930"/>
                  </a:lnTo>
                </a:path>
                <a:path w="7018020" h="5749290">
                  <a:moveTo>
                    <a:pt x="3300729" y="5749290"/>
                  </a:moveTo>
                  <a:lnTo>
                    <a:pt x="3300729" y="4733290"/>
                  </a:lnTo>
                </a:path>
                <a:path w="7018020" h="5749290">
                  <a:moveTo>
                    <a:pt x="3340100" y="5749290"/>
                  </a:moveTo>
                  <a:lnTo>
                    <a:pt x="3340100" y="4693920"/>
                  </a:lnTo>
                </a:path>
                <a:path w="7018020" h="5749290">
                  <a:moveTo>
                    <a:pt x="3379470" y="5749290"/>
                  </a:moveTo>
                  <a:lnTo>
                    <a:pt x="3379470" y="4654550"/>
                  </a:lnTo>
                </a:path>
                <a:path w="7018020" h="5749290">
                  <a:moveTo>
                    <a:pt x="3426459" y="5749290"/>
                  </a:moveTo>
                  <a:lnTo>
                    <a:pt x="3426459" y="4615180"/>
                  </a:lnTo>
                </a:path>
                <a:path w="7018020" h="5749290">
                  <a:moveTo>
                    <a:pt x="3465829" y="5749290"/>
                  </a:moveTo>
                  <a:lnTo>
                    <a:pt x="3465829" y="4575810"/>
                  </a:lnTo>
                </a:path>
                <a:path w="7018020" h="5749290">
                  <a:moveTo>
                    <a:pt x="3505200" y="5749290"/>
                  </a:moveTo>
                  <a:lnTo>
                    <a:pt x="3505200" y="4536440"/>
                  </a:lnTo>
                </a:path>
                <a:path w="7018020" h="5749290">
                  <a:moveTo>
                    <a:pt x="3550920" y="5749290"/>
                  </a:moveTo>
                  <a:lnTo>
                    <a:pt x="3550920" y="4483100"/>
                  </a:lnTo>
                </a:path>
                <a:path w="7018020" h="5749290">
                  <a:moveTo>
                    <a:pt x="3591559" y="5749290"/>
                  </a:moveTo>
                  <a:lnTo>
                    <a:pt x="3591559" y="4443730"/>
                  </a:lnTo>
                </a:path>
                <a:path w="7018020" h="5749290">
                  <a:moveTo>
                    <a:pt x="3630929" y="5749290"/>
                  </a:moveTo>
                  <a:lnTo>
                    <a:pt x="3630929" y="4390390"/>
                  </a:lnTo>
                </a:path>
                <a:path w="7018020" h="5749290">
                  <a:moveTo>
                    <a:pt x="3676650" y="5749290"/>
                  </a:moveTo>
                  <a:lnTo>
                    <a:pt x="3676650" y="4338320"/>
                  </a:lnTo>
                </a:path>
                <a:path w="7018020" h="5749290">
                  <a:moveTo>
                    <a:pt x="3717290" y="5749290"/>
                  </a:moveTo>
                  <a:lnTo>
                    <a:pt x="3717290" y="4284980"/>
                  </a:lnTo>
                </a:path>
                <a:path w="7018020" h="5749290">
                  <a:moveTo>
                    <a:pt x="3756659" y="5749290"/>
                  </a:moveTo>
                  <a:lnTo>
                    <a:pt x="3756659" y="4232910"/>
                  </a:lnTo>
                </a:path>
                <a:path w="7018020" h="5749290">
                  <a:moveTo>
                    <a:pt x="3802379" y="5749290"/>
                  </a:moveTo>
                  <a:lnTo>
                    <a:pt x="3802379" y="4179570"/>
                  </a:lnTo>
                </a:path>
                <a:path w="7018020" h="5749290">
                  <a:moveTo>
                    <a:pt x="3841750" y="5749290"/>
                  </a:moveTo>
                  <a:lnTo>
                    <a:pt x="3841750" y="4127500"/>
                  </a:lnTo>
                </a:path>
                <a:path w="7018020" h="5749290">
                  <a:moveTo>
                    <a:pt x="3881120" y="5749290"/>
                  </a:moveTo>
                  <a:lnTo>
                    <a:pt x="3881120" y="4061460"/>
                  </a:lnTo>
                </a:path>
                <a:path w="7018020" h="5749290">
                  <a:moveTo>
                    <a:pt x="3928109" y="5749290"/>
                  </a:moveTo>
                  <a:lnTo>
                    <a:pt x="3928109" y="4008120"/>
                  </a:lnTo>
                </a:path>
                <a:path w="7018020" h="5749290">
                  <a:moveTo>
                    <a:pt x="3967479" y="5749290"/>
                  </a:moveTo>
                  <a:lnTo>
                    <a:pt x="3967479" y="3942080"/>
                  </a:lnTo>
                </a:path>
                <a:path w="7018020" h="5749290">
                  <a:moveTo>
                    <a:pt x="4006850" y="5749290"/>
                  </a:moveTo>
                  <a:lnTo>
                    <a:pt x="4006850" y="3877310"/>
                  </a:lnTo>
                </a:path>
                <a:path w="7018020" h="5749290">
                  <a:moveTo>
                    <a:pt x="4053840" y="5749290"/>
                  </a:moveTo>
                  <a:lnTo>
                    <a:pt x="4053840" y="3811270"/>
                  </a:lnTo>
                </a:path>
                <a:path w="7018020" h="5749290">
                  <a:moveTo>
                    <a:pt x="4093209" y="5749290"/>
                  </a:moveTo>
                  <a:lnTo>
                    <a:pt x="4093209" y="3745230"/>
                  </a:lnTo>
                </a:path>
                <a:path w="7018020" h="5749290">
                  <a:moveTo>
                    <a:pt x="4132579" y="5749290"/>
                  </a:moveTo>
                  <a:lnTo>
                    <a:pt x="4132579" y="3665220"/>
                  </a:lnTo>
                </a:path>
                <a:path w="7018020" h="5749290">
                  <a:moveTo>
                    <a:pt x="4178300" y="5749290"/>
                  </a:moveTo>
                  <a:lnTo>
                    <a:pt x="4178300" y="3600450"/>
                  </a:lnTo>
                </a:path>
                <a:path w="7018020" h="5749290">
                  <a:moveTo>
                    <a:pt x="4218940" y="5749290"/>
                  </a:moveTo>
                  <a:lnTo>
                    <a:pt x="4218940" y="3520440"/>
                  </a:lnTo>
                </a:path>
                <a:path w="7018020" h="5749290">
                  <a:moveTo>
                    <a:pt x="4258309" y="5749290"/>
                  </a:moveTo>
                  <a:lnTo>
                    <a:pt x="4258309" y="3441700"/>
                  </a:lnTo>
                </a:path>
                <a:path w="7018020" h="5749290">
                  <a:moveTo>
                    <a:pt x="4304030" y="5749290"/>
                  </a:moveTo>
                  <a:lnTo>
                    <a:pt x="4304030" y="3361690"/>
                  </a:lnTo>
                </a:path>
                <a:path w="7018020" h="5749290">
                  <a:moveTo>
                    <a:pt x="4343400" y="5749290"/>
                  </a:moveTo>
                  <a:lnTo>
                    <a:pt x="4343400" y="3270250"/>
                  </a:lnTo>
                </a:path>
                <a:path w="7018020" h="5749290">
                  <a:moveTo>
                    <a:pt x="4382770" y="5749290"/>
                  </a:moveTo>
                  <a:lnTo>
                    <a:pt x="4382770" y="3191510"/>
                  </a:lnTo>
                </a:path>
                <a:path w="7018020" h="5749290">
                  <a:moveTo>
                    <a:pt x="4429759" y="5749290"/>
                  </a:moveTo>
                  <a:lnTo>
                    <a:pt x="4429759" y="3098800"/>
                  </a:lnTo>
                </a:path>
                <a:path w="7018020" h="5749290">
                  <a:moveTo>
                    <a:pt x="4469130" y="5749290"/>
                  </a:moveTo>
                  <a:lnTo>
                    <a:pt x="4469130" y="3006090"/>
                  </a:lnTo>
                </a:path>
                <a:path w="7018020" h="5749290">
                  <a:moveTo>
                    <a:pt x="4508500" y="5749290"/>
                  </a:moveTo>
                  <a:lnTo>
                    <a:pt x="4508500" y="2914650"/>
                  </a:lnTo>
                </a:path>
                <a:path w="7018020" h="5749290">
                  <a:moveTo>
                    <a:pt x="4555490" y="5749290"/>
                  </a:moveTo>
                  <a:lnTo>
                    <a:pt x="4555490" y="2821940"/>
                  </a:lnTo>
                </a:path>
                <a:path w="7018020" h="5749290">
                  <a:moveTo>
                    <a:pt x="4594859" y="5749290"/>
                  </a:moveTo>
                  <a:lnTo>
                    <a:pt x="4594859" y="2716530"/>
                  </a:lnTo>
                </a:path>
                <a:path w="7018020" h="5749290">
                  <a:moveTo>
                    <a:pt x="4634230" y="5749290"/>
                  </a:moveTo>
                  <a:lnTo>
                    <a:pt x="4634230" y="2611120"/>
                  </a:lnTo>
                </a:path>
                <a:path w="7018020" h="5749290">
                  <a:moveTo>
                    <a:pt x="4679950" y="5749290"/>
                  </a:moveTo>
                  <a:lnTo>
                    <a:pt x="4679950" y="2505710"/>
                  </a:lnTo>
                </a:path>
                <a:path w="7018020" h="5749290">
                  <a:moveTo>
                    <a:pt x="4720590" y="5749290"/>
                  </a:moveTo>
                  <a:lnTo>
                    <a:pt x="4720590" y="2399030"/>
                  </a:lnTo>
                </a:path>
                <a:path w="7018020" h="5749290">
                  <a:moveTo>
                    <a:pt x="4759960" y="5749290"/>
                  </a:moveTo>
                  <a:lnTo>
                    <a:pt x="4759960" y="2280920"/>
                  </a:lnTo>
                </a:path>
                <a:path w="7018020" h="5749290">
                  <a:moveTo>
                    <a:pt x="4805680" y="5749290"/>
                  </a:moveTo>
                  <a:lnTo>
                    <a:pt x="4805680" y="2162810"/>
                  </a:lnTo>
                </a:path>
                <a:path w="7018020" h="5749290">
                  <a:moveTo>
                    <a:pt x="4845050" y="5749290"/>
                  </a:moveTo>
                  <a:lnTo>
                    <a:pt x="4845050" y="2043430"/>
                  </a:lnTo>
                </a:path>
                <a:path w="7018020" h="5749290">
                  <a:moveTo>
                    <a:pt x="4884420" y="5749290"/>
                  </a:moveTo>
                  <a:lnTo>
                    <a:pt x="4884420" y="1925320"/>
                  </a:lnTo>
                </a:path>
                <a:path w="7018020" h="5749290">
                  <a:moveTo>
                    <a:pt x="4931410" y="5749290"/>
                  </a:moveTo>
                  <a:lnTo>
                    <a:pt x="4931410" y="1793240"/>
                  </a:lnTo>
                </a:path>
                <a:path w="7018020" h="5749290">
                  <a:moveTo>
                    <a:pt x="4970780" y="5749290"/>
                  </a:moveTo>
                  <a:lnTo>
                    <a:pt x="4970780" y="1661160"/>
                  </a:lnTo>
                </a:path>
                <a:path w="7018020" h="5749290">
                  <a:moveTo>
                    <a:pt x="5010150" y="5749290"/>
                  </a:moveTo>
                  <a:lnTo>
                    <a:pt x="5010150" y="1516380"/>
                  </a:lnTo>
                </a:path>
                <a:path w="7018020" h="5749290">
                  <a:moveTo>
                    <a:pt x="5057140" y="5749290"/>
                  </a:moveTo>
                  <a:lnTo>
                    <a:pt x="5057140" y="1384300"/>
                  </a:lnTo>
                </a:path>
                <a:path w="7018020" h="5749290">
                  <a:moveTo>
                    <a:pt x="5096510" y="5749290"/>
                  </a:moveTo>
                  <a:lnTo>
                    <a:pt x="5096510" y="1239520"/>
                  </a:lnTo>
                </a:path>
                <a:path w="7018020" h="5749290">
                  <a:moveTo>
                    <a:pt x="5135880" y="5749290"/>
                  </a:moveTo>
                  <a:lnTo>
                    <a:pt x="5135880" y="1080770"/>
                  </a:lnTo>
                </a:path>
                <a:path w="7018020" h="5749290">
                  <a:moveTo>
                    <a:pt x="5182870" y="5749290"/>
                  </a:moveTo>
                  <a:lnTo>
                    <a:pt x="5182870" y="935990"/>
                  </a:lnTo>
                </a:path>
                <a:path w="7018020" h="5749290">
                  <a:moveTo>
                    <a:pt x="5222240" y="5749290"/>
                  </a:moveTo>
                  <a:lnTo>
                    <a:pt x="5222240" y="777240"/>
                  </a:lnTo>
                </a:path>
                <a:path w="7018020" h="5749290">
                  <a:moveTo>
                    <a:pt x="5261610" y="5749290"/>
                  </a:moveTo>
                  <a:lnTo>
                    <a:pt x="5261610" y="605790"/>
                  </a:lnTo>
                </a:path>
                <a:path w="7018020" h="5749290">
                  <a:moveTo>
                    <a:pt x="5307330" y="5749290"/>
                  </a:moveTo>
                  <a:lnTo>
                    <a:pt x="5307330" y="435610"/>
                  </a:lnTo>
                </a:path>
                <a:path w="7018020" h="5749290">
                  <a:moveTo>
                    <a:pt x="5346700" y="5749290"/>
                  </a:moveTo>
                  <a:lnTo>
                    <a:pt x="5346700" y="262890"/>
                  </a:lnTo>
                </a:path>
                <a:path w="7018020" h="5749290">
                  <a:moveTo>
                    <a:pt x="5387340" y="5749290"/>
                  </a:moveTo>
                  <a:lnTo>
                    <a:pt x="5387340" y="91440"/>
                  </a:lnTo>
                </a:path>
                <a:path w="7018020" h="5749290">
                  <a:moveTo>
                    <a:pt x="5433060" y="5749290"/>
                  </a:moveTo>
                  <a:lnTo>
                    <a:pt x="5433060" y="0"/>
                  </a:lnTo>
                </a:path>
                <a:path w="7018020" h="5749290">
                  <a:moveTo>
                    <a:pt x="5472430" y="5749290"/>
                  </a:moveTo>
                  <a:lnTo>
                    <a:pt x="5472430" y="0"/>
                  </a:lnTo>
                </a:path>
                <a:path w="7018020" h="5749290">
                  <a:moveTo>
                    <a:pt x="5511800" y="5749290"/>
                  </a:moveTo>
                  <a:lnTo>
                    <a:pt x="5511800" y="0"/>
                  </a:lnTo>
                </a:path>
                <a:path w="7018020" h="5749290">
                  <a:moveTo>
                    <a:pt x="5558790" y="5749290"/>
                  </a:moveTo>
                  <a:lnTo>
                    <a:pt x="5558790" y="0"/>
                  </a:lnTo>
                </a:path>
                <a:path w="7018020" h="5749290">
                  <a:moveTo>
                    <a:pt x="5598160" y="5749290"/>
                  </a:moveTo>
                  <a:lnTo>
                    <a:pt x="5598160" y="0"/>
                  </a:lnTo>
                </a:path>
                <a:path w="7018020" h="5749290">
                  <a:moveTo>
                    <a:pt x="5637530" y="5749290"/>
                  </a:moveTo>
                  <a:lnTo>
                    <a:pt x="5637530" y="0"/>
                  </a:lnTo>
                </a:path>
                <a:path w="7018020" h="5749290">
                  <a:moveTo>
                    <a:pt x="5684520" y="5749290"/>
                  </a:moveTo>
                  <a:lnTo>
                    <a:pt x="5684520" y="0"/>
                  </a:lnTo>
                </a:path>
                <a:path w="7018020" h="5749290">
                  <a:moveTo>
                    <a:pt x="5723890" y="5749290"/>
                  </a:moveTo>
                  <a:lnTo>
                    <a:pt x="5723890" y="0"/>
                  </a:lnTo>
                </a:path>
                <a:path w="7018020" h="5749290">
                  <a:moveTo>
                    <a:pt x="5763260" y="5749290"/>
                  </a:moveTo>
                  <a:lnTo>
                    <a:pt x="5763260" y="0"/>
                  </a:lnTo>
                </a:path>
                <a:path w="7018020" h="5749290">
                  <a:moveTo>
                    <a:pt x="5802630" y="5749290"/>
                  </a:moveTo>
                  <a:lnTo>
                    <a:pt x="5802630" y="0"/>
                  </a:lnTo>
                </a:path>
                <a:path w="7018020" h="5749290">
                  <a:moveTo>
                    <a:pt x="5849620" y="5749290"/>
                  </a:moveTo>
                  <a:lnTo>
                    <a:pt x="5849620" y="0"/>
                  </a:lnTo>
                </a:path>
                <a:path w="7018020" h="5749290">
                  <a:moveTo>
                    <a:pt x="5888990" y="5749290"/>
                  </a:moveTo>
                  <a:lnTo>
                    <a:pt x="5888990" y="0"/>
                  </a:lnTo>
                </a:path>
                <a:path w="7018020" h="5749290">
                  <a:moveTo>
                    <a:pt x="5928360" y="5749290"/>
                  </a:moveTo>
                  <a:lnTo>
                    <a:pt x="5928360" y="0"/>
                  </a:lnTo>
                </a:path>
                <a:path w="7018020" h="5749290">
                  <a:moveTo>
                    <a:pt x="5974080" y="5749290"/>
                  </a:moveTo>
                  <a:lnTo>
                    <a:pt x="5974080" y="0"/>
                  </a:lnTo>
                </a:path>
                <a:path w="7018020" h="5749290">
                  <a:moveTo>
                    <a:pt x="6013450" y="5749290"/>
                  </a:moveTo>
                  <a:lnTo>
                    <a:pt x="6013450" y="0"/>
                  </a:lnTo>
                </a:path>
                <a:path w="7018020" h="5749290">
                  <a:moveTo>
                    <a:pt x="6054090" y="5749290"/>
                  </a:moveTo>
                  <a:lnTo>
                    <a:pt x="6054090" y="0"/>
                  </a:lnTo>
                </a:path>
                <a:path w="7018020" h="5749290">
                  <a:moveTo>
                    <a:pt x="6099810" y="5749290"/>
                  </a:moveTo>
                  <a:lnTo>
                    <a:pt x="6099810" y="0"/>
                  </a:lnTo>
                </a:path>
                <a:path w="7018020" h="5749290">
                  <a:moveTo>
                    <a:pt x="6139180" y="5749290"/>
                  </a:moveTo>
                  <a:lnTo>
                    <a:pt x="6139180" y="0"/>
                  </a:lnTo>
                </a:path>
                <a:path w="7018020" h="5749290">
                  <a:moveTo>
                    <a:pt x="6178550" y="5749290"/>
                  </a:moveTo>
                  <a:lnTo>
                    <a:pt x="6178550" y="0"/>
                  </a:lnTo>
                </a:path>
                <a:path w="7018020" h="5749290">
                  <a:moveTo>
                    <a:pt x="6225540" y="5749290"/>
                  </a:moveTo>
                  <a:lnTo>
                    <a:pt x="6225540" y="0"/>
                  </a:lnTo>
                </a:path>
                <a:path w="7018020" h="5749290">
                  <a:moveTo>
                    <a:pt x="6264910" y="5749290"/>
                  </a:moveTo>
                  <a:lnTo>
                    <a:pt x="6264910" y="0"/>
                  </a:lnTo>
                </a:path>
                <a:path w="7018020" h="5749290">
                  <a:moveTo>
                    <a:pt x="6304280" y="5749290"/>
                  </a:moveTo>
                  <a:lnTo>
                    <a:pt x="6304280" y="0"/>
                  </a:lnTo>
                </a:path>
                <a:path w="7018020" h="5749290">
                  <a:moveTo>
                    <a:pt x="6351270" y="5749290"/>
                  </a:moveTo>
                  <a:lnTo>
                    <a:pt x="6351270" y="0"/>
                  </a:lnTo>
                </a:path>
                <a:path w="7018020" h="5749290">
                  <a:moveTo>
                    <a:pt x="6390640" y="5749290"/>
                  </a:moveTo>
                  <a:lnTo>
                    <a:pt x="6390640" y="0"/>
                  </a:lnTo>
                </a:path>
                <a:path w="7018020" h="5749290">
                  <a:moveTo>
                    <a:pt x="6430010" y="5749290"/>
                  </a:moveTo>
                  <a:lnTo>
                    <a:pt x="6430010" y="0"/>
                  </a:lnTo>
                </a:path>
                <a:path w="7018020" h="5749290">
                  <a:moveTo>
                    <a:pt x="6475730" y="5749290"/>
                  </a:moveTo>
                  <a:lnTo>
                    <a:pt x="6475730" y="0"/>
                  </a:lnTo>
                </a:path>
                <a:path w="7018020" h="5749290">
                  <a:moveTo>
                    <a:pt x="6516370" y="5749290"/>
                  </a:moveTo>
                  <a:lnTo>
                    <a:pt x="6516370" y="0"/>
                  </a:lnTo>
                </a:path>
                <a:path w="7018020" h="5749290">
                  <a:moveTo>
                    <a:pt x="6555740" y="5749290"/>
                  </a:moveTo>
                  <a:lnTo>
                    <a:pt x="6555740" y="0"/>
                  </a:lnTo>
                </a:path>
                <a:path w="7018020" h="5749290">
                  <a:moveTo>
                    <a:pt x="6601460" y="5749290"/>
                  </a:moveTo>
                  <a:lnTo>
                    <a:pt x="6601460" y="0"/>
                  </a:lnTo>
                </a:path>
                <a:path w="7018020" h="5749290">
                  <a:moveTo>
                    <a:pt x="6640830" y="5749290"/>
                  </a:moveTo>
                  <a:lnTo>
                    <a:pt x="6640830" y="0"/>
                  </a:lnTo>
                </a:path>
                <a:path w="7018020" h="5749290">
                  <a:moveTo>
                    <a:pt x="6681470" y="5749290"/>
                  </a:moveTo>
                  <a:lnTo>
                    <a:pt x="6681470" y="0"/>
                  </a:lnTo>
                </a:path>
                <a:path w="7018020" h="5749290">
                  <a:moveTo>
                    <a:pt x="6727190" y="5749290"/>
                  </a:moveTo>
                  <a:lnTo>
                    <a:pt x="6727190" y="0"/>
                  </a:lnTo>
                </a:path>
                <a:path w="7018020" h="5749290">
                  <a:moveTo>
                    <a:pt x="6766560" y="5749290"/>
                  </a:moveTo>
                  <a:lnTo>
                    <a:pt x="6766560" y="0"/>
                  </a:lnTo>
                </a:path>
                <a:path w="7018020" h="5749290">
                  <a:moveTo>
                    <a:pt x="6805930" y="5749290"/>
                  </a:moveTo>
                  <a:lnTo>
                    <a:pt x="6805930" y="0"/>
                  </a:lnTo>
                </a:path>
                <a:path w="7018020" h="5749290">
                  <a:moveTo>
                    <a:pt x="6852920" y="5749290"/>
                  </a:moveTo>
                  <a:lnTo>
                    <a:pt x="6852920" y="0"/>
                  </a:lnTo>
                </a:path>
                <a:path w="7018020" h="5749290">
                  <a:moveTo>
                    <a:pt x="6892290" y="5749290"/>
                  </a:moveTo>
                  <a:lnTo>
                    <a:pt x="6892290" y="0"/>
                  </a:lnTo>
                </a:path>
                <a:path w="7018020" h="5749290">
                  <a:moveTo>
                    <a:pt x="6931660" y="5749290"/>
                  </a:moveTo>
                  <a:lnTo>
                    <a:pt x="6931660" y="0"/>
                  </a:lnTo>
                </a:path>
                <a:path w="7018020" h="5749290">
                  <a:moveTo>
                    <a:pt x="6977380" y="5749290"/>
                  </a:moveTo>
                  <a:lnTo>
                    <a:pt x="6977380" y="0"/>
                  </a:lnTo>
                </a:path>
                <a:path w="7018020" h="5749290">
                  <a:moveTo>
                    <a:pt x="7018020" y="5617210"/>
                  </a:moveTo>
                  <a:lnTo>
                    <a:pt x="1366520" y="5617210"/>
                  </a:lnTo>
                </a:path>
                <a:path w="7018020" h="5749290">
                  <a:moveTo>
                    <a:pt x="7018020" y="5499100"/>
                  </a:moveTo>
                  <a:lnTo>
                    <a:pt x="1946909" y="5499100"/>
                  </a:lnTo>
                </a:path>
                <a:path w="7018020" h="5749290">
                  <a:moveTo>
                    <a:pt x="7018020" y="5367020"/>
                  </a:moveTo>
                  <a:lnTo>
                    <a:pt x="2297430" y="5367020"/>
                  </a:lnTo>
                </a:path>
                <a:path w="7018020" h="5749290">
                  <a:moveTo>
                    <a:pt x="7018020" y="5234940"/>
                  </a:moveTo>
                  <a:lnTo>
                    <a:pt x="2561590" y="5234940"/>
                  </a:lnTo>
                </a:path>
                <a:path w="7018020" h="5749290">
                  <a:moveTo>
                    <a:pt x="7018020" y="5115560"/>
                  </a:moveTo>
                  <a:lnTo>
                    <a:pt x="2799080" y="5115560"/>
                  </a:lnTo>
                </a:path>
                <a:path w="7018020" h="5749290">
                  <a:moveTo>
                    <a:pt x="7018020" y="4984750"/>
                  </a:moveTo>
                  <a:lnTo>
                    <a:pt x="2997199" y="4984750"/>
                  </a:lnTo>
                </a:path>
                <a:path w="7018020" h="5749290">
                  <a:moveTo>
                    <a:pt x="7018020" y="4852670"/>
                  </a:moveTo>
                  <a:lnTo>
                    <a:pt x="3162299" y="4852670"/>
                  </a:lnTo>
                </a:path>
                <a:path w="7018020" h="5749290">
                  <a:moveTo>
                    <a:pt x="7018020" y="4733290"/>
                  </a:moveTo>
                  <a:lnTo>
                    <a:pt x="3313429" y="4733290"/>
                  </a:lnTo>
                </a:path>
                <a:path w="7018020" h="5749290">
                  <a:moveTo>
                    <a:pt x="7018020" y="4601210"/>
                  </a:moveTo>
                  <a:lnTo>
                    <a:pt x="3445509" y="4601210"/>
                  </a:lnTo>
                </a:path>
                <a:path w="7018020" h="5749290">
                  <a:moveTo>
                    <a:pt x="7018020" y="4470400"/>
                  </a:moveTo>
                  <a:lnTo>
                    <a:pt x="3564890" y="4470400"/>
                  </a:lnTo>
                </a:path>
                <a:path w="7018020" h="5749290">
                  <a:moveTo>
                    <a:pt x="7018020" y="4351020"/>
                  </a:moveTo>
                  <a:lnTo>
                    <a:pt x="3670300" y="4351020"/>
                  </a:lnTo>
                </a:path>
                <a:path w="7018020" h="5749290">
                  <a:moveTo>
                    <a:pt x="7018020" y="4218940"/>
                  </a:moveTo>
                  <a:lnTo>
                    <a:pt x="3775709" y="4218940"/>
                  </a:lnTo>
                </a:path>
                <a:path w="7018020" h="5749290">
                  <a:moveTo>
                    <a:pt x="7018020" y="4088130"/>
                  </a:moveTo>
                  <a:lnTo>
                    <a:pt x="3868420" y="4088130"/>
                  </a:lnTo>
                </a:path>
                <a:path w="7018020" h="5749290">
                  <a:moveTo>
                    <a:pt x="7018020" y="3968750"/>
                  </a:moveTo>
                  <a:lnTo>
                    <a:pt x="3954779" y="3968750"/>
                  </a:lnTo>
                </a:path>
                <a:path w="7018020" h="5749290">
                  <a:moveTo>
                    <a:pt x="7018020" y="3836670"/>
                  </a:moveTo>
                  <a:lnTo>
                    <a:pt x="4033520" y="3836670"/>
                  </a:lnTo>
                </a:path>
                <a:path w="7018020" h="5749290">
                  <a:moveTo>
                    <a:pt x="7018020" y="3705860"/>
                  </a:moveTo>
                  <a:lnTo>
                    <a:pt x="4112259" y="3705860"/>
                  </a:lnTo>
                </a:path>
                <a:path w="7018020" h="5749290">
                  <a:moveTo>
                    <a:pt x="7018020" y="3586480"/>
                  </a:moveTo>
                  <a:lnTo>
                    <a:pt x="4185920" y="3586480"/>
                  </a:lnTo>
                </a:path>
                <a:path w="7018020" h="5749290">
                  <a:moveTo>
                    <a:pt x="7018020" y="3454400"/>
                  </a:moveTo>
                  <a:lnTo>
                    <a:pt x="4251959" y="3454400"/>
                  </a:lnTo>
                </a:path>
                <a:path w="7018020" h="5749290">
                  <a:moveTo>
                    <a:pt x="7018020" y="3323590"/>
                  </a:moveTo>
                  <a:lnTo>
                    <a:pt x="4318000" y="3323590"/>
                  </a:lnTo>
                </a:path>
                <a:path w="7018020" h="5749290">
                  <a:moveTo>
                    <a:pt x="7018020" y="3204210"/>
                  </a:moveTo>
                  <a:lnTo>
                    <a:pt x="4382770" y="3204210"/>
                  </a:lnTo>
                </a:path>
                <a:path w="7018020" h="5749290">
                  <a:moveTo>
                    <a:pt x="7018020" y="3072130"/>
                  </a:moveTo>
                  <a:lnTo>
                    <a:pt x="4442459" y="3072130"/>
                  </a:lnTo>
                </a:path>
                <a:path w="7018020" h="5749290">
                  <a:moveTo>
                    <a:pt x="7018020" y="2940050"/>
                  </a:moveTo>
                  <a:lnTo>
                    <a:pt x="4495800" y="2940050"/>
                  </a:lnTo>
                </a:path>
                <a:path w="7018020" h="5749290">
                  <a:moveTo>
                    <a:pt x="7018020" y="2821940"/>
                  </a:moveTo>
                  <a:lnTo>
                    <a:pt x="4555490" y="2821940"/>
                  </a:lnTo>
                </a:path>
                <a:path w="7018020" h="5749290">
                  <a:moveTo>
                    <a:pt x="7018020" y="2689860"/>
                  </a:moveTo>
                  <a:lnTo>
                    <a:pt x="4601209" y="2689860"/>
                  </a:lnTo>
                </a:path>
                <a:path w="7018020" h="5749290">
                  <a:moveTo>
                    <a:pt x="7018020" y="2557780"/>
                  </a:moveTo>
                  <a:lnTo>
                    <a:pt x="4654550" y="2557780"/>
                  </a:lnTo>
                </a:path>
                <a:path w="7018020" h="5749290">
                  <a:moveTo>
                    <a:pt x="7018020" y="2439670"/>
                  </a:moveTo>
                  <a:lnTo>
                    <a:pt x="4706620" y="2439670"/>
                  </a:lnTo>
                </a:path>
                <a:path w="7018020" h="5749290">
                  <a:moveTo>
                    <a:pt x="7018020" y="2307590"/>
                  </a:moveTo>
                  <a:lnTo>
                    <a:pt x="4753610" y="2307590"/>
                  </a:lnTo>
                </a:path>
                <a:path w="7018020" h="5749290">
                  <a:moveTo>
                    <a:pt x="7018020" y="2175510"/>
                  </a:moveTo>
                  <a:lnTo>
                    <a:pt x="4799330" y="2175510"/>
                  </a:lnTo>
                </a:path>
                <a:path w="7018020" h="5749290">
                  <a:moveTo>
                    <a:pt x="7018020" y="2057400"/>
                  </a:moveTo>
                  <a:lnTo>
                    <a:pt x="4838700" y="2057400"/>
                  </a:lnTo>
                </a:path>
                <a:path w="7018020" h="5749290">
                  <a:moveTo>
                    <a:pt x="7018020" y="1925320"/>
                  </a:moveTo>
                  <a:lnTo>
                    <a:pt x="4884420" y="1925320"/>
                  </a:lnTo>
                </a:path>
                <a:path w="7018020" h="5749290">
                  <a:moveTo>
                    <a:pt x="7018020" y="1793240"/>
                  </a:moveTo>
                  <a:lnTo>
                    <a:pt x="4925060" y="1793240"/>
                  </a:lnTo>
                </a:path>
                <a:path w="7018020" h="5749290">
                  <a:moveTo>
                    <a:pt x="7018020" y="1675130"/>
                  </a:moveTo>
                  <a:lnTo>
                    <a:pt x="4964430" y="1675130"/>
                  </a:lnTo>
                </a:path>
                <a:path w="7018020" h="5749290">
                  <a:moveTo>
                    <a:pt x="7018020" y="1543050"/>
                  </a:moveTo>
                  <a:lnTo>
                    <a:pt x="5003800" y="1543050"/>
                  </a:lnTo>
                </a:path>
                <a:path w="7018020" h="5749290">
                  <a:moveTo>
                    <a:pt x="7018020" y="1410970"/>
                  </a:moveTo>
                  <a:lnTo>
                    <a:pt x="5043170" y="1410970"/>
                  </a:lnTo>
                </a:path>
                <a:path w="7018020" h="5749290">
                  <a:moveTo>
                    <a:pt x="7018020" y="1291590"/>
                  </a:moveTo>
                  <a:lnTo>
                    <a:pt x="5076190" y="1291590"/>
                  </a:lnTo>
                </a:path>
              </a:pathLst>
            </a:custGeom>
            <a:ln w="127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5079" y="468630"/>
              <a:ext cx="7526020" cy="5761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42350" y="4401820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2350" y="2753359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2350" y="1038859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0190" y="208279"/>
            <a:ext cx="7461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" algn="l"/>
                <a:tab pos="639445" algn="l"/>
              </a:tabLst>
            </a:pPr>
            <a:r>
              <a:rPr sz="1350" spc="-395" dirty="0">
                <a:solidFill>
                  <a:srgbClr val="7F00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7F0000"/>
                </a:solidFill>
                <a:latin typeface="Arial"/>
                <a:cs typeface="Arial"/>
              </a:rPr>
              <a:t>	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7F0000"/>
                </a:solidFill>
                <a:latin typeface="Arial"/>
                <a:cs typeface="Arial"/>
              </a:rPr>
              <a:t>	</a:t>
            </a:r>
            <a:r>
              <a:rPr sz="1350" spc="-400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7750" y="208279"/>
            <a:ext cx="16319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20" dirty="0">
                <a:solidFill>
                  <a:srgbClr val="7F0000"/>
                </a:solidFill>
                <a:latin typeface="Arial"/>
                <a:cs typeface="Arial"/>
              </a:rPr>
              <a:t>Relative </a:t>
            </a:r>
            <a:r>
              <a:rPr sz="1350" b="1" spc="-350" dirty="0">
                <a:solidFill>
                  <a:srgbClr val="7F0000"/>
                </a:solidFill>
                <a:latin typeface="Arial"/>
                <a:cs typeface="Arial"/>
              </a:rPr>
              <a:t>humidity</a:t>
            </a:r>
            <a:r>
              <a:rPr sz="1350" b="1" spc="-3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b="1" spc="-385" dirty="0">
                <a:solidFill>
                  <a:srgbClr val="7F0000"/>
                </a:solidFill>
                <a:latin typeface="Arial"/>
                <a:cs typeface="Arial"/>
              </a:rPr>
              <a:t>(%)</a:t>
            </a:r>
            <a:r>
              <a:rPr sz="1350" b="1" spc="-1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1350" spc="4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90</a:t>
            </a:r>
            <a:r>
              <a:rPr sz="1350" spc="1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80</a:t>
            </a:r>
            <a:r>
              <a:rPr sz="1350" spc="38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70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8670" y="579882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6990" y="5654040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8950" y="5443220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8840" y="5205729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5390" y="492887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0359" y="4865370"/>
            <a:ext cx="2014220" cy="1358900"/>
          </a:xfrm>
          <a:custGeom>
            <a:avLst/>
            <a:gdLst/>
            <a:ahLst/>
            <a:cxnLst/>
            <a:rect l="l" t="t" r="r" b="b"/>
            <a:pathLst>
              <a:path w="2014220" h="1358900">
                <a:moveTo>
                  <a:pt x="0" y="0"/>
                </a:moveTo>
                <a:lnTo>
                  <a:pt x="2014219" y="1358899"/>
                </a:lnTo>
              </a:path>
            </a:pathLst>
          </a:custGeom>
          <a:ln w="126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14950" y="4625340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1820" y="4536440"/>
            <a:ext cx="2514600" cy="1687830"/>
          </a:xfrm>
          <a:custGeom>
            <a:avLst/>
            <a:gdLst/>
            <a:ahLst/>
            <a:cxnLst/>
            <a:rect l="l" t="t" r="r" b="b"/>
            <a:pathLst>
              <a:path w="2514600" h="1687829">
                <a:moveTo>
                  <a:pt x="0" y="0"/>
                </a:moveTo>
                <a:lnTo>
                  <a:pt x="2514600" y="168783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66409" y="4296409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95340" y="4180840"/>
            <a:ext cx="2905760" cy="1950720"/>
          </a:xfrm>
          <a:custGeom>
            <a:avLst/>
            <a:gdLst/>
            <a:ahLst/>
            <a:cxnLst/>
            <a:rect l="l" t="t" r="r" b="b"/>
            <a:pathLst>
              <a:path w="2905759" h="1950720">
                <a:moveTo>
                  <a:pt x="0" y="0"/>
                </a:moveTo>
                <a:lnTo>
                  <a:pt x="2905760" y="195072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91200" y="393954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8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3459" y="3441700"/>
            <a:ext cx="2707640" cy="2189480"/>
          </a:xfrm>
          <a:custGeom>
            <a:avLst/>
            <a:gdLst/>
            <a:ahLst/>
            <a:cxnLst/>
            <a:rect l="l" t="t" r="r" b="b"/>
            <a:pathLst>
              <a:path w="2707640" h="2189479">
                <a:moveTo>
                  <a:pt x="0" y="382269"/>
                </a:moveTo>
                <a:lnTo>
                  <a:pt x="2707640" y="2189480"/>
                </a:lnTo>
              </a:path>
              <a:path w="2707640" h="2189479">
                <a:moveTo>
                  <a:pt x="179069" y="0"/>
                </a:moveTo>
                <a:lnTo>
                  <a:pt x="2707640" y="170180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89320" y="3201670"/>
            <a:ext cx="29718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spc="-385" dirty="0">
                <a:solidFill>
                  <a:srgbClr val="007F00"/>
                </a:solidFill>
                <a:latin typeface="Arial"/>
                <a:cs typeface="Arial"/>
              </a:rPr>
              <a:t>90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30009" y="3059429"/>
            <a:ext cx="2371090" cy="1582420"/>
          </a:xfrm>
          <a:custGeom>
            <a:avLst/>
            <a:gdLst/>
            <a:ahLst/>
            <a:cxnLst/>
            <a:rect l="l" t="t" r="r" b="b"/>
            <a:pathLst>
              <a:path w="2371090" h="1582420">
                <a:moveTo>
                  <a:pt x="0" y="0"/>
                </a:moveTo>
                <a:lnTo>
                  <a:pt x="2371090" y="158242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78879" y="281940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76059" y="2663189"/>
            <a:ext cx="2225040" cy="1477010"/>
          </a:xfrm>
          <a:custGeom>
            <a:avLst/>
            <a:gdLst/>
            <a:ahLst/>
            <a:cxnLst/>
            <a:rect l="l" t="t" r="r" b="b"/>
            <a:pathLst>
              <a:path w="2225040" h="1477010">
                <a:moveTo>
                  <a:pt x="0" y="0"/>
                </a:moveTo>
                <a:lnTo>
                  <a:pt x="2225040" y="147701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24929" y="2423159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14490" y="2255520"/>
            <a:ext cx="2086610" cy="1397000"/>
          </a:xfrm>
          <a:custGeom>
            <a:avLst/>
            <a:gdLst/>
            <a:ahLst/>
            <a:cxnLst/>
            <a:rect l="l" t="t" r="r" b="b"/>
            <a:pathLst>
              <a:path w="2086609" h="1397000">
                <a:moveTo>
                  <a:pt x="0" y="0"/>
                </a:moveTo>
                <a:lnTo>
                  <a:pt x="2086609" y="1396999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63359" y="201422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5" dirty="0">
                <a:solidFill>
                  <a:srgbClr val="007F00"/>
                </a:solidFill>
                <a:latin typeface="Arial"/>
                <a:cs typeface="Arial"/>
              </a:rPr>
              <a:t>30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40219" y="1846579"/>
            <a:ext cx="1960880" cy="1304290"/>
          </a:xfrm>
          <a:custGeom>
            <a:avLst/>
            <a:gdLst/>
            <a:ahLst/>
            <a:cxnLst/>
            <a:rect l="l" t="t" r="r" b="b"/>
            <a:pathLst>
              <a:path w="1960879" h="1304289">
                <a:moveTo>
                  <a:pt x="0" y="0"/>
                </a:moveTo>
                <a:lnTo>
                  <a:pt x="1960879" y="130429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89090" y="1606550"/>
            <a:ext cx="1651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58330" y="1437639"/>
            <a:ext cx="1842770" cy="1225550"/>
          </a:xfrm>
          <a:custGeom>
            <a:avLst/>
            <a:gdLst/>
            <a:ahLst/>
            <a:cxnLst/>
            <a:rect l="l" t="t" r="r" b="b"/>
            <a:pathLst>
              <a:path w="1842770" h="1225550">
                <a:moveTo>
                  <a:pt x="0" y="0"/>
                </a:moveTo>
                <a:lnTo>
                  <a:pt x="1842770" y="122555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07200" y="1197609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8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65009" y="1014730"/>
            <a:ext cx="1736089" cy="1148080"/>
          </a:xfrm>
          <a:custGeom>
            <a:avLst/>
            <a:gdLst/>
            <a:ahLst/>
            <a:cxnLst/>
            <a:rect l="l" t="t" r="r" b="b"/>
            <a:pathLst>
              <a:path w="1736090" h="1148080">
                <a:moveTo>
                  <a:pt x="0" y="0"/>
                </a:moveTo>
                <a:lnTo>
                  <a:pt x="1736090" y="1148080"/>
                </a:lnTo>
              </a:path>
            </a:pathLst>
          </a:custGeom>
          <a:ln w="126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912609" y="77470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767579" y="5875020"/>
            <a:ext cx="4039870" cy="355600"/>
            <a:chOff x="4767579" y="5875020"/>
            <a:chExt cx="4039870" cy="355600"/>
          </a:xfrm>
        </p:grpSpPr>
        <p:sp>
          <p:nvSpPr>
            <p:cNvPr id="37" name="object 37"/>
            <p:cNvSpPr/>
            <p:nvPr/>
          </p:nvSpPr>
          <p:spPr>
            <a:xfrm>
              <a:off x="4792979" y="592074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220" y="0"/>
                  </a:lnTo>
                </a:path>
              </a:pathLst>
            </a:custGeom>
            <a:ln w="2667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92979" y="5920740"/>
              <a:ext cx="4008120" cy="303530"/>
            </a:xfrm>
            <a:custGeom>
              <a:avLst/>
              <a:gdLst/>
              <a:ahLst/>
              <a:cxnLst/>
              <a:rect l="l" t="t" r="r" b="b"/>
              <a:pathLst>
                <a:path w="4008120" h="303529">
                  <a:moveTo>
                    <a:pt x="0" y="0"/>
                  </a:moveTo>
                  <a:lnTo>
                    <a:pt x="0" y="303530"/>
                  </a:lnTo>
                </a:path>
                <a:path w="4008120" h="303529">
                  <a:moveTo>
                    <a:pt x="0" y="0"/>
                  </a:moveTo>
                  <a:lnTo>
                    <a:pt x="4008120" y="0"/>
                  </a:ln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73929" y="5881370"/>
              <a:ext cx="33020" cy="66040"/>
            </a:xfrm>
            <a:custGeom>
              <a:avLst/>
              <a:gdLst/>
              <a:ahLst/>
              <a:cxnLst/>
              <a:rect l="l" t="t" r="r" b="b"/>
              <a:pathLst>
                <a:path w="33020" h="66039">
                  <a:moveTo>
                    <a:pt x="16510" y="0"/>
                  </a:moveTo>
                  <a:lnTo>
                    <a:pt x="9644" y="2480"/>
                  </a:lnTo>
                  <a:lnTo>
                    <a:pt x="4444" y="9366"/>
                  </a:lnTo>
                  <a:lnTo>
                    <a:pt x="1150" y="19823"/>
                  </a:lnTo>
                  <a:lnTo>
                    <a:pt x="0" y="33019"/>
                  </a:lnTo>
                  <a:lnTo>
                    <a:pt x="1150" y="45680"/>
                  </a:lnTo>
                  <a:lnTo>
                    <a:pt x="4444" y="56197"/>
                  </a:lnTo>
                  <a:lnTo>
                    <a:pt x="9644" y="63380"/>
                  </a:lnTo>
                  <a:lnTo>
                    <a:pt x="16510" y="66039"/>
                  </a:lnTo>
                  <a:lnTo>
                    <a:pt x="22840" y="63380"/>
                  </a:lnTo>
                  <a:lnTo>
                    <a:pt x="28098" y="56197"/>
                  </a:lnTo>
                  <a:lnTo>
                    <a:pt x="31690" y="45680"/>
                  </a:lnTo>
                  <a:lnTo>
                    <a:pt x="33020" y="33019"/>
                  </a:lnTo>
                  <a:lnTo>
                    <a:pt x="31690" y="19823"/>
                  </a:lnTo>
                  <a:lnTo>
                    <a:pt x="28098" y="9366"/>
                  </a:lnTo>
                  <a:lnTo>
                    <a:pt x="22840" y="24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73929" y="5881370"/>
              <a:ext cx="26670" cy="52069"/>
            </a:xfrm>
            <a:custGeom>
              <a:avLst/>
              <a:gdLst/>
              <a:ahLst/>
              <a:cxnLst/>
              <a:rect l="l" t="t" r="r" b="b"/>
              <a:pathLst>
                <a:path w="26670" h="52070">
                  <a:moveTo>
                    <a:pt x="26670" y="26669"/>
                  </a:moveTo>
                  <a:lnTo>
                    <a:pt x="26670" y="24129"/>
                  </a:lnTo>
                  <a:lnTo>
                    <a:pt x="25400" y="21589"/>
                  </a:lnTo>
                  <a:lnTo>
                    <a:pt x="25400" y="20319"/>
                  </a:lnTo>
                  <a:lnTo>
                    <a:pt x="25400" y="19049"/>
                  </a:lnTo>
                  <a:lnTo>
                    <a:pt x="25400" y="17779"/>
                  </a:lnTo>
                  <a:lnTo>
                    <a:pt x="25400" y="16509"/>
                  </a:lnTo>
                  <a:lnTo>
                    <a:pt x="25400" y="15239"/>
                  </a:lnTo>
                  <a:lnTo>
                    <a:pt x="24130" y="13969"/>
                  </a:lnTo>
                  <a:lnTo>
                    <a:pt x="24130" y="11429"/>
                  </a:lnTo>
                  <a:lnTo>
                    <a:pt x="22860" y="10159"/>
                  </a:lnTo>
                  <a:lnTo>
                    <a:pt x="22860" y="8889"/>
                  </a:lnTo>
                  <a:lnTo>
                    <a:pt x="22860" y="7619"/>
                  </a:lnTo>
                  <a:lnTo>
                    <a:pt x="21590" y="7619"/>
                  </a:lnTo>
                  <a:lnTo>
                    <a:pt x="21590" y="6349"/>
                  </a:lnTo>
                  <a:lnTo>
                    <a:pt x="20320" y="507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17780" y="1269"/>
                  </a:lnTo>
                  <a:lnTo>
                    <a:pt x="16510" y="1269"/>
                  </a:lnTo>
                  <a:lnTo>
                    <a:pt x="16510" y="0"/>
                  </a:lnTo>
                  <a:lnTo>
                    <a:pt x="8890" y="0"/>
                  </a:lnTo>
                  <a:lnTo>
                    <a:pt x="8890" y="1269"/>
                  </a:lnTo>
                  <a:lnTo>
                    <a:pt x="7620" y="1269"/>
                  </a:lnTo>
                  <a:lnTo>
                    <a:pt x="6350" y="2539"/>
                  </a:lnTo>
                  <a:lnTo>
                    <a:pt x="5080" y="3809"/>
                  </a:lnTo>
                  <a:lnTo>
                    <a:pt x="5080" y="5079"/>
                  </a:lnTo>
                  <a:lnTo>
                    <a:pt x="3810" y="6349"/>
                  </a:lnTo>
                  <a:lnTo>
                    <a:pt x="3810" y="7619"/>
                  </a:lnTo>
                  <a:lnTo>
                    <a:pt x="2540" y="8889"/>
                  </a:lnTo>
                  <a:lnTo>
                    <a:pt x="2540" y="10159"/>
                  </a:lnTo>
                  <a:lnTo>
                    <a:pt x="1270" y="11429"/>
                  </a:lnTo>
                  <a:lnTo>
                    <a:pt x="1270" y="13969"/>
                  </a:lnTo>
                  <a:lnTo>
                    <a:pt x="0" y="15239"/>
                  </a:lnTo>
                  <a:lnTo>
                    <a:pt x="0" y="16509"/>
                  </a:lnTo>
                  <a:lnTo>
                    <a:pt x="0" y="24129"/>
                  </a:lnTo>
                  <a:lnTo>
                    <a:pt x="0" y="26669"/>
                  </a:lnTo>
                  <a:lnTo>
                    <a:pt x="0" y="36829"/>
                  </a:lnTo>
                  <a:lnTo>
                    <a:pt x="1270" y="38099"/>
                  </a:lnTo>
                  <a:lnTo>
                    <a:pt x="1270" y="39369"/>
                  </a:lnTo>
                  <a:lnTo>
                    <a:pt x="1270" y="40639"/>
                  </a:lnTo>
                  <a:lnTo>
                    <a:pt x="1270" y="41909"/>
                  </a:lnTo>
                  <a:lnTo>
                    <a:pt x="2540" y="41909"/>
                  </a:lnTo>
                  <a:lnTo>
                    <a:pt x="2540" y="43179"/>
                  </a:lnTo>
                  <a:lnTo>
                    <a:pt x="3810" y="44449"/>
                  </a:lnTo>
                  <a:lnTo>
                    <a:pt x="3810" y="45719"/>
                  </a:lnTo>
                  <a:lnTo>
                    <a:pt x="5080" y="46989"/>
                  </a:lnTo>
                  <a:lnTo>
                    <a:pt x="5080" y="48259"/>
                  </a:lnTo>
                  <a:lnTo>
                    <a:pt x="6350" y="49529"/>
                  </a:lnTo>
                  <a:lnTo>
                    <a:pt x="7620" y="50799"/>
                  </a:lnTo>
                  <a:lnTo>
                    <a:pt x="8890" y="52069"/>
                  </a:lnTo>
                  <a:lnTo>
                    <a:pt x="10160" y="52069"/>
                  </a:lnTo>
                  <a:lnTo>
                    <a:pt x="11430" y="52069"/>
                  </a:lnTo>
                  <a:lnTo>
                    <a:pt x="12700" y="52069"/>
                  </a:lnTo>
                  <a:lnTo>
                    <a:pt x="13970" y="52069"/>
                  </a:lnTo>
                  <a:lnTo>
                    <a:pt x="15240" y="52069"/>
                  </a:lnTo>
                  <a:lnTo>
                    <a:pt x="16510" y="52069"/>
                  </a:lnTo>
                  <a:lnTo>
                    <a:pt x="16510" y="52069"/>
                  </a:lnTo>
                  <a:lnTo>
                    <a:pt x="17780" y="50799"/>
                  </a:lnTo>
                  <a:lnTo>
                    <a:pt x="19050" y="49529"/>
                  </a:lnTo>
                  <a:lnTo>
                    <a:pt x="20320" y="48259"/>
                  </a:lnTo>
                  <a:lnTo>
                    <a:pt x="20320" y="46989"/>
                  </a:lnTo>
                  <a:lnTo>
                    <a:pt x="21590" y="45719"/>
                  </a:lnTo>
                  <a:lnTo>
                    <a:pt x="22860" y="44449"/>
                  </a:lnTo>
                  <a:lnTo>
                    <a:pt x="22860" y="43179"/>
                  </a:lnTo>
                  <a:lnTo>
                    <a:pt x="22860" y="41909"/>
                  </a:lnTo>
                  <a:lnTo>
                    <a:pt x="24130" y="41909"/>
                  </a:lnTo>
                  <a:lnTo>
                    <a:pt x="24130" y="40639"/>
                  </a:lnTo>
                  <a:lnTo>
                    <a:pt x="24130" y="39369"/>
                  </a:lnTo>
                  <a:lnTo>
                    <a:pt x="24130" y="38099"/>
                  </a:lnTo>
                  <a:lnTo>
                    <a:pt x="25400" y="36829"/>
                  </a:lnTo>
                  <a:lnTo>
                    <a:pt x="25400" y="30479"/>
                  </a:lnTo>
                  <a:lnTo>
                    <a:pt x="26670" y="29209"/>
                  </a:lnTo>
                  <a:lnTo>
                    <a:pt x="26670" y="27939"/>
                  </a:lnTo>
                  <a:lnTo>
                    <a:pt x="26670" y="2666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80279" y="5641340"/>
            <a:ext cx="1333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434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350" b="1" spc="-38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38800" y="5875020"/>
            <a:ext cx="3168650" cy="355600"/>
            <a:chOff x="5638800" y="5875020"/>
            <a:chExt cx="3168650" cy="355600"/>
          </a:xfrm>
        </p:grpSpPr>
        <p:sp>
          <p:nvSpPr>
            <p:cNvPr id="43" name="object 43"/>
            <p:cNvSpPr/>
            <p:nvPr/>
          </p:nvSpPr>
          <p:spPr>
            <a:xfrm>
              <a:off x="5664200" y="5920740"/>
              <a:ext cx="3136900" cy="303530"/>
            </a:xfrm>
            <a:custGeom>
              <a:avLst/>
              <a:gdLst/>
              <a:ahLst/>
              <a:cxnLst/>
              <a:rect l="l" t="t" r="r" b="b"/>
              <a:pathLst>
                <a:path w="3136900" h="303529">
                  <a:moveTo>
                    <a:pt x="0" y="0"/>
                  </a:moveTo>
                  <a:lnTo>
                    <a:pt x="0" y="303530"/>
                  </a:lnTo>
                </a:path>
                <a:path w="3136900" h="303529">
                  <a:moveTo>
                    <a:pt x="0" y="0"/>
                  </a:moveTo>
                  <a:lnTo>
                    <a:pt x="3136900" y="0"/>
                  </a:ln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45150" y="5881370"/>
              <a:ext cx="33020" cy="66040"/>
            </a:xfrm>
            <a:custGeom>
              <a:avLst/>
              <a:gdLst/>
              <a:ahLst/>
              <a:cxnLst/>
              <a:rect l="l" t="t" r="r" b="b"/>
              <a:pathLst>
                <a:path w="33020" h="66039">
                  <a:moveTo>
                    <a:pt x="16510" y="0"/>
                  </a:moveTo>
                  <a:lnTo>
                    <a:pt x="10179" y="2480"/>
                  </a:lnTo>
                  <a:lnTo>
                    <a:pt x="4921" y="9366"/>
                  </a:lnTo>
                  <a:lnTo>
                    <a:pt x="1329" y="19823"/>
                  </a:lnTo>
                  <a:lnTo>
                    <a:pt x="0" y="33019"/>
                  </a:lnTo>
                  <a:lnTo>
                    <a:pt x="1329" y="45680"/>
                  </a:lnTo>
                  <a:lnTo>
                    <a:pt x="4921" y="56197"/>
                  </a:lnTo>
                  <a:lnTo>
                    <a:pt x="10179" y="63380"/>
                  </a:lnTo>
                  <a:lnTo>
                    <a:pt x="16510" y="66039"/>
                  </a:lnTo>
                  <a:lnTo>
                    <a:pt x="22840" y="63380"/>
                  </a:lnTo>
                  <a:lnTo>
                    <a:pt x="28098" y="56197"/>
                  </a:lnTo>
                  <a:lnTo>
                    <a:pt x="31690" y="45680"/>
                  </a:lnTo>
                  <a:lnTo>
                    <a:pt x="33020" y="33019"/>
                  </a:lnTo>
                  <a:lnTo>
                    <a:pt x="31690" y="19823"/>
                  </a:lnTo>
                  <a:lnTo>
                    <a:pt x="28098" y="9366"/>
                  </a:lnTo>
                  <a:lnTo>
                    <a:pt x="22840" y="24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45150" y="5881370"/>
              <a:ext cx="26670" cy="52069"/>
            </a:xfrm>
            <a:custGeom>
              <a:avLst/>
              <a:gdLst/>
              <a:ahLst/>
              <a:cxnLst/>
              <a:rect l="l" t="t" r="r" b="b"/>
              <a:pathLst>
                <a:path w="26670" h="52070">
                  <a:moveTo>
                    <a:pt x="26670" y="26669"/>
                  </a:moveTo>
                  <a:lnTo>
                    <a:pt x="26670" y="24129"/>
                  </a:lnTo>
                  <a:lnTo>
                    <a:pt x="26670" y="21589"/>
                  </a:lnTo>
                  <a:lnTo>
                    <a:pt x="26670" y="20319"/>
                  </a:lnTo>
                  <a:lnTo>
                    <a:pt x="25400" y="19049"/>
                  </a:lnTo>
                  <a:lnTo>
                    <a:pt x="25400" y="17779"/>
                  </a:lnTo>
                  <a:lnTo>
                    <a:pt x="25400" y="16509"/>
                  </a:lnTo>
                  <a:lnTo>
                    <a:pt x="25400" y="15239"/>
                  </a:lnTo>
                  <a:lnTo>
                    <a:pt x="25400" y="13969"/>
                  </a:lnTo>
                  <a:lnTo>
                    <a:pt x="24129" y="13969"/>
                  </a:lnTo>
                  <a:lnTo>
                    <a:pt x="24129" y="11429"/>
                  </a:lnTo>
                  <a:lnTo>
                    <a:pt x="24129" y="10159"/>
                  </a:lnTo>
                  <a:lnTo>
                    <a:pt x="22860" y="8889"/>
                  </a:lnTo>
                  <a:lnTo>
                    <a:pt x="22860" y="7619"/>
                  </a:lnTo>
                  <a:lnTo>
                    <a:pt x="21589" y="6349"/>
                  </a:lnTo>
                  <a:lnTo>
                    <a:pt x="21589" y="5079"/>
                  </a:lnTo>
                  <a:lnTo>
                    <a:pt x="17779" y="1269"/>
                  </a:lnTo>
                  <a:lnTo>
                    <a:pt x="16510" y="1269"/>
                  </a:lnTo>
                  <a:lnTo>
                    <a:pt x="16510" y="0"/>
                  </a:lnTo>
                  <a:lnTo>
                    <a:pt x="15239" y="0"/>
                  </a:lnTo>
                  <a:lnTo>
                    <a:pt x="13970" y="0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10160" y="0"/>
                  </a:lnTo>
                  <a:lnTo>
                    <a:pt x="8889" y="1269"/>
                  </a:lnTo>
                  <a:lnTo>
                    <a:pt x="7620" y="1269"/>
                  </a:lnTo>
                  <a:lnTo>
                    <a:pt x="7620" y="2539"/>
                  </a:lnTo>
                  <a:lnTo>
                    <a:pt x="6350" y="2539"/>
                  </a:lnTo>
                  <a:lnTo>
                    <a:pt x="6350" y="3809"/>
                  </a:lnTo>
                  <a:lnTo>
                    <a:pt x="5079" y="3809"/>
                  </a:lnTo>
                  <a:lnTo>
                    <a:pt x="5079" y="5079"/>
                  </a:lnTo>
                  <a:lnTo>
                    <a:pt x="3810" y="6349"/>
                  </a:lnTo>
                  <a:lnTo>
                    <a:pt x="3810" y="7619"/>
                  </a:lnTo>
                  <a:lnTo>
                    <a:pt x="2539" y="8889"/>
                  </a:lnTo>
                  <a:lnTo>
                    <a:pt x="2539" y="10159"/>
                  </a:lnTo>
                  <a:lnTo>
                    <a:pt x="2539" y="11429"/>
                  </a:lnTo>
                  <a:lnTo>
                    <a:pt x="1270" y="11429"/>
                  </a:lnTo>
                  <a:lnTo>
                    <a:pt x="1270" y="13969"/>
                  </a:lnTo>
                  <a:lnTo>
                    <a:pt x="1270" y="15239"/>
                  </a:lnTo>
                  <a:lnTo>
                    <a:pt x="0" y="16509"/>
                  </a:lnTo>
                  <a:lnTo>
                    <a:pt x="0" y="24129"/>
                  </a:lnTo>
                  <a:lnTo>
                    <a:pt x="0" y="26669"/>
                  </a:lnTo>
                  <a:lnTo>
                    <a:pt x="0" y="35559"/>
                  </a:lnTo>
                  <a:lnTo>
                    <a:pt x="1270" y="36829"/>
                  </a:lnTo>
                  <a:lnTo>
                    <a:pt x="1270" y="38099"/>
                  </a:lnTo>
                  <a:lnTo>
                    <a:pt x="1270" y="39369"/>
                  </a:lnTo>
                  <a:lnTo>
                    <a:pt x="1270" y="40639"/>
                  </a:lnTo>
                  <a:lnTo>
                    <a:pt x="2539" y="41909"/>
                  </a:lnTo>
                  <a:lnTo>
                    <a:pt x="2539" y="43179"/>
                  </a:lnTo>
                  <a:lnTo>
                    <a:pt x="3810" y="44449"/>
                  </a:lnTo>
                  <a:lnTo>
                    <a:pt x="3810" y="45719"/>
                  </a:lnTo>
                  <a:lnTo>
                    <a:pt x="5079" y="46989"/>
                  </a:lnTo>
                  <a:lnTo>
                    <a:pt x="5079" y="48259"/>
                  </a:lnTo>
                  <a:lnTo>
                    <a:pt x="6350" y="48259"/>
                  </a:lnTo>
                  <a:lnTo>
                    <a:pt x="6350" y="49529"/>
                  </a:lnTo>
                  <a:lnTo>
                    <a:pt x="7620" y="49529"/>
                  </a:lnTo>
                  <a:lnTo>
                    <a:pt x="7620" y="50799"/>
                  </a:lnTo>
                  <a:lnTo>
                    <a:pt x="8889" y="50799"/>
                  </a:lnTo>
                  <a:lnTo>
                    <a:pt x="8889" y="52069"/>
                  </a:lnTo>
                  <a:lnTo>
                    <a:pt x="10160" y="52069"/>
                  </a:lnTo>
                  <a:lnTo>
                    <a:pt x="11429" y="52069"/>
                  </a:lnTo>
                  <a:lnTo>
                    <a:pt x="12700" y="52069"/>
                  </a:lnTo>
                  <a:lnTo>
                    <a:pt x="13970" y="52069"/>
                  </a:lnTo>
                  <a:lnTo>
                    <a:pt x="15239" y="52069"/>
                  </a:lnTo>
                  <a:lnTo>
                    <a:pt x="16510" y="52069"/>
                  </a:lnTo>
                  <a:lnTo>
                    <a:pt x="17779" y="50799"/>
                  </a:lnTo>
                  <a:lnTo>
                    <a:pt x="19050" y="49529"/>
                  </a:lnTo>
                  <a:lnTo>
                    <a:pt x="20320" y="48259"/>
                  </a:lnTo>
                  <a:lnTo>
                    <a:pt x="21589" y="46989"/>
                  </a:lnTo>
                  <a:lnTo>
                    <a:pt x="21589" y="45719"/>
                  </a:lnTo>
                  <a:lnTo>
                    <a:pt x="22860" y="45719"/>
                  </a:lnTo>
                  <a:lnTo>
                    <a:pt x="22860" y="44449"/>
                  </a:lnTo>
                  <a:lnTo>
                    <a:pt x="22860" y="43179"/>
                  </a:lnTo>
                  <a:lnTo>
                    <a:pt x="24129" y="41909"/>
                  </a:lnTo>
                  <a:lnTo>
                    <a:pt x="24129" y="40639"/>
                  </a:lnTo>
                  <a:lnTo>
                    <a:pt x="24129" y="39369"/>
                  </a:lnTo>
                  <a:lnTo>
                    <a:pt x="25400" y="38099"/>
                  </a:lnTo>
                  <a:lnTo>
                    <a:pt x="25400" y="36829"/>
                  </a:lnTo>
                  <a:lnTo>
                    <a:pt x="25400" y="35559"/>
                  </a:lnTo>
                  <a:lnTo>
                    <a:pt x="25400" y="34289"/>
                  </a:lnTo>
                  <a:lnTo>
                    <a:pt x="25400" y="33019"/>
                  </a:lnTo>
                  <a:lnTo>
                    <a:pt x="26670" y="31749"/>
                  </a:lnTo>
                  <a:lnTo>
                    <a:pt x="26670" y="30479"/>
                  </a:lnTo>
                  <a:lnTo>
                    <a:pt x="26670" y="29209"/>
                  </a:lnTo>
                  <a:lnTo>
                    <a:pt x="26670" y="27939"/>
                  </a:lnTo>
                  <a:lnTo>
                    <a:pt x="26670" y="2666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51500" y="5641340"/>
            <a:ext cx="13271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44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350" b="1" spc="-38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81430" y="474980"/>
            <a:ext cx="7519670" cy="5854700"/>
          </a:xfrm>
          <a:custGeom>
            <a:avLst/>
            <a:gdLst/>
            <a:ahLst/>
            <a:cxnLst/>
            <a:rect l="l" t="t" r="r" b="b"/>
            <a:pathLst>
              <a:path w="7519670" h="5854700">
                <a:moveTo>
                  <a:pt x="0" y="5749290"/>
                </a:moveTo>
                <a:lnTo>
                  <a:pt x="7519670" y="5749290"/>
                </a:lnTo>
              </a:path>
              <a:path w="7519670" h="5854700">
                <a:moveTo>
                  <a:pt x="7519670" y="5749290"/>
                </a:moveTo>
                <a:lnTo>
                  <a:pt x="7519670" y="0"/>
                </a:lnTo>
              </a:path>
              <a:path w="7519670" h="5854700">
                <a:moveTo>
                  <a:pt x="0" y="5749290"/>
                </a:moveTo>
                <a:lnTo>
                  <a:pt x="0" y="5854700"/>
                </a:lnTo>
              </a:path>
              <a:path w="7519670" h="5854700">
                <a:moveTo>
                  <a:pt x="210819" y="5749290"/>
                </a:moveTo>
                <a:lnTo>
                  <a:pt x="210819" y="5854700"/>
                </a:lnTo>
              </a:path>
              <a:path w="7519670" h="5854700">
                <a:moveTo>
                  <a:pt x="415289" y="5749290"/>
                </a:moveTo>
                <a:lnTo>
                  <a:pt x="415289" y="5854700"/>
                </a:lnTo>
              </a:path>
              <a:path w="7519670" h="5854700">
                <a:moveTo>
                  <a:pt x="627380" y="5749290"/>
                </a:moveTo>
                <a:lnTo>
                  <a:pt x="627380" y="5854700"/>
                </a:lnTo>
              </a:path>
              <a:path w="7519670" h="5854700">
                <a:moveTo>
                  <a:pt x="838200" y="5749290"/>
                </a:moveTo>
                <a:lnTo>
                  <a:pt x="838200" y="5854700"/>
                </a:lnTo>
              </a:path>
              <a:path w="7519670" h="5854700">
                <a:moveTo>
                  <a:pt x="1042669" y="5749290"/>
                </a:moveTo>
                <a:lnTo>
                  <a:pt x="1042669" y="5854700"/>
                </a:lnTo>
              </a:path>
              <a:path w="7519670" h="5854700">
                <a:moveTo>
                  <a:pt x="1254759" y="5749290"/>
                </a:moveTo>
                <a:lnTo>
                  <a:pt x="1254759" y="5854700"/>
                </a:lnTo>
              </a:path>
              <a:path w="7519670" h="5854700">
                <a:moveTo>
                  <a:pt x="1459230" y="5749290"/>
                </a:moveTo>
                <a:lnTo>
                  <a:pt x="1459230" y="5854700"/>
                </a:lnTo>
              </a:path>
              <a:path w="7519670" h="5854700">
                <a:moveTo>
                  <a:pt x="1670050" y="5749290"/>
                </a:moveTo>
                <a:lnTo>
                  <a:pt x="1670050" y="5854700"/>
                </a:lnTo>
              </a:path>
              <a:path w="7519670" h="5854700">
                <a:moveTo>
                  <a:pt x="1880870" y="5749290"/>
                </a:moveTo>
                <a:lnTo>
                  <a:pt x="1880870" y="5854700"/>
                </a:lnTo>
              </a:path>
              <a:path w="7519670" h="5854700">
                <a:moveTo>
                  <a:pt x="2085340" y="5749290"/>
                </a:moveTo>
                <a:lnTo>
                  <a:pt x="2085340" y="5854700"/>
                </a:lnTo>
              </a:path>
              <a:path w="7519670" h="5854700">
                <a:moveTo>
                  <a:pt x="2297430" y="5749290"/>
                </a:moveTo>
                <a:lnTo>
                  <a:pt x="2297430" y="5854700"/>
                </a:lnTo>
              </a:path>
              <a:path w="7519670" h="5854700">
                <a:moveTo>
                  <a:pt x="2508249" y="5749290"/>
                </a:moveTo>
                <a:lnTo>
                  <a:pt x="2508249" y="5854700"/>
                </a:lnTo>
              </a:path>
              <a:path w="7519670" h="5854700">
                <a:moveTo>
                  <a:pt x="2712720" y="5749290"/>
                </a:moveTo>
                <a:lnTo>
                  <a:pt x="2712720" y="5854700"/>
                </a:lnTo>
              </a:path>
              <a:path w="7519670" h="5854700">
                <a:moveTo>
                  <a:pt x="2924810" y="5749290"/>
                </a:moveTo>
                <a:lnTo>
                  <a:pt x="2924810" y="5854700"/>
                </a:lnTo>
              </a:path>
              <a:path w="7519670" h="5854700">
                <a:moveTo>
                  <a:pt x="3135630" y="5749290"/>
                </a:moveTo>
                <a:lnTo>
                  <a:pt x="3135630" y="5854700"/>
                </a:lnTo>
              </a:path>
              <a:path w="7519670" h="5854700">
                <a:moveTo>
                  <a:pt x="3340100" y="5749290"/>
                </a:moveTo>
                <a:lnTo>
                  <a:pt x="3340100" y="5854700"/>
                </a:lnTo>
              </a:path>
              <a:path w="7519670" h="5854700">
                <a:moveTo>
                  <a:pt x="3550920" y="5749290"/>
                </a:moveTo>
                <a:lnTo>
                  <a:pt x="3550920" y="5854700"/>
                </a:lnTo>
              </a:path>
              <a:path w="7519670" h="5854700">
                <a:moveTo>
                  <a:pt x="3763009" y="5749290"/>
                </a:moveTo>
                <a:lnTo>
                  <a:pt x="3763009" y="5854700"/>
                </a:lnTo>
              </a:path>
              <a:path w="7519670" h="5854700">
                <a:moveTo>
                  <a:pt x="3967479" y="5749290"/>
                </a:moveTo>
                <a:lnTo>
                  <a:pt x="3967479" y="5854700"/>
                </a:lnTo>
              </a:path>
              <a:path w="7519670" h="5854700">
                <a:moveTo>
                  <a:pt x="4178300" y="5749290"/>
                </a:moveTo>
                <a:lnTo>
                  <a:pt x="4178300" y="5854700"/>
                </a:lnTo>
              </a:path>
              <a:path w="7519670" h="5854700">
                <a:moveTo>
                  <a:pt x="4382770" y="5749290"/>
                </a:moveTo>
                <a:lnTo>
                  <a:pt x="4382770" y="5854700"/>
                </a:lnTo>
              </a:path>
              <a:path w="7519670" h="5854700">
                <a:moveTo>
                  <a:pt x="4594859" y="5749290"/>
                </a:moveTo>
                <a:lnTo>
                  <a:pt x="4594859" y="5854700"/>
                </a:lnTo>
              </a:path>
              <a:path w="7519670" h="5854700">
                <a:moveTo>
                  <a:pt x="4805680" y="5749290"/>
                </a:moveTo>
                <a:lnTo>
                  <a:pt x="4805680" y="5854700"/>
                </a:lnTo>
              </a:path>
              <a:path w="7519670" h="5854700">
                <a:moveTo>
                  <a:pt x="5010150" y="5749290"/>
                </a:moveTo>
                <a:lnTo>
                  <a:pt x="5010150" y="5854700"/>
                </a:lnTo>
              </a:path>
              <a:path w="7519670" h="5854700">
                <a:moveTo>
                  <a:pt x="5222240" y="5749290"/>
                </a:moveTo>
                <a:lnTo>
                  <a:pt x="5222240" y="5854700"/>
                </a:lnTo>
              </a:path>
              <a:path w="7519670" h="5854700">
                <a:moveTo>
                  <a:pt x="5433060" y="5749290"/>
                </a:moveTo>
                <a:lnTo>
                  <a:pt x="5433060" y="5854700"/>
                </a:lnTo>
              </a:path>
              <a:path w="7519670" h="5854700">
                <a:moveTo>
                  <a:pt x="5637530" y="5749290"/>
                </a:moveTo>
                <a:lnTo>
                  <a:pt x="5637530" y="5854700"/>
                </a:lnTo>
              </a:path>
              <a:path w="7519670" h="5854700">
                <a:moveTo>
                  <a:pt x="5848350" y="5749290"/>
                </a:moveTo>
                <a:lnTo>
                  <a:pt x="5848350" y="5854700"/>
                </a:lnTo>
              </a:path>
              <a:path w="7519670" h="5854700">
                <a:moveTo>
                  <a:pt x="6060440" y="5749290"/>
                </a:moveTo>
                <a:lnTo>
                  <a:pt x="6060440" y="5854700"/>
                </a:lnTo>
              </a:path>
              <a:path w="7519670" h="5854700">
                <a:moveTo>
                  <a:pt x="6264910" y="5749290"/>
                </a:moveTo>
                <a:lnTo>
                  <a:pt x="6264910" y="5854700"/>
                </a:lnTo>
              </a:path>
              <a:path w="7519670" h="5854700">
                <a:moveTo>
                  <a:pt x="6475730" y="5749290"/>
                </a:moveTo>
                <a:lnTo>
                  <a:pt x="6475730" y="5854700"/>
                </a:lnTo>
              </a:path>
              <a:path w="7519670" h="5854700">
                <a:moveTo>
                  <a:pt x="6680200" y="5749290"/>
                </a:moveTo>
                <a:lnTo>
                  <a:pt x="6680200" y="5854700"/>
                </a:lnTo>
              </a:path>
              <a:path w="7519670" h="5854700">
                <a:moveTo>
                  <a:pt x="6892290" y="5749290"/>
                </a:moveTo>
                <a:lnTo>
                  <a:pt x="6892290" y="5854700"/>
                </a:lnTo>
              </a:path>
              <a:path w="7519670" h="5854700">
                <a:moveTo>
                  <a:pt x="7103110" y="5749290"/>
                </a:moveTo>
                <a:lnTo>
                  <a:pt x="7103110" y="5854700"/>
                </a:lnTo>
              </a:path>
              <a:path w="7519670" h="5854700">
                <a:moveTo>
                  <a:pt x="7307580" y="5749290"/>
                </a:moveTo>
                <a:lnTo>
                  <a:pt x="7307580" y="5854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24200" y="6300470"/>
            <a:ext cx="55524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215" algn="l"/>
              </a:tabLst>
            </a:pPr>
            <a:r>
              <a:rPr sz="1350" spc="-380" dirty="0">
                <a:latin typeface="Arial"/>
                <a:cs typeface="Arial"/>
              </a:rPr>
              <a:t>5	</a:t>
            </a:r>
            <a:r>
              <a:rPr sz="1350" spc="-385" dirty="0">
                <a:latin typeface="Arial"/>
                <a:cs typeface="Arial"/>
              </a:rPr>
              <a:t>10</a:t>
            </a:r>
            <a:r>
              <a:rPr sz="1350" spc="54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15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20</a:t>
            </a:r>
            <a:r>
              <a:rPr sz="1350" spc="50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25</a:t>
            </a:r>
            <a:r>
              <a:rPr sz="1350" spc="54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30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35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40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45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50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55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60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65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0" dirty="0">
                <a:latin typeface="Arial"/>
                <a:cs typeface="Arial"/>
              </a:rPr>
              <a:t>70</a:t>
            </a:r>
            <a:r>
              <a:rPr sz="1350" spc="54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75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80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85</a:t>
            </a:r>
            <a:r>
              <a:rPr sz="1350" spc="54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90</a:t>
            </a:r>
            <a:r>
              <a:rPr sz="1350" spc="509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95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100</a:t>
            </a:r>
            <a:r>
              <a:rPr sz="1350" spc="19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105</a:t>
            </a:r>
            <a:r>
              <a:rPr sz="1350" spc="18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110</a:t>
            </a:r>
            <a:r>
              <a:rPr sz="1350" spc="13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115</a:t>
            </a:r>
            <a:r>
              <a:rPr sz="1350" spc="17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120</a:t>
            </a:r>
            <a:r>
              <a:rPr sz="1350" spc="19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125</a:t>
            </a:r>
            <a:r>
              <a:rPr sz="1350" spc="13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130</a:t>
            </a:r>
            <a:r>
              <a:rPr sz="1350" spc="17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135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9039" y="5904229"/>
            <a:ext cx="178244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350" b="1" spc="-360" dirty="0">
                <a:solidFill>
                  <a:srgbClr val="007F00"/>
                </a:solidFill>
                <a:latin typeface="Arial"/>
                <a:cs typeface="Arial"/>
              </a:rPr>
              <a:t>Enthalpy            </a:t>
            </a:r>
            <a:r>
              <a:rPr sz="1350" b="1" spc="-35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350" b="1" spc="-320" dirty="0">
                <a:solidFill>
                  <a:srgbClr val="007F00"/>
                </a:solidFill>
                <a:latin typeface="Arial"/>
                <a:cs typeface="Arial"/>
              </a:rPr>
              <a:t>(kJ/kg)	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21485" algn="l"/>
              </a:tabLst>
            </a:pPr>
            <a:r>
              <a:rPr sz="1350" spc="-245" dirty="0">
                <a:latin typeface="Arial"/>
                <a:cs typeface="Arial"/>
              </a:rPr>
              <a:t>-</a:t>
            </a:r>
            <a:r>
              <a:rPr sz="1350" spc="-400" dirty="0">
                <a:latin typeface="Arial"/>
                <a:cs typeface="Arial"/>
              </a:rPr>
              <a:t>4</a:t>
            </a:r>
            <a:r>
              <a:rPr sz="1350" spc="-380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245" dirty="0">
                <a:latin typeface="Arial"/>
                <a:cs typeface="Arial"/>
              </a:rPr>
              <a:t>-</a:t>
            </a:r>
            <a:r>
              <a:rPr sz="1350" spc="-390" dirty="0">
                <a:latin typeface="Arial"/>
                <a:cs typeface="Arial"/>
              </a:rPr>
              <a:t>3</a:t>
            </a:r>
            <a:r>
              <a:rPr sz="1350" spc="-380" dirty="0">
                <a:latin typeface="Arial"/>
                <a:cs typeface="Arial"/>
              </a:rPr>
              <a:t>5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95" dirty="0">
                <a:latin typeface="Arial"/>
                <a:cs typeface="Arial"/>
              </a:rPr>
              <a:t> </a:t>
            </a:r>
            <a:r>
              <a:rPr sz="1350" spc="-315" dirty="0">
                <a:latin typeface="Arial"/>
                <a:cs typeface="Arial"/>
              </a:rPr>
              <a:t>-3</a:t>
            </a:r>
            <a:r>
              <a:rPr sz="1350" spc="-380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320" dirty="0">
                <a:latin typeface="Arial"/>
                <a:cs typeface="Arial"/>
              </a:rPr>
              <a:t>-2</a:t>
            </a:r>
            <a:r>
              <a:rPr sz="1350" spc="-380" dirty="0">
                <a:latin typeface="Arial"/>
                <a:cs typeface="Arial"/>
              </a:rPr>
              <a:t>5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245" dirty="0">
                <a:latin typeface="Arial"/>
                <a:cs typeface="Arial"/>
              </a:rPr>
              <a:t>-</a:t>
            </a:r>
            <a:r>
              <a:rPr sz="1350" spc="-400" dirty="0">
                <a:latin typeface="Arial"/>
                <a:cs typeface="Arial"/>
              </a:rPr>
              <a:t>2</a:t>
            </a:r>
            <a:r>
              <a:rPr sz="1350" spc="-380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85" dirty="0">
                <a:latin typeface="Arial"/>
                <a:cs typeface="Arial"/>
              </a:rPr>
              <a:t> </a:t>
            </a:r>
            <a:r>
              <a:rPr sz="1350" spc="-245" dirty="0">
                <a:latin typeface="Arial"/>
                <a:cs typeface="Arial"/>
              </a:rPr>
              <a:t>-</a:t>
            </a:r>
            <a:r>
              <a:rPr sz="1350" spc="-390" dirty="0">
                <a:latin typeface="Arial"/>
                <a:cs typeface="Arial"/>
              </a:rPr>
              <a:t>1</a:t>
            </a:r>
            <a:r>
              <a:rPr sz="1350" spc="-380" dirty="0">
                <a:latin typeface="Arial"/>
                <a:cs typeface="Arial"/>
              </a:rPr>
              <a:t>5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250" dirty="0">
                <a:latin typeface="Arial"/>
                <a:cs typeface="Arial"/>
              </a:rPr>
              <a:t>-</a:t>
            </a:r>
            <a:r>
              <a:rPr sz="1350" spc="-390" dirty="0">
                <a:latin typeface="Arial"/>
                <a:cs typeface="Arial"/>
              </a:rPr>
              <a:t>1</a:t>
            </a:r>
            <a:r>
              <a:rPr sz="1350" spc="-380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120" dirty="0">
                <a:latin typeface="Arial"/>
                <a:cs typeface="Arial"/>
              </a:rPr>
              <a:t> </a:t>
            </a:r>
            <a:r>
              <a:rPr sz="1350" spc="-254" dirty="0">
                <a:latin typeface="Arial"/>
                <a:cs typeface="Arial"/>
              </a:rPr>
              <a:t>-</a:t>
            </a:r>
            <a:r>
              <a:rPr sz="1350" spc="-380" dirty="0">
                <a:latin typeface="Arial"/>
                <a:cs typeface="Arial"/>
              </a:rPr>
              <a:t>5</a:t>
            </a:r>
            <a:r>
              <a:rPr sz="1350" dirty="0">
                <a:latin typeface="Arial"/>
                <a:cs typeface="Arial"/>
              </a:rPr>
              <a:t>	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40"/>
              </a:spcBef>
            </a:pPr>
            <a:r>
              <a:rPr sz="1350" b="1" spc="-390" dirty="0">
                <a:latin typeface="Arial"/>
                <a:cs typeface="Arial"/>
              </a:rPr>
              <a:t>Dry</a:t>
            </a:r>
            <a:r>
              <a:rPr sz="1350" b="1" spc="-175" dirty="0">
                <a:latin typeface="Arial"/>
                <a:cs typeface="Arial"/>
              </a:rPr>
              <a:t> </a:t>
            </a:r>
            <a:r>
              <a:rPr sz="1350" b="1" spc="-355" dirty="0">
                <a:latin typeface="Arial"/>
                <a:cs typeface="Arial"/>
              </a:rPr>
              <a:t>bulb </a:t>
            </a:r>
            <a:r>
              <a:rPr sz="1350" b="1" spc="-350" dirty="0">
                <a:latin typeface="Arial"/>
                <a:cs typeface="Arial"/>
              </a:rPr>
              <a:t>temperature</a:t>
            </a:r>
            <a:r>
              <a:rPr sz="1350" b="1" spc="-345" dirty="0">
                <a:latin typeface="Arial"/>
                <a:cs typeface="Arial"/>
              </a:rPr>
              <a:t> </a:t>
            </a:r>
            <a:r>
              <a:rPr sz="1350" b="1" spc="-295" dirty="0">
                <a:latin typeface="Arial"/>
                <a:cs typeface="Arial"/>
              </a:rPr>
              <a:t>(°F)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7670" y="481330"/>
            <a:ext cx="7181850" cy="5749290"/>
            <a:chOff x="1677670" y="481330"/>
            <a:chExt cx="7181850" cy="5749290"/>
          </a:xfrm>
        </p:grpSpPr>
        <p:sp>
          <p:nvSpPr>
            <p:cNvPr id="51" name="object 51"/>
            <p:cNvSpPr/>
            <p:nvPr/>
          </p:nvSpPr>
          <p:spPr>
            <a:xfrm>
              <a:off x="8801100" y="487680"/>
              <a:ext cx="52069" cy="5736590"/>
            </a:xfrm>
            <a:custGeom>
              <a:avLst/>
              <a:gdLst/>
              <a:ahLst/>
              <a:cxnLst/>
              <a:rect l="l" t="t" r="r" b="b"/>
              <a:pathLst>
                <a:path w="52070" h="5736590">
                  <a:moveTo>
                    <a:pt x="0" y="5736590"/>
                  </a:moveTo>
                  <a:lnTo>
                    <a:pt x="52070" y="5736590"/>
                  </a:lnTo>
                </a:path>
                <a:path w="52070" h="5736590">
                  <a:moveTo>
                    <a:pt x="0" y="5102860"/>
                  </a:moveTo>
                  <a:lnTo>
                    <a:pt x="52070" y="5102860"/>
                  </a:lnTo>
                </a:path>
                <a:path w="52070" h="5736590">
                  <a:moveTo>
                    <a:pt x="0" y="4457700"/>
                  </a:moveTo>
                  <a:lnTo>
                    <a:pt x="52070" y="4457700"/>
                  </a:lnTo>
                </a:path>
                <a:path w="52070" h="5736590">
                  <a:moveTo>
                    <a:pt x="0" y="3823970"/>
                  </a:moveTo>
                  <a:lnTo>
                    <a:pt x="52070" y="3823970"/>
                  </a:lnTo>
                </a:path>
                <a:path w="52070" h="5736590">
                  <a:moveTo>
                    <a:pt x="0" y="3191510"/>
                  </a:moveTo>
                  <a:lnTo>
                    <a:pt x="52070" y="3191510"/>
                  </a:lnTo>
                </a:path>
                <a:path w="52070" h="5736590">
                  <a:moveTo>
                    <a:pt x="0" y="2545080"/>
                  </a:moveTo>
                  <a:lnTo>
                    <a:pt x="52070" y="2545080"/>
                  </a:lnTo>
                </a:path>
                <a:path w="52070" h="5736590">
                  <a:moveTo>
                    <a:pt x="0" y="1912620"/>
                  </a:moveTo>
                  <a:lnTo>
                    <a:pt x="52070" y="1912620"/>
                  </a:lnTo>
                </a:path>
                <a:path w="52070" h="5736590">
                  <a:moveTo>
                    <a:pt x="0" y="1278890"/>
                  </a:moveTo>
                  <a:lnTo>
                    <a:pt x="52070" y="1278890"/>
                  </a:lnTo>
                </a:path>
                <a:path w="52070" h="5736590">
                  <a:moveTo>
                    <a:pt x="0" y="632460"/>
                  </a:moveTo>
                  <a:lnTo>
                    <a:pt x="52070" y="632460"/>
                  </a:lnTo>
                </a:path>
                <a:path w="52070" h="5736590">
                  <a:moveTo>
                    <a:pt x="0" y="0"/>
                  </a:moveTo>
                  <a:lnTo>
                    <a:pt x="520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78729" y="5913120"/>
              <a:ext cx="260350" cy="1270"/>
            </a:xfrm>
            <a:custGeom>
              <a:avLst/>
              <a:gdLst/>
              <a:ahLst/>
              <a:cxnLst/>
              <a:rect l="l" t="t" r="r" b="b"/>
              <a:pathLst>
                <a:path w="260350" h="1270">
                  <a:moveTo>
                    <a:pt x="0" y="0"/>
                  </a:moveTo>
                  <a:lnTo>
                    <a:pt x="260350" y="126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31460" y="5858509"/>
              <a:ext cx="114300" cy="1130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87320" y="557530"/>
              <a:ext cx="2618739" cy="2785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2640" y="1367790"/>
              <a:ext cx="872490" cy="774700"/>
            </a:xfrm>
            <a:custGeom>
              <a:avLst/>
              <a:gdLst/>
              <a:ahLst/>
              <a:cxnLst/>
              <a:rect l="l" t="t" r="r" b="b"/>
              <a:pathLst>
                <a:path w="872489" h="774700">
                  <a:moveTo>
                    <a:pt x="872489" y="194310"/>
                  </a:moveTo>
                  <a:lnTo>
                    <a:pt x="849630" y="194310"/>
                  </a:lnTo>
                  <a:lnTo>
                    <a:pt x="849630" y="581660"/>
                  </a:lnTo>
                  <a:lnTo>
                    <a:pt x="872489" y="581660"/>
                  </a:lnTo>
                  <a:lnTo>
                    <a:pt x="872489" y="194310"/>
                  </a:lnTo>
                  <a:close/>
                </a:path>
                <a:path w="872489" h="774700">
                  <a:moveTo>
                    <a:pt x="826770" y="194310"/>
                  </a:moveTo>
                  <a:lnTo>
                    <a:pt x="781050" y="194310"/>
                  </a:lnTo>
                  <a:lnTo>
                    <a:pt x="781050" y="581660"/>
                  </a:lnTo>
                  <a:lnTo>
                    <a:pt x="826770" y="581660"/>
                  </a:lnTo>
                  <a:lnTo>
                    <a:pt x="826770" y="194310"/>
                  </a:lnTo>
                  <a:close/>
                </a:path>
                <a:path w="872489" h="774700">
                  <a:moveTo>
                    <a:pt x="364489" y="0"/>
                  </a:moveTo>
                  <a:lnTo>
                    <a:pt x="0" y="387350"/>
                  </a:lnTo>
                  <a:lnTo>
                    <a:pt x="364489" y="774700"/>
                  </a:lnTo>
                  <a:lnTo>
                    <a:pt x="364489" y="581660"/>
                  </a:lnTo>
                  <a:lnTo>
                    <a:pt x="758189" y="581660"/>
                  </a:lnTo>
                  <a:lnTo>
                    <a:pt x="758189" y="194310"/>
                  </a:lnTo>
                  <a:lnTo>
                    <a:pt x="364489" y="194310"/>
                  </a:lnTo>
                  <a:lnTo>
                    <a:pt x="364489" y="0"/>
                  </a:lnTo>
                  <a:close/>
                </a:path>
              </a:pathLst>
            </a:custGeom>
            <a:solidFill>
              <a:srgbClr val="717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12640" y="1367790"/>
              <a:ext cx="872490" cy="774700"/>
            </a:xfrm>
            <a:custGeom>
              <a:avLst/>
              <a:gdLst/>
              <a:ahLst/>
              <a:cxnLst/>
              <a:rect l="l" t="t" r="r" b="b"/>
              <a:pathLst>
                <a:path w="872489" h="774700">
                  <a:moveTo>
                    <a:pt x="872489" y="581660"/>
                  </a:moveTo>
                  <a:lnTo>
                    <a:pt x="849630" y="581660"/>
                  </a:lnTo>
                  <a:lnTo>
                    <a:pt x="849630" y="194310"/>
                  </a:lnTo>
                  <a:lnTo>
                    <a:pt x="872489" y="194310"/>
                  </a:lnTo>
                  <a:lnTo>
                    <a:pt x="872489" y="581660"/>
                  </a:lnTo>
                  <a:close/>
                </a:path>
                <a:path w="872489" h="774700">
                  <a:moveTo>
                    <a:pt x="826770" y="581660"/>
                  </a:moveTo>
                  <a:lnTo>
                    <a:pt x="781050" y="581660"/>
                  </a:lnTo>
                  <a:lnTo>
                    <a:pt x="781050" y="194310"/>
                  </a:lnTo>
                  <a:lnTo>
                    <a:pt x="826770" y="194310"/>
                  </a:lnTo>
                  <a:lnTo>
                    <a:pt x="826770" y="581660"/>
                  </a:lnTo>
                  <a:close/>
                </a:path>
                <a:path w="872489" h="774700">
                  <a:moveTo>
                    <a:pt x="758189" y="581660"/>
                  </a:moveTo>
                  <a:lnTo>
                    <a:pt x="364489" y="581660"/>
                  </a:lnTo>
                  <a:lnTo>
                    <a:pt x="364489" y="774700"/>
                  </a:lnTo>
                  <a:lnTo>
                    <a:pt x="0" y="387350"/>
                  </a:lnTo>
                  <a:lnTo>
                    <a:pt x="364489" y="0"/>
                  </a:lnTo>
                  <a:lnTo>
                    <a:pt x="364489" y="194310"/>
                  </a:lnTo>
                  <a:lnTo>
                    <a:pt x="758189" y="194310"/>
                  </a:lnTo>
                  <a:lnTo>
                    <a:pt x="758189" y="581660"/>
                  </a:lnTo>
                  <a:close/>
                </a:path>
                <a:path w="872489" h="774700">
                  <a:moveTo>
                    <a:pt x="872489" y="774700"/>
                  </a:moveTo>
                  <a:lnTo>
                    <a:pt x="872489" y="774700"/>
                  </a:lnTo>
                </a:path>
                <a:path w="872489" h="7747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84020" y="1391919"/>
              <a:ext cx="871219" cy="772160"/>
            </a:xfrm>
            <a:custGeom>
              <a:avLst/>
              <a:gdLst/>
              <a:ahLst/>
              <a:cxnLst/>
              <a:rect l="l" t="t" r="r" b="b"/>
              <a:pathLst>
                <a:path w="871219" h="772160">
                  <a:moveTo>
                    <a:pt x="871219" y="193039"/>
                  </a:moveTo>
                  <a:lnTo>
                    <a:pt x="848360" y="193039"/>
                  </a:lnTo>
                  <a:lnTo>
                    <a:pt x="848360" y="579119"/>
                  </a:lnTo>
                  <a:lnTo>
                    <a:pt x="871219" y="579119"/>
                  </a:lnTo>
                  <a:lnTo>
                    <a:pt x="871219" y="193039"/>
                  </a:lnTo>
                  <a:close/>
                </a:path>
                <a:path w="871219" h="772160">
                  <a:moveTo>
                    <a:pt x="825500" y="193039"/>
                  </a:moveTo>
                  <a:lnTo>
                    <a:pt x="781050" y="193039"/>
                  </a:lnTo>
                  <a:lnTo>
                    <a:pt x="781050" y="579119"/>
                  </a:lnTo>
                  <a:lnTo>
                    <a:pt x="825500" y="579119"/>
                  </a:lnTo>
                  <a:lnTo>
                    <a:pt x="825500" y="193039"/>
                  </a:lnTo>
                  <a:close/>
                </a:path>
                <a:path w="871219" h="772160">
                  <a:moveTo>
                    <a:pt x="363219" y="0"/>
                  </a:moveTo>
                  <a:lnTo>
                    <a:pt x="0" y="386079"/>
                  </a:lnTo>
                  <a:lnTo>
                    <a:pt x="363219" y="772159"/>
                  </a:lnTo>
                  <a:lnTo>
                    <a:pt x="363219" y="579119"/>
                  </a:lnTo>
                  <a:lnTo>
                    <a:pt x="758190" y="579119"/>
                  </a:lnTo>
                  <a:lnTo>
                    <a:pt x="758190" y="193039"/>
                  </a:lnTo>
                  <a:lnTo>
                    <a:pt x="363219" y="193039"/>
                  </a:lnTo>
                  <a:lnTo>
                    <a:pt x="363219" y="0"/>
                  </a:lnTo>
                  <a:close/>
                </a:path>
              </a:pathLst>
            </a:custGeom>
            <a:solidFill>
              <a:srgbClr val="717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4020" y="1391919"/>
              <a:ext cx="871219" cy="772160"/>
            </a:xfrm>
            <a:custGeom>
              <a:avLst/>
              <a:gdLst/>
              <a:ahLst/>
              <a:cxnLst/>
              <a:rect l="l" t="t" r="r" b="b"/>
              <a:pathLst>
                <a:path w="871219" h="772160">
                  <a:moveTo>
                    <a:pt x="871219" y="579119"/>
                  </a:moveTo>
                  <a:lnTo>
                    <a:pt x="848360" y="579119"/>
                  </a:lnTo>
                  <a:lnTo>
                    <a:pt x="848360" y="193039"/>
                  </a:lnTo>
                  <a:lnTo>
                    <a:pt x="871219" y="193039"/>
                  </a:lnTo>
                  <a:lnTo>
                    <a:pt x="871219" y="579119"/>
                  </a:lnTo>
                  <a:close/>
                </a:path>
                <a:path w="871219" h="772160">
                  <a:moveTo>
                    <a:pt x="825500" y="579119"/>
                  </a:moveTo>
                  <a:lnTo>
                    <a:pt x="781050" y="579119"/>
                  </a:lnTo>
                  <a:lnTo>
                    <a:pt x="781050" y="193039"/>
                  </a:lnTo>
                  <a:lnTo>
                    <a:pt x="825500" y="193039"/>
                  </a:lnTo>
                  <a:lnTo>
                    <a:pt x="825500" y="579119"/>
                  </a:lnTo>
                  <a:close/>
                </a:path>
                <a:path w="871219" h="772160">
                  <a:moveTo>
                    <a:pt x="758190" y="579119"/>
                  </a:moveTo>
                  <a:lnTo>
                    <a:pt x="363219" y="579119"/>
                  </a:lnTo>
                  <a:lnTo>
                    <a:pt x="363219" y="772159"/>
                  </a:lnTo>
                  <a:lnTo>
                    <a:pt x="0" y="386079"/>
                  </a:lnTo>
                  <a:lnTo>
                    <a:pt x="363219" y="0"/>
                  </a:lnTo>
                  <a:lnTo>
                    <a:pt x="363219" y="193039"/>
                  </a:lnTo>
                  <a:lnTo>
                    <a:pt x="758190" y="193039"/>
                  </a:lnTo>
                  <a:lnTo>
                    <a:pt x="758190" y="579119"/>
                  </a:lnTo>
                  <a:close/>
                </a:path>
                <a:path w="871219" h="772160">
                  <a:moveTo>
                    <a:pt x="871219" y="772159"/>
                  </a:moveTo>
                  <a:lnTo>
                    <a:pt x="871219" y="772159"/>
                  </a:lnTo>
                </a:path>
                <a:path w="871219" h="77216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854440" y="608965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0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54440" y="545592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0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54440" y="481075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1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54440" y="417702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1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54440" y="354457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2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54440" y="289814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2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54440" y="226567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3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54440" y="163195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3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54440" y="98552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4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54440" y="35305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4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31759" y="0"/>
            <a:ext cx="10826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75" dirty="0">
                <a:latin typeface="Arial"/>
                <a:cs typeface="Arial"/>
              </a:rPr>
              <a:t>Absolute</a:t>
            </a:r>
            <a:r>
              <a:rPr sz="1350" b="1" spc="-350" dirty="0">
                <a:latin typeface="Arial"/>
                <a:cs typeface="Arial"/>
              </a:rPr>
              <a:t>humidity</a:t>
            </a:r>
            <a:r>
              <a:rPr sz="1350" b="1" spc="-330" dirty="0">
                <a:latin typeface="Arial"/>
                <a:cs typeface="Arial"/>
              </a:rPr>
              <a:t> </a:t>
            </a:r>
            <a:r>
              <a:rPr sz="1350" b="1" spc="-320" dirty="0">
                <a:latin typeface="Arial"/>
                <a:cs typeface="Arial"/>
              </a:rPr>
              <a:t>(kg/kg)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96279" y="1430020"/>
            <a:ext cx="72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Air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 44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2860" y="2324100"/>
            <a:ext cx="729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 65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73910" y="259079"/>
            <a:ext cx="210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Sensible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Heating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29510" y="3242309"/>
            <a:ext cx="150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Duct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Heater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141280" y="617280"/>
            <a:ext cx="1943100" cy="2640330"/>
            <a:chOff x="2141280" y="617280"/>
            <a:chExt cx="1943100" cy="2640330"/>
          </a:xfrm>
        </p:grpSpPr>
        <p:sp>
          <p:nvSpPr>
            <p:cNvPr id="75" name="object 75"/>
            <p:cNvSpPr/>
            <p:nvPr/>
          </p:nvSpPr>
          <p:spPr>
            <a:xfrm>
              <a:off x="3191510" y="2978150"/>
              <a:ext cx="31750" cy="273050"/>
            </a:xfrm>
            <a:custGeom>
              <a:avLst/>
              <a:gdLst/>
              <a:ahLst/>
              <a:cxnLst/>
              <a:rect l="l" t="t" r="r" b="b"/>
              <a:pathLst>
                <a:path w="31750" h="273050">
                  <a:moveTo>
                    <a:pt x="0" y="273050"/>
                  </a:moveTo>
                  <a:lnTo>
                    <a:pt x="317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167380" y="2872739"/>
              <a:ext cx="113030" cy="116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47570" y="623570"/>
              <a:ext cx="1930400" cy="1270"/>
            </a:xfrm>
            <a:custGeom>
              <a:avLst/>
              <a:gdLst/>
              <a:ahLst/>
              <a:cxnLst/>
              <a:rect l="l" t="t" r="r" b="b"/>
              <a:pathLst>
                <a:path w="1930400" h="1270">
                  <a:moveTo>
                    <a:pt x="0" y="0"/>
                  </a:moveTo>
                  <a:lnTo>
                    <a:pt x="1930400" y="126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444" y="468630"/>
            <a:ext cx="7533005" cy="5762625"/>
            <a:chOff x="1274444" y="468630"/>
            <a:chExt cx="7533005" cy="5762625"/>
          </a:xfrm>
        </p:grpSpPr>
        <p:sp>
          <p:nvSpPr>
            <p:cNvPr id="3" name="object 3"/>
            <p:cNvSpPr/>
            <p:nvPr/>
          </p:nvSpPr>
          <p:spPr>
            <a:xfrm>
              <a:off x="1275079" y="6217284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12700" y="0"/>
                  </a:lnTo>
                </a:path>
                <a:path w="474980">
                  <a:moveTo>
                    <a:pt x="39369" y="0"/>
                  </a:moveTo>
                  <a:lnTo>
                    <a:pt x="52069" y="0"/>
                  </a:lnTo>
                </a:path>
                <a:path w="474980">
                  <a:moveTo>
                    <a:pt x="85089" y="0"/>
                  </a:moveTo>
                  <a:lnTo>
                    <a:pt x="97789" y="0"/>
                  </a:lnTo>
                </a:path>
                <a:path w="474980">
                  <a:moveTo>
                    <a:pt x="125729" y="0"/>
                  </a:moveTo>
                  <a:lnTo>
                    <a:pt x="138429" y="0"/>
                  </a:lnTo>
                </a:path>
                <a:path w="474980">
                  <a:moveTo>
                    <a:pt x="165100" y="0"/>
                  </a:moveTo>
                  <a:lnTo>
                    <a:pt x="177800" y="0"/>
                  </a:lnTo>
                </a:path>
                <a:path w="474980">
                  <a:moveTo>
                    <a:pt x="210819" y="0"/>
                  </a:moveTo>
                  <a:lnTo>
                    <a:pt x="223519" y="0"/>
                  </a:lnTo>
                </a:path>
                <a:path w="474980">
                  <a:moveTo>
                    <a:pt x="250189" y="0"/>
                  </a:moveTo>
                  <a:lnTo>
                    <a:pt x="262889" y="0"/>
                  </a:lnTo>
                </a:path>
                <a:path w="474980">
                  <a:moveTo>
                    <a:pt x="289559" y="0"/>
                  </a:moveTo>
                  <a:lnTo>
                    <a:pt x="302259" y="0"/>
                  </a:lnTo>
                </a:path>
                <a:path w="474980">
                  <a:moveTo>
                    <a:pt x="336550" y="0"/>
                  </a:moveTo>
                  <a:lnTo>
                    <a:pt x="349250" y="0"/>
                  </a:lnTo>
                </a:path>
                <a:path w="474980">
                  <a:moveTo>
                    <a:pt x="375919" y="0"/>
                  </a:moveTo>
                  <a:lnTo>
                    <a:pt x="388619" y="0"/>
                  </a:lnTo>
                </a:path>
                <a:path w="474980">
                  <a:moveTo>
                    <a:pt x="415289" y="0"/>
                  </a:moveTo>
                  <a:lnTo>
                    <a:pt x="427989" y="0"/>
                  </a:lnTo>
                </a:path>
                <a:path w="474980">
                  <a:moveTo>
                    <a:pt x="462280" y="0"/>
                  </a:moveTo>
                  <a:lnTo>
                    <a:pt x="474980" y="0"/>
                  </a:lnTo>
                </a:path>
              </a:pathLst>
            </a:custGeom>
            <a:ln w="1397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3079" y="474980"/>
              <a:ext cx="7018020" cy="5749290"/>
            </a:xfrm>
            <a:custGeom>
              <a:avLst/>
              <a:gdLst/>
              <a:ahLst/>
              <a:cxnLst/>
              <a:rect l="l" t="t" r="r" b="b"/>
              <a:pathLst>
                <a:path w="7018020" h="5749290">
                  <a:moveTo>
                    <a:pt x="0" y="5749290"/>
                  </a:moveTo>
                  <a:lnTo>
                    <a:pt x="0" y="5722620"/>
                  </a:lnTo>
                </a:path>
                <a:path w="7018020" h="5749290">
                  <a:moveTo>
                    <a:pt x="39369" y="5749290"/>
                  </a:moveTo>
                  <a:lnTo>
                    <a:pt x="39369" y="5722620"/>
                  </a:lnTo>
                </a:path>
                <a:path w="7018020" h="5749290">
                  <a:moveTo>
                    <a:pt x="85089" y="5749290"/>
                  </a:moveTo>
                  <a:lnTo>
                    <a:pt x="85089" y="5722620"/>
                  </a:lnTo>
                </a:path>
                <a:path w="7018020" h="5749290">
                  <a:moveTo>
                    <a:pt x="125730" y="5749290"/>
                  </a:moveTo>
                  <a:lnTo>
                    <a:pt x="125730" y="5722620"/>
                  </a:lnTo>
                </a:path>
                <a:path w="7018020" h="5749290">
                  <a:moveTo>
                    <a:pt x="165100" y="5749290"/>
                  </a:moveTo>
                  <a:lnTo>
                    <a:pt x="165100" y="5722620"/>
                  </a:lnTo>
                </a:path>
                <a:path w="7018020" h="5749290">
                  <a:moveTo>
                    <a:pt x="210819" y="5749290"/>
                  </a:moveTo>
                  <a:lnTo>
                    <a:pt x="210819" y="5722620"/>
                  </a:lnTo>
                </a:path>
                <a:path w="7018020" h="5749290">
                  <a:moveTo>
                    <a:pt x="250189" y="5749290"/>
                  </a:moveTo>
                  <a:lnTo>
                    <a:pt x="250189" y="5722620"/>
                  </a:lnTo>
                </a:path>
                <a:path w="7018020" h="5749290">
                  <a:moveTo>
                    <a:pt x="290830" y="5749290"/>
                  </a:moveTo>
                  <a:lnTo>
                    <a:pt x="290830" y="5722620"/>
                  </a:lnTo>
                </a:path>
                <a:path w="7018020" h="5749290">
                  <a:moveTo>
                    <a:pt x="336550" y="5749290"/>
                  </a:moveTo>
                  <a:lnTo>
                    <a:pt x="336550" y="5709920"/>
                  </a:lnTo>
                </a:path>
                <a:path w="7018020" h="5749290">
                  <a:moveTo>
                    <a:pt x="375919" y="5749290"/>
                  </a:moveTo>
                  <a:lnTo>
                    <a:pt x="375919" y="5709920"/>
                  </a:lnTo>
                </a:path>
                <a:path w="7018020" h="5749290">
                  <a:moveTo>
                    <a:pt x="415289" y="5749290"/>
                  </a:moveTo>
                  <a:lnTo>
                    <a:pt x="415289" y="5709920"/>
                  </a:lnTo>
                </a:path>
                <a:path w="7018020" h="5749290">
                  <a:moveTo>
                    <a:pt x="462280" y="5749290"/>
                  </a:moveTo>
                  <a:lnTo>
                    <a:pt x="462280" y="5709920"/>
                  </a:lnTo>
                </a:path>
                <a:path w="7018020" h="5749290">
                  <a:moveTo>
                    <a:pt x="501650" y="5749290"/>
                  </a:moveTo>
                  <a:lnTo>
                    <a:pt x="501650" y="5709920"/>
                  </a:lnTo>
                </a:path>
                <a:path w="7018020" h="5749290">
                  <a:moveTo>
                    <a:pt x="541019" y="5749290"/>
                  </a:moveTo>
                  <a:lnTo>
                    <a:pt x="541019" y="5709920"/>
                  </a:lnTo>
                </a:path>
                <a:path w="7018020" h="5749290">
                  <a:moveTo>
                    <a:pt x="586739" y="5749290"/>
                  </a:moveTo>
                  <a:lnTo>
                    <a:pt x="586739" y="5695950"/>
                  </a:lnTo>
                </a:path>
                <a:path w="7018020" h="5749290">
                  <a:moveTo>
                    <a:pt x="627380" y="5749290"/>
                  </a:moveTo>
                  <a:lnTo>
                    <a:pt x="627380" y="5695950"/>
                  </a:lnTo>
                </a:path>
                <a:path w="7018020" h="5749290">
                  <a:moveTo>
                    <a:pt x="666750" y="5749290"/>
                  </a:moveTo>
                  <a:lnTo>
                    <a:pt x="666750" y="5695950"/>
                  </a:lnTo>
                </a:path>
                <a:path w="7018020" h="5749290">
                  <a:moveTo>
                    <a:pt x="712469" y="5749290"/>
                  </a:moveTo>
                  <a:lnTo>
                    <a:pt x="712469" y="5695950"/>
                  </a:lnTo>
                </a:path>
                <a:path w="7018020" h="5749290">
                  <a:moveTo>
                    <a:pt x="753109" y="5749290"/>
                  </a:moveTo>
                  <a:lnTo>
                    <a:pt x="753109" y="5695950"/>
                  </a:lnTo>
                </a:path>
                <a:path w="7018020" h="5749290">
                  <a:moveTo>
                    <a:pt x="792480" y="5749290"/>
                  </a:moveTo>
                  <a:lnTo>
                    <a:pt x="792480" y="5683250"/>
                  </a:lnTo>
                </a:path>
                <a:path w="7018020" h="5749290">
                  <a:moveTo>
                    <a:pt x="831850" y="5749290"/>
                  </a:moveTo>
                  <a:lnTo>
                    <a:pt x="831850" y="5683250"/>
                  </a:lnTo>
                </a:path>
                <a:path w="7018020" h="5749290">
                  <a:moveTo>
                    <a:pt x="877569" y="5749290"/>
                  </a:moveTo>
                  <a:lnTo>
                    <a:pt x="877569" y="5683250"/>
                  </a:lnTo>
                </a:path>
                <a:path w="7018020" h="5749290">
                  <a:moveTo>
                    <a:pt x="916939" y="5749290"/>
                  </a:moveTo>
                  <a:lnTo>
                    <a:pt x="916939" y="5669280"/>
                  </a:lnTo>
                </a:path>
                <a:path w="7018020" h="5749290">
                  <a:moveTo>
                    <a:pt x="957580" y="5749290"/>
                  </a:moveTo>
                  <a:lnTo>
                    <a:pt x="957580" y="5669280"/>
                  </a:lnTo>
                </a:path>
                <a:path w="7018020" h="5749290">
                  <a:moveTo>
                    <a:pt x="1003300" y="5749290"/>
                  </a:moveTo>
                  <a:lnTo>
                    <a:pt x="1003300" y="5669280"/>
                  </a:lnTo>
                </a:path>
                <a:path w="7018020" h="5749290">
                  <a:moveTo>
                    <a:pt x="1042669" y="5749290"/>
                  </a:moveTo>
                  <a:lnTo>
                    <a:pt x="1042669" y="5669280"/>
                  </a:lnTo>
                </a:path>
                <a:path w="7018020" h="5749290">
                  <a:moveTo>
                    <a:pt x="1082039" y="5749290"/>
                  </a:moveTo>
                  <a:lnTo>
                    <a:pt x="1082039" y="5656580"/>
                  </a:lnTo>
                </a:path>
                <a:path w="7018020" h="5749290">
                  <a:moveTo>
                    <a:pt x="1129030" y="5749290"/>
                  </a:moveTo>
                  <a:lnTo>
                    <a:pt x="1129030" y="5656580"/>
                  </a:lnTo>
                </a:path>
                <a:path w="7018020" h="5749290">
                  <a:moveTo>
                    <a:pt x="1168400" y="5749290"/>
                  </a:moveTo>
                  <a:lnTo>
                    <a:pt x="1168400" y="5643880"/>
                  </a:lnTo>
                </a:path>
                <a:path w="7018020" h="5749290">
                  <a:moveTo>
                    <a:pt x="1207770" y="5749290"/>
                  </a:moveTo>
                  <a:lnTo>
                    <a:pt x="1207770" y="5643880"/>
                  </a:lnTo>
                </a:path>
                <a:path w="7018020" h="5749290">
                  <a:moveTo>
                    <a:pt x="1254759" y="5749290"/>
                  </a:moveTo>
                  <a:lnTo>
                    <a:pt x="1254759" y="5643880"/>
                  </a:lnTo>
                </a:path>
                <a:path w="7018020" h="5749290">
                  <a:moveTo>
                    <a:pt x="1294130" y="5749290"/>
                  </a:moveTo>
                  <a:lnTo>
                    <a:pt x="1294130" y="5631180"/>
                  </a:lnTo>
                </a:path>
                <a:path w="7018020" h="5749290">
                  <a:moveTo>
                    <a:pt x="1333500" y="5749290"/>
                  </a:moveTo>
                  <a:lnTo>
                    <a:pt x="1333500" y="5631180"/>
                  </a:lnTo>
                </a:path>
                <a:path w="7018020" h="5749290">
                  <a:moveTo>
                    <a:pt x="1379220" y="5749290"/>
                  </a:moveTo>
                  <a:lnTo>
                    <a:pt x="1379220" y="5617210"/>
                  </a:lnTo>
                </a:path>
                <a:path w="7018020" h="5749290">
                  <a:moveTo>
                    <a:pt x="1418589" y="5749290"/>
                  </a:moveTo>
                  <a:lnTo>
                    <a:pt x="1418589" y="5617210"/>
                  </a:lnTo>
                </a:path>
                <a:path w="7018020" h="5749290">
                  <a:moveTo>
                    <a:pt x="1459230" y="5749290"/>
                  </a:moveTo>
                  <a:lnTo>
                    <a:pt x="1459230" y="5604510"/>
                  </a:lnTo>
                </a:path>
                <a:path w="7018020" h="5749290">
                  <a:moveTo>
                    <a:pt x="1504949" y="5749290"/>
                  </a:moveTo>
                  <a:lnTo>
                    <a:pt x="1504949" y="5604510"/>
                  </a:lnTo>
                </a:path>
                <a:path w="7018020" h="5749290">
                  <a:moveTo>
                    <a:pt x="1544320" y="5749290"/>
                  </a:moveTo>
                  <a:lnTo>
                    <a:pt x="1544320" y="5590540"/>
                  </a:lnTo>
                </a:path>
                <a:path w="7018020" h="5749290">
                  <a:moveTo>
                    <a:pt x="1583690" y="5749290"/>
                  </a:moveTo>
                  <a:lnTo>
                    <a:pt x="1583690" y="5577840"/>
                  </a:lnTo>
                </a:path>
                <a:path w="7018020" h="5749290">
                  <a:moveTo>
                    <a:pt x="1630680" y="5749290"/>
                  </a:moveTo>
                  <a:lnTo>
                    <a:pt x="1630680" y="5577840"/>
                  </a:lnTo>
                </a:path>
                <a:path w="7018020" h="5749290">
                  <a:moveTo>
                    <a:pt x="1670049" y="5749290"/>
                  </a:moveTo>
                  <a:lnTo>
                    <a:pt x="1670049" y="5563870"/>
                  </a:lnTo>
                </a:path>
                <a:path w="7018020" h="5749290">
                  <a:moveTo>
                    <a:pt x="1709420" y="5749290"/>
                  </a:moveTo>
                  <a:lnTo>
                    <a:pt x="1709420" y="5551170"/>
                  </a:lnTo>
                </a:path>
                <a:path w="7018020" h="5749290">
                  <a:moveTo>
                    <a:pt x="1756409" y="5749290"/>
                  </a:moveTo>
                  <a:lnTo>
                    <a:pt x="1756409" y="5551170"/>
                  </a:lnTo>
                </a:path>
                <a:path w="7018020" h="5749290">
                  <a:moveTo>
                    <a:pt x="1795780" y="5749290"/>
                  </a:moveTo>
                  <a:lnTo>
                    <a:pt x="1795780" y="5538470"/>
                  </a:lnTo>
                </a:path>
                <a:path w="7018020" h="5749290">
                  <a:moveTo>
                    <a:pt x="1835149" y="5749290"/>
                  </a:moveTo>
                  <a:lnTo>
                    <a:pt x="1835149" y="5524500"/>
                  </a:lnTo>
                </a:path>
                <a:path w="7018020" h="5749290">
                  <a:moveTo>
                    <a:pt x="1880870" y="5749290"/>
                  </a:moveTo>
                  <a:lnTo>
                    <a:pt x="1880870" y="5511800"/>
                  </a:lnTo>
                </a:path>
                <a:path w="7018020" h="5749290">
                  <a:moveTo>
                    <a:pt x="1920240" y="5749290"/>
                  </a:moveTo>
                  <a:lnTo>
                    <a:pt x="1920240" y="5499100"/>
                  </a:lnTo>
                </a:path>
                <a:path w="7018020" h="5749290">
                  <a:moveTo>
                    <a:pt x="1960880" y="5749290"/>
                  </a:moveTo>
                  <a:lnTo>
                    <a:pt x="1960880" y="5485130"/>
                  </a:lnTo>
                </a:path>
                <a:path w="7018020" h="5749290">
                  <a:moveTo>
                    <a:pt x="2006599" y="5749290"/>
                  </a:moveTo>
                  <a:lnTo>
                    <a:pt x="2006599" y="5472430"/>
                  </a:lnTo>
                </a:path>
                <a:path w="7018020" h="5749290">
                  <a:moveTo>
                    <a:pt x="2045970" y="5749290"/>
                  </a:moveTo>
                  <a:lnTo>
                    <a:pt x="2045970" y="5458460"/>
                  </a:lnTo>
                </a:path>
                <a:path w="7018020" h="5749290">
                  <a:moveTo>
                    <a:pt x="2086609" y="5749290"/>
                  </a:moveTo>
                  <a:lnTo>
                    <a:pt x="2086609" y="5445760"/>
                  </a:lnTo>
                </a:path>
                <a:path w="7018020" h="5749290">
                  <a:moveTo>
                    <a:pt x="2132330" y="5749290"/>
                  </a:moveTo>
                  <a:lnTo>
                    <a:pt x="2132330" y="5433060"/>
                  </a:lnTo>
                </a:path>
                <a:path w="7018020" h="5749290">
                  <a:moveTo>
                    <a:pt x="2171699" y="5749290"/>
                  </a:moveTo>
                  <a:lnTo>
                    <a:pt x="2171699" y="5419090"/>
                  </a:lnTo>
                </a:path>
                <a:path w="7018020" h="5749290">
                  <a:moveTo>
                    <a:pt x="2211070" y="5749290"/>
                  </a:moveTo>
                  <a:lnTo>
                    <a:pt x="2211070" y="5406390"/>
                  </a:lnTo>
                </a:path>
                <a:path w="7018020" h="5749290">
                  <a:moveTo>
                    <a:pt x="2258060" y="5749290"/>
                  </a:moveTo>
                  <a:lnTo>
                    <a:pt x="2258060" y="5379720"/>
                  </a:lnTo>
                </a:path>
                <a:path w="7018020" h="5749290">
                  <a:moveTo>
                    <a:pt x="2297430" y="5749290"/>
                  </a:moveTo>
                  <a:lnTo>
                    <a:pt x="2297430" y="5367020"/>
                  </a:lnTo>
                </a:path>
                <a:path w="7018020" h="5749290">
                  <a:moveTo>
                    <a:pt x="2336799" y="5749290"/>
                  </a:moveTo>
                  <a:lnTo>
                    <a:pt x="2336799" y="5353050"/>
                  </a:lnTo>
                </a:path>
                <a:path w="7018020" h="5749290">
                  <a:moveTo>
                    <a:pt x="2382520" y="5749290"/>
                  </a:moveTo>
                  <a:lnTo>
                    <a:pt x="2382520" y="5327650"/>
                  </a:lnTo>
                </a:path>
                <a:path w="7018020" h="5749290">
                  <a:moveTo>
                    <a:pt x="2423160" y="5749290"/>
                  </a:moveTo>
                  <a:lnTo>
                    <a:pt x="2423160" y="5313680"/>
                  </a:lnTo>
                </a:path>
                <a:path w="7018020" h="5749290">
                  <a:moveTo>
                    <a:pt x="2462530" y="5749290"/>
                  </a:moveTo>
                  <a:lnTo>
                    <a:pt x="2462530" y="5287010"/>
                  </a:lnTo>
                </a:path>
                <a:path w="7018020" h="5749290">
                  <a:moveTo>
                    <a:pt x="2508249" y="5749290"/>
                  </a:moveTo>
                  <a:lnTo>
                    <a:pt x="2508249" y="5274310"/>
                  </a:lnTo>
                </a:path>
                <a:path w="7018020" h="5749290">
                  <a:moveTo>
                    <a:pt x="2547620" y="5749290"/>
                  </a:moveTo>
                  <a:lnTo>
                    <a:pt x="2547620" y="5247640"/>
                  </a:lnTo>
                </a:path>
                <a:path w="7018020" h="5749290">
                  <a:moveTo>
                    <a:pt x="2588260" y="5749290"/>
                  </a:moveTo>
                  <a:lnTo>
                    <a:pt x="2588260" y="5222240"/>
                  </a:lnTo>
                </a:path>
                <a:path w="7018020" h="5749290">
                  <a:moveTo>
                    <a:pt x="2633980" y="5749290"/>
                  </a:moveTo>
                  <a:lnTo>
                    <a:pt x="2633980" y="5208270"/>
                  </a:lnTo>
                </a:path>
                <a:path w="7018020" h="5749290">
                  <a:moveTo>
                    <a:pt x="2673349" y="5749290"/>
                  </a:moveTo>
                  <a:lnTo>
                    <a:pt x="2673349" y="5181600"/>
                  </a:lnTo>
                </a:path>
                <a:path w="7018020" h="5749290">
                  <a:moveTo>
                    <a:pt x="2712720" y="5749290"/>
                  </a:moveTo>
                  <a:lnTo>
                    <a:pt x="2712720" y="5156200"/>
                  </a:lnTo>
                </a:path>
                <a:path w="7018020" h="5749290">
                  <a:moveTo>
                    <a:pt x="2759710" y="5749290"/>
                  </a:moveTo>
                  <a:lnTo>
                    <a:pt x="2759710" y="5142230"/>
                  </a:lnTo>
                </a:path>
                <a:path w="7018020" h="5749290">
                  <a:moveTo>
                    <a:pt x="2799080" y="5749290"/>
                  </a:moveTo>
                  <a:lnTo>
                    <a:pt x="2799080" y="5115560"/>
                  </a:lnTo>
                </a:path>
                <a:path w="7018020" h="5749290">
                  <a:moveTo>
                    <a:pt x="2838449" y="5749290"/>
                  </a:moveTo>
                  <a:lnTo>
                    <a:pt x="2838449" y="5090160"/>
                  </a:lnTo>
                </a:path>
                <a:path w="7018020" h="5749290">
                  <a:moveTo>
                    <a:pt x="2885440" y="5749290"/>
                  </a:moveTo>
                  <a:lnTo>
                    <a:pt x="2885440" y="5063490"/>
                  </a:lnTo>
                </a:path>
                <a:path w="7018020" h="5749290">
                  <a:moveTo>
                    <a:pt x="2924810" y="5749290"/>
                  </a:moveTo>
                  <a:lnTo>
                    <a:pt x="2924810" y="5036820"/>
                  </a:lnTo>
                </a:path>
                <a:path w="7018020" h="5749290">
                  <a:moveTo>
                    <a:pt x="2964180" y="5749290"/>
                  </a:moveTo>
                  <a:lnTo>
                    <a:pt x="2964180" y="5010150"/>
                  </a:lnTo>
                </a:path>
                <a:path w="7018020" h="5749290">
                  <a:moveTo>
                    <a:pt x="3009899" y="5749290"/>
                  </a:moveTo>
                  <a:lnTo>
                    <a:pt x="3009899" y="4970780"/>
                  </a:lnTo>
                </a:path>
                <a:path w="7018020" h="5749290">
                  <a:moveTo>
                    <a:pt x="3049270" y="5749290"/>
                  </a:moveTo>
                  <a:lnTo>
                    <a:pt x="3049270" y="4945380"/>
                  </a:lnTo>
                </a:path>
                <a:path w="7018020" h="5749290">
                  <a:moveTo>
                    <a:pt x="3089910" y="5749290"/>
                  </a:moveTo>
                  <a:lnTo>
                    <a:pt x="3089910" y="4918710"/>
                  </a:lnTo>
                </a:path>
                <a:path w="7018020" h="5749290">
                  <a:moveTo>
                    <a:pt x="3135630" y="5749290"/>
                  </a:moveTo>
                  <a:lnTo>
                    <a:pt x="3135630" y="4878070"/>
                  </a:lnTo>
                </a:path>
                <a:path w="7018020" h="5749290">
                  <a:moveTo>
                    <a:pt x="3174999" y="5749290"/>
                  </a:moveTo>
                  <a:lnTo>
                    <a:pt x="3174999" y="4852670"/>
                  </a:lnTo>
                </a:path>
                <a:path w="7018020" h="5749290">
                  <a:moveTo>
                    <a:pt x="3214370" y="5749290"/>
                  </a:moveTo>
                  <a:lnTo>
                    <a:pt x="3214370" y="4813300"/>
                  </a:lnTo>
                </a:path>
                <a:path w="7018020" h="5749290">
                  <a:moveTo>
                    <a:pt x="3261359" y="5749290"/>
                  </a:moveTo>
                  <a:lnTo>
                    <a:pt x="3261359" y="4773930"/>
                  </a:lnTo>
                </a:path>
                <a:path w="7018020" h="5749290">
                  <a:moveTo>
                    <a:pt x="3300729" y="5749290"/>
                  </a:moveTo>
                  <a:lnTo>
                    <a:pt x="3300729" y="4733290"/>
                  </a:lnTo>
                </a:path>
                <a:path w="7018020" h="5749290">
                  <a:moveTo>
                    <a:pt x="3340100" y="5749290"/>
                  </a:moveTo>
                  <a:lnTo>
                    <a:pt x="3340100" y="4693920"/>
                  </a:lnTo>
                </a:path>
                <a:path w="7018020" h="5749290">
                  <a:moveTo>
                    <a:pt x="3379470" y="5749290"/>
                  </a:moveTo>
                  <a:lnTo>
                    <a:pt x="3379470" y="4654550"/>
                  </a:lnTo>
                </a:path>
                <a:path w="7018020" h="5749290">
                  <a:moveTo>
                    <a:pt x="3426459" y="5749290"/>
                  </a:moveTo>
                  <a:lnTo>
                    <a:pt x="3426459" y="4615180"/>
                  </a:lnTo>
                </a:path>
                <a:path w="7018020" h="5749290">
                  <a:moveTo>
                    <a:pt x="3465829" y="5749290"/>
                  </a:moveTo>
                  <a:lnTo>
                    <a:pt x="3465829" y="4575810"/>
                  </a:lnTo>
                </a:path>
                <a:path w="7018020" h="5749290">
                  <a:moveTo>
                    <a:pt x="3505200" y="5749290"/>
                  </a:moveTo>
                  <a:lnTo>
                    <a:pt x="3505200" y="4536440"/>
                  </a:lnTo>
                </a:path>
                <a:path w="7018020" h="5749290">
                  <a:moveTo>
                    <a:pt x="3550920" y="5749290"/>
                  </a:moveTo>
                  <a:lnTo>
                    <a:pt x="3550920" y="4483100"/>
                  </a:lnTo>
                </a:path>
                <a:path w="7018020" h="5749290">
                  <a:moveTo>
                    <a:pt x="3591559" y="5749290"/>
                  </a:moveTo>
                  <a:lnTo>
                    <a:pt x="3591559" y="4443730"/>
                  </a:lnTo>
                </a:path>
                <a:path w="7018020" h="5749290">
                  <a:moveTo>
                    <a:pt x="3630929" y="5749290"/>
                  </a:moveTo>
                  <a:lnTo>
                    <a:pt x="3630929" y="4390390"/>
                  </a:lnTo>
                </a:path>
                <a:path w="7018020" h="5749290">
                  <a:moveTo>
                    <a:pt x="3676650" y="5749290"/>
                  </a:moveTo>
                  <a:lnTo>
                    <a:pt x="3676650" y="4338320"/>
                  </a:lnTo>
                </a:path>
                <a:path w="7018020" h="5749290">
                  <a:moveTo>
                    <a:pt x="3717290" y="5749290"/>
                  </a:moveTo>
                  <a:lnTo>
                    <a:pt x="3717290" y="4284980"/>
                  </a:lnTo>
                </a:path>
                <a:path w="7018020" h="5749290">
                  <a:moveTo>
                    <a:pt x="3756659" y="5749290"/>
                  </a:moveTo>
                  <a:lnTo>
                    <a:pt x="3756659" y="4232910"/>
                  </a:lnTo>
                </a:path>
                <a:path w="7018020" h="5749290">
                  <a:moveTo>
                    <a:pt x="3802379" y="5749290"/>
                  </a:moveTo>
                  <a:lnTo>
                    <a:pt x="3802379" y="4179570"/>
                  </a:lnTo>
                </a:path>
                <a:path w="7018020" h="5749290">
                  <a:moveTo>
                    <a:pt x="3841750" y="5749290"/>
                  </a:moveTo>
                  <a:lnTo>
                    <a:pt x="3841750" y="4127500"/>
                  </a:lnTo>
                </a:path>
                <a:path w="7018020" h="5749290">
                  <a:moveTo>
                    <a:pt x="3881120" y="5749290"/>
                  </a:moveTo>
                  <a:lnTo>
                    <a:pt x="3881120" y="4061460"/>
                  </a:lnTo>
                </a:path>
                <a:path w="7018020" h="5749290">
                  <a:moveTo>
                    <a:pt x="3928109" y="5749290"/>
                  </a:moveTo>
                  <a:lnTo>
                    <a:pt x="3928109" y="4008120"/>
                  </a:lnTo>
                </a:path>
                <a:path w="7018020" h="5749290">
                  <a:moveTo>
                    <a:pt x="3967479" y="5749290"/>
                  </a:moveTo>
                  <a:lnTo>
                    <a:pt x="3967479" y="3942080"/>
                  </a:lnTo>
                </a:path>
                <a:path w="7018020" h="5749290">
                  <a:moveTo>
                    <a:pt x="4006850" y="5749290"/>
                  </a:moveTo>
                  <a:lnTo>
                    <a:pt x="4006850" y="3877310"/>
                  </a:lnTo>
                </a:path>
                <a:path w="7018020" h="5749290">
                  <a:moveTo>
                    <a:pt x="4053840" y="5749290"/>
                  </a:moveTo>
                  <a:lnTo>
                    <a:pt x="4053840" y="3811270"/>
                  </a:lnTo>
                </a:path>
                <a:path w="7018020" h="5749290">
                  <a:moveTo>
                    <a:pt x="4093209" y="5749290"/>
                  </a:moveTo>
                  <a:lnTo>
                    <a:pt x="4093209" y="3745230"/>
                  </a:lnTo>
                </a:path>
                <a:path w="7018020" h="5749290">
                  <a:moveTo>
                    <a:pt x="4132579" y="5749290"/>
                  </a:moveTo>
                  <a:lnTo>
                    <a:pt x="4132579" y="3665220"/>
                  </a:lnTo>
                </a:path>
                <a:path w="7018020" h="5749290">
                  <a:moveTo>
                    <a:pt x="4178300" y="5749290"/>
                  </a:moveTo>
                  <a:lnTo>
                    <a:pt x="4178300" y="3600450"/>
                  </a:lnTo>
                </a:path>
                <a:path w="7018020" h="5749290">
                  <a:moveTo>
                    <a:pt x="4218940" y="5749290"/>
                  </a:moveTo>
                  <a:lnTo>
                    <a:pt x="4218940" y="3520440"/>
                  </a:lnTo>
                </a:path>
                <a:path w="7018020" h="5749290">
                  <a:moveTo>
                    <a:pt x="4258309" y="5749290"/>
                  </a:moveTo>
                  <a:lnTo>
                    <a:pt x="4258309" y="3441700"/>
                  </a:lnTo>
                </a:path>
                <a:path w="7018020" h="5749290">
                  <a:moveTo>
                    <a:pt x="4304030" y="5749290"/>
                  </a:moveTo>
                  <a:lnTo>
                    <a:pt x="4304030" y="3361690"/>
                  </a:lnTo>
                </a:path>
                <a:path w="7018020" h="5749290">
                  <a:moveTo>
                    <a:pt x="4343400" y="5749290"/>
                  </a:moveTo>
                  <a:lnTo>
                    <a:pt x="4343400" y="3270250"/>
                  </a:lnTo>
                </a:path>
                <a:path w="7018020" h="5749290">
                  <a:moveTo>
                    <a:pt x="4382770" y="5749290"/>
                  </a:moveTo>
                  <a:lnTo>
                    <a:pt x="4382770" y="3191510"/>
                  </a:lnTo>
                </a:path>
                <a:path w="7018020" h="5749290">
                  <a:moveTo>
                    <a:pt x="4429759" y="5749290"/>
                  </a:moveTo>
                  <a:lnTo>
                    <a:pt x="4429759" y="3098800"/>
                  </a:lnTo>
                </a:path>
                <a:path w="7018020" h="5749290">
                  <a:moveTo>
                    <a:pt x="4469130" y="5749290"/>
                  </a:moveTo>
                  <a:lnTo>
                    <a:pt x="4469130" y="3006090"/>
                  </a:lnTo>
                </a:path>
                <a:path w="7018020" h="5749290">
                  <a:moveTo>
                    <a:pt x="4508500" y="5749290"/>
                  </a:moveTo>
                  <a:lnTo>
                    <a:pt x="4508500" y="2914650"/>
                  </a:lnTo>
                </a:path>
                <a:path w="7018020" h="5749290">
                  <a:moveTo>
                    <a:pt x="4555490" y="5749290"/>
                  </a:moveTo>
                  <a:lnTo>
                    <a:pt x="4555490" y="2821940"/>
                  </a:lnTo>
                </a:path>
                <a:path w="7018020" h="5749290">
                  <a:moveTo>
                    <a:pt x="4594859" y="5749290"/>
                  </a:moveTo>
                  <a:lnTo>
                    <a:pt x="4594859" y="2716530"/>
                  </a:lnTo>
                </a:path>
                <a:path w="7018020" h="5749290">
                  <a:moveTo>
                    <a:pt x="4634230" y="5749290"/>
                  </a:moveTo>
                  <a:lnTo>
                    <a:pt x="4634230" y="2611120"/>
                  </a:lnTo>
                </a:path>
                <a:path w="7018020" h="5749290">
                  <a:moveTo>
                    <a:pt x="4679950" y="5749290"/>
                  </a:moveTo>
                  <a:lnTo>
                    <a:pt x="4679950" y="2505710"/>
                  </a:lnTo>
                </a:path>
                <a:path w="7018020" h="5749290">
                  <a:moveTo>
                    <a:pt x="4720590" y="5749290"/>
                  </a:moveTo>
                  <a:lnTo>
                    <a:pt x="4720590" y="2399030"/>
                  </a:lnTo>
                </a:path>
                <a:path w="7018020" h="5749290">
                  <a:moveTo>
                    <a:pt x="4759960" y="5749290"/>
                  </a:moveTo>
                  <a:lnTo>
                    <a:pt x="4759960" y="2280920"/>
                  </a:lnTo>
                </a:path>
                <a:path w="7018020" h="5749290">
                  <a:moveTo>
                    <a:pt x="4805680" y="5749290"/>
                  </a:moveTo>
                  <a:lnTo>
                    <a:pt x="4805680" y="2162810"/>
                  </a:lnTo>
                </a:path>
                <a:path w="7018020" h="5749290">
                  <a:moveTo>
                    <a:pt x="4845050" y="5749290"/>
                  </a:moveTo>
                  <a:lnTo>
                    <a:pt x="4845050" y="2043430"/>
                  </a:lnTo>
                </a:path>
                <a:path w="7018020" h="5749290">
                  <a:moveTo>
                    <a:pt x="4884420" y="5749290"/>
                  </a:moveTo>
                  <a:lnTo>
                    <a:pt x="4884420" y="1925320"/>
                  </a:lnTo>
                </a:path>
                <a:path w="7018020" h="5749290">
                  <a:moveTo>
                    <a:pt x="4931410" y="5749290"/>
                  </a:moveTo>
                  <a:lnTo>
                    <a:pt x="4931410" y="1793240"/>
                  </a:lnTo>
                </a:path>
                <a:path w="7018020" h="5749290">
                  <a:moveTo>
                    <a:pt x="4970780" y="5749290"/>
                  </a:moveTo>
                  <a:lnTo>
                    <a:pt x="4970780" y="1661160"/>
                  </a:lnTo>
                </a:path>
                <a:path w="7018020" h="5749290">
                  <a:moveTo>
                    <a:pt x="5010150" y="5749290"/>
                  </a:moveTo>
                  <a:lnTo>
                    <a:pt x="5010150" y="1516380"/>
                  </a:lnTo>
                </a:path>
                <a:path w="7018020" h="5749290">
                  <a:moveTo>
                    <a:pt x="5057140" y="5749290"/>
                  </a:moveTo>
                  <a:lnTo>
                    <a:pt x="5057140" y="1384300"/>
                  </a:lnTo>
                </a:path>
                <a:path w="7018020" h="5749290">
                  <a:moveTo>
                    <a:pt x="5096510" y="5749290"/>
                  </a:moveTo>
                  <a:lnTo>
                    <a:pt x="5096510" y="1239520"/>
                  </a:lnTo>
                </a:path>
                <a:path w="7018020" h="5749290">
                  <a:moveTo>
                    <a:pt x="5135880" y="5749290"/>
                  </a:moveTo>
                  <a:lnTo>
                    <a:pt x="5135880" y="1080770"/>
                  </a:lnTo>
                </a:path>
                <a:path w="7018020" h="5749290">
                  <a:moveTo>
                    <a:pt x="5182870" y="5749290"/>
                  </a:moveTo>
                  <a:lnTo>
                    <a:pt x="5182870" y="935990"/>
                  </a:lnTo>
                </a:path>
                <a:path w="7018020" h="5749290">
                  <a:moveTo>
                    <a:pt x="5222240" y="5749290"/>
                  </a:moveTo>
                  <a:lnTo>
                    <a:pt x="5222240" y="777240"/>
                  </a:lnTo>
                </a:path>
                <a:path w="7018020" h="5749290">
                  <a:moveTo>
                    <a:pt x="5261610" y="5749290"/>
                  </a:moveTo>
                  <a:lnTo>
                    <a:pt x="5261610" y="605790"/>
                  </a:lnTo>
                </a:path>
                <a:path w="7018020" h="5749290">
                  <a:moveTo>
                    <a:pt x="5307330" y="5749290"/>
                  </a:moveTo>
                  <a:lnTo>
                    <a:pt x="5307330" y="435610"/>
                  </a:lnTo>
                </a:path>
                <a:path w="7018020" h="5749290">
                  <a:moveTo>
                    <a:pt x="5346700" y="5749290"/>
                  </a:moveTo>
                  <a:lnTo>
                    <a:pt x="5346700" y="262890"/>
                  </a:lnTo>
                </a:path>
                <a:path w="7018020" h="5749290">
                  <a:moveTo>
                    <a:pt x="5387340" y="5749290"/>
                  </a:moveTo>
                  <a:lnTo>
                    <a:pt x="5387340" y="91440"/>
                  </a:lnTo>
                </a:path>
                <a:path w="7018020" h="5749290">
                  <a:moveTo>
                    <a:pt x="5433060" y="5749290"/>
                  </a:moveTo>
                  <a:lnTo>
                    <a:pt x="5433060" y="0"/>
                  </a:lnTo>
                </a:path>
                <a:path w="7018020" h="5749290">
                  <a:moveTo>
                    <a:pt x="5472430" y="5749290"/>
                  </a:moveTo>
                  <a:lnTo>
                    <a:pt x="5472430" y="0"/>
                  </a:lnTo>
                </a:path>
                <a:path w="7018020" h="5749290">
                  <a:moveTo>
                    <a:pt x="5511800" y="5749290"/>
                  </a:moveTo>
                  <a:lnTo>
                    <a:pt x="5511800" y="0"/>
                  </a:lnTo>
                </a:path>
                <a:path w="7018020" h="5749290">
                  <a:moveTo>
                    <a:pt x="5558790" y="5749290"/>
                  </a:moveTo>
                  <a:lnTo>
                    <a:pt x="5558790" y="0"/>
                  </a:lnTo>
                </a:path>
                <a:path w="7018020" h="5749290">
                  <a:moveTo>
                    <a:pt x="5598160" y="5749290"/>
                  </a:moveTo>
                  <a:lnTo>
                    <a:pt x="5598160" y="0"/>
                  </a:lnTo>
                </a:path>
                <a:path w="7018020" h="5749290">
                  <a:moveTo>
                    <a:pt x="5637530" y="5749290"/>
                  </a:moveTo>
                  <a:lnTo>
                    <a:pt x="5637530" y="0"/>
                  </a:lnTo>
                </a:path>
                <a:path w="7018020" h="5749290">
                  <a:moveTo>
                    <a:pt x="5684520" y="5749290"/>
                  </a:moveTo>
                  <a:lnTo>
                    <a:pt x="5684520" y="0"/>
                  </a:lnTo>
                </a:path>
                <a:path w="7018020" h="5749290">
                  <a:moveTo>
                    <a:pt x="5723890" y="5749290"/>
                  </a:moveTo>
                  <a:lnTo>
                    <a:pt x="5723890" y="0"/>
                  </a:lnTo>
                </a:path>
                <a:path w="7018020" h="5749290">
                  <a:moveTo>
                    <a:pt x="5763260" y="5749290"/>
                  </a:moveTo>
                  <a:lnTo>
                    <a:pt x="5763260" y="0"/>
                  </a:lnTo>
                </a:path>
                <a:path w="7018020" h="5749290">
                  <a:moveTo>
                    <a:pt x="5802630" y="5749290"/>
                  </a:moveTo>
                  <a:lnTo>
                    <a:pt x="5802630" y="0"/>
                  </a:lnTo>
                </a:path>
                <a:path w="7018020" h="5749290">
                  <a:moveTo>
                    <a:pt x="5849620" y="5749290"/>
                  </a:moveTo>
                  <a:lnTo>
                    <a:pt x="5849620" y="0"/>
                  </a:lnTo>
                </a:path>
                <a:path w="7018020" h="5749290">
                  <a:moveTo>
                    <a:pt x="5888990" y="5749290"/>
                  </a:moveTo>
                  <a:lnTo>
                    <a:pt x="5888990" y="0"/>
                  </a:lnTo>
                </a:path>
                <a:path w="7018020" h="5749290">
                  <a:moveTo>
                    <a:pt x="5928360" y="5749290"/>
                  </a:moveTo>
                  <a:lnTo>
                    <a:pt x="5928360" y="0"/>
                  </a:lnTo>
                </a:path>
                <a:path w="7018020" h="5749290">
                  <a:moveTo>
                    <a:pt x="5974080" y="5749290"/>
                  </a:moveTo>
                  <a:lnTo>
                    <a:pt x="5974080" y="0"/>
                  </a:lnTo>
                </a:path>
                <a:path w="7018020" h="5749290">
                  <a:moveTo>
                    <a:pt x="6013450" y="5749290"/>
                  </a:moveTo>
                  <a:lnTo>
                    <a:pt x="6013450" y="0"/>
                  </a:lnTo>
                </a:path>
                <a:path w="7018020" h="5749290">
                  <a:moveTo>
                    <a:pt x="6054090" y="5749290"/>
                  </a:moveTo>
                  <a:lnTo>
                    <a:pt x="6054090" y="0"/>
                  </a:lnTo>
                </a:path>
                <a:path w="7018020" h="5749290">
                  <a:moveTo>
                    <a:pt x="6099810" y="5749290"/>
                  </a:moveTo>
                  <a:lnTo>
                    <a:pt x="6099810" y="0"/>
                  </a:lnTo>
                </a:path>
                <a:path w="7018020" h="5749290">
                  <a:moveTo>
                    <a:pt x="6139180" y="5749290"/>
                  </a:moveTo>
                  <a:lnTo>
                    <a:pt x="6139180" y="0"/>
                  </a:lnTo>
                </a:path>
                <a:path w="7018020" h="5749290">
                  <a:moveTo>
                    <a:pt x="6178550" y="5749290"/>
                  </a:moveTo>
                  <a:lnTo>
                    <a:pt x="6178550" y="0"/>
                  </a:lnTo>
                </a:path>
                <a:path w="7018020" h="5749290">
                  <a:moveTo>
                    <a:pt x="6225540" y="5749290"/>
                  </a:moveTo>
                  <a:lnTo>
                    <a:pt x="6225540" y="0"/>
                  </a:lnTo>
                </a:path>
                <a:path w="7018020" h="5749290">
                  <a:moveTo>
                    <a:pt x="6264910" y="5749290"/>
                  </a:moveTo>
                  <a:lnTo>
                    <a:pt x="6264910" y="0"/>
                  </a:lnTo>
                </a:path>
                <a:path w="7018020" h="5749290">
                  <a:moveTo>
                    <a:pt x="6304280" y="5749290"/>
                  </a:moveTo>
                  <a:lnTo>
                    <a:pt x="6304280" y="0"/>
                  </a:lnTo>
                </a:path>
                <a:path w="7018020" h="5749290">
                  <a:moveTo>
                    <a:pt x="6351270" y="5749290"/>
                  </a:moveTo>
                  <a:lnTo>
                    <a:pt x="6351270" y="0"/>
                  </a:lnTo>
                </a:path>
                <a:path w="7018020" h="5749290">
                  <a:moveTo>
                    <a:pt x="6390640" y="5749290"/>
                  </a:moveTo>
                  <a:lnTo>
                    <a:pt x="6390640" y="0"/>
                  </a:lnTo>
                </a:path>
                <a:path w="7018020" h="5749290">
                  <a:moveTo>
                    <a:pt x="6430010" y="5749290"/>
                  </a:moveTo>
                  <a:lnTo>
                    <a:pt x="6430010" y="0"/>
                  </a:lnTo>
                </a:path>
                <a:path w="7018020" h="5749290">
                  <a:moveTo>
                    <a:pt x="6475730" y="5749290"/>
                  </a:moveTo>
                  <a:lnTo>
                    <a:pt x="6475730" y="0"/>
                  </a:lnTo>
                </a:path>
                <a:path w="7018020" h="5749290">
                  <a:moveTo>
                    <a:pt x="6516370" y="5749290"/>
                  </a:moveTo>
                  <a:lnTo>
                    <a:pt x="6516370" y="0"/>
                  </a:lnTo>
                </a:path>
                <a:path w="7018020" h="5749290">
                  <a:moveTo>
                    <a:pt x="6555740" y="5749290"/>
                  </a:moveTo>
                  <a:lnTo>
                    <a:pt x="6555740" y="0"/>
                  </a:lnTo>
                </a:path>
                <a:path w="7018020" h="5749290">
                  <a:moveTo>
                    <a:pt x="6601460" y="5749290"/>
                  </a:moveTo>
                  <a:lnTo>
                    <a:pt x="6601460" y="0"/>
                  </a:lnTo>
                </a:path>
                <a:path w="7018020" h="5749290">
                  <a:moveTo>
                    <a:pt x="6640830" y="5749290"/>
                  </a:moveTo>
                  <a:lnTo>
                    <a:pt x="6640830" y="0"/>
                  </a:lnTo>
                </a:path>
                <a:path w="7018020" h="5749290">
                  <a:moveTo>
                    <a:pt x="6681470" y="5749290"/>
                  </a:moveTo>
                  <a:lnTo>
                    <a:pt x="6681470" y="0"/>
                  </a:lnTo>
                </a:path>
                <a:path w="7018020" h="5749290">
                  <a:moveTo>
                    <a:pt x="6727190" y="5749290"/>
                  </a:moveTo>
                  <a:lnTo>
                    <a:pt x="6727190" y="0"/>
                  </a:lnTo>
                </a:path>
                <a:path w="7018020" h="5749290">
                  <a:moveTo>
                    <a:pt x="6766560" y="5749290"/>
                  </a:moveTo>
                  <a:lnTo>
                    <a:pt x="6766560" y="0"/>
                  </a:lnTo>
                </a:path>
                <a:path w="7018020" h="5749290">
                  <a:moveTo>
                    <a:pt x="6805930" y="5749290"/>
                  </a:moveTo>
                  <a:lnTo>
                    <a:pt x="6805930" y="0"/>
                  </a:lnTo>
                </a:path>
                <a:path w="7018020" h="5749290">
                  <a:moveTo>
                    <a:pt x="6852920" y="5749290"/>
                  </a:moveTo>
                  <a:lnTo>
                    <a:pt x="6852920" y="0"/>
                  </a:lnTo>
                </a:path>
                <a:path w="7018020" h="5749290">
                  <a:moveTo>
                    <a:pt x="6892290" y="5749290"/>
                  </a:moveTo>
                  <a:lnTo>
                    <a:pt x="6892290" y="0"/>
                  </a:lnTo>
                </a:path>
                <a:path w="7018020" h="5749290">
                  <a:moveTo>
                    <a:pt x="6931660" y="5749290"/>
                  </a:moveTo>
                  <a:lnTo>
                    <a:pt x="6931660" y="0"/>
                  </a:lnTo>
                </a:path>
                <a:path w="7018020" h="5749290">
                  <a:moveTo>
                    <a:pt x="6977380" y="5749290"/>
                  </a:moveTo>
                  <a:lnTo>
                    <a:pt x="6977380" y="0"/>
                  </a:lnTo>
                </a:path>
                <a:path w="7018020" h="5749290">
                  <a:moveTo>
                    <a:pt x="7018020" y="5617210"/>
                  </a:moveTo>
                  <a:lnTo>
                    <a:pt x="1366520" y="5617210"/>
                  </a:lnTo>
                </a:path>
                <a:path w="7018020" h="5749290">
                  <a:moveTo>
                    <a:pt x="7018020" y="5499100"/>
                  </a:moveTo>
                  <a:lnTo>
                    <a:pt x="1946909" y="5499100"/>
                  </a:lnTo>
                </a:path>
                <a:path w="7018020" h="5749290">
                  <a:moveTo>
                    <a:pt x="7018020" y="5367020"/>
                  </a:moveTo>
                  <a:lnTo>
                    <a:pt x="2297430" y="5367020"/>
                  </a:lnTo>
                </a:path>
                <a:path w="7018020" h="5749290">
                  <a:moveTo>
                    <a:pt x="7018020" y="5234940"/>
                  </a:moveTo>
                  <a:lnTo>
                    <a:pt x="2561590" y="5234940"/>
                  </a:lnTo>
                </a:path>
                <a:path w="7018020" h="5749290">
                  <a:moveTo>
                    <a:pt x="7018020" y="5115560"/>
                  </a:moveTo>
                  <a:lnTo>
                    <a:pt x="2799080" y="5115560"/>
                  </a:lnTo>
                </a:path>
                <a:path w="7018020" h="5749290">
                  <a:moveTo>
                    <a:pt x="7018020" y="4984750"/>
                  </a:moveTo>
                  <a:lnTo>
                    <a:pt x="2997199" y="4984750"/>
                  </a:lnTo>
                </a:path>
                <a:path w="7018020" h="5749290">
                  <a:moveTo>
                    <a:pt x="7018020" y="4852670"/>
                  </a:moveTo>
                  <a:lnTo>
                    <a:pt x="3162299" y="4852670"/>
                  </a:lnTo>
                </a:path>
                <a:path w="7018020" h="5749290">
                  <a:moveTo>
                    <a:pt x="7018020" y="4733290"/>
                  </a:moveTo>
                  <a:lnTo>
                    <a:pt x="3313429" y="4733290"/>
                  </a:lnTo>
                </a:path>
                <a:path w="7018020" h="5749290">
                  <a:moveTo>
                    <a:pt x="7018020" y="4601210"/>
                  </a:moveTo>
                  <a:lnTo>
                    <a:pt x="3445509" y="4601210"/>
                  </a:lnTo>
                </a:path>
                <a:path w="7018020" h="5749290">
                  <a:moveTo>
                    <a:pt x="7018020" y="4470400"/>
                  </a:moveTo>
                  <a:lnTo>
                    <a:pt x="3564890" y="4470400"/>
                  </a:lnTo>
                </a:path>
                <a:path w="7018020" h="5749290">
                  <a:moveTo>
                    <a:pt x="7018020" y="4351020"/>
                  </a:moveTo>
                  <a:lnTo>
                    <a:pt x="3670300" y="4351020"/>
                  </a:lnTo>
                </a:path>
                <a:path w="7018020" h="5749290">
                  <a:moveTo>
                    <a:pt x="7018020" y="4218940"/>
                  </a:moveTo>
                  <a:lnTo>
                    <a:pt x="3775709" y="4218940"/>
                  </a:lnTo>
                </a:path>
                <a:path w="7018020" h="5749290">
                  <a:moveTo>
                    <a:pt x="7018020" y="4088130"/>
                  </a:moveTo>
                  <a:lnTo>
                    <a:pt x="3868420" y="4088130"/>
                  </a:lnTo>
                </a:path>
                <a:path w="7018020" h="5749290">
                  <a:moveTo>
                    <a:pt x="7018020" y="3968750"/>
                  </a:moveTo>
                  <a:lnTo>
                    <a:pt x="3954779" y="3968750"/>
                  </a:lnTo>
                </a:path>
                <a:path w="7018020" h="5749290">
                  <a:moveTo>
                    <a:pt x="7018020" y="3836670"/>
                  </a:moveTo>
                  <a:lnTo>
                    <a:pt x="4033520" y="3836670"/>
                  </a:lnTo>
                </a:path>
                <a:path w="7018020" h="5749290">
                  <a:moveTo>
                    <a:pt x="7018020" y="3705860"/>
                  </a:moveTo>
                  <a:lnTo>
                    <a:pt x="4112259" y="3705860"/>
                  </a:lnTo>
                </a:path>
                <a:path w="7018020" h="5749290">
                  <a:moveTo>
                    <a:pt x="7018020" y="3586480"/>
                  </a:moveTo>
                  <a:lnTo>
                    <a:pt x="4185920" y="3586480"/>
                  </a:lnTo>
                </a:path>
                <a:path w="7018020" h="5749290">
                  <a:moveTo>
                    <a:pt x="7018020" y="3454400"/>
                  </a:moveTo>
                  <a:lnTo>
                    <a:pt x="4251959" y="3454400"/>
                  </a:lnTo>
                </a:path>
                <a:path w="7018020" h="5749290">
                  <a:moveTo>
                    <a:pt x="7018020" y="3323590"/>
                  </a:moveTo>
                  <a:lnTo>
                    <a:pt x="4318000" y="3323590"/>
                  </a:lnTo>
                </a:path>
                <a:path w="7018020" h="5749290">
                  <a:moveTo>
                    <a:pt x="7018020" y="3204210"/>
                  </a:moveTo>
                  <a:lnTo>
                    <a:pt x="4382770" y="3204210"/>
                  </a:lnTo>
                </a:path>
                <a:path w="7018020" h="5749290">
                  <a:moveTo>
                    <a:pt x="7018020" y="3072130"/>
                  </a:moveTo>
                  <a:lnTo>
                    <a:pt x="4442459" y="3072130"/>
                  </a:lnTo>
                </a:path>
                <a:path w="7018020" h="5749290">
                  <a:moveTo>
                    <a:pt x="7018020" y="2940050"/>
                  </a:moveTo>
                  <a:lnTo>
                    <a:pt x="4495800" y="2940050"/>
                  </a:lnTo>
                </a:path>
                <a:path w="7018020" h="5749290">
                  <a:moveTo>
                    <a:pt x="7018020" y="2821940"/>
                  </a:moveTo>
                  <a:lnTo>
                    <a:pt x="4555490" y="2821940"/>
                  </a:lnTo>
                </a:path>
                <a:path w="7018020" h="5749290">
                  <a:moveTo>
                    <a:pt x="7018020" y="2689860"/>
                  </a:moveTo>
                  <a:lnTo>
                    <a:pt x="4601209" y="2689860"/>
                  </a:lnTo>
                </a:path>
                <a:path w="7018020" h="5749290">
                  <a:moveTo>
                    <a:pt x="7018020" y="2557780"/>
                  </a:moveTo>
                  <a:lnTo>
                    <a:pt x="4654550" y="2557780"/>
                  </a:lnTo>
                </a:path>
                <a:path w="7018020" h="5749290">
                  <a:moveTo>
                    <a:pt x="7018020" y="2439670"/>
                  </a:moveTo>
                  <a:lnTo>
                    <a:pt x="4706620" y="2439670"/>
                  </a:lnTo>
                </a:path>
                <a:path w="7018020" h="5749290">
                  <a:moveTo>
                    <a:pt x="7018020" y="2307590"/>
                  </a:moveTo>
                  <a:lnTo>
                    <a:pt x="4753610" y="2307590"/>
                  </a:lnTo>
                </a:path>
                <a:path w="7018020" h="5749290">
                  <a:moveTo>
                    <a:pt x="7018020" y="2175510"/>
                  </a:moveTo>
                  <a:lnTo>
                    <a:pt x="4799330" y="2175510"/>
                  </a:lnTo>
                </a:path>
                <a:path w="7018020" h="5749290">
                  <a:moveTo>
                    <a:pt x="7018020" y="2057400"/>
                  </a:moveTo>
                  <a:lnTo>
                    <a:pt x="4838700" y="2057400"/>
                  </a:lnTo>
                </a:path>
                <a:path w="7018020" h="5749290">
                  <a:moveTo>
                    <a:pt x="7018020" y="1925320"/>
                  </a:moveTo>
                  <a:lnTo>
                    <a:pt x="4884420" y="1925320"/>
                  </a:lnTo>
                </a:path>
                <a:path w="7018020" h="5749290">
                  <a:moveTo>
                    <a:pt x="7018020" y="1793240"/>
                  </a:moveTo>
                  <a:lnTo>
                    <a:pt x="4925060" y="1793240"/>
                  </a:lnTo>
                </a:path>
                <a:path w="7018020" h="5749290">
                  <a:moveTo>
                    <a:pt x="7018020" y="1675130"/>
                  </a:moveTo>
                  <a:lnTo>
                    <a:pt x="4964430" y="1675130"/>
                  </a:lnTo>
                </a:path>
                <a:path w="7018020" h="5749290">
                  <a:moveTo>
                    <a:pt x="7018020" y="1543050"/>
                  </a:moveTo>
                  <a:lnTo>
                    <a:pt x="5003800" y="1543050"/>
                  </a:lnTo>
                </a:path>
                <a:path w="7018020" h="5749290">
                  <a:moveTo>
                    <a:pt x="7018020" y="1410970"/>
                  </a:moveTo>
                  <a:lnTo>
                    <a:pt x="5043170" y="1410970"/>
                  </a:lnTo>
                </a:path>
                <a:path w="7018020" h="5749290">
                  <a:moveTo>
                    <a:pt x="7018020" y="1291590"/>
                  </a:moveTo>
                  <a:lnTo>
                    <a:pt x="5076190" y="1291590"/>
                  </a:lnTo>
                </a:path>
              </a:pathLst>
            </a:custGeom>
            <a:ln w="127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5079" y="468630"/>
              <a:ext cx="7526020" cy="5761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42350" y="4401820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2350" y="2753359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2350" y="1038859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0190" y="208279"/>
            <a:ext cx="7461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" algn="l"/>
                <a:tab pos="639445" algn="l"/>
              </a:tabLst>
            </a:pPr>
            <a:r>
              <a:rPr sz="1350" spc="-395" dirty="0">
                <a:solidFill>
                  <a:srgbClr val="7F00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7F0000"/>
                </a:solidFill>
                <a:latin typeface="Arial"/>
                <a:cs typeface="Arial"/>
              </a:rPr>
              <a:t>	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rgbClr val="7F0000"/>
                </a:solidFill>
                <a:latin typeface="Arial"/>
                <a:cs typeface="Arial"/>
              </a:rPr>
              <a:t>	</a:t>
            </a:r>
            <a:r>
              <a:rPr sz="1350" spc="-400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7750" y="208279"/>
            <a:ext cx="16319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20" dirty="0">
                <a:solidFill>
                  <a:srgbClr val="7F0000"/>
                </a:solidFill>
                <a:latin typeface="Arial"/>
                <a:cs typeface="Arial"/>
              </a:rPr>
              <a:t>Relative </a:t>
            </a:r>
            <a:r>
              <a:rPr sz="1350" b="1" spc="-350" dirty="0">
                <a:solidFill>
                  <a:srgbClr val="7F0000"/>
                </a:solidFill>
                <a:latin typeface="Arial"/>
                <a:cs typeface="Arial"/>
              </a:rPr>
              <a:t>humidity</a:t>
            </a:r>
            <a:r>
              <a:rPr sz="1350" b="1" spc="-3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b="1" spc="-385" dirty="0">
                <a:solidFill>
                  <a:srgbClr val="7F0000"/>
                </a:solidFill>
                <a:latin typeface="Arial"/>
                <a:cs typeface="Arial"/>
              </a:rPr>
              <a:t>(%)</a:t>
            </a:r>
            <a:r>
              <a:rPr sz="1350" b="1" spc="-1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90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1350" spc="4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90</a:t>
            </a:r>
            <a:r>
              <a:rPr sz="1350" spc="1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80</a:t>
            </a:r>
            <a:r>
              <a:rPr sz="1350" spc="38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350" spc="-385" dirty="0">
                <a:solidFill>
                  <a:srgbClr val="7F0000"/>
                </a:solidFill>
                <a:latin typeface="Arial"/>
                <a:cs typeface="Arial"/>
              </a:rPr>
              <a:t>70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7329" y="5904229"/>
            <a:ext cx="730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8730" y="5904229"/>
            <a:ext cx="6877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60" dirty="0">
                <a:solidFill>
                  <a:srgbClr val="007F00"/>
                </a:solidFill>
                <a:latin typeface="Arial"/>
                <a:cs typeface="Arial"/>
              </a:rPr>
              <a:t>Enthalpy</a:t>
            </a:r>
            <a:r>
              <a:rPr sz="1350" b="1" spc="-35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350" b="1" spc="-320" dirty="0">
                <a:solidFill>
                  <a:srgbClr val="007F00"/>
                </a:solidFill>
                <a:latin typeface="Arial"/>
                <a:cs typeface="Arial"/>
              </a:rPr>
              <a:t>(kJ/kg)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8670" y="579882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6990" y="5654040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5443220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8840" y="5205729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5390" y="492887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0359" y="4865370"/>
            <a:ext cx="2014220" cy="1358900"/>
          </a:xfrm>
          <a:custGeom>
            <a:avLst/>
            <a:gdLst/>
            <a:ahLst/>
            <a:cxnLst/>
            <a:rect l="l" t="t" r="r" b="b"/>
            <a:pathLst>
              <a:path w="2014220" h="1358900">
                <a:moveTo>
                  <a:pt x="0" y="0"/>
                </a:moveTo>
                <a:lnTo>
                  <a:pt x="2014219" y="1358899"/>
                </a:lnTo>
              </a:path>
            </a:pathLst>
          </a:custGeom>
          <a:ln w="126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14950" y="4625340"/>
            <a:ext cx="1200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71820" y="4536440"/>
            <a:ext cx="2514600" cy="1687830"/>
          </a:xfrm>
          <a:custGeom>
            <a:avLst/>
            <a:gdLst/>
            <a:ahLst/>
            <a:cxnLst/>
            <a:rect l="l" t="t" r="r" b="b"/>
            <a:pathLst>
              <a:path w="2514600" h="1687829">
                <a:moveTo>
                  <a:pt x="0" y="0"/>
                </a:moveTo>
                <a:lnTo>
                  <a:pt x="2514600" y="168783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66409" y="4296409"/>
            <a:ext cx="118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95340" y="4180840"/>
            <a:ext cx="2905760" cy="1950720"/>
          </a:xfrm>
          <a:custGeom>
            <a:avLst/>
            <a:gdLst/>
            <a:ahLst/>
            <a:cxnLst/>
            <a:rect l="l" t="t" r="r" b="b"/>
            <a:pathLst>
              <a:path w="2905759" h="1950720">
                <a:moveTo>
                  <a:pt x="0" y="0"/>
                </a:moveTo>
                <a:lnTo>
                  <a:pt x="2905760" y="195072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91200" y="393954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8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459" y="3823970"/>
            <a:ext cx="2707640" cy="1807210"/>
          </a:xfrm>
          <a:custGeom>
            <a:avLst/>
            <a:gdLst/>
            <a:ahLst/>
            <a:cxnLst/>
            <a:rect l="l" t="t" r="r" b="b"/>
            <a:pathLst>
              <a:path w="2707640" h="1807210">
                <a:moveTo>
                  <a:pt x="0" y="0"/>
                </a:moveTo>
                <a:lnTo>
                  <a:pt x="2707640" y="1807209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89320" y="3583940"/>
            <a:ext cx="1193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9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72529" y="3441700"/>
            <a:ext cx="2528570" cy="1701800"/>
          </a:xfrm>
          <a:custGeom>
            <a:avLst/>
            <a:gdLst/>
            <a:ahLst/>
            <a:cxnLst/>
            <a:rect l="l" t="t" r="r" b="b"/>
            <a:pathLst>
              <a:path w="2528570" h="1701800">
                <a:moveTo>
                  <a:pt x="0" y="0"/>
                </a:moveTo>
                <a:lnTo>
                  <a:pt x="2528570" y="170180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21400" y="3201670"/>
            <a:ext cx="1651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30009" y="3059429"/>
            <a:ext cx="2371090" cy="1582420"/>
          </a:xfrm>
          <a:custGeom>
            <a:avLst/>
            <a:gdLst/>
            <a:ahLst/>
            <a:cxnLst/>
            <a:rect l="l" t="t" r="r" b="b"/>
            <a:pathLst>
              <a:path w="2371090" h="1582420">
                <a:moveTo>
                  <a:pt x="0" y="0"/>
                </a:moveTo>
                <a:lnTo>
                  <a:pt x="2371090" y="158242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78879" y="281940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76059" y="2663189"/>
            <a:ext cx="2225040" cy="1477010"/>
          </a:xfrm>
          <a:custGeom>
            <a:avLst/>
            <a:gdLst/>
            <a:ahLst/>
            <a:cxnLst/>
            <a:rect l="l" t="t" r="r" b="b"/>
            <a:pathLst>
              <a:path w="2225040" h="1477010">
                <a:moveTo>
                  <a:pt x="0" y="0"/>
                </a:moveTo>
                <a:lnTo>
                  <a:pt x="2225040" y="147701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24929" y="2423159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4490" y="2255520"/>
            <a:ext cx="2086610" cy="1397000"/>
          </a:xfrm>
          <a:custGeom>
            <a:avLst/>
            <a:gdLst/>
            <a:ahLst/>
            <a:cxnLst/>
            <a:rect l="l" t="t" r="r" b="b"/>
            <a:pathLst>
              <a:path w="2086609" h="1397000">
                <a:moveTo>
                  <a:pt x="0" y="0"/>
                </a:moveTo>
                <a:lnTo>
                  <a:pt x="2086609" y="1396999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63359" y="201422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85" dirty="0">
                <a:solidFill>
                  <a:srgbClr val="007F00"/>
                </a:solidFill>
                <a:latin typeface="Arial"/>
                <a:cs typeface="Arial"/>
              </a:rPr>
              <a:t>30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40219" y="1846579"/>
            <a:ext cx="1960880" cy="1304290"/>
          </a:xfrm>
          <a:custGeom>
            <a:avLst/>
            <a:gdLst/>
            <a:ahLst/>
            <a:cxnLst/>
            <a:rect l="l" t="t" r="r" b="b"/>
            <a:pathLst>
              <a:path w="1960879" h="1304289">
                <a:moveTo>
                  <a:pt x="0" y="0"/>
                </a:moveTo>
                <a:lnTo>
                  <a:pt x="1960879" y="130429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89090" y="1606550"/>
            <a:ext cx="1651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58330" y="1437639"/>
            <a:ext cx="1842770" cy="1225550"/>
          </a:xfrm>
          <a:custGeom>
            <a:avLst/>
            <a:gdLst/>
            <a:ahLst/>
            <a:cxnLst/>
            <a:rect l="l" t="t" r="r" b="b"/>
            <a:pathLst>
              <a:path w="1842770" h="1225550">
                <a:moveTo>
                  <a:pt x="0" y="0"/>
                </a:moveTo>
                <a:lnTo>
                  <a:pt x="1842770" y="1225550"/>
                </a:lnTo>
              </a:path>
            </a:pathLst>
          </a:custGeom>
          <a:ln w="1270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07200" y="1197609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8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4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65009" y="1014730"/>
            <a:ext cx="1736089" cy="1148080"/>
          </a:xfrm>
          <a:custGeom>
            <a:avLst/>
            <a:gdLst/>
            <a:ahLst/>
            <a:cxnLst/>
            <a:rect l="l" t="t" r="r" b="b"/>
            <a:pathLst>
              <a:path w="1736090" h="1148080">
                <a:moveTo>
                  <a:pt x="0" y="0"/>
                </a:moveTo>
                <a:lnTo>
                  <a:pt x="1736090" y="1148080"/>
                </a:lnTo>
              </a:path>
            </a:pathLst>
          </a:custGeom>
          <a:ln w="126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12609" y="774700"/>
            <a:ext cx="166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9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350" spc="-395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350" spc="-38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67579" y="5875020"/>
            <a:ext cx="4039870" cy="355600"/>
            <a:chOff x="4767579" y="5875020"/>
            <a:chExt cx="4039870" cy="355600"/>
          </a:xfrm>
        </p:grpSpPr>
        <p:sp>
          <p:nvSpPr>
            <p:cNvPr id="41" name="object 41"/>
            <p:cNvSpPr/>
            <p:nvPr/>
          </p:nvSpPr>
          <p:spPr>
            <a:xfrm>
              <a:off x="4792979" y="5920740"/>
              <a:ext cx="871219" cy="0"/>
            </a:xfrm>
            <a:custGeom>
              <a:avLst/>
              <a:gdLst/>
              <a:ahLst/>
              <a:cxnLst/>
              <a:rect l="l" t="t" r="r" b="b"/>
              <a:pathLst>
                <a:path w="871220">
                  <a:moveTo>
                    <a:pt x="0" y="0"/>
                  </a:moveTo>
                  <a:lnTo>
                    <a:pt x="871220" y="0"/>
                  </a:lnTo>
                </a:path>
              </a:pathLst>
            </a:custGeom>
            <a:ln w="2667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2979" y="5920740"/>
              <a:ext cx="4008120" cy="303530"/>
            </a:xfrm>
            <a:custGeom>
              <a:avLst/>
              <a:gdLst/>
              <a:ahLst/>
              <a:cxnLst/>
              <a:rect l="l" t="t" r="r" b="b"/>
              <a:pathLst>
                <a:path w="4008120" h="303529">
                  <a:moveTo>
                    <a:pt x="0" y="0"/>
                  </a:moveTo>
                  <a:lnTo>
                    <a:pt x="0" y="303530"/>
                  </a:lnTo>
                </a:path>
                <a:path w="4008120" h="303529">
                  <a:moveTo>
                    <a:pt x="0" y="0"/>
                  </a:moveTo>
                  <a:lnTo>
                    <a:pt x="4008120" y="0"/>
                  </a:ln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73929" y="5881370"/>
              <a:ext cx="33020" cy="66040"/>
            </a:xfrm>
            <a:custGeom>
              <a:avLst/>
              <a:gdLst/>
              <a:ahLst/>
              <a:cxnLst/>
              <a:rect l="l" t="t" r="r" b="b"/>
              <a:pathLst>
                <a:path w="33020" h="66039">
                  <a:moveTo>
                    <a:pt x="16510" y="0"/>
                  </a:moveTo>
                  <a:lnTo>
                    <a:pt x="9644" y="2480"/>
                  </a:lnTo>
                  <a:lnTo>
                    <a:pt x="4444" y="9366"/>
                  </a:lnTo>
                  <a:lnTo>
                    <a:pt x="1150" y="19823"/>
                  </a:lnTo>
                  <a:lnTo>
                    <a:pt x="0" y="33019"/>
                  </a:lnTo>
                  <a:lnTo>
                    <a:pt x="1150" y="45680"/>
                  </a:lnTo>
                  <a:lnTo>
                    <a:pt x="4444" y="56197"/>
                  </a:lnTo>
                  <a:lnTo>
                    <a:pt x="9644" y="63380"/>
                  </a:lnTo>
                  <a:lnTo>
                    <a:pt x="16510" y="66039"/>
                  </a:lnTo>
                  <a:lnTo>
                    <a:pt x="22840" y="63380"/>
                  </a:lnTo>
                  <a:lnTo>
                    <a:pt x="28098" y="56197"/>
                  </a:lnTo>
                  <a:lnTo>
                    <a:pt x="31690" y="45680"/>
                  </a:lnTo>
                  <a:lnTo>
                    <a:pt x="33020" y="33019"/>
                  </a:lnTo>
                  <a:lnTo>
                    <a:pt x="31690" y="19823"/>
                  </a:lnTo>
                  <a:lnTo>
                    <a:pt x="28098" y="9366"/>
                  </a:lnTo>
                  <a:lnTo>
                    <a:pt x="22840" y="24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73929" y="5881370"/>
              <a:ext cx="26670" cy="52069"/>
            </a:xfrm>
            <a:custGeom>
              <a:avLst/>
              <a:gdLst/>
              <a:ahLst/>
              <a:cxnLst/>
              <a:rect l="l" t="t" r="r" b="b"/>
              <a:pathLst>
                <a:path w="26670" h="52070">
                  <a:moveTo>
                    <a:pt x="26670" y="26669"/>
                  </a:moveTo>
                  <a:lnTo>
                    <a:pt x="26670" y="24129"/>
                  </a:lnTo>
                  <a:lnTo>
                    <a:pt x="25400" y="21589"/>
                  </a:lnTo>
                  <a:lnTo>
                    <a:pt x="25400" y="20319"/>
                  </a:lnTo>
                  <a:lnTo>
                    <a:pt x="25400" y="19049"/>
                  </a:lnTo>
                  <a:lnTo>
                    <a:pt x="25400" y="17779"/>
                  </a:lnTo>
                  <a:lnTo>
                    <a:pt x="25400" y="16509"/>
                  </a:lnTo>
                  <a:lnTo>
                    <a:pt x="25400" y="15239"/>
                  </a:lnTo>
                  <a:lnTo>
                    <a:pt x="24130" y="13969"/>
                  </a:lnTo>
                  <a:lnTo>
                    <a:pt x="24130" y="11429"/>
                  </a:lnTo>
                  <a:lnTo>
                    <a:pt x="22860" y="10159"/>
                  </a:lnTo>
                  <a:lnTo>
                    <a:pt x="22860" y="8889"/>
                  </a:lnTo>
                  <a:lnTo>
                    <a:pt x="22860" y="7619"/>
                  </a:lnTo>
                  <a:lnTo>
                    <a:pt x="21590" y="7619"/>
                  </a:lnTo>
                  <a:lnTo>
                    <a:pt x="21590" y="6349"/>
                  </a:lnTo>
                  <a:lnTo>
                    <a:pt x="20320" y="507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17780" y="1269"/>
                  </a:lnTo>
                  <a:lnTo>
                    <a:pt x="16510" y="1269"/>
                  </a:lnTo>
                  <a:lnTo>
                    <a:pt x="16510" y="0"/>
                  </a:lnTo>
                  <a:lnTo>
                    <a:pt x="8890" y="0"/>
                  </a:lnTo>
                  <a:lnTo>
                    <a:pt x="8890" y="1269"/>
                  </a:lnTo>
                  <a:lnTo>
                    <a:pt x="7620" y="1269"/>
                  </a:lnTo>
                  <a:lnTo>
                    <a:pt x="6350" y="2539"/>
                  </a:lnTo>
                  <a:lnTo>
                    <a:pt x="5080" y="3809"/>
                  </a:lnTo>
                  <a:lnTo>
                    <a:pt x="5080" y="5079"/>
                  </a:lnTo>
                  <a:lnTo>
                    <a:pt x="3810" y="6349"/>
                  </a:lnTo>
                  <a:lnTo>
                    <a:pt x="3810" y="7619"/>
                  </a:lnTo>
                  <a:lnTo>
                    <a:pt x="2540" y="8889"/>
                  </a:lnTo>
                  <a:lnTo>
                    <a:pt x="2540" y="10159"/>
                  </a:lnTo>
                  <a:lnTo>
                    <a:pt x="1270" y="11429"/>
                  </a:lnTo>
                  <a:lnTo>
                    <a:pt x="1270" y="13969"/>
                  </a:lnTo>
                  <a:lnTo>
                    <a:pt x="0" y="15239"/>
                  </a:lnTo>
                  <a:lnTo>
                    <a:pt x="0" y="16509"/>
                  </a:lnTo>
                  <a:lnTo>
                    <a:pt x="0" y="24129"/>
                  </a:lnTo>
                  <a:lnTo>
                    <a:pt x="0" y="26669"/>
                  </a:lnTo>
                  <a:lnTo>
                    <a:pt x="0" y="36829"/>
                  </a:lnTo>
                  <a:lnTo>
                    <a:pt x="1270" y="38099"/>
                  </a:lnTo>
                  <a:lnTo>
                    <a:pt x="1270" y="39369"/>
                  </a:lnTo>
                  <a:lnTo>
                    <a:pt x="1270" y="40639"/>
                  </a:lnTo>
                  <a:lnTo>
                    <a:pt x="1270" y="41909"/>
                  </a:lnTo>
                  <a:lnTo>
                    <a:pt x="2540" y="41909"/>
                  </a:lnTo>
                  <a:lnTo>
                    <a:pt x="2540" y="43179"/>
                  </a:lnTo>
                  <a:lnTo>
                    <a:pt x="3810" y="44449"/>
                  </a:lnTo>
                  <a:lnTo>
                    <a:pt x="3810" y="45719"/>
                  </a:lnTo>
                  <a:lnTo>
                    <a:pt x="5080" y="46989"/>
                  </a:lnTo>
                  <a:lnTo>
                    <a:pt x="5080" y="48259"/>
                  </a:lnTo>
                  <a:lnTo>
                    <a:pt x="6350" y="49529"/>
                  </a:lnTo>
                  <a:lnTo>
                    <a:pt x="7620" y="50799"/>
                  </a:lnTo>
                  <a:lnTo>
                    <a:pt x="8890" y="52069"/>
                  </a:lnTo>
                  <a:lnTo>
                    <a:pt x="10160" y="52069"/>
                  </a:lnTo>
                  <a:lnTo>
                    <a:pt x="11430" y="52069"/>
                  </a:lnTo>
                  <a:lnTo>
                    <a:pt x="12700" y="52069"/>
                  </a:lnTo>
                  <a:lnTo>
                    <a:pt x="13970" y="52069"/>
                  </a:lnTo>
                  <a:lnTo>
                    <a:pt x="15240" y="52069"/>
                  </a:lnTo>
                  <a:lnTo>
                    <a:pt x="16510" y="52069"/>
                  </a:lnTo>
                  <a:lnTo>
                    <a:pt x="16510" y="52069"/>
                  </a:lnTo>
                  <a:lnTo>
                    <a:pt x="17780" y="50799"/>
                  </a:lnTo>
                  <a:lnTo>
                    <a:pt x="19050" y="49529"/>
                  </a:lnTo>
                  <a:lnTo>
                    <a:pt x="20320" y="48259"/>
                  </a:lnTo>
                  <a:lnTo>
                    <a:pt x="20320" y="46989"/>
                  </a:lnTo>
                  <a:lnTo>
                    <a:pt x="21590" y="45719"/>
                  </a:lnTo>
                  <a:lnTo>
                    <a:pt x="22860" y="44449"/>
                  </a:lnTo>
                  <a:lnTo>
                    <a:pt x="22860" y="43179"/>
                  </a:lnTo>
                  <a:lnTo>
                    <a:pt x="22860" y="41909"/>
                  </a:lnTo>
                  <a:lnTo>
                    <a:pt x="24130" y="41909"/>
                  </a:lnTo>
                  <a:lnTo>
                    <a:pt x="24130" y="40639"/>
                  </a:lnTo>
                  <a:lnTo>
                    <a:pt x="24130" y="39369"/>
                  </a:lnTo>
                  <a:lnTo>
                    <a:pt x="24130" y="38099"/>
                  </a:lnTo>
                  <a:lnTo>
                    <a:pt x="25400" y="36829"/>
                  </a:lnTo>
                  <a:lnTo>
                    <a:pt x="25400" y="30479"/>
                  </a:lnTo>
                  <a:lnTo>
                    <a:pt x="26670" y="29209"/>
                  </a:lnTo>
                  <a:lnTo>
                    <a:pt x="26670" y="27939"/>
                  </a:lnTo>
                  <a:lnTo>
                    <a:pt x="26670" y="2666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780279" y="5641340"/>
            <a:ext cx="1333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434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350" b="1" spc="-38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638800" y="5875020"/>
            <a:ext cx="3168650" cy="355600"/>
            <a:chOff x="5638800" y="5875020"/>
            <a:chExt cx="3168650" cy="355600"/>
          </a:xfrm>
        </p:grpSpPr>
        <p:sp>
          <p:nvSpPr>
            <p:cNvPr id="47" name="object 47"/>
            <p:cNvSpPr/>
            <p:nvPr/>
          </p:nvSpPr>
          <p:spPr>
            <a:xfrm>
              <a:off x="5664200" y="5920740"/>
              <a:ext cx="3136900" cy="303530"/>
            </a:xfrm>
            <a:custGeom>
              <a:avLst/>
              <a:gdLst/>
              <a:ahLst/>
              <a:cxnLst/>
              <a:rect l="l" t="t" r="r" b="b"/>
              <a:pathLst>
                <a:path w="3136900" h="303529">
                  <a:moveTo>
                    <a:pt x="0" y="0"/>
                  </a:moveTo>
                  <a:lnTo>
                    <a:pt x="0" y="303530"/>
                  </a:lnTo>
                </a:path>
                <a:path w="3136900" h="303529">
                  <a:moveTo>
                    <a:pt x="0" y="0"/>
                  </a:moveTo>
                  <a:lnTo>
                    <a:pt x="3136900" y="0"/>
                  </a:ln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45150" y="5881370"/>
              <a:ext cx="33020" cy="66040"/>
            </a:xfrm>
            <a:custGeom>
              <a:avLst/>
              <a:gdLst/>
              <a:ahLst/>
              <a:cxnLst/>
              <a:rect l="l" t="t" r="r" b="b"/>
              <a:pathLst>
                <a:path w="33020" h="66039">
                  <a:moveTo>
                    <a:pt x="16510" y="0"/>
                  </a:moveTo>
                  <a:lnTo>
                    <a:pt x="10179" y="2480"/>
                  </a:lnTo>
                  <a:lnTo>
                    <a:pt x="4921" y="9366"/>
                  </a:lnTo>
                  <a:lnTo>
                    <a:pt x="1329" y="19823"/>
                  </a:lnTo>
                  <a:lnTo>
                    <a:pt x="0" y="33019"/>
                  </a:lnTo>
                  <a:lnTo>
                    <a:pt x="1329" y="45680"/>
                  </a:lnTo>
                  <a:lnTo>
                    <a:pt x="4921" y="56197"/>
                  </a:lnTo>
                  <a:lnTo>
                    <a:pt x="10179" y="63380"/>
                  </a:lnTo>
                  <a:lnTo>
                    <a:pt x="16510" y="66039"/>
                  </a:lnTo>
                  <a:lnTo>
                    <a:pt x="22840" y="63380"/>
                  </a:lnTo>
                  <a:lnTo>
                    <a:pt x="28098" y="56197"/>
                  </a:lnTo>
                  <a:lnTo>
                    <a:pt x="31690" y="45680"/>
                  </a:lnTo>
                  <a:lnTo>
                    <a:pt x="33020" y="33019"/>
                  </a:lnTo>
                  <a:lnTo>
                    <a:pt x="31690" y="19823"/>
                  </a:lnTo>
                  <a:lnTo>
                    <a:pt x="28098" y="9366"/>
                  </a:lnTo>
                  <a:lnTo>
                    <a:pt x="22840" y="248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45150" y="5881370"/>
              <a:ext cx="26670" cy="52069"/>
            </a:xfrm>
            <a:custGeom>
              <a:avLst/>
              <a:gdLst/>
              <a:ahLst/>
              <a:cxnLst/>
              <a:rect l="l" t="t" r="r" b="b"/>
              <a:pathLst>
                <a:path w="26670" h="52070">
                  <a:moveTo>
                    <a:pt x="26670" y="26669"/>
                  </a:moveTo>
                  <a:lnTo>
                    <a:pt x="26670" y="24129"/>
                  </a:lnTo>
                  <a:lnTo>
                    <a:pt x="26670" y="21589"/>
                  </a:lnTo>
                  <a:lnTo>
                    <a:pt x="26670" y="20319"/>
                  </a:lnTo>
                  <a:lnTo>
                    <a:pt x="25400" y="19049"/>
                  </a:lnTo>
                  <a:lnTo>
                    <a:pt x="25400" y="17779"/>
                  </a:lnTo>
                  <a:lnTo>
                    <a:pt x="25400" y="16509"/>
                  </a:lnTo>
                  <a:lnTo>
                    <a:pt x="25400" y="15239"/>
                  </a:lnTo>
                  <a:lnTo>
                    <a:pt x="25400" y="13969"/>
                  </a:lnTo>
                  <a:lnTo>
                    <a:pt x="24129" y="13969"/>
                  </a:lnTo>
                  <a:lnTo>
                    <a:pt x="24129" y="11429"/>
                  </a:lnTo>
                  <a:lnTo>
                    <a:pt x="24129" y="10159"/>
                  </a:lnTo>
                  <a:lnTo>
                    <a:pt x="22860" y="8889"/>
                  </a:lnTo>
                  <a:lnTo>
                    <a:pt x="22860" y="7619"/>
                  </a:lnTo>
                  <a:lnTo>
                    <a:pt x="21589" y="6349"/>
                  </a:lnTo>
                  <a:lnTo>
                    <a:pt x="21589" y="5079"/>
                  </a:lnTo>
                  <a:lnTo>
                    <a:pt x="17779" y="1269"/>
                  </a:lnTo>
                  <a:lnTo>
                    <a:pt x="16510" y="1269"/>
                  </a:lnTo>
                  <a:lnTo>
                    <a:pt x="16510" y="0"/>
                  </a:lnTo>
                  <a:lnTo>
                    <a:pt x="15239" y="0"/>
                  </a:lnTo>
                  <a:lnTo>
                    <a:pt x="13970" y="0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10160" y="0"/>
                  </a:lnTo>
                  <a:lnTo>
                    <a:pt x="8889" y="1269"/>
                  </a:lnTo>
                  <a:lnTo>
                    <a:pt x="7620" y="1269"/>
                  </a:lnTo>
                  <a:lnTo>
                    <a:pt x="7620" y="2539"/>
                  </a:lnTo>
                  <a:lnTo>
                    <a:pt x="6350" y="2539"/>
                  </a:lnTo>
                  <a:lnTo>
                    <a:pt x="6350" y="3809"/>
                  </a:lnTo>
                  <a:lnTo>
                    <a:pt x="5079" y="3809"/>
                  </a:lnTo>
                  <a:lnTo>
                    <a:pt x="5079" y="5079"/>
                  </a:lnTo>
                  <a:lnTo>
                    <a:pt x="3810" y="6349"/>
                  </a:lnTo>
                  <a:lnTo>
                    <a:pt x="3810" y="7619"/>
                  </a:lnTo>
                  <a:lnTo>
                    <a:pt x="2539" y="8889"/>
                  </a:lnTo>
                  <a:lnTo>
                    <a:pt x="2539" y="10159"/>
                  </a:lnTo>
                  <a:lnTo>
                    <a:pt x="2539" y="11429"/>
                  </a:lnTo>
                  <a:lnTo>
                    <a:pt x="1270" y="11429"/>
                  </a:lnTo>
                  <a:lnTo>
                    <a:pt x="1270" y="13969"/>
                  </a:lnTo>
                  <a:lnTo>
                    <a:pt x="1270" y="15239"/>
                  </a:lnTo>
                  <a:lnTo>
                    <a:pt x="0" y="16509"/>
                  </a:lnTo>
                  <a:lnTo>
                    <a:pt x="0" y="24129"/>
                  </a:lnTo>
                  <a:lnTo>
                    <a:pt x="0" y="26669"/>
                  </a:lnTo>
                  <a:lnTo>
                    <a:pt x="0" y="35559"/>
                  </a:lnTo>
                  <a:lnTo>
                    <a:pt x="1270" y="36829"/>
                  </a:lnTo>
                  <a:lnTo>
                    <a:pt x="1270" y="38099"/>
                  </a:lnTo>
                  <a:lnTo>
                    <a:pt x="1270" y="39369"/>
                  </a:lnTo>
                  <a:lnTo>
                    <a:pt x="1270" y="40639"/>
                  </a:lnTo>
                  <a:lnTo>
                    <a:pt x="2539" y="41909"/>
                  </a:lnTo>
                  <a:lnTo>
                    <a:pt x="2539" y="43179"/>
                  </a:lnTo>
                  <a:lnTo>
                    <a:pt x="3810" y="44449"/>
                  </a:lnTo>
                  <a:lnTo>
                    <a:pt x="3810" y="45719"/>
                  </a:lnTo>
                  <a:lnTo>
                    <a:pt x="5079" y="46989"/>
                  </a:lnTo>
                  <a:lnTo>
                    <a:pt x="5079" y="48259"/>
                  </a:lnTo>
                  <a:lnTo>
                    <a:pt x="6350" y="48259"/>
                  </a:lnTo>
                  <a:lnTo>
                    <a:pt x="6350" y="49529"/>
                  </a:lnTo>
                  <a:lnTo>
                    <a:pt x="7620" y="49529"/>
                  </a:lnTo>
                  <a:lnTo>
                    <a:pt x="7620" y="50799"/>
                  </a:lnTo>
                  <a:lnTo>
                    <a:pt x="8889" y="50799"/>
                  </a:lnTo>
                  <a:lnTo>
                    <a:pt x="8889" y="52069"/>
                  </a:lnTo>
                  <a:lnTo>
                    <a:pt x="10160" y="52069"/>
                  </a:lnTo>
                  <a:lnTo>
                    <a:pt x="11429" y="52069"/>
                  </a:lnTo>
                  <a:lnTo>
                    <a:pt x="12700" y="52069"/>
                  </a:lnTo>
                  <a:lnTo>
                    <a:pt x="13970" y="52069"/>
                  </a:lnTo>
                  <a:lnTo>
                    <a:pt x="15239" y="52069"/>
                  </a:lnTo>
                  <a:lnTo>
                    <a:pt x="16510" y="52069"/>
                  </a:lnTo>
                  <a:lnTo>
                    <a:pt x="17779" y="50799"/>
                  </a:lnTo>
                  <a:lnTo>
                    <a:pt x="19050" y="49529"/>
                  </a:lnTo>
                  <a:lnTo>
                    <a:pt x="20320" y="48259"/>
                  </a:lnTo>
                  <a:lnTo>
                    <a:pt x="21589" y="46989"/>
                  </a:lnTo>
                  <a:lnTo>
                    <a:pt x="21589" y="45719"/>
                  </a:lnTo>
                  <a:lnTo>
                    <a:pt x="22860" y="45719"/>
                  </a:lnTo>
                  <a:lnTo>
                    <a:pt x="22860" y="44449"/>
                  </a:lnTo>
                  <a:lnTo>
                    <a:pt x="22860" y="43179"/>
                  </a:lnTo>
                  <a:lnTo>
                    <a:pt x="24129" y="41909"/>
                  </a:lnTo>
                  <a:lnTo>
                    <a:pt x="24129" y="40639"/>
                  </a:lnTo>
                  <a:lnTo>
                    <a:pt x="24129" y="39369"/>
                  </a:lnTo>
                  <a:lnTo>
                    <a:pt x="25400" y="38099"/>
                  </a:lnTo>
                  <a:lnTo>
                    <a:pt x="25400" y="36829"/>
                  </a:lnTo>
                  <a:lnTo>
                    <a:pt x="25400" y="35559"/>
                  </a:lnTo>
                  <a:lnTo>
                    <a:pt x="25400" y="34289"/>
                  </a:lnTo>
                  <a:lnTo>
                    <a:pt x="25400" y="33019"/>
                  </a:lnTo>
                  <a:lnTo>
                    <a:pt x="26670" y="31749"/>
                  </a:lnTo>
                  <a:lnTo>
                    <a:pt x="26670" y="30479"/>
                  </a:lnTo>
                  <a:lnTo>
                    <a:pt x="26670" y="29209"/>
                  </a:lnTo>
                  <a:lnTo>
                    <a:pt x="26670" y="27939"/>
                  </a:lnTo>
                  <a:lnTo>
                    <a:pt x="26670" y="2666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651500" y="5641340"/>
            <a:ext cx="13271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44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350" b="1" spc="-38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81430" y="474980"/>
            <a:ext cx="7519670" cy="5854700"/>
          </a:xfrm>
          <a:custGeom>
            <a:avLst/>
            <a:gdLst/>
            <a:ahLst/>
            <a:cxnLst/>
            <a:rect l="l" t="t" r="r" b="b"/>
            <a:pathLst>
              <a:path w="7519670" h="5854700">
                <a:moveTo>
                  <a:pt x="0" y="5749290"/>
                </a:moveTo>
                <a:lnTo>
                  <a:pt x="7519670" y="5749290"/>
                </a:lnTo>
              </a:path>
              <a:path w="7519670" h="5854700">
                <a:moveTo>
                  <a:pt x="7519670" y="5749290"/>
                </a:moveTo>
                <a:lnTo>
                  <a:pt x="7519670" y="0"/>
                </a:lnTo>
              </a:path>
              <a:path w="7519670" h="5854700">
                <a:moveTo>
                  <a:pt x="0" y="5749290"/>
                </a:moveTo>
                <a:lnTo>
                  <a:pt x="0" y="5854700"/>
                </a:lnTo>
              </a:path>
              <a:path w="7519670" h="5854700">
                <a:moveTo>
                  <a:pt x="210819" y="5749290"/>
                </a:moveTo>
                <a:lnTo>
                  <a:pt x="210819" y="5854700"/>
                </a:lnTo>
              </a:path>
              <a:path w="7519670" h="5854700">
                <a:moveTo>
                  <a:pt x="415289" y="5749290"/>
                </a:moveTo>
                <a:lnTo>
                  <a:pt x="415289" y="5854700"/>
                </a:lnTo>
              </a:path>
              <a:path w="7519670" h="5854700">
                <a:moveTo>
                  <a:pt x="627380" y="5749290"/>
                </a:moveTo>
                <a:lnTo>
                  <a:pt x="627380" y="5854700"/>
                </a:lnTo>
              </a:path>
              <a:path w="7519670" h="5854700">
                <a:moveTo>
                  <a:pt x="838200" y="5749290"/>
                </a:moveTo>
                <a:lnTo>
                  <a:pt x="838200" y="5854700"/>
                </a:lnTo>
              </a:path>
              <a:path w="7519670" h="5854700">
                <a:moveTo>
                  <a:pt x="1042669" y="5749290"/>
                </a:moveTo>
                <a:lnTo>
                  <a:pt x="1042669" y="5854700"/>
                </a:lnTo>
              </a:path>
              <a:path w="7519670" h="5854700">
                <a:moveTo>
                  <a:pt x="1254759" y="5749290"/>
                </a:moveTo>
                <a:lnTo>
                  <a:pt x="1254759" y="5854700"/>
                </a:lnTo>
              </a:path>
              <a:path w="7519670" h="5854700">
                <a:moveTo>
                  <a:pt x="1459230" y="5749290"/>
                </a:moveTo>
                <a:lnTo>
                  <a:pt x="1459230" y="5854700"/>
                </a:lnTo>
              </a:path>
              <a:path w="7519670" h="5854700">
                <a:moveTo>
                  <a:pt x="1670050" y="5749290"/>
                </a:moveTo>
                <a:lnTo>
                  <a:pt x="1670050" y="5854700"/>
                </a:lnTo>
              </a:path>
              <a:path w="7519670" h="5854700">
                <a:moveTo>
                  <a:pt x="1880870" y="5749290"/>
                </a:moveTo>
                <a:lnTo>
                  <a:pt x="1880870" y="5854700"/>
                </a:lnTo>
              </a:path>
              <a:path w="7519670" h="5854700">
                <a:moveTo>
                  <a:pt x="2085340" y="5749290"/>
                </a:moveTo>
                <a:lnTo>
                  <a:pt x="2085340" y="5854700"/>
                </a:lnTo>
              </a:path>
              <a:path w="7519670" h="5854700">
                <a:moveTo>
                  <a:pt x="2297430" y="5749290"/>
                </a:moveTo>
                <a:lnTo>
                  <a:pt x="2297430" y="5854700"/>
                </a:lnTo>
              </a:path>
              <a:path w="7519670" h="5854700">
                <a:moveTo>
                  <a:pt x="2508249" y="5749290"/>
                </a:moveTo>
                <a:lnTo>
                  <a:pt x="2508249" y="5854700"/>
                </a:lnTo>
              </a:path>
              <a:path w="7519670" h="5854700">
                <a:moveTo>
                  <a:pt x="2712720" y="5749290"/>
                </a:moveTo>
                <a:lnTo>
                  <a:pt x="2712720" y="5854700"/>
                </a:lnTo>
              </a:path>
              <a:path w="7519670" h="5854700">
                <a:moveTo>
                  <a:pt x="2924810" y="5749290"/>
                </a:moveTo>
                <a:lnTo>
                  <a:pt x="2924810" y="5854700"/>
                </a:lnTo>
              </a:path>
              <a:path w="7519670" h="5854700">
                <a:moveTo>
                  <a:pt x="3135630" y="5749290"/>
                </a:moveTo>
                <a:lnTo>
                  <a:pt x="3135630" y="5854700"/>
                </a:lnTo>
              </a:path>
              <a:path w="7519670" h="5854700">
                <a:moveTo>
                  <a:pt x="3340100" y="5749290"/>
                </a:moveTo>
                <a:lnTo>
                  <a:pt x="3340100" y="5854700"/>
                </a:lnTo>
              </a:path>
              <a:path w="7519670" h="5854700">
                <a:moveTo>
                  <a:pt x="3550920" y="5749290"/>
                </a:moveTo>
                <a:lnTo>
                  <a:pt x="3550920" y="5854700"/>
                </a:lnTo>
              </a:path>
              <a:path w="7519670" h="5854700">
                <a:moveTo>
                  <a:pt x="3763009" y="5749290"/>
                </a:moveTo>
                <a:lnTo>
                  <a:pt x="3763009" y="5854700"/>
                </a:lnTo>
              </a:path>
              <a:path w="7519670" h="5854700">
                <a:moveTo>
                  <a:pt x="3967479" y="5749290"/>
                </a:moveTo>
                <a:lnTo>
                  <a:pt x="3967479" y="5854700"/>
                </a:lnTo>
              </a:path>
              <a:path w="7519670" h="5854700">
                <a:moveTo>
                  <a:pt x="4178300" y="5749290"/>
                </a:moveTo>
                <a:lnTo>
                  <a:pt x="4178300" y="5854700"/>
                </a:lnTo>
              </a:path>
              <a:path w="7519670" h="5854700">
                <a:moveTo>
                  <a:pt x="4382770" y="5749290"/>
                </a:moveTo>
                <a:lnTo>
                  <a:pt x="4382770" y="5854700"/>
                </a:lnTo>
              </a:path>
              <a:path w="7519670" h="5854700">
                <a:moveTo>
                  <a:pt x="4594859" y="5749290"/>
                </a:moveTo>
                <a:lnTo>
                  <a:pt x="4594859" y="5854700"/>
                </a:lnTo>
              </a:path>
              <a:path w="7519670" h="5854700">
                <a:moveTo>
                  <a:pt x="4805680" y="5749290"/>
                </a:moveTo>
                <a:lnTo>
                  <a:pt x="4805680" y="5854700"/>
                </a:lnTo>
              </a:path>
              <a:path w="7519670" h="5854700">
                <a:moveTo>
                  <a:pt x="5010150" y="5749290"/>
                </a:moveTo>
                <a:lnTo>
                  <a:pt x="5010150" y="5854700"/>
                </a:lnTo>
              </a:path>
              <a:path w="7519670" h="5854700">
                <a:moveTo>
                  <a:pt x="5222240" y="5749290"/>
                </a:moveTo>
                <a:lnTo>
                  <a:pt x="5222240" y="5854700"/>
                </a:lnTo>
              </a:path>
              <a:path w="7519670" h="5854700">
                <a:moveTo>
                  <a:pt x="5433060" y="5749290"/>
                </a:moveTo>
                <a:lnTo>
                  <a:pt x="5433060" y="5854700"/>
                </a:lnTo>
              </a:path>
              <a:path w="7519670" h="5854700">
                <a:moveTo>
                  <a:pt x="5637530" y="5749290"/>
                </a:moveTo>
                <a:lnTo>
                  <a:pt x="5637530" y="5854700"/>
                </a:lnTo>
              </a:path>
              <a:path w="7519670" h="5854700">
                <a:moveTo>
                  <a:pt x="5848350" y="5749290"/>
                </a:moveTo>
                <a:lnTo>
                  <a:pt x="5848350" y="5854700"/>
                </a:lnTo>
              </a:path>
              <a:path w="7519670" h="5854700">
                <a:moveTo>
                  <a:pt x="6060440" y="5749290"/>
                </a:moveTo>
                <a:lnTo>
                  <a:pt x="6060440" y="5854700"/>
                </a:lnTo>
              </a:path>
              <a:path w="7519670" h="5854700">
                <a:moveTo>
                  <a:pt x="6264910" y="5749290"/>
                </a:moveTo>
                <a:lnTo>
                  <a:pt x="6264910" y="5854700"/>
                </a:lnTo>
              </a:path>
              <a:path w="7519670" h="5854700">
                <a:moveTo>
                  <a:pt x="6475730" y="5749290"/>
                </a:moveTo>
                <a:lnTo>
                  <a:pt x="6475730" y="5854700"/>
                </a:lnTo>
              </a:path>
              <a:path w="7519670" h="5854700">
                <a:moveTo>
                  <a:pt x="6680200" y="5749290"/>
                </a:moveTo>
                <a:lnTo>
                  <a:pt x="6680200" y="5854700"/>
                </a:lnTo>
              </a:path>
              <a:path w="7519670" h="5854700">
                <a:moveTo>
                  <a:pt x="6892290" y="5749290"/>
                </a:moveTo>
                <a:lnTo>
                  <a:pt x="6892290" y="5854700"/>
                </a:lnTo>
              </a:path>
              <a:path w="7519670" h="5854700">
                <a:moveTo>
                  <a:pt x="7103110" y="5749290"/>
                </a:moveTo>
                <a:lnTo>
                  <a:pt x="7103110" y="5854700"/>
                </a:lnTo>
              </a:path>
              <a:path w="7519670" h="5854700">
                <a:moveTo>
                  <a:pt x="7307580" y="5749290"/>
                </a:moveTo>
                <a:lnTo>
                  <a:pt x="7307580" y="5854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694939" y="6300470"/>
            <a:ext cx="59817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585" algn="l"/>
                <a:tab pos="441325" algn="l"/>
                <a:tab pos="625475" algn="l"/>
              </a:tabLst>
            </a:pPr>
            <a:r>
              <a:rPr sz="1350" spc="-315" dirty="0">
                <a:latin typeface="Arial"/>
                <a:cs typeface="Arial"/>
              </a:rPr>
              <a:t>-5	</a:t>
            </a:r>
            <a:r>
              <a:rPr sz="1350" spc="-380" dirty="0">
                <a:latin typeface="Arial"/>
                <a:cs typeface="Arial"/>
              </a:rPr>
              <a:t>0	5	</a:t>
            </a:r>
            <a:r>
              <a:rPr sz="1350" spc="-385" dirty="0">
                <a:latin typeface="Arial"/>
                <a:cs typeface="Arial"/>
              </a:rPr>
              <a:t>10</a:t>
            </a:r>
            <a:r>
              <a:rPr sz="1350" spc="54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15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20</a:t>
            </a:r>
            <a:r>
              <a:rPr sz="1350" spc="50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25</a:t>
            </a:r>
            <a:r>
              <a:rPr sz="1350" spc="54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30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35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40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45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50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55</a:t>
            </a:r>
            <a:r>
              <a:rPr sz="1350" spc="55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60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65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0" dirty="0">
                <a:latin typeface="Arial"/>
                <a:cs typeface="Arial"/>
              </a:rPr>
              <a:t>70</a:t>
            </a:r>
            <a:r>
              <a:rPr sz="1350" spc="54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75</a:t>
            </a:r>
            <a:r>
              <a:rPr sz="1350" spc="50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80</a:t>
            </a:r>
            <a:r>
              <a:rPr sz="1350" spc="555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85</a:t>
            </a:r>
            <a:r>
              <a:rPr sz="1350" spc="540" dirty="0">
                <a:latin typeface="Arial"/>
                <a:cs typeface="Arial"/>
              </a:rPr>
              <a:t> </a:t>
            </a:r>
            <a:r>
              <a:rPr sz="1350" spc="-385" dirty="0">
                <a:latin typeface="Arial"/>
                <a:cs typeface="Arial"/>
              </a:rPr>
              <a:t>90</a:t>
            </a:r>
            <a:r>
              <a:rPr sz="1350" spc="509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95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100</a:t>
            </a:r>
            <a:r>
              <a:rPr sz="1350" spc="19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105</a:t>
            </a:r>
            <a:r>
              <a:rPr sz="1350" spc="18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110</a:t>
            </a:r>
            <a:r>
              <a:rPr sz="1350" spc="130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115</a:t>
            </a:r>
            <a:r>
              <a:rPr sz="1350" spc="17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120</a:t>
            </a:r>
            <a:r>
              <a:rPr sz="1350" spc="19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125</a:t>
            </a:r>
            <a:r>
              <a:rPr sz="1350" spc="13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130</a:t>
            </a:r>
            <a:r>
              <a:rPr sz="1350" spc="175" dirty="0">
                <a:latin typeface="Arial"/>
                <a:cs typeface="Arial"/>
              </a:rPr>
              <a:t> </a:t>
            </a:r>
            <a:r>
              <a:rPr sz="1350" spc="-390" dirty="0">
                <a:latin typeface="Arial"/>
                <a:cs typeface="Arial"/>
              </a:rPr>
              <a:t>135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09039" y="6300470"/>
            <a:ext cx="140081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40" dirty="0">
                <a:latin typeface="Arial"/>
                <a:cs typeface="Arial"/>
              </a:rPr>
              <a:t>-40 </a:t>
            </a:r>
            <a:r>
              <a:rPr sz="1350" spc="-335" dirty="0">
                <a:latin typeface="Arial"/>
                <a:cs typeface="Arial"/>
              </a:rPr>
              <a:t>-35 -30 </a:t>
            </a:r>
            <a:r>
              <a:rPr sz="1350" spc="-340" dirty="0">
                <a:latin typeface="Arial"/>
                <a:cs typeface="Arial"/>
              </a:rPr>
              <a:t>-25 -20 </a:t>
            </a:r>
            <a:r>
              <a:rPr sz="1350" spc="-335" dirty="0">
                <a:latin typeface="Arial"/>
                <a:cs typeface="Arial"/>
              </a:rPr>
              <a:t>-15</a:t>
            </a:r>
            <a:r>
              <a:rPr sz="1350" spc="-300" dirty="0">
                <a:latin typeface="Arial"/>
                <a:cs typeface="Arial"/>
              </a:rPr>
              <a:t> </a:t>
            </a:r>
            <a:r>
              <a:rPr sz="1350" spc="-340" dirty="0">
                <a:latin typeface="Arial"/>
                <a:cs typeface="Arial"/>
              </a:rPr>
              <a:t>-10</a:t>
            </a:r>
            <a:endParaRPr sz="135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40"/>
              </a:spcBef>
            </a:pPr>
            <a:r>
              <a:rPr sz="1350" b="1" spc="-390" dirty="0">
                <a:latin typeface="Arial"/>
                <a:cs typeface="Arial"/>
              </a:rPr>
              <a:t>Dry</a:t>
            </a:r>
            <a:r>
              <a:rPr sz="1350" b="1" spc="-175" dirty="0">
                <a:latin typeface="Arial"/>
                <a:cs typeface="Arial"/>
              </a:rPr>
              <a:t> </a:t>
            </a:r>
            <a:r>
              <a:rPr sz="1350" b="1" spc="-355" dirty="0">
                <a:latin typeface="Arial"/>
                <a:cs typeface="Arial"/>
              </a:rPr>
              <a:t>bulb </a:t>
            </a:r>
            <a:r>
              <a:rPr sz="1350" b="1" spc="-350" dirty="0">
                <a:latin typeface="Arial"/>
                <a:cs typeface="Arial"/>
              </a:rPr>
              <a:t>temperature  </a:t>
            </a:r>
            <a:r>
              <a:rPr sz="1350" b="1" spc="-295" dirty="0">
                <a:latin typeface="Arial"/>
                <a:cs typeface="Arial"/>
              </a:rPr>
              <a:t>(°F)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761489" y="481330"/>
            <a:ext cx="7098030" cy="5749290"/>
            <a:chOff x="1761489" y="481330"/>
            <a:chExt cx="7098030" cy="5749290"/>
          </a:xfrm>
        </p:grpSpPr>
        <p:sp>
          <p:nvSpPr>
            <p:cNvPr id="55" name="object 55"/>
            <p:cNvSpPr/>
            <p:nvPr/>
          </p:nvSpPr>
          <p:spPr>
            <a:xfrm>
              <a:off x="8801099" y="487680"/>
              <a:ext cx="52069" cy="5736590"/>
            </a:xfrm>
            <a:custGeom>
              <a:avLst/>
              <a:gdLst/>
              <a:ahLst/>
              <a:cxnLst/>
              <a:rect l="l" t="t" r="r" b="b"/>
              <a:pathLst>
                <a:path w="52070" h="5736590">
                  <a:moveTo>
                    <a:pt x="0" y="5736590"/>
                  </a:moveTo>
                  <a:lnTo>
                    <a:pt x="52070" y="5736590"/>
                  </a:lnTo>
                </a:path>
                <a:path w="52070" h="5736590">
                  <a:moveTo>
                    <a:pt x="0" y="5102860"/>
                  </a:moveTo>
                  <a:lnTo>
                    <a:pt x="52070" y="5102860"/>
                  </a:lnTo>
                </a:path>
                <a:path w="52070" h="5736590">
                  <a:moveTo>
                    <a:pt x="0" y="4457700"/>
                  </a:moveTo>
                  <a:lnTo>
                    <a:pt x="52070" y="4457700"/>
                  </a:lnTo>
                </a:path>
                <a:path w="52070" h="5736590">
                  <a:moveTo>
                    <a:pt x="0" y="3823970"/>
                  </a:moveTo>
                  <a:lnTo>
                    <a:pt x="52070" y="3823970"/>
                  </a:lnTo>
                </a:path>
                <a:path w="52070" h="5736590">
                  <a:moveTo>
                    <a:pt x="0" y="3191510"/>
                  </a:moveTo>
                  <a:lnTo>
                    <a:pt x="52070" y="3191510"/>
                  </a:lnTo>
                </a:path>
                <a:path w="52070" h="5736590">
                  <a:moveTo>
                    <a:pt x="0" y="2545080"/>
                  </a:moveTo>
                  <a:lnTo>
                    <a:pt x="52070" y="2545080"/>
                  </a:lnTo>
                </a:path>
                <a:path w="52070" h="5736590">
                  <a:moveTo>
                    <a:pt x="0" y="1912620"/>
                  </a:moveTo>
                  <a:lnTo>
                    <a:pt x="52070" y="1912620"/>
                  </a:lnTo>
                </a:path>
                <a:path w="52070" h="5736590">
                  <a:moveTo>
                    <a:pt x="0" y="1278890"/>
                  </a:moveTo>
                  <a:lnTo>
                    <a:pt x="52070" y="1278890"/>
                  </a:lnTo>
                </a:path>
                <a:path w="52070" h="5736590">
                  <a:moveTo>
                    <a:pt x="0" y="632460"/>
                  </a:moveTo>
                  <a:lnTo>
                    <a:pt x="52070" y="632460"/>
                  </a:lnTo>
                </a:path>
                <a:path w="52070" h="5736590">
                  <a:moveTo>
                    <a:pt x="0" y="0"/>
                  </a:moveTo>
                  <a:lnTo>
                    <a:pt x="520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99380" y="591693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88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93969" y="5861050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102869" y="0"/>
                  </a:moveTo>
                  <a:lnTo>
                    <a:pt x="0" y="57150"/>
                  </a:lnTo>
                  <a:lnTo>
                    <a:pt x="102869" y="113030"/>
                  </a:lnTo>
                  <a:lnTo>
                    <a:pt x="113029" y="95250"/>
                  </a:lnTo>
                  <a:lnTo>
                    <a:pt x="40639" y="57150"/>
                  </a:lnTo>
                  <a:lnTo>
                    <a:pt x="113029" y="16509"/>
                  </a:lnTo>
                  <a:lnTo>
                    <a:pt x="1028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40229" y="566420"/>
              <a:ext cx="3810000" cy="29159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7839" y="1529080"/>
              <a:ext cx="872490" cy="774700"/>
            </a:xfrm>
            <a:custGeom>
              <a:avLst/>
              <a:gdLst/>
              <a:ahLst/>
              <a:cxnLst/>
              <a:rect l="l" t="t" r="r" b="b"/>
              <a:pathLst>
                <a:path w="872489" h="774700">
                  <a:moveTo>
                    <a:pt x="24130" y="193040"/>
                  </a:moveTo>
                  <a:lnTo>
                    <a:pt x="0" y="193040"/>
                  </a:lnTo>
                  <a:lnTo>
                    <a:pt x="0" y="580390"/>
                  </a:lnTo>
                  <a:lnTo>
                    <a:pt x="24130" y="580390"/>
                  </a:lnTo>
                  <a:lnTo>
                    <a:pt x="24130" y="193040"/>
                  </a:lnTo>
                  <a:close/>
                </a:path>
                <a:path w="872489" h="774700">
                  <a:moveTo>
                    <a:pt x="96520" y="193040"/>
                  </a:moveTo>
                  <a:lnTo>
                    <a:pt x="48260" y="193040"/>
                  </a:lnTo>
                  <a:lnTo>
                    <a:pt x="48260" y="580390"/>
                  </a:lnTo>
                  <a:lnTo>
                    <a:pt x="96520" y="580390"/>
                  </a:lnTo>
                  <a:lnTo>
                    <a:pt x="96520" y="193040"/>
                  </a:lnTo>
                  <a:close/>
                </a:path>
                <a:path w="872489" h="774700">
                  <a:moveTo>
                    <a:pt x="483870" y="0"/>
                  </a:moveTo>
                  <a:lnTo>
                    <a:pt x="483870" y="193040"/>
                  </a:lnTo>
                  <a:lnTo>
                    <a:pt x="120650" y="193040"/>
                  </a:lnTo>
                  <a:lnTo>
                    <a:pt x="120650" y="580390"/>
                  </a:lnTo>
                  <a:lnTo>
                    <a:pt x="483870" y="580390"/>
                  </a:lnTo>
                  <a:lnTo>
                    <a:pt x="483870" y="774700"/>
                  </a:lnTo>
                  <a:lnTo>
                    <a:pt x="872490" y="387350"/>
                  </a:lnTo>
                  <a:lnTo>
                    <a:pt x="483870" y="0"/>
                  </a:lnTo>
                  <a:close/>
                </a:path>
              </a:pathLst>
            </a:custGeom>
            <a:solidFill>
              <a:srgbClr val="717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7839" y="1529080"/>
              <a:ext cx="872490" cy="774700"/>
            </a:xfrm>
            <a:custGeom>
              <a:avLst/>
              <a:gdLst/>
              <a:ahLst/>
              <a:cxnLst/>
              <a:rect l="l" t="t" r="r" b="b"/>
              <a:pathLst>
                <a:path w="872489" h="774700">
                  <a:moveTo>
                    <a:pt x="0" y="193040"/>
                  </a:moveTo>
                  <a:lnTo>
                    <a:pt x="24130" y="193040"/>
                  </a:lnTo>
                  <a:lnTo>
                    <a:pt x="24130" y="580390"/>
                  </a:lnTo>
                  <a:lnTo>
                    <a:pt x="0" y="580390"/>
                  </a:lnTo>
                  <a:lnTo>
                    <a:pt x="0" y="193040"/>
                  </a:lnTo>
                  <a:close/>
                </a:path>
                <a:path w="872489" h="774700">
                  <a:moveTo>
                    <a:pt x="48260" y="193040"/>
                  </a:moveTo>
                  <a:lnTo>
                    <a:pt x="96520" y="193040"/>
                  </a:lnTo>
                  <a:lnTo>
                    <a:pt x="96520" y="580390"/>
                  </a:lnTo>
                  <a:lnTo>
                    <a:pt x="48260" y="580390"/>
                  </a:lnTo>
                  <a:lnTo>
                    <a:pt x="48260" y="193040"/>
                  </a:lnTo>
                  <a:close/>
                </a:path>
                <a:path w="872489" h="774700">
                  <a:moveTo>
                    <a:pt x="120650" y="193040"/>
                  </a:moveTo>
                  <a:lnTo>
                    <a:pt x="483870" y="193040"/>
                  </a:lnTo>
                  <a:lnTo>
                    <a:pt x="483870" y="0"/>
                  </a:lnTo>
                  <a:lnTo>
                    <a:pt x="872490" y="387350"/>
                  </a:lnTo>
                  <a:lnTo>
                    <a:pt x="483870" y="774700"/>
                  </a:lnTo>
                  <a:lnTo>
                    <a:pt x="483870" y="580390"/>
                  </a:lnTo>
                  <a:lnTo>
                    <a:pt x="120650" y="580390"/>
                  </a:lnTo>
                  <a:lnTo>
                    <a:pt x="120650" y="193040"/>
                  </a:lnTo>
                  <a:close/>
                </a:path>
                <a:path w="872489" h="774700">
                  <a:moveTo>
                    <a:pt x="0" y="0"/>
                  </a:moveTo>
                  <a:lnTo>
                    <a:pt x="0" y="0"/>
                  </a:lnTo>
                </a:path>
                <a:path w="872489" h="774700">
                  <a:moveTo>
                    <a:pt x="872490" y="774700"/>
                  </a:moveTo>
                  <a:lnTo>
                    <a:pt x="872490" y="7747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854440" y="608965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0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54440" y="545592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0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54440" y="481075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1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54440" y="417702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1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54440" y="354457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2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54440" y="289814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2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54440" y="226567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3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54440" y="163195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3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54440" y="985520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4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54440" y="353059"/>
            <a:ext cx="2838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170" dirty="0">
                <a:latin typeface="Arial"/>
                <a:cs typeface="Arial"/>
              </a:rPr>
              <a:t>.</a:t>
            </a:r>
            <a:r>
              <a:rPr sz="1350" spc="-400" dirty="0">
                <a:latin typeface="Arial"/>
                <a:cs typeface="Arial"/>
              </a:rPr>
              <a:t>0</a:t>
            </a:r>
            <a:r>
              <a:rPr sz="1350" spc="-385" dirty="0">
                <a:latin typeface="Arial"/>
                <a:cs typeface="Arial"/>
              </a:rPr>
              <a:t>4</a:t>
            </a:r>
            <a:r>
              <a:rPr sz="1350" spc="-400" dirty="0">
                <a:latin typeface="Arial"/>
                <a:cs typeface="Arial"/>
              </a:rPr>
              <a:t>5</a:t>
            </a:r>
            <a:r>
              <a:rPr sz="1350" spc="-38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31759" y="0"/>
            <a:ext cx="10826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375" dirty="0">
                <a:latin typeface="Arial"/>
                <a:cs typeface="Arial"/>
              </a:rPr>
              <a:t>Absolute</a:t>
            </a:r>
            <a:r>
              <a:rPr sz="1350" b="1" spc="-350" dirty="0">
                <a:latin typeface="Arial"/>
                <a:cs typeface="Arial"/>
              </a:rPr>
              <a:t>humidity</a:t>
            </a:r>
            <a:r>
              <a:rPr sz="1350" b="1" spc="-330" dirty="0">
                <a:latin typeface="Arial"/>
                <a:cs typeface="Arial"/>
              </a:rPr>
              <a:t> </a:t>
            </a:r>
            <a:r>
              <a:rPr sz="1350" b="1" spc="-320" dirty="0">
                <a:latin typeface="Arial"/>
                <a:cs typeface="Arial"/>
              </a:rPr>
              <a:t>(kg/kg)</a:t>
            </a:r>
            <a:endParaRPr sz="13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84240" y="894079"/>
            <a:ext cx="729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Air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 44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100320" y="1407160"/>
            <a:ext cx="883919" cy="787400"/>
            <a:chOff x="5100320" y="1407160"/>
            <a:chExt cx="883919" cy="787400"/>
          </a:xfrm>
        </p:grpSpPr>
        <p:sp>
          <p:nvSpPr>
            <p:cNvPr id="74" name="object 74"/>
            <p:cNvSpPr/>
            <p:nvPr/>
          </p:nvSpPr>
          <p:spPr>
            <a:xfrm>
              <a:off x="5106670" y="1413510"/>
              <a:ext cx="871219" cy="774700"/>
            </a:xfrm>
            <a:custGeom>
              <a:avLst/>
              <a:gdLst/>
              <a:ahLst/>
              <a:cxnLst/>
              <a:rect l="l" t="t" r="r" b="b"/>
              <a:pathLst>
                <a:path w="871220" h="774700">
                  <a:moveTo>
                    <a:pt x="24129" y="193039"/>
                  </a:moveTo>
                  <a:lnTo>
                    <a:pt x="0" y="193039"/>
                  </a:lnTo>
                  <a:lnTo>
                    <a:pt x="0" y="580389"/>
                  </a:lnTo>
                  <a:lnTo>
                    <a:pt x="24129" y="580389"/>
                  </a:lnTo>
                  <a:lnTo>
                    <a:pt x="24129" y="193039"/>
                  </a:lnTo>
                  <a:close/>
                </a:path>
                <a:path w="871220" h="774700">
                  <a:moveTo>
                    <a:pt x="96519" y="193039"/>
                  </a:moveTo>
                  <a:lnTo>
                    <a:pt x="48259" y="193039"/>
                  </a:lnTo>
                  <a:lnTo>
                    <a:pt x="48259" y="580389"/>
                  </a:lnTo>
                  <a:lnTo>
                    <a:pt x="96519" y="580389"/>
                  </a:lnTo>
                  <a:lnTo>
                    <a:pt x="96519" y="193039"/>
                  </a:lnTo>
                  <a:close/>
                </a:path>
                <a:path w="871220" h="774700">
                  <a:moveTo>
                    <a:pt x="483869" y="0"/>
                  </a:moveTo>
                  <a:lnTo>
                    <a:pt x="483869" y="193039"/>
                  </a:lnTo>
                  <a:lnTo>
                    <a:pt x="120650" y="193039"/>
                  </a:lnTo>
                  <a:lnTo>
                    <a:pt x="120650" y="580389"/>
                  </a:lnTo>
                  <a:lnTo>
                    <a:pt x="483869" y="580389"/>
                  </a:lnTo>
                  <a:lnTo>
                    <a:pt x="483869" y="774700"/>
                  </a:lnTo>
                  <a:lnTo>
                    <a:pt x="871219" y="387350"/>
                  </a:lnTo>
                  <a:lnTo>
                    <a:pt x="483869" y="0"/>
                  </a:lnTo>
                  <a:close/>
                </a:path>
              </a:pathLst>
            </a:custGeom>
            <a:solidFill>
              <a:srgbClr val="717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06670" y="1413510"/>
              <a:ext cx="871219" cy="774700"/>
            </a:xfrm>
            <a:custGeom>
              <a:avLst/>
              <a:gdLst/>
              <a:ahLst/>
              <a:cxnLst/>
              <a:rect l="l" t="t" r="r" b="b"/>
              <a:pathLst>
                <a:path w="871220" h="774700">
                  <a:moveTo>
                    <a:pt x="0" y="193039"/>
                  </a:moveTo>
                  <a:lnTo>
                    <a:pt x="24129" y="193039"/>
                  </a:lnTo>
                  <a:lnTo>
                    <a:pt x="24129" y="580389"/>
                  </a:lnTo>
                  <a:lnTo>
                    <a:pt x="0" y="580389"/>
                  </a:lnTo>
                  <a:lnTo>
                    <a:pt x="0" y="193039"/>
                  </a:lnTo>
                  <a:close/>
                </a:path>
                <a:path w="871220" h="774700">
                  <a:moveTo>
                    <a:pt x="48259" y="193039"/>
                  </a:moveTo>
                  <a:lnTo>
                    <a:pt x="96519" y="193039"/>
                  </a:lnTo>
                  <a:lnTo>
                    <a:pt x="96519" y="580389"/>
                  </a:lnTo>
                  <a:lnTo>
                    <a:pt x="48259" y="580389"/>
                  </a:lnTo>
                  <a:lnTo>
                    <a:pt x="48259" y="193039"/>
                  </a:lnTo>
                  <a:close/>
                </a:path>
                <a:path w="871220" h="774700">
                  <a:moveTo>
                    <a:pt x="120650" y="193039"/>
                  </a:moveTo>
                  <a:lnTo>
                    <a:pt x="483869" y="193039"/>
                  </a:lnTo>
                  <a:lnTo>
                    <a:pt x="483869" y="0"/>
                  </a:lnTo>
                  <a:lnTo>
                    <a:pt x="871219" y="387350"/>
                  </a:lnTo>
                  <a:lnTo>
                    <a:pt x="483869" y="774700"/>
                  </a:lnTo>
                  <a:lnTo>
                    <a:pt x="483869" y="580389"/>
                  </a:lnTo>
                  <a:lnTo>
                    <a:pt x="120650" y="580389"/>
                  </a:lnTo>
                  <a:lnTo>
                    <a:pt x="120650" y="193039"/>
                  </a:lnTo>
                  <a:close/>
                </a:path>
                <a:path w="871220" h="774700">
                  <a:moveTo>
                    <a:pt x="0" y="0"/>
                  </a:moveTo>
                  <a:lnTo>
                    <a:pt x="0" y="0"/>
                  </a:lnTo>
                </a:path>
                <a:path w="871220" h="774700">
                  <a:moveTo>
                    <a:pt x="871219" y="774700"/>
                  </a:moveTo>
                  <a:lnTo>
                    <a:pt x="871219" y="7747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290319" y="0"/>
            <a:ext cx="2305050" cy="148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9230">
              <a:lnSpc>
                <a:spcPct val="149700"/>
              </a:lnSpc>
              <a:spcBef>
                <a:spcPts val="95"/>
              </a:spcBef>
            </a:pPr>
            <a:r>
              <a:rPr sz="2400" b="0" spc="-5" dirty="0">
                <a:latin typeface="Times New Roman"/>
                <a:cs typeface="Times New Roman"/>
              </a:rPr>
              <a:t>Sensible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Cooling  Air </a:t>
            </a:r>
            <a:r>
              <a:rPr sz="2400" b="0" dirty="0">
                <a:latin typeface="Times New Roman"/>
                <a:cs typeface="Times New Roman"/>
              </a:rPr>
              <a:t>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0" spc="-5" dirty="0">
                <a:latin typeface="Times New Roman"/>
                <a:cs typeface="Times New Roman"/>
              </a:rPr>
              <a:t>65</a:t>
            </a:r>
            <a:r>
              <a:rPr sz="2400" b="0" spc="-10" dirty="0">
                <a:latin typeface="Times New Roman"/>
                <a:cs typeface="Times New Roman"/>
              </a:rPr>
              <a:t> </a:t>
            </a:r>
            <a:r>
              <a:rPr sz="2400" b="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71930" y="3401059"/>
            <a:ext cx="1007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Coo</a:t>
            </a:r>
            <a:r>
              <a:rPr sz="2400" dirty="0">
                <a:latin typeface="Times New Roman"/>
                <a:cs typeface="Times New Roman"/>
              </a:rPr>
              <a:t>ling  </a:t>
            </a:r>
            <a:r>
              <a:rPr sz="2400" spc="-5" dirty="0">
                <a:latin typeface="Times New Roman"/>
                <a:cs typeface="Times New Roman"/>
              </a:rPr>
              <a:t>Coil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388870" y="857250"/>
            <a:ext cx="3422650" cy="2738120"/>
            <a:chOff x="2388870" y="857250"/>
            <a:chExt cx="3422650" cy="2738120"/>
          </a:xfrm>
        </p:grpSpPr>
        <p:sp>
          <p:nvSpPr>
            <p:cNvPr id="79" name="object 79"/>
            <p:cNvSpPr/>
            <p:nvPr/>
          </p:nvSpPr>
          <p:spPr>
            <a:xfrm>
              <a:off x="2395220" y="3074670"/>
              <a:ext cx="369570" cy="321310"/>
            </a:xfrm>
            <a:custGeom>
              <a:avLst/>
              <a:gdLst/>
              <a:ahLst/>
              <a:cxnLst/>
              <a:rect l="l" t="t" r="r" b="b"/>
              <a:pathLst>
                <a:path w="369569" h="321310">
                  <a:moveTo>
                    <a:pt x="0" y="321309"/>
                  </a:moveTo>
                  <a:lnTo>
                    <a:pt x="3695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30500" y="3004820"/>
              <a:ext cx="114300" cy="1104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76240" y="914400"/>
              <a:ext cx="328930" cy="1270"/>
            </a:xfrm>
            <a:custGeom>
              <a:avLst/>
              <a:gdLst/>
              <a:ahLst/>
              <a:cxnLst/>
              <a:rect l="l" t="t" r="r" b="b"/>
              <a:pathLst>
                <a:path w="328929" h="1269">
                  <a:moveTo>
                    <a:pt x="328930" y="12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69560" y="857250"/>
              <a:ext cx="114300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13580" y="3425189"/>
              <a:ext cx="266700" cy="116839"/>
            </a:xfrm>
            <a:custGeom>
              <a:avLst/>
              <a:gdLst/>
              <a:ahLst/>
              <a:cxnLst/>
              <a:rect l="l" t="t" r="r" b="b"/>
              <a:pathLst>
                <a:path w="266700" h="116839">
                  <a:moveTo>
                    <a:pt x="0" y="0"/>
                  </a:moveTo>
                  <a:lnTo>
                    <a:pt x="266700" y="1168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7420" y="3491229"/>
              <a:ext cx="119379" cy="104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591809" y="628650"/>
            <a:ext cx="623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CHW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37050" y="3683000"/>
            <a:ext cx="712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CHW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770" y="204470"/>
            <a:ext cx="5947409" cy="2284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8001" y="2645872"/>
            <a:ext cx="4524849" cy="3386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7180" y="213359"/>
            <a:ext cx="7128509" cy="302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4340" y="3411220"/>
            <a:ext cx="3382010" cy="283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98008" y="3533140"/>
            <a:ext cx="2888615" cy="1979930"/>
            <a:chOff x="1898008" y="3533140"/>
            <a:chExt cx="2888615" cy="1979930"/>
          </a:xfrm>
        </p:grpSpPr>
        <p:sp>
          <p:nvSpPr>
            <p:cNvPr id="5" name="object 5"/>
            <p:cNvSpPr/>
            <p:nvPr/>
          </p:nvSpPr>
          <p:spPr>
            <a:xfrm>
              <a:off x="1898008" y="3533140"/>
              <a:ext cx="2652401" cy="19799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0679" y="4108450"/>
              <a:ext cx="609600" cy="524510"/>
            </a:xfrm>
            <a:custGeom>
              <a:avLst/>
              <a:gdLst/>
              <a:ahLst/>
              <a:cxnLst/>
              <a:rect l="l" t="t" r="r" b="b"/>
              <a:pathLst>
                <a:path w="609600" h="524510">
                  <a:moveTo>
                    <a:pt x="16510" y="130810"/>
                  </a:moveTo>
                  <a:lnTo>
                    <a:pt x="0" y="130810"/>
                  </a:lnTo>
                  <a:lnTo>
                    <a:pt x="0" y="393700"/>
                  </a:lnTo>
                  <a:lnTo>
                    <a:pt x="16510" y="393700"/>
                  </a:lnTo>
                  <a:lnTo>
                    <a:pt x="16510" y="130810"/>
                  </a:lnTo>
                  <a:close/>
                </a:path>
                <a:path w="609600" h="524510">
                  <a:moveTo>
                    <a:pt x="67310" y="130810"/>
                  </a:moveTo>
                  <a:lnTo>
                    <a:pt x="33020" y="130810"/>
                  </a:lnTo>
                  <a:lnTo>
                    <a:pt x="33020" y="393700"/>
                  </a:lnTo>
                  <a:lnTo>
                    <a:pt x="67310" y="393700"/>
                  </a:lnTo>
                  <a:lnTo>
                    <a:pt x="67310" y="130810"/>
                  </a:lnTo>
                  <a:close/>
                </a:path>
                <a:path w="609600" h="524510">
                  <a:moveTo>
                    <a:pt x="337820" y="0"/>
                  </a:moveTo>
                  <a:lnTo>
                    <a:pt x="337820" y="130810"/>
                  </a:lnTo>
                  <a:lnTo>
                    <a:pt x="83820" y="130810"/>
                  </a:lnTo>
                  <a:lnTo>
                    <a:pt x="83820" y="393700"/>
                  </a:lnTo>
                  <a:lnTo>
                    <a:pt x="337820" y="393700"/>
                  </a:lnTo>
                  <a:lnTo>
                    <a:pt x="337820" y="524510"/>
                  </a:lnTo>
                  <a:lnTo>
                    <a:pt x="609600" y="262889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717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0679" y="4108450"/>
              <a:ext cx="609600" cy="524510"/>
            </a:xfrm>
            <a:custGeom>
              <a:avLst/>
              <a:gdLst/>
              <a:ahLst/>
              <a:cxnLst/>
              <a:rect l="l" t="t" r="r" b="b"/>
              <a:pathLst>
                <a:path w="609600" h="524510">
                  <a:moveTo>
                    <a:pt x="0" y="130810"/>
                  </a:moveTo>
                  <a:lnTo>
                    <a:pt x="16510" y="130810"/>
                  </a:lnTo>
                  <a:lnTo>
                    <a:pt x="16510" y="393700"/>
                  </a:lnTo>
                  <a:lnTo>
                    <a:pt x="0" y="393700"/>
                  </a:lnTo>
                  <a:lnTo>
                    <a:pt x="0" y="130810"/>
                  </a:lnTo>
                  <a:close/>
                </a:path>
                <a:path w="609600" h="524510">
                  <a:moveTo>
                    <a:pt x="33020" y="130810"/>
                  </a:moveTo>
                  <a:lnTo>
                    <a:pt x="67310" y="130810"/>
                  </a:lnTo>
                  <a:lnTo>
                    <a:pt x="67310" y="393700"/>
                  </a:lnTo>
                  <a:lnTo>
                    <a:pt x="33020" y="393700"/>
                  </a:lnTo>
                  <a:lnTo>
                    <a:pt x="33020" y="130810"/>
                  </a:lnTo>
                  <a:close/>
                </a:path>
                <a:path w="609600" h="524510">
                  <a:moveTo>
                    <a:pt x="83820" y="130810"/>
                  </a:moveTo>
                  <a:lnTo>
                    <a:pt x="337820" y="130810"/>
                  </a:lnTo>
                  <a:lnTo>
                    <a:pt x="337820" y="0"/>
                  </a:lnTo>
                  <a:lnTo>
                    <a:pt x="609600" y="262889"/>
                  </a:lnTo>
                  <a:lnTo>
                    <a:pt x="337820" y="524510"/>
                  </a:lnTo>
                  <a:lnTo>
                    <a:pt x="337820" y="393700"/>
                  </a:lnTo>
                  <a:lnTo>
                    <a:pt x="83820" y="393700"/>
                  </a:lnTo>
                  <a:lnTo>
                    <a:pt x="83820" y="130810"/>
                  </a:lnTo>
                  <a:close/>
                </a:path>
                <a:path w="609600" h="524510">
                  <a:moveTo>
                    <a:pt x="0" y="0"/>
                  </a:moveTo>
                  <a:lnTo>
                    <a:pt x="0" y="0"/>
                  </a:lnTo>
                </a:path>
                <a:path w="609600" h="524510">
                  <a:moveTo>
                    <a:pt x="609600" y="524510"/>
                  </a:moveTo>
                  <a:lnTo>
                    <a:pt x="609600" y="52451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08220" y="3766820"/>
            <a:ext cx="72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Air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 </a:t>
            </a:r>
            <a:r>
              <a:rPr sz="2400" spc="-5" dirty="0">
                <a:latin typeface="Times New Roman"/>
                <a:cs typeface="Times New Roman"/>
              </a:rPr>
              <a:t>57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5089" y="3583940"/>
            <a:ext cx="72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Air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  </a:t>
            </a:r>
            <a:r>
              <a:rPr sz="2400" dirty="0">
                <a:latin typeface="Times New Roman"/>
                <a:cs typeface="Times New Roman"/>
              </a:rPr>
              <a:t>75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ºF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9729" y="5468620"/>
            <a:ext cx="1007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Coo</a:t>
            </a:r>
            <a:r>
              <a:rPr sz="2400" dirty="0">
                <a:latin typeface="Times New Roman"/>
                <a:cs typeface="Times New Roman"/>
              </a:rPr>
              <a:t>ling  </a:t>
            </a:r>
            <a:r>
              <a:rPr sz="2400" spc="-5" dirty="0">
                <a:latin typeface="Times New Roman"/>
                <a:cs typeface="Times New Roman"/>
              </a:rPr>
              <a:t>Coil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6950" y="5187950"/>
            <a:ext cx="321310" cy="271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47870" y="3484879"/>
            <a:ext cx="4419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</a:t>
            </a:r>
            <a:r>
              <a:rPr sz="1400" spc="1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W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7870" y="3698240"/>
            <a:ext cx="165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2670" y="5631179"/>
            <a:ext cx="441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W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out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8850" y="3696970"/>
            <a:ext cx="2437130" cy="2068830"/>
            <a:chOff x="2228850" y="3696970"/>
            <a:chExt cx="2437130" cy="2068830"/>
          </a:xfrm>
        </p:grpSpPr>
        <p:sp>
          <p:nvSpPr>
            <p:cNvPr id="16" name="object 16"/>
            <p:cNvSpPr/>
            <p:nvPr/>
          </p:nvSpPr>
          <p:spPr>
            <a:xfrm>
              <a:off x="4474210" y="3743960"/>
              <a:ext cx="185420" cy="8890"/>
            </a:xfrm>
            <a:custGeom>
              <a:avLst/>
              <a:gdLst/>
              <a:ahLst/>
              <a:cxnLst/>
              <a:rect l="l" t="t" r="r" b="b"/>
              <a:pathLst>
                <a:path w="185420" h="8889">
                  <a:moveTo>
                    <a:pt x="-6349" y="4444"/>
                  </a:moveTo>
                  <a:lnTo>
                    <a:pt x="191769" y="4444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68800" y="3696970"/>
              <a:ext cx="114300" cy="113030"/>
            </a:xfrm>
            <a:custGeom>
              <a:avLst/>
              <a:gdLst/>
              <a:ahLst/>
              <a:cxnLst/>
              <a:rect l="l" t="t" r="r" b="b"/>
              <a:pathLst>
                <a:path w="114300" h="113029">
                  <a:moveTo>
                    <a:pt x="100329" y="0"/>
                  </a:moveTo>
                  <a:lnTo>
                    <a:pt x="0" y="60959"/>
                  </a:lnTo>
                  <a:lnTo>
                    <a:pt x="105410" y="113029"/>
                  </a:lnTo>
                  <a:lnTo>
                    <a:pt x="114300" y="95249"/>
                  </a:lnTo>
                  <a:lnTo>
                    <a:pt x="40639" y="59689"/>
                  </a:lnTo>
                  <a:lnTo>
                    <a:pt x="110489" y="16509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6819" y="5464810"/>
              <a:ext cx="269239" cy="1663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39719" y="5482590"/>
              <a:ext cx="283210" cy="2832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5550" y="5191760"/>
              <a:ext cx="283210" cy="283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2430" y="5234940"/>
              <a:ext cx="283210" cy="2832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28850" y="4994910"/>
              <a:ext cx="283210" cy="283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72080" y="5248910"/>
              <a:ext cx="281939" cy="2832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1590" y="331470"/>
            <a:ext cx="250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A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t</a:t>
            </a:r>
            <a:r>
              <a:rPr sz="4000" b="0" spc="-15" dirty="0">
                <a:solidFill>
                  <a:srgbClr val="996600"/>
                </a:solidFill>
                <a:latin typeface="Times New Roman"/>
                <a:cs typeface="Times New Roman"/>
              </a:rPr>
              <a:t>m</a:t>
            </a:r>
            <a:r>
              <a:rPr sz="4000" b="0" spc="5" dirty="0">
                <a:solidFill>
                  <a:srgbClr val="996600"/>
                </a:solidFill>
                <a:latin typeface="Times New Roman"/>
                <a:cs typeface="Times New Roman"/>
              </a:rPr>
              <a:t>o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sph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e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r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7153" y="1122511"/>
            <a:ext cx="4838535" cy="554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539" y="768350"/>
            <a:ext cx="5755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Cooling and</a:t>
            </a:r>
            <a:r>
              <a:rPr sz="4000" b="0" spc="-5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Humidification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0110" y="2391410"/>
            <a:ext cx="5688330" cy="272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6859" y="254000"/>
            <a:ext cx="2139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A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i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r</a:t>
            </a: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w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a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sh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0039" y="1201420"/>
            <a:ext cx="7296150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17780" indent="-341630">
              <a:lnSpc>
                <a:spcPct val="100000"/>
              </a:lnSpc>
              <a:spcBef>
                <a:spcPts val="100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An air </a:t>
            </a:r>
            <a:r>
              <a:rPr sz="2800" spc="-10" dirty="0">
                <a:latin typeface="Times New Roman"/>
                <a:cs typeface="Times New Roman"/>
              </a:rPr>
              <a:t>washer </a:t>
            </a:r>
            <a:r>
              <a:rPr sz="2800" dirty="0">
                <a:latin typeface="Times New Roman"/>
                <a:cs typeface="Times New Roman"/>
              </a:rPr>
              <a:t>is a </a:t>
            </a:r>
            <a:r>
              <a:rPr sz="2800" spc="-5" dirty="0">
                <a:latin typeface="Times New Roman"/>
                <a:cs typeface="Times New Roman"/>
              </a:rPr>
              <a:t>device for </a:t>
            </a:r>
            <a:r>
              <a:rPr sz="2800" dirty="0">
                <a:latin typeface="Times New Roman"/>
                <a:cs typeface="Times New Roman"/>
              </a:rPr>
              <a:t>conditioning </a:t>
            </a:r>
            <a:r>
              <a:rPr sz="2800" spc="-5" dirty="0">
                <a:latin typeface="Times New Roman"/>
                <a:cs typeface="Times New Roman"/>
              </a:rPr>
              <a:t>air. </a:t>
            </a:r>
            <a:r>
              <a:rPr sz="2800" dirty="0">
                <a:latin typeface="Times New Roman"/>
                <a:cs typeface="Times New Roman"/>
              </a:rPr>
              <a:t>In  </a:t>
            </a:r>
            <a:r>
              <a:rPr sz="2800" spc="-5" dirty="0">
                <a:latin typeface="Times New Roman"/>
                <a:cs typeface="Times New Roman"/>
              </a:rPr>
              <a:t>an air </a:t>
            </a:r>
            <a:r>
              <a:rPr sz="2800" spc="-10" dirty="0">
                <a:latin typeface="Times New Roman"/>
                <a:cs typeface="Times New Roman"/>
              </a:rPr>
              <a:t>washer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spc="-10" dirty="0">
                <a:latin typeface="Times New Roman"/>
                <a:cs typeface="Times New Roman"/>
              </a:rPr>
              <a:t>comes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direct contact with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spray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water and </a:t>
            </a:r>
            <a:r>
              <a:rPr sz="2800" dirty="0">
                <a:latin typeface="Times New Roman"/>
                <a:cs typeface="Times New Roman"/>
              </a:rPr>
              <a:t>there </a:t>
            </a:r>
            <a:r>
              <a:rPr sz="2800" spc="-5" dirty="0">
                <a:latin typeface="Times New Roman"/>
                <a:cs typeface="Times New Roman"/>
              </a:rPr>
              <a:t>will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an exchange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heat and </a:t>
            </a:r>
            <a:r>
              <a:rPr sz="2800" spc="-10" dirty="0">
                <a:latin typeface="Times New Roman"/>
                <a:cs typeface="Times New Roman"/>
              </a:rPr>
              <a:t>mass </a:t>
            </a:r>
            <a:r>
              <a:rPr sz="2800" spc="-5" dirty="0">
                <a:latin typeface="Times New Roman"/>
                <a:cs typeface="Times New Roman"/>
              </a:rPr>
              <a:t>(water </a:t>
            </a:r>
            <a:r>
              <a:rPr sz="2800" dirty="0">
                <a:latin typeface="Times New Roman"/>
                <a:cs typeface="Times New Roman"/>
              </a:rPr>
              <a:t>vapour) </a:t>
            </a:r>
            <a:r>
              <a:rPr sz="2800" spc="-5" dirty="0">
                <a:latin typeface="Times New Roman"/>
                <a:cs typeface="Times New Roman"/>
              </a:rPr>
              <a:t>between air </a:t>
            </a:r>
            <a:r>
              <a:rPr sz="2800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 marL="366395" marR="239395" indent="-34163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outlet </a:t>
            </a:r>
            <a:r>
              <a:rPr sz="2800" spc="-5" dirty="0">
                <a:latin typeface="Times New Roman"/>
                <a:cs typeface="Times New Roman"/>
              </a:rPr>
              <a:t>condition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dirty="0">
                <a:latin typeface="Times New Roman"/>
                <a:cs typeface="Times New Roman"/>
              </a:rPr>
              <a:t>depends upon the 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water sprayed </a:t>
            </a:r>
            <a:r>
              <a:rPr sz="2800" dirty="0">
                <a:latin typeface="Times New Roman"/>
                <a:cs typeface="Times New Roman"/>
              </a:rPr>
              <a:t>in the </a:t>
            </a:r>
            <a:r>
              <a:rPr sz="2800" spc="-5" dirty="0">
                <a:latin typeface="Times New Roman"/>
                <a:cs typeface="Times New Roman"/>
              </a:rPr>
              <a:t>air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washer.</a:t>
            </a:r>
            <a:endParaRPr sz="2800">
              <a:latin typeface="Times New Roman"/>
              <a:cs typeface="Times New Roman"/>
            </a:endParaRPr>
          </a:p>
          <a:p>
            <a:pPr marL="366395" marR="135890" indent="-34163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367030" algn="l"/>
              </a:tabLst>
            </a:pPr>
            <a:r>
              <a:rPr sz="2800" spc="-10" dirty="0">
                <a:latin typeface="Times New Roman"/>
                <a:cs typeface="Times New Roman"/>
              </a:rPr>
              <a:t>Hence, </a:t>
            </a:r>
            <a:r>
              <a:rPr sz="2800" dirty="0">
                <a:latin typeface="Times New Roman"/>
                <a:cs typeface="Times New Roman"/>
              </a:rPr>
              <a:t>by controlling the </a:t>
            </a:r>
            <a:r>
              <a:rPr sz="2800" spc="-5" dirty="0">
                <a:latin typeface="Times New Roman"/>
                <a:cs typeface="Times New Roman"/>
              </a:rPr>
              <a:t>water temperature  externally, </a:t>
            </a:r>
            <a:r>
              <a:rPr sz="2800" dirty="0">
                <a:latin typeface="Times New Roman"/>
                <a:cs typeface="Times New Roman"/>
              </a:rPr>
              <a:t>it is possible to </a:t>
            </a:r>
            <a:r>
              <a:rPr sz="2800" spc="-5" dirty="0">
                <a:latin typeface="Times New Roman"/>
                <a:cs typeface="Times New Roman"/>
              </a:rPr>
              <a:t>control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outlet  </a:t>
            </a:r>
            <a:r>
              <a:rPr sz="2800" dirty="0">
                <a:latin typeface="Times New Roman"/>
                <a:cs typeface="Times New Roman"/>
              </a:rPr>
              <a:t>conditions of </a:t>
            </a:r>
            <a:r>
              <a:rPr sz="2800" spc="-5" dirty="0">
                <a:latin typeface="Times New Roman"/>
                <a:cs typeface="Times New Roman"/>
              </a:rPr>
              <a:t>air, which then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used for air  </a:t>
            </a:r>
            <a:r>
              <a:rPr sz="2800" dirty="0">
                <a:latin typeface="Times New Roman"/>
                <a:cs typeface="Times New Roman"/>
              </a:rPr>
              <a:t>conditioning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purposes.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670" y="1315022"/>
            <a:ext cx="6936939" cy="4362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100"/>
              </a:spcBef>
            </a:pPr>
            <a:r>
              <a:rPr dirty="0"/>
              <a:t>Q</a:t>
            </a:r>
            <a:r>
              <a:rPr spc="-10" dirty="0"/>
              <a:t>U</a:t>
            </a:r>
            <a:r>
              <a:rPr spc="-15" dirty="0"/>
              <a:t>ESTIONS</a:t>
            </a:r>
          </a:p>
          <a:p>
            <a:pPr marL="1193165" algn="ctr">
              <a:lnSpc>
                <a:spcPct val="100000"/>
              </a:lnSpc>
            </a:pPr>
            <a:r>
              <a:rPr dirty="0"/>
              <a:t>???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2997200"/>
            <a:ext cx="4533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Times New Roman"/>
                <a:cs typeface="Times New Roman"/>
              </a:rPr>
              <a:t>THANK</a:t>
            </a:r>
            <a:r>
              <a:rPr sz="6000" b="0" spc="-85" dirty="0">
                <a:latin typeface="Times New Roman"/>
                <a:cs typeface="Times New Roman"/>
              </a:rPr>
              <a:t> </a:t>
            </a:r>
            <a:r>
              <a:rPr sz="6000" b="0" spc="-5" dirty="0">
                <a:latin typeface="Times New Roman"/>
                <a:cs typeface="Times New Roman"/>
              </a:rPr>
              <a:t>YOU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660" y="374650"/>
            <a:ext cx="4539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What is</a:t>
            </a:r>
            <a:r>
              <a:rPr sz="4000" b="0" spc="-10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Psychrometry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9060" y="1145540"/>
            <a:ext cx="7625080" cy="440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735330" indent="-342900">
              <a:lnSpc>
                <a:spcPct val="100000"/>
              </a:lnSpc>
              <a:spcBef>
                <a:spcPts val="100"/>
              </a:spcBef>
              <a:buClr>
                <a:srgbClr val="996600"/>
              </a:buClr>
              <a:buFont typeface="UnDotum"/>
              <a:buChar char=""/>
              <a:tabLst>
                <a:tab pos="393700" algn="l"/>
              </a:tabLst>
            </a:pPr>
            <a:r>
              <a:rPr sz="2800" spc="-5" dirty="0">
                <a:latin typeface="Times New Roman"/>
                <a:cs typeface="Times New Roman"/>
              </a:rPr>
              <a:t>Psychrometry </a:t>
            </a:r>
            <a:r>
              <a:rPr sz="2800" dirty="0">
                <a:latin typeface="Times New Roman"/>
                <a:cs typeface="Times New Roman"/>
              </a:rPr>
              <a:t>is the study of the </a:t>
            </a:r>
            <a:r>
              <a:rPr sz="2800" spc="-5" dirty="0">
                <a:latin typeface="Times New Roman"/>
                <a:cs typeface="Times New Roman"/>
              </a:rPr>
              <a:t>properties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mixtures </a:t>
            </a:r>
            <a:r>
              <a:rPr sz="2800" dirty="0">
                <a:latin typeface="Times New Roman"/>
                <a:cs typeface="Times New Roman"/>
              </a:rPr>
              <a:t>of dry </a:t>
            </a:r>
            <a:r>
              <a:rPr sz="2800" spc="-5" dirty="0">
                <a:latin typeface="Times New Roman"/>
                <a:cs typeface="Times New Roman"/>
              </a:rPr>
              <a:t>air and water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vapor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solidFill>
                  <a:srgbClr val="2C34A6"/>
                </a:solidFill>
                <a:latin typeface="Times New Roman"/>
                <a:cs typeface="Times New Roman"/>
              </a:rPr>
              <a:t>Example: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how </a:t>
            </a:r>
            <a:r>
              <a:rPr sz="2800" spc="-10" dirty="0">
                <a:solidFill>
                  <a:srgbClr val="2C34A6"/>
                </a:solidFill>
                <a:latin typeface="Times New Roman"/>
                <a:cs typeface="Times New Roman"/>
              </a:rPr>
              <a:t>wet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is the </a:t>
            </a:r>
            <a:r>
              <a:rPr sz="2800" spc="-5" dirty="0">
                <a:solidFill>
                  <a:srgbClr val="2C34A6"/>
                </a:solidFill>
                <a:latin typeface="Times New Roman"/>
                <a:cs typeface="Times New Roman"/>
              </a:rPr>
              <a:t>air</a:t>
            </a:r>
            <a:r>
              <a:rPr sz="2800" spc="-30" dirty="0">
                <a:solidFill>
                  <a:srgbClr val="2C34A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99695" algn="ctr">
              <a:lnSpc>
                <a:spcPct val="100000"/>
              </a:lnSpc>
            </a:pPr>
            <a:r>
              <a:rPr sz="4000" spc="-5" dirty="0">
                <a:solidFill>
                  <a:srgbClr val="996600"/>
                </a:solidFill>
                <a:latin typeface="Times New Roman"/>
                <a:cs typeface="Times New Roman"/>
              </a:rPr>
              <a:t>Why </a:t>
            </a:r>
            <a:r>
              <a:rPr sz="4000" dirty="0">
                <a:solidFill>
                  <a:srgbClr val="996600"/>
                </a:solidFill>
                <a:latin typeface="Times New Roman"/>
                <a:cs typeface="Times New Roman"/>
              </a:rPr>
              <a:t>study</a:t>
            </a:r>
            <a:r>
              <a:rPr sz="4000" spc="3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996600"/>
                </a:solidFill>
                <a:latin typeface="Times New Roman"/>
                <a:cs typeface="Times New Roman"/>
              </a:rPr>
              <a:t>psychrometry?</a:t>
            </a:r>
            <a:endParaRPr sz="4000">
              <a:latin typeface="Times New Roman"/>
              <a:cs typeface="Times New Roman"/>
            </a:endParaRPr>
          </a:p>
          <a:p>
            <a:pPr marL="393700" marR="148590" indent="-34290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Font typeface="UnDotum"/>
              <a:buChar char=""/>
              <a:tabLst>
                <a:tab pos="3937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able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analyze </a:t>
            </a:r>
            <a:r>
              <a:rPr sz="2800" dirty="0">
                <a:latin typeface="Times New Roman"/>
                <a:cs typeface="Times New Roman"/>
              </a:rPr>
              <a:t>various </a:t>
            </a:r>
            <a:r>
              <a:rPr sz="2800" spc="-5" dirty="0">
                <a:latin typeface="Times New Roman"/>
                <a:cs typeface="Times New Roman"/>
              </a:rPr>
              <a:t>processes </a:t>
            </a:r>
            <a:r>
              <a:rPr sz="2800" dirty="0">
                <a:latin typeface="Times New Roman"/>
                <a:cs typeface="Times New Roman"/>
              </a:rPr>
              <a:t>involving  </a:t>
            </a:r>
            <a:r>
              <a:rPr sz="2800" spc="-5" dirty="0">
                <a:latin typeface="Times New Roman"/>
                <a:cs typeface="Times New Roman"/>
              </a:rPr>
              <a:t>moist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air.</a:t>
            </a:r>
            <a:endParaRPr sz="2800">
              <a:latin typeface="Times New Roman"/>
              <a:cs typeface="Times New Roman"/>
            </a:endParaRPr>
          </a:p>
          <a:p>
            <a:pPr marL="393700" marR="43180" indent="-342900">
              <a:lnSpc>
                <a:spcPct val="100000"/>
              </a:lnSpc>
              <a:spcBef>
                <a:spcPts val="690"/>
              </a:spcBef>
            </a:pPr>
            <a:r>
              <a:rPr sz="2800" spc="-10" dirty="0">
                <a:solidFill>
                  <a:srgbClr val="2C34A6"/>
                </a:solidFill>
                <a:latin typeface="Times New Roman"/>
                <a:cs typeface="Times New Roman"/>
              </a:rPr>
              <a:t>Example: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if the </a:t>
            </a:r>
            <a:r>
              <a:rPr sz="2800" spc="-5" dirty="0">
                <a:solidFill>
                  <a:srgbClr val="2C34A6"/>
                </a:solidFill>
                <a:latin typeface="Times New Roman"/>
                <a:cs typeface="Times New Roman"/>
              </a:rPr>
              <a:t>air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2C34A6"/>
                </a:solidFill>
                <a:latin typeface="Times New Roman"/>
                <a:cs typeface="Times New Roman"/>
              </a:rPr>
              <a:t>warm and wet, what will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be</a:t>
            </a:r>
            <a:r>
              <a:rPr sz="2800" spc="-114" dirty="0">
                <a:solidFill>
                  <a:srgbClr val="2C34A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2C34A6"/>
                </a:solidFill>
                <a:latin typeface="Times New Roman"/>
                <a:cs typeface="Times New Roman"/>
              </a:rPr>
              <a:t>air-conditioning </a:t>
            </a:r>
            <a:r>
              <a:rPr sz="2800" dirty="0">
                <a:solidFill>
                  <a:srgbClr val="2C34A6"/>
                </a:solidFill>
                <a:latin typeface="Times New Roman"/>
                <a:cs typeface="Times New Roman"/>
              </a:rPr>
              <a:t>design</a:t>
            </a:r>
            <a:r>
              <a:rPr sz="2800" spc="-5" dirty="0">
                <a:solidFill>
                  <a:srgbClr val="2C34A6"/>
                </a:solidFill>
                <a:latin typeface="Times New Roman"/>
                <a:cs typeface="Times New Roman"/>
              </a:rPr>
              <a:t> required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787400"/>
            <a:ext cx="7278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Important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Psychrometric</a:t>
            </a:r>
            <a:r>
              <a:rPr sz="4000" b="0" spc="-45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Properties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8910" y="1925320"/>
            <a:ext cx="5906770" cy="36322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52450" indent="-514350">
              <a:lnSpc>
                <a:spcPct val="100000"/>
              </a:lnSpc>
              <a:spcBef>
                <a:spcPts val="80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spc="-5" dirty="0">
                <a:latin typeface="Times New Roman"/>
                <a:cs typeface="Times New Roman"/>
              </a:rPr>
              <a:t>Dry </a:t>
            </a:r>
            <a:r>
              <a:rPr sz="2800" dirty="0">
                <a:latin typeface="Times New Roman"/>
                <a:cs typeface="Times New Roman"/>
              </a:rPr>
              <a:t>Bulb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dirty="0">
                <a:latin typeface="Times New Roman"/>
                <a:cs typeface="Times New Roman"/>
              </a:rPr>
              <a:t>(ºF 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ºC)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dirty="0">
                <a:latin typeface="Times New Roman"/>
                <a:cs typeface="Times New Roman"/>
              </a:rPr>
              <a:t>Wet </a:t>
            </a:r>
            <a:r>
              <a:rPr sz="2800" spc="-5" dirty="0">
                <a:latin typeface="Times New Roman"/>
                <a:cs typeface="Times New Roman"/>
              </a:rPr>
              <a:t>Bulb Temperature </a:t>
            </a:r>
            <a:r>
              <a:rPr sz="2800" dirty="0">
                <a:latin typeface="Times New Roman"/>
                <a:cs typeface="Times New Roman"/>
              </a:rPr>
              <a:t>(ºF 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ºC)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  <a:tab pos="3850640" algn="l"/>
              </a:tabLst>
            </a:pPr>
            <a:r>
              <a:rPr sz="2800" spc="-5" dirty="0">
                <a:latin typeface="Times New Roman"/>
                <a:cs typeface="Times New Roman"/>
              </a:rPr>
              <a:t>Humidity ratio </a:t>
            </a:r>
            <a:r>
              <a:rPr sz="2800" spc="5" dirty="0">
                <a:latin typeface="Times New Roman"/>
                <a:cs typeface="Times New Roman"/>
              </a:rPr>
              <a:t>(g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kg	or </a:t>
            </a:r>
            <a:r>
              <a:rPr sz="2800" spc="-5" dirty="0">
                <a:latin typeface="Times New Roman"/>
                <a:cs typeface="Times New Roman"/>
              </a:rPr>
              <a:t>Grains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lb)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spc="-5" dirty="0">
                <a:latin typeface="Times New Roman"/>
                <a:cs typeface="Times New Roman"/>
              </a:rPr>
              <a:t>Relative humidity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(%)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spc="-5" dirty="0">
                <a:latin typeface="Times New Roman"/>
                <a:cs typeface="Times New Roman"/>
              </a:rPr>
              <a:t>Dew-point Temperature </a:t>
            </a:r>
            <a:r>
              <a:rPr sz="2800" dirty="0">
                <a:latin typeface="Times New Roman"/>
                <a:cs typeface="Times New Roman"/>
              </a:rPr>
              <a:t>(ºF 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ºC)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69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spc="-5" dirty="0">
                <a:latin typeface="Times New Roman"/>
                <a:cs typeface="Times New Roman"/>
              </a:rPr>
              <a:t>Specific volume </a:t>
            </a:r>
            <a:r>
              <a:rPr sz="2800" spc="-50" dirty="0">
                <a:latin typeface="Times New Roman"/>
                <a:cs typeface="Times New Roman"/>
              </a:rPr>
              <a:t>(m</a:t>
            </a:r>
            <a:r>
              <a:rPr sz="2400" spc="-75" baseline="29513" dirty="0">
                <a:latin typeface="Times New Roman"/>
                <a:cs typeface="Times New Roman"/>
              </a:rPr>
              <a:t>3</a:t>
            </a:r>
            <a:r>
              <a:rPr sz="2800" spc="-50" dirty="0">
                <a:latin typeface="Times New Roman"/>
                <a:cs typeface="Times New Roman"/>
              </a:rPr>
              <a:t>/kg, </a:t>
            </a:r>
            <a:r>
              <a:rPr sz="2800" spc="-5" dirty="0">
                <a:latin typeface="Times New Roman"/>
                <a:cs typeface="Times New Roman"/>
              </a:rPr>
              <a:t>Cu.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Ft/lb)</a:t>
            </a:r>
            <a:endParaRPr sz="2800">
              <a:latin typeface="Times New Roman"/>
              <a:cs typeface="Times New Roman"/>
            </a:endParaRPr>
          </a:p>
          <a:p>
            <a:pPr marL="552450" indent="-514350">
              <a:lnSpc>
                <a:spcPct val="100000"/>
              </a:lnSpc>
              <a:spcBef>
                <a:spcPts val="700"/>
              </a:spcBef>
              <a:buClr>
                <a:srgbClr val="996600"/>
              </a:buClr>
              <a:buAutoNum type="arabicPeriod"/>
              <a:tabLst>
                <a:tab pos="551815" algn="l"/>
                <a:tab pos="552450" algn="l"/>
              </a:tabLst>
            </a:pPr>
            <a:r>
              <a:rPr sz="2800" spc="-5" dirty="0">
                <a:latin typeface="Times New Roman"/>
                <a:cs typeface="Times New Roman"/>
              </a:rPr>
              <a:t>Enthalpy (KJ/Kg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Btu/lb)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179" y="787400"/>
            <a:ext cx="6129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Dry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Bulb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Temperature</a:t>
            </a:r>
            <a:r>
              <a:rPr sz="4000" b="0" spc="-5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(DBT)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3270" rIns="0" bIns="0" rtlCol="0">
            <a:spAutoFit/>
          </a:bodyPr>
          <a:lstStyle/>
          <a:p>
            <a:pPr marL="1477010" marR="30480" indent="-342900">
              <a:lnSpc>
                <a:spcPct val="100000"/>
              </a:lnSpc>
              <a:spcBef>
                <a:spcPts val="100"/>
              </a:spcBef>
            </a:pPr>
            <a:r>
              <a:rPr sz="4200" spc="-1650" baseline="5952" dirty="0">
                <a:solidFill>
                  <a:srgbClr val="996600"/>
                </a:solidFill>
                <a:latin typeface="UnDotum"/>
                <a:cs typeface="UnDotum"/>
              </a:rPr>
              <a:t></a:t>
            </a:r>
            <a:r>
              <a:rPr sz="4200" spc="225" baseline="5952" dirty="0">
                <a:solidFill>
                  <a:srgbClr val="996600"/>
                </a:solidFill>
                <a:latin typeface="UnDotum"/>
                <a:cs typeface="UnDotum"/>
              </a:rPr>
              <a:t> </a:t>
            </a:r>
            <a:r>
              <a:rPr sz="2800" spc="-5" dirty="0"/>
              <a:t>Dry </a:t>
            </a:r>
            <a:r>
              <a:rPr sz="2800" dirty="0"/>
              <a:t>bulb </a:t>
            </a:r>
            <a:r>
              <a:rPr sz="2800" spc="-5" dirty="0"/>
              <a:t>temperature </a:t>
            </a:r>
            <a:r>
              <a:rPr sz="2800" spc="-10" dirty="0"/>
              <a:t>(DBT) </a:t>
            </a:r>
            <a:r>
              <a:rPr sz="2800" dirty="0"/>
              <a:t>is the </a:t>
            </a:r>
            <a:r>
              <a:rPr sz="2800" spc="-5" dirty="0"/>
              <a:t>temperature  </a:t>
            </a:r>
            <a:r>
              <a:rPr sz="2800" dirty="0"/>
              <a:t>of the </a:t>
            </a:r>
            <a:r>
              <a:rPr sz="2800" spc="-5" dirty="0"/>
              <a:t>moist air </a:t>
            </a:r>
            <a:r>
              <a:rPr sz="2800" spc="-10" dirty="0"/>
              <a:t>as measured </a:t>
            </a:r>
            <a:r>
              <a:rPr sz="2800" dirty="0"/>
              <a:t>by a </a:t>
            </a:r>
            <a:r>
              <a:rPr sz="2800" spc="-5" dirty="0"/>
              <a:t>standard  </a:t>
            </a:r>
            <a:r>
              <a:rPr sz="2800" spc="-10" dirty="0"/>
              <a:t>thermometer </a:t>
            </a:r>
            <a:r>
              <a:rPr sz="2800" dirty="0"/>
              <a:t>or other </a:t>
            </a:r>
            <a:r>
              <a:rPr sz="2800" spc="-5" dirty="0"/>
              <a:t>temperature measuring  instruments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9369" y="4215092"/>
            <a:ext cx="1360576" cy="225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60065" y="4173220"/>
            <a:ext cx="5070475" cy="2362200"/>
            <a:chOff x="3760065" y="4173220"/>
            <a:chExt cx="5070475" cy="2362200"/>
          </a:xfrm>
        </p:grpSpPr>
        <p:sp>
          <p:nvSpPr>
            <p:cNvPr id="6" name="object 6"/>
            <p:cNvSpPr/>
            <p:nvPr/>
          </p:nvSpPr>
          <p:spPr>
            <a:xfrm>
              <a:off x="3760065" y="4173220"/>
              <a:ext cx="2006824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0" y="4191000"/>
              <a:ext cx="3115309" cy="1962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5570" y="2786379"/>
            <a:ext cx="3874770" cy="3029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950" y="374650"/>
            <a:ext cx="4704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996600"/>
                </a:solidFill>
                <a:latin typeface="Times New Roman"/>
                <a:cs typeface="Times New Roman"/>
              </a:rPr>
              <a:t>Wet </a:t>
            </a:r>
            <a:r>
              <a:rPr sz="4000" b="0" dirty="0">
                <a:solidFill>
                  <a:srgbClr val="996600"/>
                </a:solidFill>
                <a:latin typeface="Times New Roman"/>
                <a:cs typeface="Times New Roman"/>
              </a:rPr>
              <a:t>Bulb</a:t>
            </a:r>
            <a:r>
              <a:rPr sz="4000" b="0" spc="-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996600"/>
                </a:solidFill>
                <a:latin typeface="Times New Roman"/>
                <a:cs typeface="Times New Roman"/>
              </a:rPr>
              <a:t>Temperature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489" y="1203959"/>
            <a:ext cx="713740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7780" indent="-342900" algn="just">
              <a:lnSpc>
                <a:spcPct val="100000"/>
              </a:lnSpc>
              <a:spcBef>
                <a:spcPts val="100"/>
              </a:spcBef>
            </a:pPr>
            <a:r>
              <a:rPr sz="4200" spc="-1650" baseline="5952" dirty="0">
                <a:solidFill>
                  <a:srgbClr val="996600"/>
                </a:solidFill>
                <a:latin typeface="UnDotum"/>
                <a:cs typeface="UnDotum"/>
              </a:rPr>
              <a:t></a:t>
            </a:r>
            <a:r>
              <a:rPr sz="4200" spc="209" baseline="5952" dirty="0">
                <a:solidFill>
                  <a:srgbClr val="996600"/>
                </a:solidFill>
                <a:latin typeface="UnDotum"/>
                <a:cs typeface="UnDotum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Wet bulb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dirty="0">
                <a:latin typeface="Times New Roman"/>
                <a:cs typeface="Times New Roman"/>
              </a:rPr>
              <a:t>is the </a:t>
            </a:r>
            <a:r>
              <a:rPr sz="2800" spc="-5" dirty="0">
                <a:latin typeface="Times New Roman"/>
                <a:cs typeface="Times New Roman"/>
              </a:rPr>
              <a:t>lowest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temperature  that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reached </a:t>
            </a:r>
            <a:r>
              <a:rPr sz="2800" dirty="0">
                <a:latin typeface="Times New Roman"/>
                <a:cs typeface="Times New Roman"/>
              </a:rPr>
              <a:t>by the </a:t>
            </a:r>
            <a:r>
              <a:rPr sz="2800" spc="-5" dirty="0">
                <a:latin typeface="Times New Roman"/>
                <a:cs typeface="Times New Roman"/>
              </a:rPr>
              <a:t>evaporation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water  </a:t>
            </a:r>
            <a:r>
              <a:rPr sz="2800" dirty="0">
                <a:latin typeface="Times New Roman"/>
                <a:cs typeface="Times New Roman"/>
              </a:rPr>
              <a:t>only. It is the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-10" dirty="0">
                <a:latin typeface="Times New Roman"/>
                <a:cs typeface="Times New Roman"/>
              </a:rPr>
              <a:t>feels </a:t>
            </a:r>
            <a:r>
              <a:rPr sz="2800" spc="-5" dirty="0">
                <a:latin typeface="Times New Roman"/>
                <a:cs typeface="Times New Roman"/>
              </a:rPr>
              <a:t>when one's  skin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wet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exposed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moving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air.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876040"/>
            <a:ext cx="4339590" cy="2771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1090" y="3985259"/>
            <a:ext cx="200025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The device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0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2 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thermometers.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One with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cotton  wick saturated 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90" y="228600"/>
            <a:ext cx="7321549" cy="3939540"/>
          </a:xfrm>
        </p:spPr>
        <p:txBody>
          <a:bodyPr/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humidity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of water vapor per unit volume of air containing the water vapor. This quantity is also known as the water vapor density.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7789" y="679450"/>
            <a:ext cx="7449820" cy="311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996600"/>
                </a:solidFill>
                <a:latin typeface="Times New Roman"/>
                <a:cs typeface="Times New Roman"/>
              </a:rPr>
              <a:t>Humidity Ratio </a:t>
            </a:r>
            <a:r>
              <a:rPr sz="4000" dirty="0">
                <a:solidFill>
                  <a:srgbClr val="996600"/>
                </a:solidFill>
                <a:latin typeface="Times New Roman"/>
                <a:cs typeface="Times New Roman"/>
              </a:rPr>
              <a:t>/ </a:t>
            </a:r>
            <a:r>
              <a:rPr sz="4000" spc="-5" dirty="0">
                <a:solidFill>
                  <a:srgbClr val="996600"/>
                </a:solidFill>
                <a:latin typeface="Times New Roman"/>
                <a:cs typeface="Times New Roman"/>
              </a:rPr>
              <a:t>Specific</a:t>
            </a:r>
            <a:r>
              <a:rPr sz="4000" spc="-3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996600"/>
                </a:solidFill>
                <a:latin typeface="Times New Roman"/>
                <a:cs typeface="Times New Roman"/>
              </a:rPr>
              <a:t>Humidity</a:t>
            </a:r>
            <a:endParaRPr sz="4000">
              <a:latin typeface="Times New Roman"/>
              <a:cs typeface="Times New Roman"/>
            </a:endParaRPr>
          </a:p>
          <a:p>
            <a:pPr marL="380365" marR="38100" indent="-342900">
              <a:lnSpc>
                <a:spcPct val="100000"/>
              </a:lnSpc>
              <a:spcBef>
                <a:spcPts val="2760"/>
              </a:spcBef>
            </a:pPr>
            <a:r>
              <a:rPr sz="4200" spc="-1650" baseline="5952" dirty="0">
                <a:solidFill>
                  <a:srgbClr val="996600"/>
                </a:solidFill>
                <a:latin typeface="UnDotum"/>
                <a:cs typeface="UnDotum"/>
              </a:rPr>
              <a:t></a:t>
            </a:r>
            <a:r>
              <a:rPr sz="4200" spc="225" baseline="5952" dirty="0">
                <a:solidFill>
                  <a:srgbClr val="996600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humidity ratio </a:t>
            </a:r>
            <a:r>
              <a:rPr sz="2800" dirty="0">
                <a:latin typeface="Times New Roman"/>
                <a:cs typeface="Times New Roman"/>
              </a:rPr>
              <a:t>(or </a:t>
            </a:r>
            <a:r>
              <a:rPr sz="2800" spc="-5" dirty="0">
                <a:latin typeface="Times New Roman"/>
                <a:cs typeface="Times New Roman"/>
              </a:rPr>
              <a:t>specific </a:t>
            </a:r>
            <a:r>
              <a:rPr sz="2800" dirty="0">
                <a:latin typeface="Times New Roman"/>
                <a:cs typeface="Times New Roman"/>
              </a:rPr>
              <a:t>humidity) W is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mass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water associated with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kilogram  </a:t>
            </a:r>
            <a:r>
              <a:rPr sz="2800" dirty="0">
                <a:latin typeface="Times New Roman"/>
                <a:cs typeface="Times New Roman"/>
              </a:rPr>
              <a:t>of dry </a:t>
            </a:r>
            <a:r>
              <a:rPr sz="2800" spc="-5" dirty="0">
                <a:latin typeface="Times New Roman"/>
                <a:cs typeface="Times New Roman"/>
              </a:rPr>
              <a:t>air. Assuming </a:t>
            </a:r>
            <a:r>
              <a:rPr sz="2800" dirty="0">
                <a:latin typeface="Times New Roman"/>
                <a:cs typeface="Times New Roman"/>
              </a:rPr>
              <a:t>both </a:t>
            </a:r>
            <a:r>
              <a:rPr sz="2800" spc="-5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vapour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dry  </a:t>
            </a:r>
            <a:r>
              <a:rPr sz="2800" spc="-5" dirty="0">
                <a:latin typeface="Times New Roman"/>
                <a:cs typeface="Times New Roman"/>
              </a:rPr>
              <a:t>air </a:t>
            </a:r>
            <a:r>
              <a:rPr sz="2800" dirty="0">
                <a:latin typeface="Times New Roman"/>
                <a:cs typeface="Times New Roman"/>
              </a:rPr>
              <a:t>to be </a:t>
            </a:r>
            <a:r>
              <a:rPr sz="2800" spc="-5" dirty="0">
                <a:latin typeface="Times New Roman"/>
                <a:cs typeface="Times New Roman"/>
              </a:rPr>
              <a:t>perfect </a:t>
            </a:r>
            <a:r>
              <a:rPr sz="2800" dirty="0">
                <a:latin typeface="Times New Roman"/>
                <a:cs typeface="Times New Roman"/>
              </a:rPr>
              <a:t>gases, the </a:t>
            </a:r>
            <a:r>
              <a:rPr sz="2800" spc="-5" dirty="0">
                <a:latin typeface="Times New Roman"/>
                <a:cs typeface="Times New Roman"/>
              </a:rPr>
              <a:t>humidity ratio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given  </a:t>
            </a:r>
            <a:r>
              <a:rPr sz="2800" spc="5" dirty="0">
                <a:latin typeface="Times New Roman"/>
                <a:cs typeface="Times New Roman"/>
              </a:rPr>
              <a:t>by: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789" y="3860800"/>
            <a:ext cx="2972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175" dirty="0">
                <a:latin typeface="Times New Roman"/>
                <a:cs typeface="Times New Roman"/>
              </a:rPr>
              <a:t>m</a:t>
            </a:r>
            <a:r>
              <a:rPr sz="2400" spc="-262" baseline="-24305" dirty="0">
                <a:latin typeface="Times New Roman"/>
                <a:cs typeface="Times New Roman"/>
              </a:rPr>
              <a:t>v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Mass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vapour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7510" y="4674870"/>
            <a:ext cx="7874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9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189" y="4436109"/>
            <a:ext cx="2867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355" algn="l"/>
              </a:tabLst>
            </a:pPr>
            <a:r>
              <a:rPr sz="2800" dirty="0">
                <a:latin typeface="Times New Roman"/>
                <a:cs typeface="Times New Roman"/>
              </a:rPr>
              <a:t>m	– </a:t>
            </a:r>
            <a:r>
              <a:rPr sz="2800" spc="-10" dirty="0">
                <a:latin typeface="Times New Roman"/>
                <a:cs typeface="Times New Roman"/>
              </a:rPr>
              <a:t>Mass </a:t>
            </a:r>
            <a:r>
              <a:rPr sz="2800" dirty="0">
                <a:latin typeface="Times New Roman"/>
                <a:cs typeface="Times New Roman"/>
              </a:rPr>
              <a:t>of dry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7669" y="4257040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62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6290" y="4602479"/>
            <a:ext cx="17526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i="1" dirty="0">
                <a:latin typeface="Times New Roman"/>
                <a:cs typeface="Times New Roman"/>
              </a:rPr>
              <a:t>a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9259" y="4260850"/>
            <a:ext cx="396875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i="1" spc="30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2479" y="3842623"/>
            <a:ext cx="1464310" cy="66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150" spc="-75" dirty="0">
                <a:latin typeface="Symbol"/>
                <a:cs typeface="Symbol"/>
              </a:rPr>
              <a:t></a:t>
            </a:r>
            <a:r>
              <a:rPr sz="4150" spc="-75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Symbol"/>
                <a:cs typeface="Symbol"/>
              </a:rPr>
              <a:t>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6000" i="1" spc="-30" baseline="35416" dirty="0">
                <a:latin typeface="Times New Roman"/>
                <a:cs typeface="Times New Roman"/>
              </a:rPr>
              <a:t>m</a:t>
            </a:r>
            <a:r>
              <a:rPr sz="3525" i="1" spc="-30" baseline="36643" dirty="0">
                <a:latin typeface="Times New Roman"/>
                <a:cs typeface="Times New Roman"/>
              </a:rPr>
              <a:t>v</a:t>
            </a:r>
            <a:endParaRPr sz="3525" baseline="3664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9060" y="5218429"/>
            <a:ext cx="4111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2213610" algn="l"/>
              </a:tabLst>
            </a:pPr>
            <a:r>
              <a:rPr sz="2800" spc="-5" dirty="0">
                <a:latin typeface="Times New Roman"/>
                <a:cs typeface="Times New Roman"/>
              </a:rPr>
              <a:t>Units</a:t>
            </a:r>
            <a:r>
              <a:rPr sz="2800" dirty="0">
                <a:latin typeface="Times New Roman"/>
                <a:cs typeface="Times New Roman"/>
              </a:rPr>
              <a:t> –	g /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kg	or </a:t>
            </a:r>
            <a:r>
              <a:rPr sz="2800" spc="-5" dirty="0">
                <a:latin typeface="Times New Roman"/>
                <a:cs typeface="Times New Roman"/>
              </a:rPr>
              <a:t>Grains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lb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843</Words>
  <Application>Microsoft Office PowerPoint</Application>
  <PresentationFormat>On-screen Show (4:3)</PresentationFormat>
  <Paragraphs>196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Stencil</vt:lpstr>
      <vt:lpstr>Symbol</vt:lpstr>
      <vt:lpstr>Times New Roman</vt:lpstr>
      <vt:lpstr>UnDotum</vt:lpstr>
      <vt:lpstr>Office Theme</vt:lpstr>
      <vt:lpstr>Air property  or PSYCHROMETRY</vt:lpstr>
      <vt:lpstr>OJECTIVE OF LECTURE</vt:lpstr>
      <vt:lpstr>Atmosphere</vt:lpstr>
      <vt:lpstr>What is Psychrometry</vt:lpstr>
      <vt:lpstr>Important Psychrometric Properties</vt:lpstr>
      <vt:lpstr>Dry Bulb Temperature (DBT)</vt:lpstr>
      <vt:lpstr>Wet Bulb Temperature</vt:lpstr>
      <vt:lpstr>PowerPoint Presentation</vt:lpstr>
      <vt:lpstr>PowerPoint Presentation</vt:lpstr>
      <vt:lpstr>Relative Humidity</vt:lpstr>
      <vt:lpstr>Dew-Point Temperature</vt:lpstr>
      <vt:lpstr>Specific Volume</vt:lpstr>
      <vt:lpstr>Enthalpy</vt:lpstr>
      <vt:lpstr>PowerPoint Presentation</vt:lpstr>
      <vt:lpstr>Psychrometry Chart</vt:lpstr>
      <vt:lpstr>Psychrometry Chart – Continue..</vt:lpstr>
      <vt:lpstr>Dry Bulb Temperature(DBT) Line</vt:lpstr>
      <vt:lpstr>Wet Bulb Temperature(WBT) Line</vt:lpstr>
      <vt:lpstr>Relative Humidity Lines</vt:lpstr>
      <vt:lpstr>Dew-Point Temperature Lines</vt:lpstr>
      <vt:lpstr>Humidity Ratio / Specific Humidity  Lines</vt:lpstr>
      <vt:lpstr>Specific Enthalpy Lines</vt:lpstr>
      <vt:lpstr>Specific Volume Lines</vt:lpstr>
      <vt:lpstr>Psychrometric Processes</vt:lpstr>
      <vt:lpstr>PowerPoint Presentation</vt:lpstr>
      <vt:lpstr>PowerPoint Presentation</vt:lpstr>
      <vt:lpstr>Sensible Cooling  Air at 65 ºF</vt:lpstr>
      <vt:lpstr>PowerPoint Presentation</vt:lpstr>
      <vt:lpstr>PowerPoint Presentation</vt:lpstr>
      <vt:lpstr>Cooling and Humidification</vt:lpstr>
      <vt:lpstr>PowerPoint Presentation</vt:lpstr>
      <vt:lpstr>PowerPoint Presentation</vt:lpstr>
      <vt:lpstr>Airwasher</vt:lpstr>
      <vt:lpstr>PowerPoint Presentation</vt:lpstr>
      <vt:lpstr>QUESTIONS ???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PSYCHROMETRY</dc:title>
  <dc:creator>Mrs Emon</dc:creator>
  <cp:lastModifiedBy>admin</cp:lastModifiedBy>
  <cp:revision>5</cp:revision>
  <dcterms:created xsi:type="dcterms:W3CDTF">2020-10-01T10:04:00Z</dcterms:created>
  <dcterms:modified xsi:type="dcterms:W3CDTF">2022-05-31T07:47:42Z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2020-10-01T00:00:00Z</vt:filetime>
  </property>
</Properties>
</file>