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1" r:id="rId5"/>
    <p:sldId id="273" r:id="rId6"/>
    <p:sldId id="263" r:id="rId7"/>
    <p:sldId id="272" r:id="rId8"/>
    <p:sldId id="262" r:id="rId9"/>
    <p:sldId id="260" r:id="rId10"/>
    <p:sldId id="265" r:id="rId11"/>
    <p:sldId id="266" r:id="rId12"/>
    <p:sldId id="267" r:id="rId13"/>
    <p:sldId id="268" r:id="rId14"/>
    <p:sldId id="269" r:id="rId15"/>
    <p:sldId id="270" r:id="rId16"/>
    <p:sldId id="264"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3" autoAdjust="0"/>
    <p:restoredTop sz="94660"/>
  </p:normalViewPr>
  <p:slideViewPr>
    <p:cSldViewPr>
      <p:cViewPr varScale="1">
        <p:scale>
          <a:sx n="59" d="100"/>
          <a:sy n="59" d="100"/>
        </p:scale>
        <p:origin x="1364" y="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normAutofit/>
          </a:bodyPr>
          <a:lstStyle/>
          <a:p>
            <a:r>
              <a:rPr lang="en-US" sz="4800" dirty="0">
                <a:latin typeface="Times New Roman" pitchFamily="18" charset="0"/>
                <a:cs typeface="Times New Roman" pitchFamily="18" charset="0"/>
              </a:rPr>
              <a:t>Clustering in </a:t>
            </a:r>
            <a:r>
              <a:rPr lang="en-US" sz="4800">
                <a:latin typeface="Times New Roman" pitchFamily="18" charset="0"/>
                <a:cs typeface="Times New Roman" pitchFamily="18" charset="0"/>
              </a:rPr>
              <a:t>Data science</a:t>
            </a:r>
            <a:endParaRPr lang="en-US" sz="4800" dirty="0">
              <a:latin typeface="Times New Roman" pitchFamily="18" charset="0"/>
              <a:cs typeface="Times New Roman" pitchFamily="18" charset="0"/>
            </a:endParaRPr>
          </a:p>
        </p:txBody>
      </p:sp>
      <p:sp>
        <p:nvSpPr>
          <p:cNvPr id="5" name="Subtitle 4">
            <a:extLst>
              <a:ext uri="{FF2B5EF4-FFF2-40B4-BE49-F238E27FC236}">
                <a16:creationId xmlns:a16="http://schemas.microsoft.com/office/drawing/2014/main" id="{1E458F2B-B6C0-2228-EF46-D448A0B8C7E5}"/>
              </a:ext>
            </a:extLst>
          </p:cNvPr>
          <p:cNvSpPr>
            <a:spLocks noGrp="1"/>
          </p:cNvSpPr>
          <p:nvPr>
            <p:ph type="subTitle" idx="1"/>
          </p:nvPr>
        </p:nvSpPr>
        <p:spPr/>
        <p:txBody>
          <a:bodyPr/>
          <a:lstStyle/>
          <a:p>
            <a:endParaRPr lang="en-SG"/>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Partitioning Method</a:t>
            </a:r>
          </a:p>
        </p:txBody>
      </p:sp>
      <p:sp>
        <p:nvSpPr>
          <p:cNvPr id="3" name="Content Placeholder 2"/>
          <p:cNvSpPr>
            <a:spLocks noGrp="1"/>
          </p:cNvSpPr>
          <p:nvPr>
            <p:ph idx="1"/>
          </p:nvPr>
        </p:nvSpPr>
        <p:spPr>
          <a:xfrm>
            <a:off x="457200" y="1600200"/>
            <a:ext cx="8229600" cy="4953000"/>
          </a:xfrm>
        </p:spPr>
        <p:txBody>
          <a:bodyPr>
            <a:noAutofit/>
          </a:bodyPr>
          <a:lstStyle/>
          <a:p>
            <a:r>
              <a:rPr lang="en-US" sz="2800" dirty="0">
                <a:latin typeface="Times New Roman" pitchFamily="18" charset="0"/>
                <a:cs typeface="Times New Roman" pitchFamily="18" charset="0"/>
              </a:rPr>
              <a:t>Suppose we are given a database of n objects, the partitioning method construct k partition of data. Each partition will represents a cluster and </a:t>
            </a:r>
            <a:r>
              <a:rPr lang="en-US" sz="2800" dirty="0" err="1">
                <a:latin typeface="Times New Roman" pitchFamily="18" charset="0"/>
                <a:cs typeface="Times New Roman" pitchFamily="18" charset="0"/>
              </a:rPr>
              <a:t>k≤n</a:t>
            </a:r>
            <a:r>
              <a:rPr lang="en-US" sz="2800" dirty="0">
                <a:latin typeface="Times New Roman" pitchFamily="18" charset="0"/>
                <a:cs typeface="Times New Roman" pitchFamily="18" charset="0"/>
              </a:rPr>
              <a:t>. It means that it will classify the data into k groups,	</a:t>
            </a:r>
          </a:p>
          <a:p>
            <a:pPr lvl="1"/>
            <a:r>
              <a:rPr lang="en-US" sz="2400" dirty="0">
                <a:latin typeface="Times New Roman" pitchFamily="18" charset="0"/>
                <a:cs typeface="Times New Roman" pitchFamily="18" charset="0"/>
              </a:rPr>
              <a:t>Each group contain at least one object.</a:t>
            </a:r>
          </a:p>
          <a:p>
            <a:pPr lvl="1"/>
            <a:r>
              <a:rPr lang="en-US" sz="2400" dirty="0">
                <a:latin typeface="Times New Roman" pitchFamily="18" charset="0"/>
                <a:cs typeface="Times New Roman" pitchFamily="18" charset="0"/>
              </a:rPr>
              <a:t>Each object must belong to exactly one group.</a:t>
            </a:r>
          </a:p>
          <a:p>
            <a:r>
              <a:rPr lang="en-US" sz="2800" dirty="0">
                <a:latin typeface="Times New Roman" pitchFamily="18" charset="0"/>
                <a:cs typeface="Times New Roman" pitchFamily="18" charset="0"/>
              </a:rPr>
              <a:t>For a given number of partitions (say k), the partitioning method will create an initial partitioning.</a:t>
            </a:r>
          </a:p>
          <a:p>
            <a:r>
              <a:rPr lang="en-US" sz="2800" dirty="0">
                <a:latin typeface="Times New Roman" pitchFamily="18" charset="0"/>
                <a:cs typeface="Times New Roman" pitchFamily="18" charset="0"/>
              </a:rPr>
              <a:t>Then it uses the iterative relocation technique to improve the partitioning by moving objects from one group to other.</a:t>
            </a:r>
          </a:p>
          <a:p>
            <a:endParaRPr lang="en-US"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800" dirty="0">
                <a:latin typeface="Times New Roman" pitchFamily="18" charset="0"/>
                <a:cs typeface="Times New Roman" pitchFamily="18" charset="0"/>
              </a:rPr>
              <a:t>Hierarchical Method</a:t>
            </a:r>
          </a:p>
        </p:txBody>
      </p:sp>
      <p:sp>
        <p:nvSpPr>
          <p:cNvPr id="3" name="Content Placeholder 2"/>
          <p:cNvSpPr>
            <a:spLocks noGrp="1"/>
          </p:cNvSpPr>
          <p:nvPr>
            <p:ph idx="1"/>
          </p:nvPr>
        </p:nvSpPr>
        <p:spPr>
          <a:xfrm>
            <a:off x="457200" y="990600"/>
            <a:ext cx="8229600" cy="5135563"/>
          </a:xfrm>
        </p:spPr>
        <p:txBody>
          <a:bodyPr>
            <a:noAutofit/>
          </a:bodyPr>
          <a:lstStyle/>
          <a:p>
            <a:r>
              <a:rPr lang="en-US" sz="2000" dirty="0">
                <a:latin typeface="Times New Roman" pitchFamily="18" charset="0"/>
                <a:cs typeface="Times New Roman" pitchFamily="18" charset="0"/>
              </a:rPr>
              <a:t>2 types of HM’s</a:t>
            </a:r>
          </a:p>
          <a:p>
            <a:pPr lvl="1"/>
            <a:r>
              <a:rPr lang="en-US" sz="2000" dirty="0">
                <a:latin typeface="Times New Roman" pitchFamily="18" charset="0"/>
                <a:cs typeface="Times New Roman" pitchFamily="18" charset="0"/>
              </a:rPr>
              <a:t>Agglomerative Approach</a:t>
            </a:r>
          </a:p>
          <a:p>
            <a:pPr lvl="1"/>
            <a:r>
              <a:rPr lang="en-US" sz="2000" dirty="0">
                <a:latin typeface="Times New Roman" pitchFamily="18" charset="0"/>
                <a:cs typeface="Times New Roman" pitchFamily="18" charset="0"/>
              </a:rPr>
              <a:t>Divisive Approach</a:t>
            </a:r>
          </a:p>
          <a:p>
            <a:r>
              <a:rPr lang="en-US" sz="2000" b="1" dirty="0">
                <a:latin typeface="Times New Roman" pitchFamily="18" charset="0"/>
                <a:cs typeface="Times New Roman" pitchFamily="18" charset="0"/>
              </a:rPr>
              <a:t>Agglomerative Approach</a:t>
            </a:r>
          </a:p>
          <a:p>
            <a:pPr lvl="1"/>
            <a:r>
              <a:rPr lang="en-US" sz="2000" dirty="0">
                <a:latin typeface="Times New Roman" pitchFamily="18" charset="0"/>
                <a:cs typeface="Times New Roman" pitchFamily="18" charset="0"/>
              </a:rPr>
              <a:t> bottom-up approach. </a:t>
            </a:r>
          </a:p>
          <a:p>
            <a:pPr lvl="1"/>
            <a:r>
              <a:rPr lang="en-US" sz="2000" dirty="0">
                <a:latin typeface="Times New Roman" pitchFamily="18" charset="0"/>
                <a:cs typeface="Times New Roman" pitchFamily="18" charset="0"/>
              </a:rPr>
              <a:t>we start with each object forming a separate group. It keeps on merging the objects or groups that are close to one another. It keep on doing so until all of the groups are merged into one or until the termination condition holds.</a:t>
            </a:r>
          </a:p>
          <a:p>
            <a:r>
              <a:rPr lang="en-US" sz="2000" b="1" dirty="0">
                <a:latin typeface="Times New Roman" pitchFamily="18" charset="0"/>
                <a:cs typeface="Times New Roman" pitchFamily="18" charset="0"/>
              </a:rPr>
              <a:t>Divisive Approach</a:t>
            </a:r>
          </a:p>
          <a:p>
            <a:pPr lvl="1"/>
            <a:r>
              <a:rPr lang="en-US" sz="2000" dirty="0">
                <a:latin typeface="Times New Roman" pitchFamily="18" charset="0"/>
                <a:cs typeface="Times New Roman" pitchFamily="18" charset="0"/>
              </a:rPr>
              <a:t>top-down approach. </a:t>
            </a:r>
          </a:p>
          <a:p>
            <a:pPr lvl="1"/>
            <a:r>
              <a:rPr lang="en-US" sz="2000" dirty="0">
                <a:latin typeface="Times New Roman" pitchFamily="18" charset="0"/>
                <a:cs typeface="Times New Roman" pitchFamily="18" charset="0"/>
              </a:rPr>
              <a:t> we start with all of the objects in the same cluster. In the continuous iteration, a cluster is split up into smaller clusters. It is down until each object in one cluster or the termination condition holds.</a:t>
            </a:r>
          </a:p>
          <a:p>
            <a:r>
              <a:rPr lang="en-US" sz="2000" b="1" dirty="0" err="1">
                <a:latin typeface="Times New Roman" pitchFamily="18" charset="0"/>
                <a:cs typeface="Times New Roman" pitchFamily="18" charset="0"/>
              </a:rPr>
              <a:t>Disadvantage</a:t>
            </a:r>
            <a:r>
              <a:rPr lang="en-US" sz="2000" dirty="0" err="1">
                <a:latin typeface="Times New Roman" pitchFamily="18" charset="0"/>
                <a:cs typeface="Times New Roman" pitchFamily="18" charset="0"/>
              </a:rPr>
              <a:t>This</a:t>
            </a:r>
            <a:r>
              <a:rPr lang="en-US" sz="2000" dirty="0">
                <a:latin typeface="Times New Roman" pitchFamily="18" charset="0"/>
                <a:cs typeface="Times New Roman" pitchFamily="18" charset="0"/>
              </a:rPr>
              <a:t> method is rigid i.e. once merge or split is done, It can never be undone.</a:t>
            </a:r>
          </a:p>
          <a:p>
            <a:endParaRPr lang="en-US"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Density based Method</a:t>
            </a:r>
          </a:p>
        </p:txBody>
      </p:sp>
      <p:sp>
        <p:nvSpPr>
          <p:cNvPr id="3" name="Content Placeholder 2"/>
          <p:cNvSpPr>
            <a:spLocks noGrp="1"/>
          </p:cNvSpPr>
          <p:nvPr>
            <p:ph idx="1"/>
          </p:nvPr>
        </p:nvSpPr>
        <p:spPr/>
        <p:txBody>
          <a:bodyPr>
            <a:normAutofit/>
          </a:bodyPr>
          <a:lstStyle/>
          <a:p>
            <a:r>
              <a:rPr lang="en-US" sz="3600" dirty="0">
                <a:latin typeface="Times New Roman" pitchFamily="18" charset="0"/>
                <a:cs typeface="Times New Roman" pitchFamily="18" charset="0"/>
              </a:rPr>
              <a:t>This method is based on the notion of density. The basic idea is to continue growing the given cluster as long as the density in the </a:t>
            </a:r>
            <a:r>
              <a:rPr lang="en-US" sz="3600" dirty="0" err="1">
                <a:latin typeface="Times New Roman" pitchFamily="18" charset="0"/>
                <a:cs typeface="Times New Roman" pitchFamily="18" charset="0"/>
              </a:rPr>
              <a:t>neighbourhood</a:t>
            </a:r>
            <a:r>
              <a:rPr lang="en-US" sz="3600" dirty="0">
                <a:latin typeface="Times New Roman" pitchFamily="18" charset="0"/>
                <a:cs typeface="Times New Roman" pitchFamily="18" charset="0"/>
              </a:rPr>
              <a:t> exceeds some threshold i.e. for each data point within a given cluster, the radius of a given cluster has to contain at least a minimum number of points.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Grid based Method</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In this the objects together from a grid. The object space is quantized into finite number of cells that form a grid structure.</a:t>
            </a:r>
          </a:p>
          <a:p>
            <a:r>
              <a:rPr lang="en-US" dirty="0" err="1">
                <a:latin typeface="Times New Roman" pitchFamily="18" charset="0"/>
                <a:cs typeface="Times New Roman" pitchFamily="18" charset="0"/>
              </a:rPr>
              <a:t>AdvantageThe</a:t>
            </a:r>
            <a:r>
              <a:rPr lang="en-US" dirty="0">
                <a:latin typeface="Times New Roman" pitchFamily="18" charset="0"/>
                <a:cs typeface="Times New Roman" pitchFamily="18" charset="0"/>
              </a:rPr>
              <a:t> major advantage of this method is fast processing time.</a:t>
            </a:r>
          </a:p>
          <a:p>
            <a:r>
              <a:rPr lang="en-US" dirty="0">
                <a:latin typeface="Times New Roman" pitchFamily="18" charset="0"/>
                <a:cs typeface="Times New Roman" pitchFamily="18" charset="0"/>
              </a:rPr>
              <a:t>It is dependent only on the number of cells in each dimension in the quantized space.</a:t>
            </a:r>
          </a:p>
          <a:p>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Model based Method</a:t>
            </a:r>
          </a:p>
        </p:txBody>
      </p:sp>
      <p:sp>
        <p:nvSpPr>
          <p:cNvPr id="3" name="Content Placeholder 2"/>
          <p:cNvSpPr>
            <a:spLocks noGrp="1"/>
          </p:cNvSpPr>
          <p:nvPr>
            <p:ph idx="1"/>
          </p:nvPr>
        </p:nvSpPr>
        <p:spPr/>
        <p:txBody>
          <a:bodyPr>
            <a:normAutofit fontScale="92500"/>
          </a:bodyPr>
          <a:lstStyle/>
          <a:p>
            <a:r>
              <a:rPr lang="en-US" dirty="0">
                <a:latin typeface="Times New Roman" pitchFamily="18" charset="0"/>
                <a:cs typeface="Times New Roman" pitchFamily="18" charset="0"/>
              </a:rPr>
              <a:t>In this method a model is hypothesize for each cluster and find the best fit of data to the given model. This method locate the clusters by clustering the density function. This reflects spatial distribution of the data points.</a:t>
            </a:r>
          </a:p>
          <a:p>
            <a:r>
              <a:rPr lang="en-US" dirty="0">
                <a:latin typeface="Times New Roman" pitchFamily="18" charset="0"/>
                <a:cs typeface="Times New Roman" pitchFamily="18" charset="0"/>
              </a:rPr>
              <a:t>This method also serve a way of automatically determining number of clusters based on standard statistics , taking outlier or noise into account. It therefore yield robust clustering methods.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Constraint based Method</a:t>
            </a:r>
          </a:p>
        </p:txBody>
      </p:sp>
      <p:sp>
        <p:nvSpPr>
          <p:cNvPr id="3" name="Content Placeholder 2"/>
          <p:cNvSpPr>
            <a:spLocks noGrp="1"/>
          </p:cNvSpPr>
          <p:nvPr>
            <p:ph idx="1"/>
          </p:nvPr>
        </p:nvSpPr>
        <p:spPr/>
        <p:txBody>
          <a:bodyPr>
            <a:noAutofit/>
          </a:bodyPr>
          <a:lstStyle/>
          <a:p>
            <a:r>
              <a:rPr lang="en-US" dirty="0">
                <a:latin typeface="Times New Roman" pitchFamily="18" charset="0"/>
                <a:cs typeface="Times New Roman" pitchFamily="18" charset="0"/>
              </a:rPr>
              <a:t>In this method the clustering is performed by incorporation of user or application oriented constraints. The constraint refers to the user expectation or the properties of desired clustering results. The constraint give us the interactive way of communication with the clustering process. The constraint can be specified by the user or the application requirement.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Applications</a:t>
            </a: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Pattern Recognition</a:t>
            </a:r>
          </a:p>
          <a:p>
            <a:r>
              <a:rPr lang="en-US" dirty="0">
                <a:latin typeface="Times New Roman" pitchFamily="18" charset="0"/>
                <a:cs typeface="Times New Roman" pitchFamily="18" charset="0"/>
              </a:rPr>
              <a:t>Spatial Data Analysis:</a:t>
            </a:r>
          </a:p>
          <a:p>
            <a:r>
              <a:rPr lang="en-US" dirty="0">
                <a:latin typeface="Times New Roman" pitchFamily="18" charset="0"/>
                <a:cs typeface="Times New Roman" pitchFamily="18" charset="0"/>
              </a:rPr>
              <a:t> Image Processing</a:t>
            </a:r>
          </a:p>
          <a:p>
            <a:r>
              <a:rPr lang="en-US" dirty="0">
                <a:latin typeface="Times New Roman" pitchFamily="18" charset="0"/>
                <a:cs typeface="Times New Roman" pitchFamily="18" charset="0"/>
              </a:rPr>
              <a:t> Economic Science (especially market research)</a:t>
            </a:r>
          </a:p>
          <a:p>
            <a:r>
              <a:rPr lang="en-US" dirty="0">
                <a:latin typeface="Times New Roman" pitchFamily="18" charset="0"/>
                <a:cs typeface="Times New Roman" pitchFamily="18" charset="0"/>
              </a:rPr>
              <a:t>Crime analysis</a:t>
            </a:r>
          </a:p>
          <a:p>
            <a:r>
              <a:rPr lang="en-US" dirty="0">
                <a:latin typeface="Times New Roman" pitchFamily="18" charset="0"/>
                <a:cs typeface="Times New Roman" pitchFamily="18" charset="0"/>
              </a:rPr>
              <a:t>Bio informatics</a:t>
            </a:r>
          </a:p>
          <a:p>
            <a:r>
              <a:rPr lang="en-US" dirty="0">
                <a:latin typeface="Times New Roman" pitchFamily="18" charset="0"/>
                <a:cs typeface="Times New Roman" pitchFamily="18" charset="0"/>
              </a:rPr>
              <a:t>Medical Imaging</a:t>
            </a:r>
          </a:p>
          <a:p>
            <a:r>
              <a:rPr lang="en-US" dirty="0">
                <a:latin typeface="Times New Roman" pitchFamily="18" charset="0"/>
                <a:cs typeface="Times New Roman" pitchFamily="18" charset="0"/>
              </a:rPr>
              <a:t>Robotics</a:t>
            </a:r>
          </a:p>
          <a:p>
            <a:r>
              <a:rPr lang="en-US" dirty="0">
                <a:latin typeface="Times New Roman" pitchFamily="18" charset="0"/>
                <a:cs typeface="Times New Roman" pitchFamily="18" charset="0"/>
              </a:rPr>
              <a:t>Climatology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2895600"/>
            <a:ext cx="6172200" cy="3230563"/>
          </a:xfrm>
        </p:spPr>
        <p:txBody>
          <a:bodyPr>
            <a:normAutofit/>
          </a:bodyPr>
          <a:lstStyle/>
          <a:p>
            <a:pPr>
              <a:buNone/>
            </a:pPr>
            <a:r>
              <a:rPr lang="en-US" sz="8000" dirty="0"/>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Synopsis</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Introduction</a:t>
            </a:r>
          </a:p>
          <a:p>
            <a:r>
              <a:rPr lang="en-US" dirty="0">
                <a:latin typeface="Times New Roman" pitchFamily="18" charset="0"/>
                <a:cs typeface="Times New Roman" pitchFamily="18" charset="0"/>
              </a:rPr>
              <a:t>Clustering</a:t>
            </a:r>
          </a:p>
          <a:p>
            <a:r>
              <a:rPr lang="en-US" dirty="0">
                <a:latin typeface="Times New Roman" pitchFamily="18" charset="0"/>
                <a:cs typeface="Times New Roman" pitchFamily="18" charset="0"/>
              </a:rPr>
              <a:t>Why Clustering?</a:t>
            </a:r>
          </a:p>
          <a:p>
            <a:r>
              <a:rPr lang="en-US" dirty="0">
                <a:latin typeface="Times New Roman" pitchFamily="18" charset="0"/>
                <a:cs typeface="Times New Roman" pitchFamily="18" charset="0"/>
              </a:rPr>
              <a:t>Several working definitions of clustering</a:t>
            </a:r>
          </a:p>
          <a:p>
            <a:r>
              <a:rPr lang="en-US" dirty="0">
                <a:latin typeface="Times New Roman" pitchFamily="18" charset="0"/>
                <a:cs typeface="Times New Roman" pitchFamily="18" charset="0"/>
              </a:rPr>
              <a:t>Methods of clustering</a:t>
            </a:r>
          </a:p>
          <a:p>
            <a:r>
              <a:rPr lang="en-US" dirty="0">
                <a:latin typeface="Times New Roman" pitchFamily="18" charset="0"/>
                <a:cs typeface="Times New Roman" pitchFamily="18" charset="0"/>
              </a:rPr>
              <a:t>Applications of clustering</a:t>
            </a: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Introduction</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Defined as extracting the information from the huge set of data.</a:t>
            </a:r>
          </a:p>
          <a:p>
            <a:r>
              <a:rPr lang="en-US" dirty="0">
                <a:latin typeface="Times New Roman" pitchFamily="18" charset="0"/>
                <a:cs typeface="Times New Roman" pitchFamily="18" charset="0"/>
              </a:rPr>
              <a:t>Extracting set of patterns from the data set.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4800" dirty="0">
                <a:latin typeface="Times New Roman" pitchFamily="18" charset="0"/>
                <a:cs typeface="Times New Roman" pitchFamily="18" charset="0"/>
              </a:rPr>
              <a:t>Clustering</a:t>
            </a:r>
          </a:p>
        </p:txBody>
      </p:sp>
      <p:sp>
        <p:nvSpPr>
          <p:cNvPr id="3" name="Content Placeholder 2"/>
          <p:cNvSpPr>
            <a:spLocks noGrp="1"/>
          </p:cNvSpPr>
          <p:nvPr>
            <p:ph idx="1"/>
          </p:nvPr>
        </p:nvSpPr>
        <p:spPr>
          <a:xfrm>
            <a:off x="457200" y="1219200"/>
            <a:ext cx="8229600" cy="5334000"/>
          </a:xfrm>
        </p:spPr>
        <p:txBody>
          <a:bodyPr>
            <a:noAutofit/>
          </a:bodyPr>
          <a:lstStyle/>
          <a:p>
            <a:r>
              <a:rPr lang="en-US" sz="2400" dirty="0">
                <a:latin typeface="Times New Roman" pitchFamily="18" charset="0"/>
                <a:cs typeface="Times New Roman" pitchFamily="18" charset="0"/>
              </a:rPr>
              <a:t>Clustering means grouping the objects based on the information found in the data describing the objects or their relationships. </a:t>
            </a:r>
          </a:p>
          <a:p>
            <a:r>
              <a:rPr lang="en-US" sz="2400" dirty="0">
                <a:latin typeface="Times New Roman" pitchFamily="18" charset="0"/>
                <a:cs typeface="Times New Roman" pitchFamily="18" charset="0"/>
              </a:rPr>
              <a:t>The goal is that the objects in a group will be similar (or related) to one other and different from (or unrelated to) the objects in other groups.</a:t>
            </a:r>
          </a:p>
          <a:p>
            <a:r>
              <a:rPr lang="en-US" sz="2400" dirty="0">
                <a:latin typeface="Times New Roman" pitchFamily="18" charset="0"/>
                <a:cs typeface="Times New Roman" pitchFamily="18" charset="0"/>
              </a:rPr>
              <a:t>grouped according to logical relationships or consumer preferences. </a:t>
            </a:r>
          </a:p>
          <a:p>
            <a:r>
              <a:rPr lang="en-US" sz="2400" dirty="0">
                <a:latin typeface="Times New Roman" pitchFamily="18" charset="0"/>
                <a:cs typeface="Times New Roman" pitchFamily="18" charset="0"/>
              </a:rPr>
              <a:t>unsupervised learning no target field, </a:t>
            </a:r>
          </a:p>
          <a:p>
            <a:r>
              <a:rPr lang="en-US" sz="2400" dirty="0">
                <a:latin typeface="Times New Roman" pitchFamily="18" charset="0"/>
                <a:cs typeface="Times New Roman" pitchFamily="18" charset="0"/>
              </a:rPr>
              <a:t>bottom-up approach.</a:t>
            </a:r>
          </a:p>
          <a:p>
            <a:r>
              <a:rPr lang="en-US" sz="2400" dirty="0">
                <a:latin typeface="Times New Roman" pitchFamily="18" charset="0"/>
                <a:cs typeface="Times New Roman" pitchFamily="18" charset="0"/>
              </a:rPr>
              <a:t>originated in anthropology by Driver and Kroeber in 1932 and introduced to psychology by </a:t>
            </a:r>
            <a:r>
              <a:rPr lang="en-US" sz="2400" dirty="0" err="1">
                <a:latin typeface="Times New Roman" pitchFamily="18" charset="0"/>
                <a:cs typeface="Times New Roman" pitchFamily="18" charset="0"/>
              </a:rPr>
              <a:t>Zubin</a:t>
            </a:r>
            <a:r>
              <a:rPr lang="en-US" sz="2400" dirty="0">
                <a:latin typeface="Times New Roman" pitchFamily="18" charset="0"/>
                <a:cs typeface="Times New Roman" pitchFamily="18" charset="0"/>
              </a:rPr>
              <a:t> in 1938 and Robert </a:t>
            </a:r>
            <a:r>
              <a:rPr lang="en-US" sz="2400" dirty="0" err="1">
                <a:latin typeface="Times New Roman" pitchFamily="18" charset="0"/>
                <a:cs typeface="Times New Roman" pitchFamily="18" charset="0"/>
              </a:rPr>
              <a:t>tryon</a:t>
            </a:r>
            <a:r>
              <a:rPr lang="en-US" sz="2400" dirty="0">
                <a:latin typeface="Times New Roman" pitchFamily="18" charset="0"/>
                <a:cs typeface="Times New Roman" pitchFamily="18" charset="0"/>
              </a:rPr>
              <a:t> in 1939</a:t>
            </a:r>
            <a:r>
              <a:rPr lang="en-US" sz="2400" baseline="30000" dirty="0">
                <a:latin typeface="Times New Roman" pitchFamily="18" charset="0"/>
                <a:cs typeface="Times New Roman" pitchFamily="18" charset="0"/>
              </a:rPr>
              <a:t> </a:t>
            </a:r>
            <a:r>
              <a:rPr lang="en-US" sz="2400" dirty="0">
                <a:latin typeface="Times New Roman" pitchFamily="18" charset="0"/>
                <a:cs typeface="Times New Roman" pitchFamily="18" charset="0"/>
              </a:rPr>
              <a:t>and famously used by </a:t>
            </a:r>
            <a:r>
              <a:rPr lang="en-US" sz="2400" dirty="0" err="1">
                <a:latin typeface="Times New Roman" pitchFamily="18" charset="0"/>
                <a:cs typeface="Times New Roman" pitchFamily="18" charset="0"/>
              </a:rPr>
              <a:t>Cattell</a:t>
            </a:r>
            <a:r>
              <a:rPr lang="en-US" sz="2400" dirty="0">
                <a:latin typeface="Times New Roman" pitchFamily="18" charset="0"/>
                <a:cs typeface="Times New Roman" pitchFamily="18" charset="0"/>
              </a:rPr>
              <a:t> beginning in 1943</a:t>
            </a:r>
            <a:r>
              <a:rPr lang="en-US" sz="2400" baseline="30000" dirty="0">
                <a:latin typeface="Times New Roman" pitchFamily="18" charset="0"/>
                <a:cs typeface="Times New Roman" pitchFamily="18" charset="0"/>
              </a:rPr>
              <a:t> </a:t>
            </a:r>
            <a:r>
              <a:rPr lang="en-US" sz="2400" dirty="0">
                <a:latin typeface="Times New Roman" pitchFamily="18" charset="0"/>
                <a:cs typeface="Times New Roman" pitchFamily="18" charset="0"/>
              </a:rPr>
              <a:t>for trait theory classification in personality psychology.</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Clustering</a:t>
            </a:r>
          </a:p>
        </p:txBody>
      </p:sp>
      <p:pic>
        <p:nvPicPr>
          <p:cNvPr id="4" name="Content Placeholder 3" descr="cl.gif"/>
          <p:cNvPicPr>
            <a:picLocks noGrp="1" noChangeAspect="1"/>
          </p:cNvPicPr>
          <p:nvPr>
            <p:ph idx="1"/>
          </p:nvPr>
        </p:nvPicPr>
        <p:blipFill>
          <a:blip r:embed="rId2"/>
          <a:stretch>
            <a:fillRect/>
          </a:stretch>
        </p:blipFill>
        <p:spPr>
          <a:xfrm>
            <a:off x="381000" y="2209800"/>
            <a:ext cx="3657599" cy="3581399"/>
          </a:xfrm>
        </p:spPr>
      </p:pic>
      <p:pic>
        <p:nvPicPr>
          <p:cNvPr id="5" name="Picture 4" descr="CL2.png"/>
          <p:cNvPicPr>
            <a:picLocks noChangeAspect="1"/>
          </p:cNvPicPr>
          <p:nvPr/>
        </p:nvPicPr>
        <p:blipFill>
          <a:blip r:embed="rId3"/>
          <a:stretch>
            <a:fillRect/>
          </a:stretch>
        </p:blipFill>
        <p:spPr>
          <a:xfrm>
            <a:off x="4495800" y="1981200"/>
            <a:ext cx="4081462" cy="38290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800" dirty="0">
                <a:latin typeface="Times New Roman" pitchFamily="18" charset="0"/>
                <a:cs typeface="Times New Roman" pitchFamily="18" charset="0"/>
              </a:rPr>
              <a:t>Why clustering?</a:t>
            </a:r>
          </a:p>
        </p:txBody>
      </p:sp>
      <p:sp>
        <p:nvSpPr>
          <p:cNvPr id="3" name="Content Placeholder 2"/>
          <p:cNvSpPr>
            <a:spLocks noGrp="1"/>
          </p:cNvSpPr>
          <p:nvPr>
            <p:ph idx="1"/>
          </p:nvPr>
        </p:nvSpPr>
        <p:spPr>
          <a:xfrm>
            <a:off x="457200" y="1295400"/>
            <a:ext cx="8229600" cy="5334000"/>
          </a:xfrm>
        </p:spPr>
        <p:txBody>
          <a:bodyPr>
            <a:noAutofit/>
          </a:bodyPr>
          <a:lstStyle/>
          <a:p>
            <a:r>
              <a:rPr lang="en-US" sz="2800" b="1" dirty="0">
                <a:latin typeface="Times New Roman" pitchFamily="18" charset="0"/>
                <a:cs typeface="Times New Roman" pitchFamily="18" charset="0"/>
              </a:rPr>
              <a:t>High dimensionality</a:t>
            </a:r>
            <a:r>
              <a:rPr lang="en-US" sz="2800" dirty="0">
                <a:latin typeface="Times New Roman" pitchFamily="18" charset="0"/>
                <a:cs typeface="Times New Roman" pitchFamily="18" charset="0"/>
              </a:rPr>
              <a:t> - The clustering algorithm should not only be able to handle low- dimensional data but also the high dimensional space.</a:t>
            </a:r>
          </a:p>
          <a:p>
            <a:r>
              <a:rPr lang="en-US" sz="2800" b="1" dirty="0">
                <a:latin typeface="Times New Roman" pitchFamily="18" charset="0"/>
                <a:cs typeface="Times New Roman" pitchFamily="18" charset="0"/>
              </a:rPr>
              <a:t>Ability to deal with noisy data</a:t>
            </a:r>
            <a:r>
              <a:rPr lang="en-US" sz="2800" dirty="0">
                <a:latin typeface="Times New Roman" pitchFamily="18" charset="0"/>
                <a:cs typeface="Times New Roman" pitchFamily="18" charset="0"/>
              </a:rPr>
              <a:t> - Databases contain noisy, missing or erroneous data. Some algorithms are sensitive to such data and may lead to poor quality clusters.</a:t>
            </a:r>
          </a:p>
          <a:p>
            <a:r>
              <a:rPr lang="en-US" sz="2800" b="1" dirty="0">
                <a:latin typeface="Times New Roman" pitchFamily="18" charset="0"/>
                <a:cs typeface="Times New Roman" pitchFamily="18" charset="0"/>
              </a:rPr>
              <a:t>Interpretability</a:t>
            </a:r>
            <a:r>
              <a:rPr lang="en-US" sz="2800" dirty="0">
                <a:latin typeface="Times New Roman" pitchFamily="18" charset="0"/>
                <a:cs typeface="Times New Roman" pitchFamily="18" charset="0"/>
              </a:rPr>
              <a:t> - The clustering results should be interpretable, comprehensible and usable.</a:t>
            </a:r>
          </a:p>
          <a:p>
            <a:endParaRPr lang="en-US"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Cont…</a:t>
            </a:r>
          </a:p>
        </p:txBody>
      </p:sp>
      <p:sp>
        <p:nvSpPr>
          <p:cNvPr id="3" name="Content Placeholder 2"/>
          <p:cNvSpPr>
            <a:spLocks noGrp="1"/>
          </p:cNvSpPr>
          <p:nvPr>
            <p:ph idx="1"/>
          </p:nvPr>
        </p:nvSpPr>
        <p:spPr/>
        <p:txBody>
          <a:bodyPr>
            <a:noAutofit/>
          </a:bodyPr>
          <a:lstStyle/>
          <a:p>
            <a:r>
              <a:rPr lang="en-US" sz="2800" b="1" dirty="0">
                <a:latin typeface="Times New Roman" pitchFamily="18" charset="0"/>
                <a:cs typeface="Times New Roman" pitchFamily="18" charset="0"/>
              </a:rPr>
              <a:t>Scalability</a:t>
            </a:r>
            <a:r>
              <a:rPr lang="en-US" sz="2800" dirty="0">
                <a:latin typeface="Times New Roman" pitchFamily="18" charset="0"/>
                <a:cs typeface="Times New Roman" pitchFamily="18" charset="0"/>
              </a:rPr>
              <a:t> - We need highly scalable clustering algorithms to deal with large databases.</a:t>
            </a:r>
          </a:p>
          <a:p>
            <a:r>
              <a:rPr lang="en-US" sz="2800" b="1" dirty="0">
                <a:latin typeface="Times New Roman" pitchFamily="18" charset="0"/>
                <a:cs typeface="Times New Roman" pitchFamily="18" charset="0"/>
              </a:rPr>
              <a:t>Ability to deal with different kind of attributes</a:t>
            </a:r>
            <a:r>
              <a:rPr lang="en-US" sz="2800" dirty="0">
                <a:latin typeface="Times New Roman" pitchFamily="18" charset="0"/>
                <a:cs typeface="Times New Roman" pitchFamily="18" charset="0"/>
              </a:rPr>
              <a:t> - Algorithms should be capable to be applied on any kind of data such as interval based (numerical) data, categorical, binary data.</a:t>
            </a:r>
          </a:p>
          <a:p>
            <a:r>
              <a:rPr lang="en-US" sz="2800" b="1" dirty="0">
                <a:latin typeface="Times New Roman" pitchFamily="18" charset="0"/>
                <a:cs typeface="Times New Roman" pitchFamily="18" charset="0"/>
              </a:rPr>
              <a:t>Discovery of clusters with attribute shape</a:t>
            </a:r>
            <a:r>
              <a:rPr lang="en-US" sz="2800" dirty="0">
                <a:latin typeface="Times New Roman" pitchFamily="18" charset="0"/>
                <a:cs typeface="Times New Roman" pitchFamily="18" charset="0"/>
              </a:rPr>
              <a:t> - The clustering algorithm should be capable of detect cluster of arbitrary shape. It should not be bounded to only distance measures that tend to find spherical cluster of small size.</a:t>
            </a:r>
          </a:p>
          <a:p>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Autofit/>
          </a:bodyPr>
          <a:lstStyle/>
          <a:p>
            <a:r>
              <a:rPr lang="en-US" sz="4800" dirty="0">
                <a:latin typeface="Times New Roman" pitchFamily="18" charset="0"/>
                <a:cs typeface="Times New Roman" pitchFamily="18" charset="0"/>
              </a:rPr>
              <a:t>Several working definitions of clustering</a:t>
            </a:r>
          </a:p>
        </p:txBody>
      </p:sp>
      <p:sp>
        <p:nvSpPr>
          <p:cNvPr id="3" name="Content Placeholder 2"/>
          <p:cNvSpPr>
            <a:spLocks noGrp="1"/>
          </p:cNvSpPr>
          <p:nvPr>
            <p:ph idx="1"/>
          </p:nvPr>
        </p:nvSpPr>
        <p:spPr>
          <a:xfrm>
            <a:off x="457200" y="2286000"/>
            <a:ext cx="8229600" cy="3840163"/>
          </a:xfrm>
        </p:spPr>
        <p:txBody>
          <a:bodyPr/>
          <a:lstStyle/>
          <a:p>
            <a:r>
              <a:rPr lang="en-US" dirty="0">
                <a:latin typeface="Times New Roman" pitchFamily="18" charset="0"/>
                <a:cs typeface="Times New Roman" pitchFamily="18" charset="0"/>
              </a:rPr>
              <a:t>Well separated cluster definition</a:t>
            </a:r>
          </a:p>
          <a:p>
            <a:r>
              <a:rPr lang="en-US" dirty="0">
                <a:latin typeface="Times New Roman" pitchFamily="18" charset="0"/>
                <a:cs typeface="Times New Roman" pitchFamily="18" charset="0"/>
              </a:rPr>
              <a:t>Centre based cluster definition</a:t>
            </a:r>
          </a:p>
          <a:p>
            <a:r>
              <a:rPr lang="en-US" dirty="0">
                <a:latin typeface="Times New Roman" pitchFamily="18" charset="0"/>
                <a:cs typeface="Times New Roman" pitchFamily="18" charset="0"/>
              </a:rPr>
              <a:t>Contiguous cluster definition(Nearest </a:t>
            </a:r>
            <a:r>
              <a:rPr lang="en-US" dirty="0" err="1">
                <a:latin typeface="Times New Roman" pitchFamily="18" charset="0"/>
                <a:cs typeface="Times New Roman" pitchFamily="18" charset="0"/>
              </a:rPr>
              <a:t>neighbour</a:t>
            </a:r>
            <a:r>
              <a:rPr lang="en-US" dirty="0">
                <a:latin typeface="Times New Roman" pitchFamily="18" charset="0"/>
                <a:cs typeface="Times New Roman" pitchFamily="18" charset="0"/>
              </a:rPr>
              <a:t> or transitive clustering)</a:t>
            </a:r>
          </a:p>
          <a:p>
            <a:r>
              <a:rPr lang="en-US" dirty="0">
                <a:latin typeface="Times New Roman" pitchFamily="18" charset="0"/>
                <a:cs typeface="Times New Roman" pitchFamily="18" charset="0"/>
              </a:rPr>
              <a:t>Similarity based cluster definition</a:t>
            </a:r>
          </a:p>
          <a:p>
            <a:r>
              <a:rPr lang="en-US" dirty="0">
                <a:latin typeface="Times New Roman" pitchFamily="18" charset="0"/>
                <a:cs typeface="Times New Roman" pitchFamily="18" charset="0"/>
              </a:rPr>
              <a:t>Density based cluster definition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Methods in Clustering</a:t>
            </a:r>
          </a:p>
        </p:txBody>
      </p:sp>
      <p:sp>
        <p:nvSpPr>
          <p:cNvPr id="3" name="Content Placeholder 2"/>
          <p:cNvSpPr>
            <a:spLocks noGrp="1"/>
          </p:cNvSpPr>
          <p:nvPr>
            <p:ph idx="1"/>
          </p:nvPr>
        </p:nvSpPr>
        <p:spPr/>
        <p:txBody>
          <a:bodyPr>
            <a:normAutofit/>
          </a:bodyPr>
          <a:lstStyle/>
          <a:p>
            <a:pPr>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Partitioning Method</a:t>
            </a:r>
          </a:p>
          <a:p>
            <a:r>
              <a:rPr lang="en-US" dirty="0">
                <a:latin typeface="Times New Roman" pitchFamily="18" charset="0"/>
                <a:cs typeface="Times New Roman" pitchFamily="18" charset="0"/>
              </a:rPr>
              <a:t>Hierarchical Method</a:t>
            </a:r>
          </a:p>
          <a:p>
            <a:r>
              <a:rPr lang="en-US" dirty="0">
                <a:latin typeface="Times New Roman" pitchFamily="18" charset="0"/>
                <a:cs typeface="Times New Roman" pitchFamily="18" charset="0"/>
              </a:rPr>
              <a:t>Density-based Method</a:t>
            </a:r>
          </a:p>
          <a:p>
            <a:r>
              <a:rPr lang="en-US" dirty="0">
                <a:latin typeface="Times New Roman" pitchFamily="18" charset="0"/>
                <a:cs typeface="Times New Roman" pitchFamily="18" charset="0"/>
              </a:rPr>
              <a:t>Grid-Based Method</a:t>
            </a:r>
          </a:p>
          <a:p>
            <a:r>
              <a:rPr lang="en-US" dirty="0">
                <a:latin typeface="Times New Roman" pitchFamily="18" charset="0"/>
                <a:cs typeface="Times New Roman" pitchFamily="18" charset="0"/>
              </a:rPr>
              <a:t>Model-Based Method</a:t>
            </a:r>
          </a:p>
          <a:p>
            <a:r>
              <a:rPr lang="en-US" dirty="0">
                <a:latin typeface="Times New Roman" pitchFamily="18" charset="0"/>
                <a:cs typeface="Times New Roman" pitchFamily="18" charset="0"/>
              </a:rPr>
              <a:t>Constraint-based Method</a:t>
            </a:r>
          </a:p>
          <a:p>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879</Words>
  <Application>Microsoft Office PowerPoint</Application>
  <PresentationFormat>On-screen Show (4:3)</PresentationFormat>
  <Paragraphs>80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Clustering in Data science</vt:lpstr>
      <vt:lpstr>Synopsis</vt:lpstr>
      <vt:lpstr>Introduction</vt:lpstr>
      <vt:lpstr>Clustering</vt:lpstr>
      <vt:lpstr>Examples of Clustering</vt:lpstr>
      <vt:lpstr>Why clustering?</vt:lpstr>
      <vt:lpstr>Cont…</vt:lpstr>
      <vt:lpstr>Several working definitions of clustering</vt:lpstr>
      <vt:lpstr>Methods in Clustering</vt:lpstr>
      <vt:lpstr>Partitioning Method</vt:lpstr>
      <vt:lpstr>Hierarchical Method</vt:lpstr>
      <vt:lpstr>Density based Method</vt:lpstr>
      <vt:lpstr>Grid based Method</vt:lpstr>
      <vt:lpstr>Model based Method</vt:lpstr>
      <vt:lpstr>Constraint based Method</vt:lpstr>
      <vt:lpstr>Applications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Clustering in Data mining</dc:title>
  <dc:creator>ASUS</dc:creator>
  <cp:lastModifiedBy>Dr. Fizar Ahmed</cp:lastModifiedBy>
  <cp:revision>41</cp:revision>
  <dcterms:created xsi:type="dcterms:W3CDTF">2006-08-16T00:00:00Z</dcterms:created>
  <dcterms:modified xsi:type="dcterms:W3CDTF">2024-05-03T03:55:57Z</dcterms:modified>
</cp:coreProperties>
</file>