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81" r:id="rId4"/>
    <p:sldId id="354" r:id="rId5"/>
    <p:sldId id="355" r:id="rId6"/>
    <p:sldId id="365" r:id="rId7"/>
    <p:sldId id="360" r:id="rId8"/>
    <p:sldId id="356" r:id="rId9"/>
    <p:sldId id="357" r:id="rId10"/>
    <p:sldId id="358" r:id="rId11"/>
    <p:sldId id="359" r:id="rId12"/>
    <p:sldId id="361" r:id="rId13"/>
    <p:sldId id="362" r:id="rId14"/>
    <p:sldId id="363" r:id="rId15"/>
    <p:sldId id="315" r:id="rId16"/>
    <p:sldId id="29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513CF5-D632-4D39-A099-4DA8770F6400}"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US"/>
        </a:p>
      </dgm:t>
    </dgm:pt>
    <dgm:pt modelId="{5E8F3297-26B7-4923-A7C0-F04C09C1C334}">
      <dgm:prSet/>
      <dgm:spPr/>
      <dgm:t>
        <a:bodyPr/>
        <a:lstStyle/>
        <a:p>
          <a:r>
            <a:rPr lang="en-US"/>
            <a:t>Providing</a:t>
          </a:r>
        </a:p>
      </dgm:t>
    </dgm:pt>
    <dgm:pt modelId="{18A8A319-D7C2-4D8C-B82F-29492AAEB66A}" type="parTrans" cxnId="{AB28BA85-72D8-4306-99D7-D6FC7627932D}">
      <dgm:prSet/>
      <dgm:spPr/>
      <dgm:t>
        <a:bodyPr/>
        <a:lstStyle/>
        <a:p>
          <a:endParaRPr lang="en-US"/>
        </a:p>
      </dgm:t>
    </dgm:pt>
    <dgm:pt modelId="{8CCB4415-7D15-4E8E-8CA4-D5E54549CE95}" type="sibTrans" cxnId="{AB28BA85-72D8-4306-99D7-D6FC7627932D}">
      <dgm:prSet/>
      <dgm:spPr/>
      <dgm:t>
        <a:bodyPr/>
        <a:lstStyle/>
        <a:p>
          <a:endParaRPr lang="en-US"/>
        </a:p>
      </dgm:t>
    </dgm:pt>
    <dgm:pt modelId="{CFE3B4F8-3821-4565-A0C3-1147EE55EB7C}">
      <dgm:prSet custT="1"/>
      <dgm:spPr/>
      <dgm:t>
        <a:bodyPr/>
        <a:lstStyle/>
        <a:p>
          <a:r>
            <a:rPr lang="en-US" sz="2400" dirty="0"/>
            <a:t>Providing the major idea about historical and contemporary rural social movements.</a:t>
          </a:r>
        </a:p>
      </dgm:t>
    </dgm:pt>
    <dgm:pt modelId="{27922F59-D975-4977-8C9C-BF2F99AE572E}" type="parTrans" cxnId="{77D9204A-6935-420A-9DC1-EA666C0B8784}">
      <dgm:prSet/>
      <dgm:spPr/>
      <dgm:t>
        <a:bodyPr/>
        <a:lstStyle/>
        <a:p>
          <a:endParaRPr lang="en-US"/>
        </a:p>
      </dgm:t>
    </dgm:pt>
    <dgm:pt modelId="{42AC2D32-84D7-4CE0-9329-0FB14665D5C6}" type="sibTrans" cxnId="{77D9204A-6935-420A-9DC1-EA666C0B8784}">
      <dgm:prSet/>
      <dgm:spPr/>
      <dgm:t>
        <a:bodyPr/>
        <a:lstStyle/>
        <a:p>
          <a:endParaRPr lang="en-US"/>
        </a:p>
      </dgm:t>
    </dgm:pt>
    <dgm:pt modelId="{062A7A35-D59D-462F-BE0C-70F8636DDCE1}">
      <dgm:prSet/>
      <dgm:spPr/>
      <dgm:t>
        <a:bodyPr/>
        <a:lstStyle/>
        <a:p>
          <a:r>
            <a:rPr lang="en-US"/>
            <a:t>Exploring</a:t>
          </a:r>
        </a:p>
      </dgm:t>
    </dgm:pt>
    <dgm:pt modelId="{61FA8D01-0CD7-4648-A009-DC39C28EE8D5}" type="parTrans" cxnId="{98A56CB5-BC61-443B-BD82-504A5295BCED}">
      <dgm:prSet/>
      <dgm:spPr/>
      <dgm:t>
        <a:bodyPr/>
        <a:lstStyle/>
        <a:p>
          <a:endParaRPr lang="en-US"/>
        </a:p>
      </dgm:t>
    </dgm:pt>
    <dgm:pt modelId="{E4A8365E-9C39-435E-8ADB-6DC9672A411D}" type="sibTrans" cxnId="{98A56CB5-BC61-443B-BD82-504A5295BCED}">
      <dgm:prSet/>
      <dgm:spPr/>
      <dgm:t>
        <a:bodyPr/>
        <a:lstStyle/>
        <a:p>
          <a:endParaRPr lang="en-US"/>
        </a:p>
      </dgm:t>
    </dgm:pt>
    <dgm:pt modelId="{E0BDA687-7D35-4FBA-A606-6785B77939AB}">
      <dgm:prSet custT="1"/>
      <dgm:spPr/>
      <dgm:t>
        <a:bodyPr/>
        <a:lstStyle/>
        <a:p>
          <a:r>
            <a:rPr lang="en-US" sz="2400" dirty="0"/>
            <a:t>Exploring reasons and consequences of land reform movements and land right</a:t>
          </a:r>
          <a:r>
            <a:rPr lang="en-US" sz="2200" dirty="0"/>
            <a:t>.</a:t>
          </a:r>
        </a:p>
      </dgm:t>
    </dgm:pt>
    <dgm:pt modelId="{96BA8768-44FF-4137-9EB2-6B8BB7D01F03}" type="parTrans" cxnId="{75C5D485-7678-4B40-842B-97558D6AFF53}">
      <dgm:prSet/>
      <dgm:spPr/>
      <dgm:t>
        <a:bodyPr/>
        <a:lstStyle/>
        <a:p>
          <a:endParaRPr lang="en-US"/>
        </a:p>
      </dgm:t>
    </dgm:pt>
    <dgm:pt modelId="{92D34FF7-F1CA-42D1-A7CC-5DDC004E3EDB}" type="sibTrans" cxnId="{75C5D485-7678-4B40-842B-97558D6AFF53}">
      <dgm:prSet/>
      <dgm:spPr/>
      <dgm:t>
        <a:bodyPr/>
        <a:lstStyle/>
        <a:p>
          <a:endParaRPr lang="en-US"/>
        </a:p>
      </dgm:t>
    </dgm:pt>
    <dgm:pt modelId="{3EF4B402-8F00-43C1-9B12-CCB35BF20B9B}">
      <dgm:prSet/>
      <dgm:spPr/>
      <dgm:t>
        <a:bodyPr/>
        <a:lstStyle/>
        <a:p>
          <a:r>
            <a:rPr lang="en-US"/>
            <a:t>Identifying</a:t>
          </a:r>
        </a:p>
      </dgm:t>
    </dgm:pt>
    <dgm:pt modelId="{731E13CB-3A43-4C08-A145-B149A48A0880}" type="parTrans" cxnId="{B67319F0-7184-473A-99D9-315CFF3676FC}">
      <dgm:prSet/>
      <dgm:spPr/>
      <dgm:t>
        <a:bodyPr/>
        <a:lstStyle/>
        <a:p>
          <a:endParaRPr lang="en-US"/>
        </a:p>
      </dgm:t>
    </dgm:pt>
    <dgm:pt modelId="{F90061B9-9EAF-4A28-9ACC-C7162DB65178}" type="sibTrans" cxnId="{B67319F0-7184-473A-99D9-315CFF3676FC}">
      <dgm:prSet/>
      <dgm:spPr/>
      <dgm:t>
        <a:bodyPr/>
        <a:lstStyle/>
        <a:p>
          <a:endParaRPr lang="en-US"/>
        </a:p>
      </dgm:t>
    </dgm:pt>
    <dgm:pt modelId="{96728964-0709-4C20-B048-D346EB35E7CF}">
      <dgm:prSet custT="1"/>
      <dgm:spPr/>
      <dgm:t>
        <a:bodyPr/>
        <a:lstStyle/>
        <a:p>
          <a:r>
            <a:rPr lang="en-US" sz="2400" dirty="0"/>
            <a:t>Identifying some environmental movements in rural areas</a:t>
          </a:r>
          <a:r>
            <a:rPr lang="en-US" sz="2200" dirty="0"/>
            <a:t>.</a:t>
          </a:r>
        </a:p>
      </dgm:t>
    </dgm:pt>
    <dgm:pt modelId="{C742D300-7A2A-438F-9FC3-C9535236391A}" type="parTrans" cxnId="{2D19FD4A-E013-485B-9D8A-831091B16E97}">
      <dgm:prSet/>
      <dgm:spPr/>
      <dgm:t>
        <a:bodyPr/>
        <a:lstStyle/>
        <a:p>
          <a:endParaRPr lang="en-US"/>
        </a:p>
      </dgm:t>
    </dgm:pt>
    <dgm:pt modelId="{B5C2E089-CA8B-4C06-9991-6690F7784726}" type="sibTrans" cxnId="{2D19FD4A-E013-485B-9D8A-831091B16E97}">
      <dgm:prSet/>
      <dgm:spPr/>
      <dgm:t>
        <a:bodyPr/>
        <a:lstStyle/>
        <a:p>
          <a:endParaRPr lang="en-US"/>
        </a:p>
      </dgm:t>
    </dgm:pt>
    <dgm:pt modelId="{1DFA7F7D-1967-45CA-A016-F097C7D178EA}">
      <dgm:prSet/>
      <dgm:spPr/>
      <dgm:t>
        <a:bodyPr/>
        <a:lstStyle/>
        <a:p>
          <a:r>
            <a:rPr lang="en-US"/>
            <a:t>Analyzing</a:t>
          </a:r>
        </a:p>
      </dgm:t>
    </dgm:pt>
    <dgm:pt modelId="{00A81C45-A18D-4F6E-A283-3F2424404A6E}" type="parTrans" cxnId="{F230A6E0-DB0B-4556-AAA7-FD657B61ABF4}">
      <dgm:prSet/>
      <dgm:spPr/>
      <dgm:t>
        <a:bodyPr/>
        <a:lstStyle/>
        <a:p>
          <a:endParaRPr lang="en-US"/>
        </a:p>
      </dgm:t>
    </dgm:pt>
    <dgm:pt modelId="{BD4268D3-BF94-4C3D-9C5B-BD08FD6450BE}" type="sibTrans" cxnId="{F230A6E0-DB0B-4556-AAA7-FD657B61ABF4}">
      <dgm:prSet/>
      <dgm:spPr/>
      <dgm:t>
        <a:bodyPr/>
        <a:lstStyle/>
        <a:p>
          <a:endParaRPr lang="en-US"/>
        </a:p>
      </dgm:t>
    </dgm:pt>
    <dgm:pt modelId="{34855437-1F27-4299-A485-07C6CD4DFA7C}">
      <dgm:prSet custT="1"/>
      <dgm:spPr/>
      <dgm:t>
        <a:bodyPr/>
        <a:lstStyle/>
        <a:p>
          <a:r>
            <a:rPr lang="en-US" sz="2400" dirty="0"/>
            <a:t>Analyzing the role of social media in mobilizing rural communities.</a:t>
          </a:r>
          <a:endParaRPr lang="en-US" sz="2200" dirty="0"/>
        </a:p>
      </dgm:t>
    </dgm:pt>
    <dgm:pt modelId="{A0FE91BD-CF0E-47BC-86BC-A1EB9B0DBDB6}" type="parTrans" cxnId="{3ED04134-CFAC-40EB-A893-D4C8040A0C6A}">
      <dgm:prSet/>
      <dgm:spPr/>
      <dgm:t>
        <a:bodyPr/>
        <a:lstStyle/>
        <a:p>
          <a:endParaRPr lang="en-US"/>
        </a:p>
      </dgm:t>
    </dgm:pt>
    <dgm:pt modelId="{CB73201C-BA13-4467-8AC1-6E10D87069BD}" type="sibTrans" cxnId="{3ED04134-CFAC-40EB-A893-D4C8040A0C6A}">
      <dgm:prSet/>
      <dgm:spPr/>
      <dgm:t>
        <a:bodyPr/>
        <a:lstStyle/>
        <a:p>
          <a:endParaRPr lang="en-US"/>
        </a:p>
      </dgm:t>
    </dgm:pt>
    <dgm:pt modelId="{3C09D06C-EDF8-473C-90A4-FACA7A1E64C4}" type="pres">
      <dgm:prSet presAssocID="{66513CF5-D632-4D39-A099-4DA8770F6400}" presName="Name0" presStyleCnt="0">
        <dgm:presLayoutVars>
          <dgm:dir/>
          <dgm:animLvl val="lvl"/>
          <dgm:resizeHandles val="exact"/>
        </dgm:presLayoutVars>
      </dgm:prSet>
      <dgm:spPr/>
    </dgm:pt>
    <dgm:pt modelId="{1A652314-9F5F-4979-A0D3-AEFA46D1C8B1}" type="pres">
      <dgm:prSet presAssocID="{5E8F3297-26B7-4923-A7C0-F04C09C1C334}" presName="linNode" presStyleCnt="0"/>
      <dgm:spPr/>
    </dgm:pt>
    <dgm:pt modelId="{C08B7F6F-591F-413C-A71D-7C8832A03324}" type="pres">
      <dgm:prSet presAssocID="{5E8F3297-26B7-4923-A7C0-F04C09C1C334}" presName="parentText" presStyleLbl="node1" presStyleIdx="0" presStyleCnt="4">
        <dgm:presLayoutVars>
          <dgm:chMax val="1"/>
          <dgm:bulletEnabled val="1"/>
        </dgm:presLayoutVars>
      </dgm:prSet>
      <dgm:spPr/>
    </dgm:pt>
    <dgm:pt modelId="{07238F50-CDDE-4A87-9496-A2FF91B195CF}" type="pres">
      <dgm:prSet presAssocID="{5E8F3297-26B7-4923-A7C0-F04C09C1C334}" presName="descendantText" presStyleLbl="alignAccFollowNode1" presStyleIdx="0" presStyleCnt="4">
        <dgm:presLayoutVars>
          <dgm:bulletEnabled val="1"/>
        </dgm:presLayoutVars>
      </dgm:prSet>
      <dgm:spPr/>
    </dgm:pt>
    <dgm:pt modelId="{6B353B5B-F1C8-4B02-846A-E23F2865DC56}" type="pres">
      <dgm:prSet presAssocID="{8CCB4415-7D15-4E8E-8CA4-D5E54549CE95}" presName="sp" presStyleCnt="0"/>
      <dgm:spPr/>
    </dgm:pt>
    <dgm:pt modelId="{988A0D93-3FF4-4194-8AE2-9ECD0514274C}" type="pres">
      <dgm:prSet presAssocID="{062A7A35-D59D-462F-BE0C-70F8636DDCE1}" presName="linNode" presStyleCnt="0"/>
      <dgm:spPr/>
    </dgm:pt>
    <dgm:pt modelId="{3ACBFA79-6830-4970-8DFB-4094BE54F7F3}" type="pres">
      <dgm:prSet presAssocID="{062A7A35-D59D-462F-BE0C-70F8636DDCE1}" presName="parentText" presStyleLbl="node1" presStyleIdx="1" presStyleCnt="4">
        <dgm:presLayoutVars>
          <dgm:chMax val="1"/>
          <dgm:bulletEnabled val="1"/>
        </dgm:presLayoutVars>
      </dgm:prSet>
      <dgm:spPr/>
    </dgm:pt>
    <dgm:pt modelId="{AB4C808E-D106-459C-9F34-E19121C8460A}" type="pres">
      <dgm:prSet presAssocID="{062A7A35-D59D-462F-BE0C-70F8636DDCE1}" presName="descendantText" presStyleLbl="alignAccFollowNode1" presStyleIdx="1" presStyleCnt="4">
        <dgm:presLayoutVars>
          <dgm:bulletEnabled val="1"/>
        </dgm:presLayoutVars>
      </dgm:prSet>
      <dgm:spPr/>
    </dgm:pt>
    <dgm:pt modelId="{C7DABA6E-D492-4D62-8A51-B730EDBC0E3A}" type="pres">
      <dgm:prSet presAssocID="{E4A8365E-9C39-435E-8ADB-6DC9672A411D}" presName="sp" presStyleCnt="0"/>
      <dgm:spPr/>
    </dgm:pt>
    <dgm:pt modelId="{BB8F0CFA-9F7F-4A30-A270-06FA9611DE4C}" type="pres">
      <dgm:prSet presAssocID="{3EF4B402-8F00-43C1-9B12-CCB35BF20B9B}" presName="linNode" presStyleCnt="0"/>
      <dgm:spPr/>
    </dgm:pt>
    <dgm:pt modelId="{3FAE2FE0-1421-41E3-99A2-B34E3375F7BF}" type="pres">
      <dgm:prSet presAssocID="{3EF4B402-8F00-43C1-9B12-CCB35BF20B9B}" presName="parentText" presStyleLbl="node1" presStyleIdx="2" presStyleCnt="4">
        <dgm:presLayoutVars>
          <dgm:chMax val="1"/>
          <dgm:bulletEnabled val="1"/>
        </dgm:presLayoutVars>
      </dgm:prSet>
      <dgm:spPr/>
    </dgm:pt>
    <dgm:pt modelId="{F920DD3E-7C90-460B-B1D5-47AB8BFDA955}" type="pres">
      <dgm:prSet presAssocID="{3EF4B402-8F00-43C1-9B12-CCB35BF20B9B}" presName="descendantText" presStyleLbl="alignAccFollowNode1" presStyleIdx="2" presStyleCnt="4">
        <dgm:presLayoutVars>
          <dgm:bulletEnabled val="1"/>
        </dgm:presLayoutVars>
      </dgm:prSet>
      <dgm:spPr/>
    </dgm:pt>
    <dgm:pt modelId="{E6BF2F96-4FDC-45B6-BD1D-ECCAECDD341D}" type="pres">
      <dgm:prSet presAssocID="{F90061B9-9EAF-4A28-9ACC-C7162DB65178}" presName="sp" presStyleCnt="0"/>
      <dgm:spPr/>
    </dgm:pt>
    <dgm:pt modelId="{1DFD8973-D15D-4021-96F9-7BBE183A1C34}" type="pres">
      <dgm:prSet presAssocID="{1DFA7F7D-1967-45CA-A016-F097C7D178EA}" presName="linNode" presStyleCnt="0"/>
      <dgm:spPr/>
    </dgm:pt>
    <dgm:pt modelId="{A4C14794-96EF-45B0-B888-C6CBBE866C54}" type="pres">
      <dgm:prSet presAssocID="{1DFA7F7D-1967-45CA-A016-F097C7D178EA}" presName="parentText" presStyleLbl="node1" presStyleIdx="3" presStyleCnt="4">
        <dgm:presLayoutVars>
          <dgm:chMax val="1"/>
          <dgm:bulletEnabled val="1"/>
        </dgm:presLayoutVars>
      </dgm:prSet>
      <dgm:spPr/>
    </dgm:pt>
    <dgm:pt modelId="{4EB59109-D247-4C3E-9690-B0C6C41DDDAF}" type="pres">
      <dgm:prSet presAssocID="{1DFA7F7D-1967-45CA-A016-F097C7D178EA}" presName="descendantText" presStyleLbl="alignAccFollowNode1" presStyleIdx="3" presStyleCnt="4">
        <dgm:presLayoutVars>
          <dgm:bulletEnabled val="1"/>
        </dgm:presLayoutVars>
      </dgm:prSet>
      <dgm:spPr/>
    </dgm:pt>
  </dgm:ptLst>
  <dgm:cxnLst>
    <dgm:cxn modelId="{69BD4A2F-7292-48B3-862A-DFE9731F1423}" type="presOf" srcId="{96728964-0709-4C20-B048-D346EB35E7CF}" destId="{F920DD3E-7C90-460B-B1D5-47AB8BFDA955}" srcOrd="0" destOrd="0" presId="urn:microsoft.com/office/officeart/2005/8/layout/vList5"/>
    <dgm:cxn modelId="{3ED04134-CFAC-40EB-A893-D4C8040A0C6A}" srcId="{1DFA7F7D-1967-45CA-A016-F097C7D178EA}" destId="{34855437-1F27-4299-A485-07C6CD4DFA7C}" srcOrd="0" destOrd="0" parTransId="{A0FE91BD-CF0E-47BC-86BC-A1EB9B0DBDB6}" sibTransId="{CB73201C-BA13-4467-8AC1-6E10D87069BD}"/>
    <dgm:cxn modelId="{467D1D35-0399-4868-806A-3F4882F56BAA}" type="presOf" srcId="{34855437-1F27-4299-A485-07C6CD4DFA7C}" destId="{4EB59109-D247-4C3E-9690-B0C6C41DDDAF}" srcOrd="0" destOrd="0" presId="urn:microsoft.com/office/officeart/2005/8/layout/vList5"/>
    <dgm:cxn modelId="{54608341-8D98-4F95-8EE9-723A1C0211FE}" type="presOf" srcId="{CFE3B4F8-3821-4565-A0C3-1147EE55EB7C}" destId="{07238F50-CDDE-4A87-9496-A2FF91B195CF}" srcOrd="0" destOrd="0" presId="urn:microsoft.com/office/officeart/2005/8/layout/vList5"/>
    <dgm:cxn modelId="{77D9204A-6935-420A-9DC1-EA666C0B8784}" srcId="{5E8F3297-26B7-4923-A7C0-F04C09C1C334}" destId="{CFE3B4F8-3821-4565-A0C3-1147EE55EB7C}" srcOrd="0" destOrd="0" parTransId="{27922F59-D975-4977-8C9C-BF2F99AE572E}" sibTransId="{42AC2D32-84D7-4CE0-9329-0FB14665D5C6}"/>
    <dgm:cxn modelId="{2D19FD4A-E013-485B-9D8A-831091B16E97}" srcId="{3EF4B402-8F00-43C1-9B12-CCB35BF20B9B}" destId="{96728964-0709-4C20-B048-D346EB35E7CF}" srcOrd="0" destOrd="0" parTransId="{C742D300-7A2A-438F-9FC3-C9535236391A}" sibTransId="{B5C2E089-CA8B-4C06-9991-6690F7784726}"/>
    <dgm:cxn modelId="{D354F46B-31C4-4346-8B75-2E794B677B2E}" type="presOf" srcId="{3EF4B402-8F00-43C1-9B12-CCB35BF20B9B}" destId="{3FAE2FE0-1421-41E3-99A2-B34E3375F7BF}" srcOrd="0" destOrd="0" presId="urn:microsoft.com/office/officeart/2005/8/layout/vList5"/>
    <dgm:cxn modelId="{9B01C075-6BAE-4E71-BFE3-31F1BE491972}" type="presOf" srcId="{E0BDA687-7D35-4FBA-A606-6785B77939AB}" destId="{AB4C808E-D106-459C-9F34-E19121C8460A}" srcOrd="0" destOrd="0" presId="urn:microsoft.com/office/officeart/2005/8/layout/vList5"/>
    <dgm:cxn modelId="{AB28BA85-72D8-4306-99D7-D6FC7627932D}" srcId="{66513CF5-D632-4D39-A099-4DA8770F6400}" destId="{5E8F3297-26B7-4923-A7C0-F04C09C1C334}" srcOrd="0" destOrd="0" parTransId="{18A8A319-D7C2-4D8C-B82F-29492AAEB66A}" sibTransId="{8CCB4415-7D15-4E8E-8CA4-D5E54549CE95}"/>
    <dgm:cxn modelId="{75C5D485-7678-4B40-842B-97558D6AFF53}" srcId="{062A7A35-D59D-462F-BE0C-70F8636DDCE1}" destId="{E0BDA687-7D35-4FBA-A606-6785B77939AB}" srcOrd="0" destOrd="0" parTransId="{96BA8768-44FF-4137-9EB2-6B8BB7D01F03}" sibTransId="{92D34FF7-F1CA-42D1-A7CC-5DDC004E3EDB}"/>
    <dgm:cxn modelId="{2698508E-862C-4F4F-A7F0-628595771F8D}" type="presOf" srcId="{062A7A35-D59D-462F-BE0C-70F8636DDCE1}" destId="{3ACBFA79-6830-4970-8DFB-4094BE54F7F3}" srcOrd="0" destOrd="0" presId="urn:microsoft.com/office/officeart/2005/8/layout/vList5"/>
    <dgm:cxn modelId="{98A56CB5-BC61-443B-BD82-504A5295BCED}" srcId="{66513CF5-D632-4D39-A099-4DA8770F6400}" destId="{062A7A35-D59D-462F-BE0C-70F8636DDCE1}" srcOrd="1" destOrd="0" parTransId="{61FA8D01-0CD7-4648-A009-DC39C28EE8D5}" sibTransId="{E4A8365E-9C39-435E-8ADB-6DC9672A411D}"/>
    <dgm:cxn modelId="{1E6C57CB-6E00-41FC-B9BD-EA4FA8E69769}" type="presOf" srcId="{66513CF5-D632-4D39-A099-4DA8770F6400}" destId="{3C09D06C-EDF8-473C-90A4-FACA7A1E64C4}" srcOrd="0" destOrd="0" presId="urn:microsoft.com/office/officeart/2005/8/layout/vList5"/>
    <dgm:cxn modelId="{F230A6E0-DB0B-4556-AAA7-FD657B61ABF4}" srcId="{66513CF5-D632-4D39-A099-4DA8770F6400}" destId="{1DFA7F7D-1967-45CA-A016-F097C7D178EA}" srcOrd="3" destOrd="0" parTransId="{00A81C45-A18D-4F6E-A283-3F2424404A6E}" sibTransId="{BD4268D3-BF94-4C3D-9C5B-BD08FD6450BE}"/>
    <dgm:cxn modelId="{B67319F0-7184-473A-99D9-315CFF3676FC}" srcId="{66513CF5-D632-4D39-A099-4DA8770F6400}" destId="{3EF4B402-8F00-43C1-9B12-CCB35BF20B9B}" srcOrd="2" destOrd="0" parTransId="{731E13CB-3A43-4C08-A145-B149A48A0880}" sibTransId="{F90061B9-9EAF-4A28-9ACC-C7162DB65178}"/>
    <dgm:cxn modelId="{CFAAC4F6-B19F-4863-8B90-C308EB470818}" type="presOf" srcId="{5E8F3297-26B7-4923-A7C0-F04C09C1C334}" destId="{C08B7F6F-591F-413C-A71D-7C8832A03324}" srcOrd="0" destOrd="0" presId="urn:microsoft.com/office/officeart/2005/8/layout/vList5"/>
    <dgm:cxn modelId="{27F85CFB-AE2A-4A46-92C8-4136B6033929}" type="presOf" srcId="{1DFA7F7D-1967-45CA-A016-F097C7D178EA}" destId="{A4C14794-96EF-45B0-B888-C6CBBE866C54}" srcOrd="0" destOrd="0" presId="urn:microsoft.com/office/officeart/2005/8/layout/vList5"/>
    <dgm:cxn modelId="{0C7A7C71-4E61-45E8-81EE-9530D141C573}" type="presParOf" srcId="{3C09D06C-EDF8-473C-90A4-FACA7A1E64C4}" destId="{1A652314-9F5F-4979-A0D3-AEFA46D1C8B1}" srcOrd="0" destOrd="0" presId="urn:microsoft.com/office/officeart/2005/8/layout/vList5"/>
    <dgm:cxn modelId="{862355FF-52C3-4CC2-AD22-762DFAC67A75}" type="presParOf" srcId="{1A652314-9F5F-4979-A0D3-AEFA46D1C8B1}" destId="{C08B7F6F-591F-413C-A71D-7C8832A03324}" srcOrd="0" destOrd="0" presId="urn:microsoft.com/office/officeart/2005/8/layout/vList5"/>
    <dgm:cxn modelId="{527D524A-652E-4304-A770-20089E820331}" type="presParOf" srcId="{1A652314-9F5F-4979-A0D3-AEFA46D1C8B1}" destId="{07238F50-CDDE-4A87-9496-A2FF91B195CF}" srcOrd="1" destOrd="0" presId="urn:microsoft.com/office/officeart/2005/8/layout/vList5"/>
    <dgm:cxn modelId="{4F9EE678-E0E4-4E39-9E7E-17663041B222}" type="presParOf" srcId="{3C09D06C-EDF8-473C-90A4-FACA7A1E64C4}" destId="{6B353B5B-F1C8-4B02-846A-E23F2865DC56}" srcOrd="1" destOrd="0" presId="urn:microsoft.com/office/officeart/2005/8/layout/vList5"/>
    <dgm:cxn modelId="{03247465-DE25-4494-839F-57645A5B6106}" type="presParOf" srcId="{3C09D06C-EDF8-473C-90A4-FACA7A1E64C4}" destId="{988A0D93-3FF4-4194-8AE2-9ECD0514274C}" srcOrd="2" destOrd="0" presId="urn:microsoft.com/office/officeart/2005/8/layout/vList5"/>
    <dgm:cxn modelId="{CAAE23F0-F50D-4881-B2E8-BAABA54BD0C6}" type="presParOf" srcId="{988A0D93-3FF4-4194-8AE2-9ECD0514274C}" destId="{3ACBFA79-6830-4970-8DFB-4094BE54F7F3}" srcOrd="0" destOrd="0" presId="urn:microsoft.com/office/officeart/2005/8/layout/vList5"/>
    <dgm:cxn modelId="{9476586C-F7F6-4B14-9A8E-6BD59343EC2B}" type="presParOf" srcId="{988A0D93-3FF4-4194-8AE2-9ECD0514274C}" destId="{AB4C808E-D106-459C-9F34-E19121C8460A}" srcOrd="1" destOrd="0" presId="urn:microsoft.com/office/officeart/2005/8/layout/vList5"/>
    <dgm:cxn modelId="{B18794B7-6DB6-41E4-9D49-BB735ACFE70F}" type="presParOf" srcId="{3C09D06C-EDF8-473C-90A4-FACA7A1E64C4}" destId="{C7DABA6E-D492-4D62-8A51-B730EDBC0E3A}" srcOrd="3" destOrd="0" presId="urn:microsoft.com/office/officeart/2005/8/layout/vList5"/>
    <dgm:cxn modelId="{B3A05A7B-C4AE-44E3-83D1-4CD8BEAACB20}" type="presParOf" srcId="{3C09D06C-EDF8-473C-90A4-FACA7A1E64C4}" destId="{BB8F0CFA-9F7F-4A30-A270-06FA9611DE4C}" srcOrd="4" destOrd="0" presId="urn:microsoft.com/office/officeart/2005/8/layout/vList5"/>
    <dgm:cxn modelId="{C272016C-C3B7-4405-ADB4-C3E022AACD26}" type="presParOf" srcId="{BB8F0CFA-9F7F-4A30-A270-06FA9611DE4C}" destId="{3FAE2FE0-1421-41E3-99A2-B34E3375F7BF}" srcOrd="0" destOrd="0" presId="urn:microsoft.com/office/officeart/2005/8/layout/vList5"/>
    <dgm:cxn modelId="{343B8CB3-3321-43C6-8D10-1540BED1247C}" type="presParOf" srcId="{BB8F0CFA-9F7F-4A30-A270-06FA9611DE4C}" destId="{F920DD3E-7C90-460B-B1D5-47AB8BFDA955}" srcOrd="1" destOrd="0" presId="urn:microsoft.com/office/officeart/2005/8/layout/vList5"/>
    <dgm:cxn modelId="{38529A65-3C26-43E0-B451-94BE15F7C50A}" type="presParOf" srcId="{3C09D06C-EDF8-473C-90A4-FACA7A1E64C4}" destId="{E6BF2F96-4FDC-45B6-BD1D-ECCAECDD341D}" srcOrd="5" destOrd="0" presId="urn:microsoft.com/office/officeart/2005/8/layout/vList5"/>
    <dgm:cxn modelId="{CFD8E2BA-BD10-4AC1-B192-62B571A5BCC6}" type="presParOf" srcId="{3C09D06C-EDF8-473C-90A4-FACA7A1E64C4}" destId="{1DFD8973-D15D-4021-96F9-7BBE183A1C34}" srcOrd="6" destOrd="0" presId="urn:microsoft.com/office/officeart/2005/8/layout/vList5"/>
    <dgm:cxn modelId="{910863D2-F4AA-4F6F-80A5-60D187B6FA77}" type="presParOf" srcId="{1DFD8973-D15D-4021-96F9-7BBE183A1C34}" destId="{A4C14794-96EF-45B0-B888-C6CBBE866C54}" srcOrd="0" destOrd="0" presId="urn:microsoft.com/office/officeart/2005/8/layout/vList5"/>
    <dgm:cxn modelId="{34BC4FA3-DD65-43CA-9606-09DAFFA2354B}" type="presParOf" srcId="{1DFD8973-D15D-4021-96F9-7BBE183A1C34}" destId="{4EB59109-D247-4C3E-9690-B0C6C41DDDA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38F50-CDDE-4A87-9496-A2FF91B195CF}">
      <dsp:nvSpPr>
        <dsp:cNvPr id="0" name=""/>
        <dsp:cNvSpPr/>
      </dsp:nvSpPr>
      <dsp:spPr>
        <a:xfrm rot="5400000">
          <a:off x="6452306" y="-2732417"/>
          <a:ext cx="774811" cy="6437376"/>
        </a:xfrm>
        <a:prstGeom prst="round2Same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Providing the major idea about historical and contemporary rural social movements.</a:t>
          </a:r>
        </a:p>
      </dsp:txBody>
      <dsp:txXfrm rot="-5400000">
        <a:off x="3621024" y="136688"/>
        <a:ext cx="6399553" cy="699165"/>
      </dsp:txXfrm>
    </dsp:sp>
    <dsp:sp modelId="{C08B7F6F-591F-413C-A71D-7C8832A03324}">
      <dsp:nvSpPr>
        <dsp:cNvPr id="0" name=""/>
        <dsp:cNvSpPr/>
      </dsp:nvSpPr>
      <dsp:spPr>
        <a:xfrm>
          <a:off x="0" y="2013"/>
          <a:ext cx="3621024" cy="96851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a:t>Providing</a:t>
          </a:r>
        </a:p>
      </dsp:txBody>
      <dsp:txXfrm>
        <a:off x="47279" y="49292"/>
        <a:ext cx="3526466" cy="873955"/>
      </dsp:txXfrm>
    </dsp:sp>
    <dsp:sp modelId="{AB4C808E-D106-459C-9F34-E19121C8460A}">
      <dsp:nvSpPr>
        <dsp:cNvPr id="0" name=""/>
        <dsp:cNvSpPr/>
      </dsp:nvSpPr>
      <dsp:spPr>
        <a:xfrm rot="5400000">
          <a:off x="6452306" y="-1715477"/>
          <a:ext cx="774811" cy="6437376"/>
        </a:xfrm>
        <a:prstGeom prst="round2Same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Exploring reasons and consequences of land reform movements and land right</a:t>
          </a:r>
          <a:r>
            <a:rPr lang="en-US" sz="2200" kern="1200" dirty="0"/>
            <a:t>.</a:t>
          </a:r>
        </a:p>
      </dsp:txBody>
      <dsp:txXfrm rot="-5400000">
        <a:off x="3621024" y="1153628"/>
        <a:ext cx="6399553" cy="699165"/>
      </dsp:txXfrm>
    </dsp:sp>
    <dsp:sp modelId="{3ACBFA79-6830-4970-8DFB-4094BE54F7F3}">
      <dsp:nvSpPr>
        <dsp:cNvPr id="0" name=""/>
        <dsp:cNvSpPr/>
      </dsp:nvSpPr>
      <dsp:spPr>
        <a:xfrm>
          <a:off x="0" y="1018953"/>
          <a:ext cx="3621024" cy="96851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a:t>Exploring</a:t>
          </a:r>
        </a:p>
      </dsp:txBody>
      <dsp:txXfrm>
        <a:off x="47279" y="1066232"/>
        <a:ext cx="3526466" cy="873955"/>
      </dsp:txXfrm>
    </dsp:sp>
    <dsp:sp modelId="{F920DD3E-7C90-460B-B1D5-47AB8BFDA955}">
      <dsp:nvSpPr>
        <dsp:cNvPr id="0" name=""/>
        <dsp:cNvSpPr/>
      </dsp:nvSpPr>
      <dsp:spPr>
        <a:xfrm rot="5400000">
          <a:off x="6452306" y="-698538"/>
          <a:ext cx="774811" cy="6437376"/>
        </a:xfrm>
        <a:prstGeom prst="round2Same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Identifying some environmental movements in rural areas</a:t>
          </a:r>
          <a:r>
            <a:rPr lang="en-US" sz="2200" kern="1200" dirty="0"/>
            <a:t>.</a:t>
          </a:r>
        </a:p>
      </dsp:txBody>
      <dsp:txXfrm rot="-5400000">
        <a:off x="3621024" y="2170567"/>
        <a:ext cx="6399553" cy="699165"/>
      </dsp:txXfrm>
    </dsp:sp>
    <dsp:sp modelId="{3FAE2FE0-1421-41E3-99A2-B34E3375F7BF}">
      <dsp:nvSpPr>
        <dsp:cNvPr id="0" name=""/>
        <dsp:cNvSpPr/>
      </dsp:nvSpPr>
      <dsp:spPr>
        <a:xfrm>
          <a:off x="0" y="2035892"/>
          <a:ext cx="3621024" cy="96851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a:t>Identifying</a:t>
          </a:r>
        </a:p>
      </dsp:txBody>
      <dsp:txXfrm>
        <a:off x="47279" y="2083171"/>
        <a:ext cx="3526466" cy="873955"/>
      </dsp:txXfrm>
    </dsp:sp>
    <dsp:sp modelId="{4EB59109-D247-4C3E-9690-B0C6C41DDDAF}">
      <dsp:nvSpPr>
        <dsp:cNvPr id="0" name=""/>
        <dsp:cNvSpPr/>
      </dsp:nvSpPr>
      <dsp:spPr>
        <a:xfrm rot="5400000">
          <a:off x="6452306" y="318401"/>
          <a:ext cx="774811" cy="6437376"/>
        </a:xfrm>
        <a:prstGeom prst="round2Same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Analyzing the role of social media in mobilizing rural communities.</a:t>
          </a:r>
          <a:endParaRPr lang="en-US" sz="2200" kern="1200" dirty="0"/>
        </a:p>
      </dsp:txBody>
      <dsp:txXfrm rot="-5400000">
        <a:off x="3621024" y="3187507"/>
        <a:ext cx="6399553" cy="699165"/>
      </dsp:txXfrm>
    </dsp:sp>
    <dsp:sp modelId="{A4C14794-96EF-45B0-B888-C6CBBE866C54}">
      <dsp:nvSpPr>
        <dsp:cNvPr id="0" name=""/>
        <dsp:cNvSpPr/>
      </dsp:nvSpPr>
      <dsp:spPr>
        <a:xfrm>
          <a:off x="0" y="3052832"/>
          <a:ext cx="3621024" cy="96851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a:t>Analyzing</a:t>
          </a:r>
        </a:p>
      </dsp:txBody>
      <dsp:txXfrm>
        <a:off x="47279" y="3100111"/>
        <a:ext cx="3526466" cy="87395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4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405626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10534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421933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9C8FE-C9A4-448A-9207-0DF28E2F813A}"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8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99C8FE-C9A4-448A-9207-0DF28E2F813A}"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475117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99C8FE-C9A4-448A-9207-0DF28E2F813A}" type="datetimeFigureOut">
              <a:rPr lang="en-US" smtClean="0"/>
              <a:t>11/20/2023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614928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99C8FE-C9A4-448A-9207-0DF28E2F813A}" type="datetimeFigureOut">
              <a:rPr lang="en-US" smtClean="0"/>
              <a:t>11/20/2023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97658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99C8FE-C9A4-448A-9207-0DF28E2F813A}" type="datetimeFigureOut">
              <a:rPr lang="en-US" smtClean="0"/>
              <a:t>11/20/2023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522529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D99C8FE-C9A4-448A-9207-0DF28E2F813A}" type="datetimeFigureOut">
              <a:rPr lang="en-US" smtClean="0"/>
              <a:t>11/20/2023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6DE3C7F-8B09-45D3-BF3B-A6B2C6D92FFD}" type="slidenum">
              <a:rPr lang="en-US" smtClean="0"/>
              <a:t>‹#›</a:t>
            </a:fld>
            <a:endParaRPr lang="en-US"/>
          </a:p>
        </p:txBody>
      </p:sp>
    </p:spTree>
    <p:extLst>
      <p:ext uri="{BB962C8B-B14F-4D97-AF65-F5344CB8AC3E}">
        <p14:creationId xmlns:p14="http://schemas.microsoft.com/office/powerpoint/2010/main" val="168850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99C8FE-C9A4-448A-9207-0DF28E2F813A}"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87514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99C8FE-C9A4-448A-9207-0DF28E2F813A}" type="datetimeFigureOut">
              <a:rPr lang="en-US" smtClean="0"/>
              <a:t>11/20/2023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6DE3C7F-8B09-45D3-BF3B-A6B2C6D92FF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72769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8247643-37AB-47DE-B7BD-7A64FEB1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0" name="Rectangle 19">
            <a:extLst>
              <a:ext uri="{FF2B5EF4-FFF2-40B4-BE49-F238E27FC236}">
                <a16:creationId xmlns:a16="http://schemas.microsoft.com/office/drawing/2014/main" id="{AEBC3119-F8E7-4266-91B8-7A1E808B4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22" name="Straight Connector 21">
            <a:extLst>
              <a:ext uri="{FF2B5EF4-FFF2-40B4-BE49-F238E27FC236}">
                <a16:creationId xmlns:a16="http://schemas.microsoft.com/office/drawing/2014/main" id="{57D15890-6502-4FAA-AB03-AFAC88EE29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Wooden house in rustic landscape">
            <a:extLst>
              <a:ext uri="{FF2B5EF4-FFF2-40B4-BE49-F238E27FC236}">
                <a16:creationId xmlns:a16="http://schemas.microsoft.com/office/drawing/2014/main" id="{1363010A-6629-B3B0-EDBA-A5BECB817D45}"/>
              </a:ext>
            </a:extLst>
          </p:cNvPr>
          <p:cNvPicPr>
            <a:picLocks noChangeAspect="1"/>
          </p:cNvPicPr>
          <p:nvPr/>
        </p:nvPicPr>
        <p:blipFill rotWithShape="1">
          <a:blip r:embed="rId2">
            <a:alphaModFix amt="35000"/>
          </a:blip>
          <a:srcRect t="5626" b="9787"/>
          <a:stretch/>
        </p:blipFill>
        <p:spPr>
          <a:xfrm>
            <a:off x="20" y="10"/>
            <a:ext cx="12191980" cy="6857991"/>
          </a:xfrm>
          <a:prstGeom prst="rect">
            <a:avLst/>
          </a:prstGeom>
        </p:spPr>
      </p:pic>
      <p:cxnSp>
        <p:nvCxnSpPr>
          <p:cNvPr id="24" name="Straight Connector 23">
            <a:extLst>
              <a:ext uri="{FF2B5EF4-FFF2-40B4-BE49-F238E27FC236}">
                <a16:creationId xmlns:a16="http://schemas.microsoft.com/office/drawing/2014/main" id="{25C014F1-8E33-495F-A49E-7911F19D89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379B0A8-738C-4883-83F6-E027E12EC73D}"/>
              </a:ext>
            </a:extLst>
          </p:cNvPr>
          <p:cNvSpPr>
            <a:spLocks noGrp="1"/>
          </p:cNvSpPr>
          <p:nvPr>
            <p:ph type="ctrTitle"/>
          </p:nvPr>
        </p:nvSpPr>
        <p:spPr>
          <a:xfrm>
            <a:off x="649357" y="872457"/>
            <a:ext cx="10506323" cy="969596"/>
          </a:xfrm>
        </p:spPr>
        <p:txBody>
          <a:bodyPr vert="horz" lIns="91440" tIns="45720" rIns="91440" bIns="45720" rtlCol="0" anchor="b">
            <a:normAutofit fontScale="90000"/>
          </a:bodyPr>
          <a:lstStyle/>
          <a:p>
            <a:pPr marL="18288" indent="0" algn="ctr"/>
            <a:br>
              <a:rPr lang="en-US" sz="1200" dirty="0">
                <a:solidFill>
                  <a:schemeClr val="tx1"/>
                </a:solidFill>
              </a:rPr>
            </a:br>
            <a:br>
              <a:rPr lang="en-US" sz="1200" dirty="0">
                <a:solidFill>
                  <a:schemeClr val="tx1"/>
                </a:solidFill>
              </a:rPr>
            </a:br>
            <a:br>
              <a:rPr lang="en-US" sz="1200" dirty="0">
                <a:solidFill>
                  <a:schemeClr val="tx1"/>
                </a:solidFill>
              </a:rPr>
            </a:br>
            <a:br>
              <a:rPr lang="en-US" sz="1200" dirty="0">
                <a:solidFill>
                  <a:schemeClr val="tx1"/>
                </a:solidFill>
              </a:rPr>
            </a:br>
            <a:br>
              <a:rPr lang="en-US" sz="1200" dirty="0">
                <a:solidFill>
                  <a:schemeClr val="tx1"/>
                </a:solidFill>
              </a:rPr>
            </a:br>
            <a:br>
              <a:rPr lang="en-US" sz="1200" dirty="0">
                <a:solidFill>
                  <a:schemeClr val="tx1"/>
                </a:solidFill>
              </a:rPr>
            </a:br>
            <a:br>
              <a:rPr lang="en-US" sz="5300" b="1" i="1" dirty="0">
                <a:solidFill>
                  <a:schemeClr val="tx1"/>
                </a:solidFill>
              </a:rPr>
            </a:br>
            <a:r>
              <a:rPr lang="en-US" sz="5300" b="1" dirty="0">
                <a:solidFill>
                  <a:schemeClr val="tx1"/>
                </a:solidFill>
              </a:rPr>
              <a:t>Rural Social Movements: </a:t>
            </a:r>
            <a:br>
              <a:rPr lang="en-US" sz="5300" b="1" dirty="0">
                <a:solidFill>
                  <a:schemeClr val="tx1"/>
                </a:solidFill>
              </a:rPr>
            </a:br>
            <a:r>
              <a:rPr lang="en-US" sz="5300" b="1" dirty="0">
                <a:solidFill>
                  <a:schemeClr val="tx1"/>
                </a:solidFill>
              </a:rPr>
              <a:t>In the Context of Bangladesh</a:t>
            </a:r>
            <a:br>
              <a:rPr lang="en-US" sz="1200" b="1" i="1" dirty="0">
                <a:solidFill>
                  <a:schemeClr val="tx1"/>
                </a:solidFill>
              </a:rPr>
            </a:br>
            <a:endParaRPr lang="en-US" sz="1200" b="1" dirty="0">
              <a:solidFill>
                <a:schemeClr val="tx1"/>
              </a:solidFill>
            </a:endParaRPr>
          </a:p>
        </p:txBody>
      </p:sp>
      <p:sp>
        <p:nvSpPr>
          <p:cNvPr id="3" name="Subtitle 2">
            <a:extLst>
              <a:ext uri="{FF2B5EF4-FFF2-40B4-BE49-F238E27FC236}">
                <a16:creationId xmlns:a16="http://schemas.microsoft.com/office/drawing/2014/main" id="{886A43F5-A680-470F-A2F2-F256F9DAB42B}"/>
              </a:ext>
            </a:extLst>
          </p:cNvPr>
          <p:cNvSpPr>
            <a:spLocks noGrp="1"/>
          </p:cNvSpPr>
          <p:nvPr>
            <p:ph type="subTitle" idx="1"/>
          </p:nvPr>
        </p:nvSpPr>
        <p:spPr>
          <a:xfrm>
            <a:off x="1097280" y="2622308"/>
            <a:ext cx="10058400" cy="3313270"/>
          </a:xfrm>
        </p:spPr>
        <p:txBody>
          <a:bodyPr vert="horz" lIns="0" tIns="45720" rIns="0" bIns="45720" rtlCol="0">
            <a:normAutofit/>
          </a:bodyPr>
          <a:lstStyle/>
          <a:p>
            <a:pPr marL="0" marR="0" algn="ctr">
              <a:lnSpc>
                <a:spcPct val="100000"/>
              </a:lnSpc>
              <a:spcBef>
                <a:spcPts val="0"/>
              </a:spcBef>
              <a:spcAft>
                <a:spcPts val="0"/>
              </a:spcAft>
            </a:pPr>
            <a:r>
              <a:rPr lang="en-US" b="1" i="0" dirty="0">
                <a:solidFill>
                  <a:schemeClr val="tx1"/>
                </a:solidFill>
                <a:effectLst/>
              </a:rPr>
              <a:t>Md. Fouad Hossain Sarker</a:t>
            </a:r>
          </a:p>
          <a:p>
            <a:pPr marL="0" marR="0" algn="ctr">
              <a:lnSpc>
                <a:spcPct val="100000"/>
              </a:lnSpc>
              <a:spcBef>
                <a:spcPts val="0"/>
              </a:spcBef>
              <a:spcAft>
                <a:spcPts val="0"/>
              </a:spcAft>
            </a:pPr>
            <a:r>
              <a:rPr lang="en-US" b="1" i="0" dirty="0">
                <a:solidFill>
                  <a:schemeClr val="tx1"/>
                </a:solidFill>
                <a:effectLst/>
              </a:rPr>
              <a:t>Associate Professor and Head</a:t>
            </a:r>
          </a:p>
          <a:p>
            <a:pPr marL="0" marR="0" algn="ctr">
              <a:lnSpc>
                <a:spcPct val="100000"/>
              </a:lnSpc>
              <a:spcBef>
                <a:spcPts val="0"/>
              </a:spcBef>
              <a:spcAft>
                <a:spcPts val="0"/>
              </a:spcAft>
            </a:pPr>
            <a:r>
              <a:rPr lang="en-US" b="1" i="0" dirty="0">
                <a:solidFill>
                  <a:schemeClr val="tx1"/>
                </a:solidFill>
                <a:effectLst/>
              </a:rPr>
              <a:t>Department of Development Studies</a:t>
            </a:r>
          </a:p>
          <a:p>
            <a:pPr marL="0" marR="0" algn="ctr">
              <a:lnSpc>
                <a:spcPct val="100000"/>
              </a:lnSpc>
              <a:spcBef>
                <a:spcPts val="0"/>
              </a:spcBef>
              <a:spcAft>
                <a:spcPts val="0"/>
              </a:spcAft>
            </a:pPr>
            <a:r>
              <a:rPr lang="en-US" b="1" dirty="0">
                <a:solidFill>
                  <a:schemeClr val="tx1"/>
                </a:solidFill>
              </a:rPr>
              <a:t>Daffodil International University</a:t>
            </a:r>
            <a:endParaRPr lang="en-US" b="1" i="0" dirty="0">
              <a:solidFill>
                <a:schemeClr val="tx1"/>
              </a:solidFill>
              <a:effectLst/>
            </a:endParaRPr>
          </a:p>
          <a:p>
            <a:endParaRPr lang="en-US" dirty="0">
              <a:solidFill>
                <a:schemeClr val="tx1"/>
              </a:solidFill>
              <a:latin typeface="+mn-lt"/>
            </a:endParaRPr>
          </a:p>
        </p:txBody>
      </p:sp>
      <p:sp>
        <p:nvSpPr>
          <p:cNvPr id="26" name="Rectangle 25">
            <a:extLst>
              <a:ext uri="{FF2B5EF4-FFF2-40B4-BE49-F238E27FC236}">
                <a16:creationId xmlns:a16="http://schemas.microsoft.com/office/drawing/2014/main" id="{7DD2B04A-1137-44B5-B028-ACB68B02C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8" name="Rectangle 27">
            <a:extLst>
              <a:ext uri="{FF2B5EF4-FFF2-40B4-BE49-F238E27FC236}">
                <a16:creationId xmlns:a16="http://schemas.microsoft.com/office/drawing/2014/main" id="{49AA227F-6DA2-4C84-A893-F326972F0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6859307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E6EF3-9A40-6D59-AFD6-4B6F4221352C}"/>
              </a:ext>
            </a:extLst>
          </p:cNvPr>
          <p:cNvSpPr>
            <a:spLocks noGrp="1"/>
          </p:cNvSpPr>
          <p:nvPr>
            <p:ph type="title"/>
          </p:nvPr>
        </p:nvSpPr>
        <p:spPr/>
        <p:txBody>
          <a:bodyPr/>
          <a:lstStyle/>
          <a:p>
            <a:r>
              <a:rPr lang="en-US" b="1" dirty="0"/>
              <a:t>Movement against Rampal Power Plant</a:t>
            </a:r>
            <a:endParaRPr lang="en-GB" b="1" dirty="0"/>
          </a:p>
        </p:txBody>
      </p:sp>
      <p:sp>
        <p:nvSpPr>
          <p:cNvPr id="3" name="Content Placeholder 2">
            <a:extLst>
              <a:ext uri="{FF2B5EF4-FFF2-40B4-BE49-F238E27FC236}">
                <a16:creationId xmlns:a16="http://schemas.microsoft.com/office/drawing/2014/main" id="{4F2E06ED-A8EC-D9B8-EBC3-753840922907}"/>
              </a:ext>
            </a:extLst>
          </p:cNvPr>
          <p:cNvSpPr>
            <a:spLocks noGrp="1"/>
          </p:cNvSpPr>
          <p:nvPr>
            <p:ph idx="1"/>
          </p:nvPr>
        </p:nvSpPr>
        <p:spPr>
          <a:xfrm>
            <a:off x="1097280" y="1845733"/>
            <a:ext cx="10058400" cy="4466289"/>
          </a:xfrm>
        </p:spPr>
        <p:txBody>
          <a:bodyPr>
            <a:normAutofit fontScale="85000" lnSpcReduction="20000"/>
          </a:bodyPr>
          <a:lstStyle/>
          <a:p>
            <a:br>
              <a:rPr lang="en-US" dirty="0"/>
            </a:br>
            <a:r>
              <a:rPr lang="en-US" b="1" i="0" dirty="0">
                <a:solidFill>
                  <a:srgbClr val="374151"/>
                </a:solidFill>
                <a:effectLst/>
                <a:latin typeface="Söhne"/>
              </a:rPr>
              <a:t>The Rampal Power Plant, located near the Sundarbans mangrove forest in Bangladesh, has been a subject of environmental concern and has prompted protests from various groups.</a:t>
            </a:r>
          </a:p>
          <a:p>
            <a:pPr algn="l">
              <a:buFont typeface="+mj-lt"/>
              <a:buAutoNum type="arabicPeriod"/>
            </a:pPr>
            <a:r>
              <a:rPr lang="en-US" b="1" i="0" dirty="0">
                <a:solidFill>
                  <a:srgbClr val="374151"/>
                </a:solidFill>
                <a:effectLst/>
                <a:latin typeface="Söhne"/>
              </a:rPr>
              <a:t>Formation of National Committee (2013):</a:t>
            </a:r>
            <a:r>
              <a:rPr lang="en-US" b="0" i="0" dirty="0">
                <a:solidFill>
                  <a:srgbClr val="374151"/>
                </a:solidFill>
                <a:effectLst/>
                <a:latin typeface="Söhne"/>
              </a:rPr>
              <a:t> The National Committee to Protect Oil, Gas, Mineral Resources, Power, and Ports was established in 2013, leading the charge against the Rampal Power Plant near the Sundarbans in Bangladesh.</a:t>
            </a:r>
          </a:p>
          <a:p>
            <a:pPr algn="l">
              <a:buFont typeface="+mj-lt"/>
              <a:buAutoNum type="arabicPeriod"/>
            </a:pPr>
            <a:r>
              <a:rPr lang="en-US" b="1" i="0" dirty="0">
                <a:solidFill>
                  <a:srgbClr val="374151"/>
                </a:solidFill>
                <a:effectLst/>
                <a:latin typeface="Söhne"/>
              </a:rPr>
              <a:t>2016 Long March:</a:t>
            </a:r>
            <a:r>
              <a:rPr lang="en-US" b="0" i="0" dirty="0">
                <a:solidFill>
                  <a:srgbClr val="374151"/>
                </a:solidFill>
                <a:effectLst/>
                <a:latin typeface="Söhne"/>
              </a:rPr>
              <a:t> In January 2016, a significant long march from Dhaka to Rampal aimed to raise awareness about the environmental threats posed by the coal-fired power plant, emphasizing the potential impact on the Sundarbans.</a:t>
            </a:r>
          </a:p>
          <a:p>
            <a:pPr algn="l">
              <a:buFont typeface="+mj-lt"/>
              <a:buAutoNum type="arabicPeriod"/>
            </a:pPr>
            <a:r>
              <a:rPr lang="en-US" b="1" i="0" dirty="0">
                <a:solidFill>
                  <a:srgbClr val="374151"/>
                </a:solidFill>
                <a:effectLst/>
                <a:latin typeface="Söhne"/>
              </a:rPr>
              <a:t>Global Day of Protest (2016):</a:t>
            </a:r>
            <a:r>
              <a:rPr lang="en-US" b="0" i="0" dirty="0">
                <a:solidFill>
                  <a:srgbClr val="374151"/>
                </a:solidFill>
                <a:effectLst/>
                <a:latin typeface="Söhne"/>
              </a:rPr>
              <a:t> Activists globally participated in a coordinated protest on February 26, 2016, expressing solidarity and concern over the potential ecological consequences of the Rampal Power Plant on the Sundarbans.</a:t>
            </a:r>
          </a:p>
          <a:p>
            <a:pPr algn="l">
              <a:buFont typeface="+mj-lt"/>
              <a:buAutoNum type="arabicPeriod"/>
            </a:pPr>
            <a:r>
              <a:rPr lang="en-US" b="1" i="0" dirty="0">
                <a:solidFill>
                  <a:srgbClr val="374151"/>
                </a:solidFill>
                <a:effectLst/>
                <a:latin typeface="Söhne"/>
              </a:rPr>
              <a:t>National Hearings (2017):</a:t>
            </a:r>
            <a:r>
              <a:rPr lang="en-US" b="0" i="0" dirty="0">
                <a:solidFill>
                  <a:srgbClr val="374151"/>
                </a:solidFill>
                <a:effectLst/>
                <a:latin typeface="Söhne"/>
              </a:rPr>
              <a:t> In 2017, the National Committee organized national hearings to discuss the environmental impact of the Rampal Power Plant, providing a platform for dialogue and opposition against the project.</a:t>
            </a:r>
          </a:p>
          <a:p>
            <a:pPr algn="l">
              <a:buFont typeface="+mj-lt"/>
              <a:buAutoNum type="arabicPeriod"/>
            </a:pPr>
            <a:r>
              <a:rPr lang="en-US" b="1" i="0" dirty="0">
                <a:solidFill>
                  <a:srgbClr val="374151"/>
                </a:solidFill>
                <a:effectLst/>
                <a:latin typeface="Söhne"/>
              </a:rPr>
              <a:t>UNESCO's Concerns (2017):</a:t>
            </a:r>
            <a:r>
              <a:rPr lang="en-US" b="0" i="0" dirty="0">
                <a:solidFill>
                  <a:srgbClr val="374151"/>
                </a:solidFill>
                <a:effectLst/>
                <a:latin typeface="Söhne"/>
              </a:rPr>
              <a:t> UNESCO voiced concerns in June 2017 about the potential impact of the Rampal Power Plant on the Sundarbans, recommending a thorough environmental assessment to safeguard the UNESCO World Heritage Site.</a:t>
            </a:r>
          </a:p>
          <a:p>
            <a:endParaRPr lang="en-GB" dirty="0"/>
          </a:p>
        </p:txBody>
      </p:sp>
    </p:spTree>
    <p:extLst>
      <p:ext uri="{BB962C8B-B14F-4D97-AF65-F5344CB8AC3E}">
        <p14:creationId xmlns:p14="http://schemas.microsoft.com/office/powerpoint/2010/main" val="1947300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4FA89-884E-5E12-E2FC-292145D327A3}"/>
              </a:ext>
            </a:extLst>
          </p:cNvPr>
          <p:cNvSpPr>
            <a:spLocks noGrp="1"/>
          </p:cNvSpPr>
          <p:nvPr>
            <p:ph type="title"/>
          </p:nvPr>
        </p:nvSpPr>
        <p:spPr>
          <a:xfrm>
            <a:off x="834887" y="286603"/>
            <a:ext cx="10320793" cy="1450757"/>
          </a:xfrm>
        </p:spPr>
        <p:txBody>
          <a:bodyPr>
            <a:normAutofit/>
          </a:bodyPr>
          <a:lstStyle/>
          <a:p>
            <a:r>
              <a:rPr lang="en-US" sz="3600" b="1" dirty="0">
                <a:solidFill>
                  <a:schemeClr val="tx1"/>
                </a:solidFill>
              </a:rPr>
              <a:t>Consequences of Rural Social Movements</a:t>
            </a:r>
            <a:endParaRPr lang="en-GB" sz="3600" b="1" dirty="0">
              <a:solidFill>
                <a:schemeClr val="tx1"/>
              </a:solidFill>
            </a:endParaRPr>
          </a:p>
        </p:txBody>
      </p:sp>
      <p:sp>
        <p:nvSpPr>
          <p:cNvPr id="3" name="Content Placeholder 2">
            <a:extLst>
              <a:ext uri="{FF2B5EF4-FFF2-40B4-BE49-F238E27FC236}">
                <a16:creationId xmlns:a16="http://schemas.microsoft.com/office/drawing/2014/main" id="{94EA4DF6-9E6B-5AF4-CF28-06E478EEB532}"/>
              </a:ext>
            </a:extLst>
          </p:cNvPr>
          <p:cNvSpPr>
            <a:spLocks noGrp="1"/>
          </p:cNvSpPr>
          <p:nvPr>
            <p:ph idx="1"/>
          </p:nvPr>
        </p:nvSpPr>
        <p:spPr>
          <a:xfrm>
            <a:off x="949911" y="1845733"/>
            <a:ext cx="10884280" cy="4421901"/>
          </a:xfrm>
        </p:spPr>
        <p:txBody>
          <a:bodyPr>
            <a:normAutofit fontScale="92500" lnSpcReduction="10000"/>
          </a:bodyPr>
          <a:lstStyle/>
          <a:p>
            <a:pPr algn="just">
              <a:buFont typeface="+mj-lt"/>
              <a:buAutoNum type="arabicPeriod"/>
            </a:pPr>
            <a:r>
              <a:rPr lang="en-US" b="1" i="0" dirty="0">
                <a:solidFill>
                  <a:schemeClr val="tx1"/>
                </a:solidFill>
                <a:effectLst/>
                <a:latin typeface="+mj-lt"/>
              </a:rPr>
              <a:t>Land Reforms and Redistribution:</a:t>
            </a:r>
            <a:r>
              <a:rPr lang="en-US" dirty="0">
                <a:solidFill>
                  <a:schemeClr val="tx1"/>
                </a:solidFill>
                <a:latin typeface="+mj-lt"/>
              </a:rPr>
              <a:t> </a:t>
            </a:r>
            <a:r>
              <a:rPr lang="en-US" b="0" i="0" dirty="0">
                <a:solidFill>
                  <a:schemeClr val="tx1"/>
                </a:solidFill>
                <a:effectLst/>
                <a:latin typeface="+mj-lt"/>
              </a:rPr>
              <a:t>Rural social movements in Bangladesh, such as the </a:t>
            </a:r>
            <a:r>
              <a:rPr lang="en-US" b="0" i="0" dirty="0" err="1">
                <a:solidFill>
                  <a:schemeClr val="tx1"/>
                </a:solidFill>
                <a:effectLst/>
                <a:latin typeface="+mj-lt"/>
              </a:rPr>
              <a:t>Tebhaga</a:t>
            </a:r>
            <a:r>
              <a:rPr lang="en-US" b="0" i="0" dirty="0">
                <a:solidFill>
                  <a:schemeClr val="tx1"/>
                </a:solidFill>
                <a:effectLst/>
                <a:latin typeface="+mj-lt"/>
              </a:rPr>
              <a:t> Movement, have contributed to land reforms, aiming for more equitable land distribution among farmers and addressing issues of landlessness and tenancy.</a:t>
            </a:r>
          </a:p>
          <a:p>
            <a:pPr algn="just">
              <a:buFont typeface="+mj-lt"/>
              <a:buAutoNum type="arabicPeriod"/>
            </a:pPr>
            <a:r>
              <a:rPr lang="en-US" b="1" i="0" dirty="0">
                <a:solidFill>
                  <a:schemeClr val="tx1"/>
                </a:solidFill>
                <a:effectLst/>
                <a:latin typeface="+mj-lt"/>
              </a:rPr>
              <a:t>Empowerment of Marginalized Groups:</a:t>
            </a:r>
            <a:r>
              <a:rPr lang="en-US" dirty="0">
                <a:solidFill>
                  <a:schemeClr val="tx1"/>
                </a:solidFill>
                <a:latin typeface="+mj-lt"/>
              </a:rPr>
              <a:t> </a:t>
            </a:r>
            <a:r>
              <a:rPr lang="en-US" b="0" i="0" dirty="0">
                <a:solidFill>
                  <a:schemeClr val="tx1"/>
                </a:solidFill>
                <a:effectLst/>
                <a:latin typeface="+mj-lt"/>
              </a:rPr>
              <a:t>These movements have sought to empower marginalized groups, including farmers, laborers, and indigenous communities, by addressing social inequalities, advocating for their rights, and challenging economic exploitation.</a:t>
            </a:r>
          </a:p>
          <a:p>
            <a:pPr algn="just">
              <a:buFont typeface="+mj-lt"/>
              <a:buAutoNum type="arabicPeriod"/>
            </a:pPr>
            <a:r>
              <a:rPr lang="en-US" b="1" i="0" dirty="0">
                <a:solidFill>
                  <a:schemeClr val="tx1"/>
                </a:solidFill>
                <a:effectLst/>
                <a:latin typeface="+mj-lt"/>
              </a:rPr>
              <a:t>Political Representation and Governance Changes: </a:t>
            </a:r>
            <a:r>
              <a:rPr lang="en-US" b="0" i="0" dirty="0">
                <a:solidFill>
                  <a:schemeClr val="tx1"/>
                </a:solidFill>
                <a:effectLst/>
                <a:latin typeface="+mj-lt"/>
              </a:rPr>
              <a:t>Successful rural social movements have influenced political structures, demanding increased representation and decision-making power for rural populations. This has led to changes in governance to better address the needs of rural communities.</a:t>
            </a:r>
          </a:p>
          <a:p>
            <a:pPr algn="just">
              <a:buFont typeface="+mj-lt"/>
              <a:buAutoNum type="arabicPeriod"/>
            </a:pPr>
            <a:r>
              <a:rPr lang="en-US" b="1" i="0" dirty="0">
                <a:solidFill>
                  <a:schemeClr val="tx1"/>
                </a:solidFill>
                <a:effectLst/>
                <a:latin typeface="+mj-lt"/>
              </a:rPr>
              <a:t>Improved Labor Rights and Working Conditions:</a:t>
            </a:r>
            <a:r>
              <a:rPr lang="en-US" dirty="0">
                <a:solidFill>
                  <a:schemeClr val="tx1"/>
                </a:solidFill>
                <a:latin typeface="+mj-lt"/>
              </a:rPr>
              <a:t> </a:t>
            </a:r>
            <a:r>
              <a:rPr lang="en-US" b="0" i="0" dirty="0">
                <a:solidFill>
                  <a:schemeClr val="tx1"/>
                </a:solidFill>
                <a:effectLst/>
                <a:latin typeface="+mj-lt"/>
              </a:rPr>
              <a:t>Movements like the </a:t>
            </a:r>
            <a:r>
              <a:rPr lang="en-US" b="0" i="0" dirty="0" err="1">
                <a:solidFill>
                  <a:schemeClr val="tx1"/>
                </a:solidFill>
                <a:effectLst/>
                <a:latin typeface="+mj-lt"/>
              </a:rPr>
              <a:t>Khetmajur</a:t>
            </a:r>
            <a:r>
              <a:rPr lang="en-US" b="0" i="0" dirty="0">
                <a:solidFill>
                  <a:schemeClr val="tx1"/>
                </a:solidFill>
                <a:effectLst/>
                <a:latin typeface="+mj-lt"/>
              </a:rPr>
              <a:t> Movement have focused on improving the rights and working conditions of agricultural laborers, resulting in policy changes to ensure fair wages, reasonable working hours, and enhanced living standards.</a:t>
            </a:r>
          </a:p>
          <a:p>
            <a:pPr algn="just">
              <a:buFont typeface="+mj-lt"/>
              <a:buAutoNum type="arabicPeriod"/>
            </a:pPr>
            <a:r>
              <a:rPr lang="en-US" b="1" i="0" dirty="0">
                <a:solidFill>
                  <a:schemeClr val="tx1"/>
                </a:solidFill>
                <a:effectLst/>
                <a:latin typeface="+mj-lt"/>
              </a:rPr>
              <a:t>Environmental Awareness and Conservation</a:t>
            </a:r>
            <a:r>
              <a:rPr lang="en-US" b="1" dirty="0">
                <a:solidFill>
                  <a:schemeClr val="tx1"/>
                </a:solidFill>
                <a:latin typeface="+mj-lt"/>
              </a:rPr>
              <a:t>: </a:t>
            </a:r>
            <a:r>
              <a:rPr lang="en-US" b="0" i="0" dirty="0">
                <a:solidFill>
                  <a:schemeClr val="tx1"/>
                </a:solidFill>
                <a:effectLst/>
                <a:latin typeface="+mj-lt"/>
              </a:rPr>
              <a:t>Movements opposing environmental threats, such as the Save the Sundarbans movement, have raised awareness about sustainable practices and conservation, influencing policies to protect natural resources and ecosystems in rural areas.</a:t>
            </a:r>
          </a:p>
          <a:p>
            <a:endParaRPr lang="en-GB" dirty="0"/>
          </a:p>
        </p:txBody>
      </p:sp>
    </p:spTree>
    <p:extLst>
      <p:ext uri="{BB962C8B-B14F-4D97-AF65-F5344CB8AC3E}">
        <p14:creationId xmlns:p14="http://schemas.microsoft.com/office/powerpoint/2010/main" val="3906815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F89AB-F039-D186-204D-117707B1035D}"/>
              </a:ext>
            </a:extLst>
          </p:cNvPr>
          <p:cNvSpPr>
            <a:spLocks noGrp="1"/>
          </p:cNvSpPr>
          <p:nvPr>
            <p:ph type="title"/>
          </p:nvPr>
        </p:nvSpPr>
        <p:spPr>
          <a:xfrm>
            <a:off x="772356" y="286603"/>
            <a:ext cx="11300373" cy="1450757"/>
          </a:xfrm>
        </p:spPr>
        <p:txBody>
          <a:bodyPr>
            <a:normAutofit/>
          </a:bodyPr>
          <a:lstStyle/>
          <a:p>
            <a:r>
              <a:rPr lang="en-US" sz="3600" b="1" dirty="0">
                <a:solidFill>
                  <a:schemeClr val="tx1"/>
                </a:solidFill>
              </a:rPr>
              <a:t>Role of Social Media in Mobilizing Rural Community-1</a:t>
            </a:r>
            <a:endParaRPr lang="en-GB" sz="3600" b="1" dirty="0">
              <a:solidFill>
                <a:schemeClr val="tx1"/>
              </a:solidFill>
            </a:endParaRPr>
          </a:p>
        </p:txBody>
      </p:sp>
      <p:sp>
        <p:nvSpPr>
          <p:cNvPr id="3" name="Content Placeholder 2">
            <a:extLst>
              <a:ext uri="{FF2B5EF4-FFF2-40B4-BE49-F238E27FC236}">
                <a16:creationId xmlns:a16="http://schemas.microsoft.com/office/drawing/2014/main" id="{8AC8BFE1-8A84-0164-55C8-2DE6A2AF3981}"/>
              </a:ext>
            </a:extLst>
          </p:cNvPr>
          <p:cNvSpPr>
            <a:spLocks noGrp="1"/>
          </p:cNvSpPr>
          <p:nvPr>
            <p:ph idx="1"/>
          </p:nvPr>
        </p:nvSpPr>
        <p:spPr>
          <a:xfrm>
            <a:off x="772357" y="1935331"/>
            <a:ext cx="10863052" cy="4323425"/>
          </a:xfrm>
        </p:spPr>
        <p:txBody>
          <a:bodyPr>
            <a:normAutofit/>
          </a:bodyPr>
          <a:lstStyle/>
          <a:p>
            <a:pPr algn="just">
              <a:buFont typeface="+mj-lt"/>
              <a:buAutoNum type="arabicPeriod"/>
            </a:pPr>
            <a:r>
              <a:rPr lang="en-US" b="1" i="0" dirty="0">
                <a:solidFill>
                  <a:schemeClr val="tx1"/>
                </a:solidFill>
                <a:effectLst/>
                <a:latin typeface="Söhne"/>
              </a:rPr>
              <a:t>Information Dissemination: </a:t>
            </a:r>
            <a:r>
              <a:rPr lang="en-US" b="0" i="0" dirty="0">
                <a:solidFill>
                  <a:schemeClr val="tx1"/>
                </a:solidFill>
                <a:effectLst/>
                <a:latin typeface="Söhne"/>
              </a:rPr>
              <a:t>Social media serves as a powerful tool for spreading information about movements and protests in rural areas. For instance, Twitter and Facebook can be used to share details about the purpose, goals, and schedule of a protest, reaching a wide audience. Hashtags can also be employed to create a trending topic and amplify the message.</a:t>
            </a:r>
          </a:p>
          <a:p>
            <a:pPr algn="just">
              <a:buFont typeface="+mj-lt"/>
              <a:buAutoNum type="arabicPeriod"/>
            </a:pPr>
            <a:r>
              <a:rPr lang="en-US" b="1" i="0" dirty="0">
                <a:solidFill>
                  <a:schemeClr val="tx1"/>
                </a:solidFill>
                <a:effectLst/>
                <a:latin typeface="Söhne"/>
              </a:rPr>
              <a:t>Community Engagement and Mobilization: </a:t>
            </a:r>
            <a:r>
              <a:rPr lang="en-US" b="0" i="0" dirty="0">
                <a:solidFill>
                  <a:schemeClr val="tx1"/>
                </a:solidFill>
                <a:effectLst/>
                <a:latin typeface="Söhne"/>
              </a:rPr>
              <a:t>Platforms like WhatsApp and local community forums allow organizers to engage directly with rural community members. They can use these platforms to share updates, address concerns, and build a sense of solidarity. Organizers can create groups or broadcast lists to efficiently communicate with participants.</a:t>
            </a:r>
          </a:p>
          <a:p>
            <a:pPr algn="just">
              <a:buFont typeface="+mj-lt"/>
              <a:buAutoNum type="arabicPeriod"/>
            </a:pPr>
            <a:r>
              <a:rPr lang="en-US" b="1" i="0" dirty="0">
                <a:solidFill>
                  <a:schemeClr val="tx1"/>
                </a:solidFill>
                <a:effectLst/>
                <a:latin typeface="Söhne"/>
              </a:rPr>
              <a:t>Real-time Reporting and Documentation:</a:t>
            </a:r>
            <a:r>
              <a:rPr lang="en-US" dirty="0">
                <a:solidFill>
                  <a:schemeClr val="tx1"/>
                </a:solidFill>
                <a:latin typeface="Söhne"/>
              </a:rPr>
              <a:t> </a:t>
            </a:r>
            <a:r>
              <a:rPr lang="en-US" b="0" i="0" dirty="0">
                <a:solidFill>
                  <a:schemeClr val="tx1"/>
                </a:solidFill>
                <a:effectLst/>
                <a:latin typeface="Söhne"/>
              </a:rPr>
              <a:t>Social media enables real-time reporting of events during a protest or movement. Platforms like Instagram and Snapchat can be used to share photos and videos, providing a visual narrative of the activities. This documentation can be crucial for both participants and those observing the movement from afar.</a:t>
            </a:r>
          </a:p>
          <a:p>
            <a:endParaRPr lang="en-GB" dirty="0">
              <a:solidFill>
                <a:schemeClr val="tx1"/>
              </a:solidFill>
            </a:endParaRPr>
          </a:p>
        </p:txBody>
      </p:sp>
    </p:spTree>
    <p:extLst>
      <p:ext uri="{BB962C8B-B14F-4D97-AF65-F5344CB8AC3E}">
        <p14:creationId xmlns:p14="http://schemas.microsoft.com/office/powerpoint/2010/main" val="3904485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13E8-728B-E14C-04BD-D7F7A1C43606}"/>
              </a:ext>
            </a:extLst>
          </p:cNvPr>
          <p:cNvSpPr>
            <a:spLocks noGrp="1"/>
          </p:cNvSpPr>
          <p:nvPr>
            <p:ph type="title"/>
          </p:nvPr>
        </p:nvSpPr>
        <p:spPr>
          <a:xfrm>
            <a:off x="994299" y="286603"/>
            <a:ext cx="10161381" cy="1450757"/>
          </a:xfrm>
        </p:spPr>
        <p:txBody>
          <a:bodyPr>
            <a:normAutofit/>
          </a:bodyPr>
          <a:lstStyle/>
          <a:p>
            <a:r>
              <a:rPr lang="en-US" sz="3600" b="1" dirty="0"/>
              <a:t>Role of Social Media in Mobilizing Rural Community-2</a:t>
            </a:r>
            <a:endParaRPr lang="en-GB" sz="3600" dirty="0"/>
          </a:p>
        </p:txBody>
      </p:sp>
      <p:sp>
        <p:nvSpPr>
          <p:cNvPr id="3" name="Content Placeholder 2">
            <a:extLst>
              <a:ext uri="{FF2B5EF4-FFF2-40B4-BE49-F238E27FC236}">
                <a16:creationId xmlns:a16="http://schemas.microsoft.com/office/drawing/2014/main" id="{22A61DED-1A8C-39AC-7E32-2560A77299F2}"/>
              </a:ext>
            </a:extLst>
          </p:cNvPr>
          <p:cNvSpPr>
            <a:spLocks noGrp="1"/>
          </p:cNvSpPr>
          <p:nvPr>
            <p:ph idx="1"/>
          </p:nvPr>
        </p:nvSpPr>
        <p:spPr>
          <a:xfrm>
            <a:off x="994299" y="1987826"/>
            <a:ext cx="10455579" cy="4359708"/>
          </a:xfrm>
        </p:spPr>
        <p:txBody>
          <a:bodyPr/>
          <a:lstStyle/>
          <a:p>
            <a:pPr marL="0" indent="0" algn="just">
              <a:buNone/>
            </a:pPr>
            <a:r>
              <a:rPr lang="en-US" sz="2400" b="1" dirty="0">
                <a:solidFill>
                  <a:schemeClr val="tx1"/>
                </a:solidFill>
                <a:latin typeface="Söhne"/>
              </a:rPr>
              <a:t>4. </a:t>
            </a:r>
            <a:r>
              <a:rPr lang="en-US" sz="2400" b="1" i="0" dirty="0">
                <a:solidFill>
                  <a:schemeClr val="tx1"/>
                </a:solidFill>
                <a:effectLst/>
                <a:latin typeface="Söhne"/>
              </a:rPr>
              <a:t>Campaign Visibility and Support:</a:t>
            </a:r>
            <a:r>
              <a:rPr lang="en-US" sz="2400" dirty="0">
                <a:solidFill>
                  <a:schemeClr val="tx1"/>
                </a:solidFill>
                <a:latin typeface="Söhne"/>
              </a:rPr>
              <a:t> </a:t>
            </a:r>
            <a:r>
              <a:rPr lang="en-US" sz="2400" b="0" i="0" dirty="0">
                <a:solidFill>
                  <a:schemeClr val="tx1"/>
                </a:solidFill>
                <a:effectLst/>
                <a:latin typeface="Söhne"/>
              </a:rPr>
              <a:t>Social media platforms increase the visibility of rural movements and protests on a global scale. Platforms like YouTube can be used to share videos that showcase the impact of the movement, the stories of participants, and the reasons behind their mobilization. This visibility can attract support from individuals and organizations beyond the local community.</a:t>
            </a:r>
          </a:p>
          <a:p>
            <a:pPr marL="0" indent="0" algn="just">
              <a:buNone/>
            </a:pPr>
            <a:r>
              <a:rPr lang="en-US" sz="2400" b="1" i="0" dirty="0">
                <a:solidFill>
                  <a:schemeClr val="tx1"/>
                </a:solidFill>
                <a:effectLst/>
                <a:latin typeface="Söhne"/>
              </a:rPr>
              <a:t>5. Advocacy and Awareness:</a:t>
            </a:r>
            <a:r>
              <a:rPr lang="en-US" sz="2400" dirty="0">
                <a:solidFill>
                  <a:schemeClr val="tx1"/>
                </a:solidFill>
                <a:latin typeface="Söhne"/>
              </a:rPr>
              <a:t> </a:t>
            </a:r>
            <a:r>
              <a:rPr lang="en-US" sz="2400" b="0" i="0" dirty="0">
                <a:solidFill>
                  <a:schemeClr val="tx1"/>
                </a:solidFill>
                <a:effectLst/>
                <a:latin typeface="Söhne"/>
              </a:rPr>
              <a:t>Social media serves as a space for advocacy and raising awareness about the issues driving rural movements. Platforms like Facebook and Twitter allow organizers to share articles, infographics, and other content that educates the public about the cause. Online campaigns can help generate public support and influence opinion.</a:t>
            </a:r>
          </a:p>
          <a:p>
            <a:endParaRPr lang="en-GB" dirty="0"/>
          </a:p>
        </p:txBody>
      </p:sp>
    </p:spTree>
    <p:extLst>
      <p:ext uri="{BB962C8B-B14F-4D97-AF65-F5344CB8AC3E}">
        <p14:creationId xmlns:p14="http://schemas.microsoft.com/office/powerpoint/2010/main" val="961508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751EF-6BE4-9C98-0A50-A183ADC77F6A}"/>
              </a:ext>
            </a:extLst>
          </p:cNvPr>
          <p:cNvSpPr>
            <a:spLocks noGrp="1"/>
          </p:cNvSpPr>
          <p:nvPr>
            <p:ph type="title"/>
          </p:nvPr>
        </p:nvSpPr>
        <p:spPr/>
        <p:txBody>
          <a:bodyPr/>
          <a:lstStyle/>
          <a:p>
            <a:r>
              <a:rPr lang="en-US" b="1" dirty="0">
                <a:solidFill>
                  <a:schemeClr val="tx1"/>
                </a:solidFill>
              </a:rPr>
              <a:t>Example (Role of Social Media</a:t>
            </a:r>
            <a:r>
              <a:rPr lang="en-US" b="1" dirty="0"/>
              <a:t>)</a:t>
            </a:r>
            <a:endParaRPr lang="en-GB" b="1" dirty="0"/>
          </a:p>
        </p:txBody>
      </p:sp>
      <p:sp>
        <p:nvSpPr>
          <p:cNvPr id="3" name="Content Placeholder 2">
            <a:extLst>
              <a:ext uri="{FF2B5EF4-FFF2-40B4-BE49-F238E27FC236}">
                <a16:creationId xmlns:a16="http://schemas.microsoft.com/office/drawing/2014/main" id="{A27BFC98-D52F-76B0-0E3C-A68DBA6E12A8}"/>
              </a:ext>
            </a:extLst>
          </p:cNvPr>
          <p:cNvSpPr>
            <a:spLocks noGrp="1"/>
          </p:cNvSpPr>
          <p:nvPr>
            <p:ph idx="1"/>
          </p:nvPr>
        </p:nvSpPr>
        <p:spPr/>
        <p:txBody>
          <a:bodyPr/>
          <a:lstStyle/>
          <a:p>
            <a:pPr algn="l"/>
            <a:r>
              <a:rPr lang="en-US" sz="3600" b="1" i="0" dirty="0">
                <a:solidFill>
                  <a:schemeClr val="tx1"/>
                </a:solidFill>
                <a:effectLst/>
                <a:latin typeface="Söhne"/>
              </a:rPr>
              <a:t>Farmers' Protest in India (2020-2021):</a:t>
            </a:r>
            <a:endParaRPr lang="en-US" sz="3600" b="0" i="0" dirty="0">
              <a:solidFill>
                <a:schemeClr val="tx1"/>
              </a:solidFill>
              <a:effectLst/>
              <a:latin typeface="Söhne"/>
            </a:endParaRPr>
          </a:p>
          <a:p>
            <a:pPr algn="just">
              <a:buFont typeface="Arial" panose="020B0604020202020204" pitchFamily="34" charset="0"/>
              <a:buChar char="•"/>
            </a:pPr>
            <a:r>
              <a:rPr lang="en-US" sz="2400" b="0" i="0" dirty="0">
                <a:solidFill>
                  <a:schemeClr val="tx1"/>
                </a:solidFill>
                <a:effectLst/>
                <a:latin typeface="Söhne"/>
              </a:rPr>
              <a:t>The farmers' protest in India saw widespread use of social media, especially Twitter and Facebook, to mobilize farmers from rural areas. Farmers used these platforms to share updates, coordinate logistics, and raise awareness about their concerns related to agricultural policies. Hashtags like #FarmersProtest became central to the online discourse, garnering international attention and support. Social media played a pivotal role in amplifying the voices of farmers and connecting them with a broader audience.</a:t>
            </a:r>
          </a:p>
          <a:p>
            <a:endParaRPr lang="en-GB" dirty="0"/>
          </a:p>
        </p:txBody>
      </p:sp>
    </p:spTree>
    <p:extLst>
      <p:ext uri="{BB962C8B-B14F-4D97-AF65-F5344CB8AC3E}">
        <p14:creationId xmlns:p14="http://schemas.microsoft.com/office/powerpoint/2010/main" val="2564325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urful carved figures of humans">
            <a:extLst>
              <a:ext uri="{FF2B5EF4-FFF2-40B4-BE49-F238E27FC236}">
                <a16:creationId xmlns:a16="http://schemas.microsoft.com/office/drawing/2014/main" id="{2809C69C-1117-7C98-11B9-6973058D7319}"/>
              </a:ext>
            </a:extLst>
          </p:cNvPr>
          <p:cNvPicPr>
            <a:picLocks noChangeAspect="1"/>
          </p:cNvPicPr>
          <p:nvPr/>
        </p:nvPicPr>
        <p:blipFill rotWithShape="1">
          <a:blip r:embed="rId2"/>
          <a:srcRect l="26330" r="26097" b="-1"/>
          <a:stretch/>
        </p:blipFill>
        <p:spPr>
          <a:xfrm>
            <a:off x="20" y="-18601"/>
            <a:ext cx="4578952" cy="6857990"/>
          </a:xfrm>
          <a:prstGeom prst="rect">
            <a:avLst/>
          </a:prstGeom>
        </p:spPr>
      </p:pic>
      <p:sp>
        <p:nvSpPr>
          <p:cNvPr id="9" name="Rectangle 8">
            <a:extLst>
              <a:ext uri="{FF2B5EF4-FFF2-40B4-BE49-F238E27FC236}">
                <a16:creationId xmlns:a16="http://schemas.microsoft.com/office/drawing/2014/main" id="{4AAB5859-0C3B-4536-9743-0CAF111ED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7ED1D7-59A5-318C-90E6-2231E34BBE6B}"/>
              </a:ext>
            </a:extLst>
          </p:cNvPr>
          <p:cNvSpPr>
            <a:spLocks noGrp="1"/>
          </p:cNvSpPr>
          <p:nvPr>
            <p:ph type="title"/>
          </p:nvPr>
        </p:nvSpPr>
        <p:spPr>
          <a:xfrm>
            <a:off x="5124206" y="516835"/>
            <a:ext cx="6339840" cy="1666501"/>
          </a:xfrm>
        </p:spPr>
        <p:txBody>
          <a:bodyPr>
            <a:normAutofit/>
          </a:bodyPr>
          <a:lstStyle/>
          <a:p>
            <a:r>
              <a:rPr lang="en-US" sz="4000" b="1" dirty="0">
                <a:solidFill>
                  <a:srgbClr val="FFFFFF"/>
                </a:solidFill>
                <a:latin typeface="Times New Roman" panose="02020603050405020304" pitchFamily="18" charset="0"/>
                <a:cs typeface="Times New Roman" panose="02020603050405020304" pitchFamily="18" charset="0"/>
              </a:rPr>
              <a:t>Chapter Related Questions</a:t>
            </a:r>
            <a:endParaRPr lang="en-GB" sz="4000" b="1" dirty="0">
              <a:solidFill>
                <a:srgbClr val="FFFFFF"/>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81A51F47-81C5-43A3-98C0-DB7B15721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7799DA1-09A8-3648-825A-01E7E1528F81}"/>
              </a:ext>
            </a:extLst>
          </p:cNvPr>
          <p:cNvSpPr>
            <a:spLocks noGrp="1"/>
          </p:cNvSpPr>
          <p:nvPr>
            <p:ph idx="1"/>
          </p:nvPr>
        </p:nvSpPr>
        <p:spPr>
          <a:xfrm>
            <a:off x="5124206" y="2236304"/>
            <a:ext cx="6339840" cy="3652667"/>
          </a:xfrm>
        </p:spPr>
        <p:txBody>
          <a:bodyPr>
            <a:normAutofit fontScale="92500" lnSpcReduction="20000"/>
          </a:bodyPr>
          <a:lstStyle/>
          <a:p>
            <a:pPr algn="just"/>
            <a:r>
              <a:rPr lang="en-US" sz="2800" dirty="0">
                <a:solidFill>
                  <a:srgbClr val="FFFFFF"/>
                </a:solidFill>
              </a:rPr>
              <a:t>1. Briefly define rural social movements with examples.</a:t>
            </a:r>
          </a:p>
          <a:p>
            <a:pPr algn="just"/>
            <a:r>
              <a:rPr lang="en-US" sz="2800" dirty="0">
                <a:solidFill>
                  <a:srgbClr val="FFFFFF"/>
                </a:solidFill>
              </a:rPr>
              <a:t>2. Discuss the factors and consequences of rural social movements in the context of Bangladesh.</a:t>
            </a:r>
          </a:p>
          <a:p>
            <a:pPr algn="just"/>
            <a:r>
              <a:rPr lang="en-US" sz="2800" dirty="0">
                <a:solidFill>
                  <a:srgbClr val="FFFFFF"/>
                </a:solidFill>
              </a:rPr>
              <a:t>3. Analyze the some of the major rural movements in the context of Bangladesh.</a:t>
            </a:r>
          </a:p>
          <a:p>
            <a:pPr algn="just"/>
            <a:r>
              <a:rPr lang="en-US" sz="2800" dirty="0">
                <a:solidFill>
                  <a:srgbClr val="FFFFFF"/>
                </a:solidFill>
              </a:rPr>
              <a:t>4. Assess the role of social media with a relevant examples to mobilize rural community.</a:t>
            </a:r>
          </a:p>
          <a:p>
            <a:pPr algn="just"/>
            <a:endParaRPr lang="en-US" sz="2800" dirty="0">
              <a:solidFill>
                <a:srgbClr val="FFFFFF"/>
              </a:solidFill>
            </a:endParaRPr>
          </a:p>
          <a:p>
            <a:endParaRPr lang="en-GB" sz="1800" dirty="0">
              <a:solidFill>
                <a:srgbClr val="FFFFFF"/>
              </a:solidFill>
            </a:endParaRPr>
          </a:p>
        </p:txBody>
      </p:sp>
    </p:spTree>
    <p:extLst>
      <p:ext uri="{BB962C8B-B14F-4D97-AF65-F5344CB8AC3E}">
        <p14:creationId xmlns:p14="http://schemas.microsoft.com/office/powerpoint/2010/main" val="1766560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B1577-C7EB-A7EB-E752-D9AD19F2497B}"/>
              </a:ext>
            </a:extLst>
          </p:cNvPr>
          <p:cNvSpPr>
            <a:spLocks noGrp="1"/>
          </p:cNvSpPr>
          <p:nvPr>
            <p:ph type="title"/>
          </p:nvPr>
        </p:nvSpPr>
        <p:spPr/>
        <p:txBody>
          <a:bodyPr>
            <a:normAutofit/>
          </a:bodyPr>
          <a:lstStyle/>
          <a:p>
            <a:r>
              <a:rPr lang="en-US" sz="3600" b="1" dirty="0">
                <a:solidFill>
                  <a:schemeClr val="tx1"/>
                </a:solidFill>
                <a:cs typeface="Times New Roman" panose="02020603050405020304" pitchFamily="18" charset="0"/>
              </a:rPr>
              <a:t>References</a:t>
            </a:r>
            <a:endParaRPr lang="en-GB" sz="3600" b="1" dirty="0">
              <a:solidFill>
                <a:schemeClr val="tx1"/>
              </a:solidFill>
              <a:cs typeface="Times New Roman" panose="02020603050405020304" pitchFamily="18" charset="0"/>
            </a:endParaRPr>
          </a:p>
        </p:txBody>
      </p:sp>
      <p:sp>
        <p:nvSpPr>
          <p:cNvPr id="3" name="Content Placeholder 2">
            <a:extLst>
              <a:ext uri="{FF2B5EF4-FFF2-40B4-BE49-F238E27FC236}">
                <a16:creationId xmlns:a16="http://schemas.microsoft.com/office/drawing/2014/main" id="{1669FAA6-85F6-6C44-B310-32EE6F4BEC7D}"/>
              </a:ext>
            </a:extLst>
          </p:cNvPr>
          <p:cNvSpPr>
            <a:spLocks noGrp="1"/>
          </p:cNvSpPr>
          <p:nvPr>
            <p:ph idx="1"/>
          </p:nvPr>
        </p:nvSpPr>
        <p:spPr>
          <a:xfrm>
            <a:off x="1097280" y="1845734"/>
            <a:ext cx="10058400" cy="2779275"/>
          </a:xfrm>
        </p:spPr>
        <p:txBody>
          <a:bodyPr>
            <a:normAutofit/>
          </a:bodyPr>
          <a:lstStyle/>
          <a:p>
            <a:pPr marL="457200" indent="-457200" algn="just">
              <a:buFont typeface="+mj-lt"/>
              <a:buAutoNum type="arabicPeriod"/>
            </a:pPr>
            <a:r>
              <a:rPr lang="en-US" sz="2400" b="1" dirty="0">
                <a:solidFill>
                  <a:schemeClr val="tx1"/>
                </a:solidFill>
                <a:latin typeface="+mj-lt"/>
                <a:cs typeface="Times New Roman" panose="02020603050405020304" pitchFamily="18" charset="0"/>
              </a:rPr>
              <a:t>Sociology : C. N. Shankar Rao; 2007.</a:t>
            </a:r>
          </a:p>
          <a:p>
            <a:pPr marL="457200" indent="-457200" algn="just">
              <a:buFont typeface="+mj-lt"/>
              <a:buAutoNum type="arabicPeriod"/>
            </a:pPr>
            <a:r>
              <a:rPr lang="en-US" sz="2400" b="1" dirty="0">
                <a:solidFill>
                  <a:schemeClr val="tx1"/>
                </a:solidFill>
                <a:latin typeface="+mj-lt"/>
                <a:cs typeface="Times New Roman" panose="02020603050405020304" pitchFamily="18" charset="0"/>
              </a:rPr>
              <a:t>Introduction to Rural Sociology by Paul L. Vogt.</a:t>
            </a:r>
          </a:p>
          <a:p>
            <a:pPr marL="457200" indent="-457200" algn="just">
              <a:buFont typeface="+mj-lt"/>
              <a:buAutoNum type="arabicPeriod"/>
            </a:pPr>
            <a:r>
              <a:rPr lang="en-US" sz="2400" b="1" dirty="0">
                <a:solidFill>
                  <a:schemeClr val="tx1"/>
                </a:solidFill>
                <a:latin typeface="+mj-lt"/>
                <a:cs typeface="Times New Roman" panose="02020603050405020304" pitchFamily="18" charset="0"/>
              </a:rPr>
              <a:t>Rural Sociology by S.L. Doshi.</a:t>
            </a:r>
          </a:p>
          <a:p>
            <a:pPr marL="457200" indent="-457200" algn="just">
              <a:buFont typeface="+mj-lt"/>
              <a:buAutoNum type="arabicPeriod"/>
            </a:pPr>
            <a:r>
              <a:rPr lang="en-GB" sz="2400" b="1" dirty="0">
                <a:solidFill>
                  <a:schemeClr val="tx1"/>
                </a:solidFill>
                <a:latin typeface="+mj-lt"/>
                <a:cs typeface="Times New Roman" panose="02020603050405020304" pitchFamily="18" charset="0"/>
              </a:rPr>
              <a:t>Introduction to Rural Sociology by Musa Dantani Baba.</a:t>
            </a:r>
          </a:p>
          <a:p>
            <a:pPr marL="457200" indent="-457200" algn="just">
              <a:buFont typeface="+mj-lt"/>
              <a:buAutoNum type="arabicPeriod"/>
            </a:pPr>
            <a:r>
              <a:rPr lang="en-GB" sz="2400" b="1" dirty="0">
                <a:solidFill>
                  <a:schemeClr val="tx1"/>
                </a:solidFill>
                <a:latin typeface="+mj-lt"/>
                <a:cs typeface="Times New Roman" panose="02020603050405020304" pitchFamily="18" charset="0"/>
              </a:rPr>
              <a:t>Rural Sociology by Shambhu Lal Doshi.</a:t>
            </a:r>
          </a:p>
          <a:p>
            <a:pPr algn="just"/>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3381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A hand touching a small plant">
            <a:extLst>
              <a:ext uri="{FF2B5EF4-FFF2-40B4-BE49-F238E27FC236}">
                <a16:creationId xmlns:a16="http://schemas.microsoft.com/office/drawing/2014/main" id="{D44781CB-94DD-7CAF-2462-33438418890B}"/>
              </a:ext>
            </a:extLst>
          </p:cNvPr>
          <p:cNvPicPr>
            <a:picLocks noChangeAspect="1"/>
          </p:cNvPicPr>
          <p:nvPr/>
        </p:nvPicPr>
        <p:blipFill rotWithShape="1">
          <a:blip r:embed="rId2">
            <a:alphaModFix amt="35000"/>
          </a:blip>
          <a:srcRect t="10191" b="5540"/>
          <a:stretch/>
        </p:blipFill>
        <p:spPr>
          <a:xfrm>
            <a:off x="20" y="17766"/>
            <a:ext cx="12191980" cy="6857990"/>
          </a:xfrm>
          <a:prstGeom prst="rect">
            <a:avLst/>
          </a:prstGeom>
        </p:spPr>
      </p:pic>
      <p:cxnSp>
        <p:nvCxnSpPr>
          <p:cNvPr id="82" name="Straight Connector 81">
            <a:extLst>
              <a:ext uri="{FF2B5EF4-FFF2-40B4-BE49-F238E27FC236}">
                <a16:creationId xmlns:a16="http://schemas.microsoft.com/office/drawing/2014/main" id="{25C014F1-8E33-495F-A49E-7911F19D89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F40C3C9-343A-4E6F-9ACF-3B954964E555}"/>
              </a:ext>
            </a:extLst>
          </p:cNvPr>
          <p:cNvSpPr>
            <a:spLocks noGrp="1"/>
          </p:cNvSpPr>
          <p:nvPr>
            <p:ph type="title"/>
          </p:nvPr>
        </p:nvSpPr>
        <p:spPr>
          <a:xfrm>
            <a:off x="1097280" y="286603"/>
            <a:ext cx="10058400" cy="1450757"/>
          </a:xfrm>
        </p:spPr>
        <p:txBody>
          <a:bodyPr>
            <a:normAutofit/>
          </a:bodyPr>
          <a:lstStyle/>
          <a:p>
            <a:r>
              <a:rPr lang="en-US" b="1" dirty="0">
                <a:solidFill>
                  <a:schemeClr val="tx1"/>
                </a:solidFill>
                <a:latin typeface="Times New Roman" panose="02020603050405020304" pitchFamily="18" charset="0"/>
                <a:cs typeface="Times New Roman" panose="02020603050405020304" pitchFamily="18" charset="0"/>
              </a:rPr>
              <a:t>Objectives of the Lecture</a:t>
            </a:r>
          </a:p>
        </p:txBody>
      </p:sp>
      <p:sp>
        <p:nvSpPr>
          <p:cNvPr id="84" name="Rectangle 83">
            <a:extLst>
              <a:ext uri="{FF2B5EF4-FFF2-40B4-BE49-F238E27FC236}">
                <a16:creationId xmlns:a16="http://schemas.microsoft.com/office/drawing/2014/main" id="{7DD2B04A-1137-44B5-B028-ACB68B02C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6" name="Rectangle 85">
            <a:extLst>
              <a:ext uri="{FF2B5EF4-FFF2-40B4-BE49-F238E27FC236}">
                <a16:creationId xmlns:a16="http://schemas.microsoft.com/office/drawing/2014/main" id="{49AA227F-6DA2-4C84-A893-F326972F0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aphicFrame>
        <p:nvGraphicFramePr>
          <p:cNvPr id="77" name="Content Placeholder 2">
            <a:extLst>
              <a:ext uri="{FF2B5EF4-FFF2-40B4-BE49-F238E27FC236}">
                <a16:creationId xmlns:a16="http://schemas.microsoft.com/office/drawing/2014/main" id="{B1C907BC-1E6F-9B62-B9E6-B8C484BF7603}"/>
              </a:ext>
            </a:extLst>
          </p:cNvPr>
          <p:cNvGraphicFramePr>
            <a:graphicFrameLocks noGrp="1"/>
          </p:cNvGraphicFramePr>
          <p:nvPr>
            <p:ph idx="1"/>
            <p:extLst>
              <p:ext uri="{D42A27DB-BD31-4B8C-83A1-F6EECF244321}">
                <p14:modId xmlns:p14="http://schemas.microsoft.com/office/powerpoint/2010/main" val="1586870533"/>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810598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55304" y="634946"/>
            <a:ext cx="9694439" cy="1450757"/>
          </a:xfrm>
        </p:spPr>
        <p:txBody>
          <a:bodyPr>
            <a:normAutofit/>
          </a:bodyPr>
          <a:lstStyle/>
          <a:p>
            <a:r>
              <a:rPr lang="en-US" b="1" dirty="0">
                <a:latin typeface="Times New Roman" panose="02020603050405020304" pitchFamily="18" charset="0"/>
                <a:cs typeface="Times New Roman" panose="02020603050405020304" pitchFamily="18" charset="0"/>
              </a:rPr>
              <a:t>Defining Rural Social Movements</a:t>
            </a:r>
          </a:p>
        </p:txBody>
      </p:sp>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855304" y="2198913"/>
            <a:ext cx="9694439" cy="4135397"/>
          </a:xfrm>
        </p:spPr>
        <p:txBody>
          <a:bodyPr>
            <a:noAutofit/>
          </a:bodyPr>
          <a:lstStyle/>
          <a:p>
            <a:pPr marL="85954" indent="-85954" algn="just" defTabSz="859536">
              <a:spcBef>
                <a:spcPts val="1128"/>
              </a:spcBef>
              <a:spcAft>
                <a:spcPts val="188"/>
              </a:spcAft>
            </a:pPr>
            <a:r>
              <a:rPr lang="en-US" sz="2400" b="0" i="0" dirty="0">
                <a:solidFill>
                  <a:schemeClr val="tx1"/>
                </a:solidFill>
                <a:effectLst/>
                <a:latin typeface="Söhne"/>
              </a:rPr>
              <a:t>A rural social movement refers to a collective, organized effort by people in rural areas to bring about social, economic, political, or cultural change. </a:t>
            </a:r>
          </a:p>
          <a:p>
            <a:pPr marL="85954" indent="-85954" algn="just" defTabSz="859536">
              <a:spcBef>
                <a:spcPts val="1128"/>
              </a:spcBef>
              <a:spcAft>
                <a:spcPts val="188"/>
              </a:spcAft>
            </a:pPr>
            <a:r>
              <a:rPr lang="en-US" sz="2400" b="0" i="0" dirty="0">
                <a:solidFill>
                  <a:schemeClr val="tx1"/>
                </a:solidFill>
                <a:effectLst/>
                <a:latin typeface="Söhne"/>
              </a:rPr>
              <a:t>These movements typically arise in response to perceived injustices, inequalities, or issues affecting rural communities. </a:t>
            </a:r>
          </a:p>
          <a:p>
            <a:pPr marL="85954" indent="-85954" algn="just" defTabSz="859536">
              <a:spcBef>
                <a:spcPts val="1128"/>
              </a:spcBef>
              <a:spcAft>
                <a:spcPts val="188"/>
              </a:spcAft>
            </a:pPr>
            <a:r>
              <a:rPr lang="en-US" sz="2400" b="0" i="0" dirty="0">
                <a:solidFill>
                  <a:schemeClr val="tx1"/>
                </a:solidFill>
                <a:effectLst/>
                <a:latin typeface="Söhne"/>
              </a:rPr>
              <a:t>The goals of rural social movements can vary widely and may include advocating for land rights, environmental conservation, agrarian reforms, improved access to education and healthcare, or addressing other specific concerns relevant to rural populations.</a:t>
            </a:r>
            <a:endParaRPr lang="en-US" sz="28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658973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65EFB-EF03-1853-AB8D-C13CC8FC293D}"/>
              </a:ext>
            </a:extLst>
          </p:cNvPr>
          <p:cNvSpPr>
            <a:spLocks noGrp="1"/>
          </p:cNvSpPr>
          <p:nvPr>
            <p:ph type="title"/>
          </p:nvPr>
        </p:nvSpPr>
        <p:spPr/>
        <p:txBody>
          <a:bodyPr/>
          <a:lstStyle/>
          <a:p>
            <a:r>
              <a:rPr lang="en-US" b="1" dirty="0"/>
              <a:t>Factors Behind Rural Social Movements</a:t>
            </a:r>
            <a:endParaRPr lang="en-GB" b="1" dirty="0"/>
          </a:p>
        </p:txBody>
      </p:sp>
      <p:sp>
        <p:nvSpPr>
          <p:cNvPr id="3" name="Content Placeholder 2">
            <a:extLst>
              <a:ext uri="{FF2B5EF4-FFF2-40B4-BE49-F238E27FC236}">
                <a16:creationId xmlns:a16="http://schemas.microsoft.com/office/drawing/2014/main" id="{CF555691-A61A-74BB-53AF-EDA0C05CB2E9}"/>
              </a:ext>
            </a:extLst>
          </p:cNvPr>
          <p:cNvSpPr>
            <a:spLocks noGrp="1"/>
          </p:cNvSpPr>
          <p:nvPr>
            <p:ph idx="1"/>
          </p:nvPr>
        </p:nvSpPr>
        <p:spPr>
          <a:xfrm>
            <a:off x="736847" y="1845733"/>
            <a:ext cx="10418833" cy="4519555"/>
          </a:xfrm>
        </p:spPr>
        <p:txBody>
          <a:bodyPr>
            <a:noAutofit/>
          </a:bodyPr>
          <a:lstStyle/>
          <a:p>
            <a:pPr algn="l">
              <a:buFont typeface="+mj-lt"/>
              <a:buAutoNum type="arabicPeriod"/>
            </a:pPr>
            <a:r>
              <a:rPr lang="en-US" sz="2400" b="1" i="0" dirty="0">
                <a:solidFill>
                  <a:schemeClr val="tx1"/>
                </a:solidFill>
                <a:effectLst/>
                <a:latin typeface="Söhne"/>
              </a:rPr>
              <a:t>Economic Injustices:</a:t>
            </a:r>
            <a:r>
              <a:rPr lang="en-US" sz="2400" dirty="0">
                <a:solidFill>
                  <a:schemeClr val="tx1"/>
                </a:solidFill>
                <a:latin typeface="Söhne"/>
              </a:rPr>
              <a:t> </a:t>
            </a:r>
            <a:r>
              <a:rPr lang="en-US" sz="2400" b="0" i="0" dirty="0">
                <a:solidFill>
                  <a:schemeClr val="tx1"/>
                </a:solidFill>
                <a:effectLst/>
                <a:latin typeface="Söhne"/>
              </a:rPr>
              <a:t>Rural social movements often arise in response to economic disparities and injustices. Issues such as unequal distribution of land, inadequate access to credit, and unfair agricultural policies can motivate rural communities to mobilize for economic reforms. </a:t>
            </a:r>
          </a:p>
          <a:p>
            <a:pPr algn="l">
              <a:buFont typeface="+mj-lt"/>
              <a:buAutoNum type="arabicPeriod"/>
            </a:pPr>
            <a:r>
              <a:rPr lang="en-US" sz="2400" b="1" i="0" dirty="0">
                <a:solidFill>
                  <a:schemeClr val="tx1"/>
                </a:solidFill>
                <a:effectLst/>
                <a:latin typeface="Söhne"/>
              </a:rPr>
              <a:t>Land Rights and Agrarian Reforms: </a:t>
            </a:r>
            <a:r>
              <a:rPr lang="en-US" sz="2400" b="0" i="0" dirty="0">
                <a:solidFill>
                  <a:schemeClr val="tx1"/>
                </a:solidFill>
                <a:effectLst/>
                <a:latin typeface="Söhne"/>
              </a:rPr>
              <a:t>Disputes over land ownership and the lack of secure land tenure can be significant drivers of rural social movements. </a:t>
            </a:r>
          </a:p>
          <a:p>
            <a:pPr algn="l">
              <a:buFont typeface="+mj-lt"/>
              <a:buAutoNum type="arabicPeriod"/>
            </a:pPr>
            <a:r>
              <a:rPr lang="en-US" sz="2400" b="1" i="0" dirty="0">
                <a:solidFill>
                  <a:schemeClr val="tx1"/>
                </a:solidFill>
                <a:effectLst/>
                <a:latin typeface="Söhne"/>
              </a:rPr>
              <a:t>Environmental Concerns: </a:t>
            </a:r>
            <a:r>
              <a:rPr lang="en-US" sz="2400" b="0" i="0" dirty="0">
                <a:solidFill>
                  <a:schemeClr val="tx1"/>
                </a:solidFill>
                <a:effectLst/>
                <a:latin typeface="Söhne"/>
              </a:rPr>
              <a:t>Rural social movements may be sparked by environmental issues affecting rural areas, such as deforestation, pollution, or the degradation of natural resources. </a:t>
            </a:r>
          </a:p>
          <a:p>
            <a:pPr algn="l">
              <a:buFont typeface="+mj-lt"/>
              <a:buAutoNum type="arabicPeriod"/>
            </a:pPr>
            <a:r>
              <a:rPr lang="en-US" sz="2400" b="1" i="0" dirty="0">
                <a:solidFill>
                  <a:schemeClr val="tx1"/>
                </a:solidFill>
                <a:effectLst/>
                <a:latin typeface="Söhne"/>
              </a:rPr>
              <a:t>Access to Resources and Services:</a:t>
            </a:r>
            <a:r>
              <a:rPr lang="en-US" sz="2400" dirty="0">
                <a:solidFill>
                  <a:schemeClr val="tx1"/>
                </a:solidFill>
                <a:latin typeface="Söhne"/>
              </a:rPr>
              <a:t> </a:t>
            </a:r>
            <a:r>
              <a:rPr lang="en-US" sz="2400" b="0" i="0" dirty="0">
                <a:solidFill>
                  <a:schemeClr val="tx1"/>
                </a:solidFill>
                <a:effectLst/>
                <a:latin typeface="Söhne"/>
              </a:rPr>
              <a:t>Limited access to essential resources and services, such as education, healthcare, and infrastructure, can be a catalyst for rural social movements. </a:t>
            </a:r>
            <a:endParaRPr lang="en-GB" sz="2400" dirty="0">
              <a:solidFill>
                <a:schemeClr val="tx1"/>
              </a:solidFill>
            </a:endParaRPr>
          </a:p>
        </p:txBody>
      </p:sp>
    </p:spTree>
    <p:extLst>
      <p:ext uri="{BB962C8B-B14F-4D97-AF65-F5344CB8AC3E}">
        <p14:creationId xmlns:p14="http://schemas.microsoft.com/office/powerpoint/2010/main" val="3762541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7A66D-8A23-5E0D-988A-A5E2CE218C11}"/>
              </a:ext>
            </a:extLst>
          </p:cNvPr>
          <p:cNvSpPr>
            <a:spLocks noGrp="1"/>
          </p:cNvSpPr>
          <p:nvPr>
            <p:ph type="title"/>
          </p:nvPr>
        </p:nvSpPr>
        <p:spPr/>
        <p:txBody>
          <a:bodyPr/>
          <a:lstStyle/>
          <a:p>
            <a:r>
              <a:rPr lang="en-US" b="1" dirty="0"/>
              <a:t>Some Rural Movements In Bangladesh</a:t>
            </a:r>
            <a:endParaRPr lang="en-GB" b="1" dirty="0"/>
          </a:p>
        </p:txBody>
      </p:sp>
      <p:sp>
        <p:nvSpPr>
          <p:cNvPr id="3" name="Content Placeholder 2">
            <a:extLst>
              <a:ext uri="{FF2B5EF4-FFF2-40B4-BE49-F238E27FC236}">
                <a16:creationId xmlns:a16="http://schemas.microsoft.com/office/drawing/2014/main" id="{9184DF08-531F-F80D-EE4D-037CB70F07C3}"/>
              </a:ext>
            </a:extLst>
          </p:cNvPr>
          <p:cNvSpPr>
            <a:spLocks noGrp="1"/>
          </p:cNvSpPr>
          <p:nvPr>
            <p:ph idx="1"/>
          </p:nvPr>
        </p:nvSpPr>
        <p:spPr>
          <a:xfrm>
            <a:off x="949911" y="1845733"/>
            <a:ext cx="10205769" cy="4413023"/>
          </a:xfrm>
        </p:spPr>
        <p:txBody>
          <a:bodyPr>
            <a:normAutofit/>
          </a:bodyPr>
          <a:lstStyle/>
          <a:p>
            <a:pPr marL="0" indent="0" algn="just">
              <a:buNone/>
            </a:pPr>
            <a:r>
              <a:rPr lang="en-US" sz="2400" b="1" i="0" dirty="0" err="1">
                <a:solidFill>
                  <a:schemeClr val="tx1"/>
                </a:solidFill>
                <a:effectLst/>
                <a:latin typeface="Söhne"/>
              </a:rPr>
              <a:t>Tebhaga</a:t>
            </a:r>
            <a:r>
              <a:rPr lang="en-US" sz="2400" b="1" i="0" dirty="0">
                <a:solidFill>
                  <a:schemeClr val="tx1"/>
                </a:solidFill>
                <a:effectLst/>
                <a:latin typeface="Söhne"/>
              </a:rPr>
              <a:t> Movement (1946-1947): Land Reform Movement</a:t>
            </a:r>
          </a:p>
          <a:p>
            <a:pPr algn="just">
              <a:buFont typeface="Arial" panose="020B0604020202020204" pitchFamily="34" charset="0"/>
              <a:buChar char="•"/>
            </a:pPr>
            <a:r>
              <a:rPr lang="en-US" sz="2400" b="0" i="0" dirty="0">
                <a:solidFill>
                  <a:schemeClr val="tx1"/>
                </a:solidFill>
                <a:effectLst/>
                <a:latin typeface="Söhne"/>
              </a:rPr>
              <a:t>The </a:t>
            </a:r>
            <a:r>
              <a:rPr lang="en-US" sz="2400" b="0" i="0" dirty="0" err="1">
                <a:solidFill>
                  <a:schemeClr val="tx1"/>
                </a:solidFill>
                <a:effectLst/>
                <a:latin typeface="Söhne"/>
              </a:rPr>
              <a:t>Tebhaga</a:t>
            </a:r>
            <a:r>
              <a:rPr lang="en-US" sz="2400" b="0" i="0" dirty="0">
                <a:solidFill>
                  <a:schemeClr val="tx1"/>
                </a:solidFill>
                <a:effectLst/>
                <a:latin typeface="Söhne"/>
              </a:rPr>
              <a:t> Movement was a peasant movement that emerged in Bengal, including the territory that is now Bangladesh, in the late 1940s. It aimed at addressing the issues of land tenure and sharecropping. Peasants, who were often landless or had very small landholdings, demanded a two-thirds share of the crop instead of the half-share they were receiving from landlords.</a:t>
            </a:r>
          </a:p>
          <a:p>
            <a:pPr algn="just">
              <a:buFont typeface="Arial" panose="020B0604020202020204" pitchFamily="34" charset="0"/>
              <a:buChar char="•"/>
            </a:pPr>
            <a:r>
              <a:rPr lang="en-US" sz="2400" b="0" i="0" dirty="0">
                <a:solidFill>
                  <a:schemeClr val="tx1"/>
                </a:solidFill>
                <a:effectLst/>
                <a:latin typeface="Söhne"/>
              </a:rPr>
              <a:t>The movement involved widespread protests and demonstrations by sharecroppers, and it gained momentum in 1946. Despite facing opposition and repression, the movement ultimately led to concessions by the provincial government, which agreed to a two-thirds share for sharecroppers.</a:t>
            </a:r>
          </a:p>
          <a:p>
            <a:pPr algn="l"/>
            <a:endParaRPr lang="en-US" b="0" i="0" dirty="0">
              <a:solidFill>
                <a:srgbClr val="374151"/>
              </a:solidFill>
              <a:effectLst/>
              <a:latin typeface="Söhne"/>
            </a:endParaRPr>
          </a:p>
          <a:p>
            <a:endParaRPr lang="en-GB" dirty="0"/>
          </a:p>
        </p:txBody>
      </p:sp>
    </p:spTree>
    <p:extLst>
      <p:ext uri="{BB962C8B-B14F-4D97-AF65-F5344CB8AC3E}">
        <p14:creationId xmlns:p14="http://schemas.microsoft.com/office/powerpoint/2010/main" val="1149270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BF884-2EAE-8687-128A-6FED30A73104}"/>
              </a:ext>
            </a:extLst>
          </p:cNvPr>
          <p:cNvSpPr>
            <a:spLocks noGrp="1"/>
          </p:cNvSpPr>
          <p:nvPr>
            <p:ph type="title"/>
          </p:nvPr>
        </p:nvSpPr>
        <p:spPr>
          <a:xfrm>
            <a:off x="1097280" y="675860"/>
            <a:ext cx="10058400" cy="927653"/>
          </a:xfrm>
        </p:spPr>
        <p:txBody>
          <a:bodyPr>
            <a:normAutofit/>
          </a:bodyPr>
          <a:lstStyle/>
          <a:p>
            <a:r>
              <a:rPr lang="en-US" sz="4000" b="1" dirty="0"/>
              <a:t>Reasons Behind of this Movement</a:t>
            </a:r>
            <a:endParaRPr lang="en-GB" sz="4000" b="1" dirty="0"/>
          </a:p>
        </p:txBody>
      </p:sp>
      <p:sp>
        <p:nvSpPr>
          <p:cNvPr id="3" name="Content Placeholder 2">
            <a:extLst>
              <a:ext uri="{FF2B5EF4-FFF2-40B4-BE49-F238E27FC236}">
                <a16:creationId xmlns:a16="http://schemas.microsoft.com/office/drawing/2014/main" id="{403A05C2-5E72-E988-A032-EEB8F7E8E0A1}"/>
              </a:ext>
            </a:extLst>
          </p:cNvPr>
          <p:cNvSpPr>
            <a:spLocks noGrp="1"/>
          </p:cNvSpPr>
          <p:nvPr>
            <p:ph idx="1"/>
          </p:nvPr>
        </p:nvSpPr>
        <p:spPr>
          <a:xfrm>
            <a:off x="1097280" y="1845734"/>
            <a:ext cx="10604390" cy="4336406"/>
          </a:xfrm>
        </p:spPr>
        <p:txBody>
          <a:bodyPr>
            <a:noAutofit/>
          </a:bodyPr>
          <a:lstStyle/>
          <a:p>
            <a:pPr algn="just">
              <a:buFont typeface="+mj-lt"/>
              <a:buAutoNum type="arabicPeriod"/>
            </a:pPr>
            <a:r>
              <a:rPr lang="en-US" sz="2200" b="1" i="0" dirty="0">
                <a:solidFill>
                  <a:schemeClr val="tx1"/>
                </a:solidFill>
                <a:effectLst/>
                <a:latin typeface="Söhne"/>
              </a:rPr>
              <a:t>Sharecropper Exploitation:</a:t>
            </a:r>
            <a:r>
              <a:rPr lang="en-US" sz="2200" b="0" i="0" dirty="0">
                <a:solidFill>
                  <a:schemeClr val="tx1"/>
                </a:solidFill>
                <a:effectLst/>
                <a:latin typeface="Söhne"/>
              </a:rPr>
              <a:t> Sharecroppers, who cultivated land owned by landlords, faced oppressive conditions, with landlords taking a significant portion of the produce as rent. </a:t>
            </a:r>
          </a:p>
          <a:p>
            <a:pPr algn="just">
              <a:buFont typeface="+mj-lt"/>
              <a:buAutoNum type="arabicPeriod"/>
            </a:pPr>
            <a:r>
              <a:rPr lang="en-US" sz="2200" b="1" i="0" dirty="0">
                <a:solidFill>
                  <a:schemeClr val="tx1"/>
                </a:solidFill>
                <a:effectLst/>
                <a:latin typeface="Söhne"/>
              </a:rPr>
              <a:t>Post-Partition Economic Strain:</a:t>
            </a:r>
            <a:r>
              <a:rPr lang="en-US" sz="2200" b="0" i="0" dirty="0">
                <a:solidFill>
                  <a:schemeClr val="tx1"/>
                </a:solidFill>
                <a:effectLst/>
                <a:latin typeface="Söhne"/>
              </a:rPr>
              <a:t> The aftermath of the partition of India in 1947 led to economic difficulties, and sharecroppers found themselves burdened by increased demands from landlords. </a:t>
            </a:r>
          </a:p>
          <a:p>
            <a:pPr algn="just">
              <a:buFont typeface="+mj-lt"/>
              <a:buAutoNum type="arabicPeriod"/>
            </a:pPr>
            <a:r>
              <a:rPr lang="en-US" sz="2200" b="1" i="0" dirty="0">
                <a:solidFill>
                  <a:schemeClr val="tx1"/>
                </a:solidFill>
                <a:effectLst/>
                <a:latin typeface="Söhne"/>
              </a:rPr>
              <a:t>Inspiration from Global Movements:</a:t>
            </a:r>
            <a:r>
              <a:rPr lang="en-US" sz="2200" b="0" i="0" dirty="0">
                <a:solidFill>
                  <a:schemeClr val="tx1"/>
                </a:solidFill>
                <a:effectLst/>
                <a:latin typeface="Söhne"/>
              </a:rPr>
              <a:t> The </a:t>
            </a:r>
            <a:r>
              <a:rPr lang="en-US" sz="2200" b="0" i="0" dirty="0" err="1">
                <a:solidFill>
                  <a:schemeClr val="tx1"/>
                </a:solidFill>
                <a:effectLst/>
                <a:latin typeface="Söhne"/>
              </a:rPr>
              <a:t>Tebhaga</a:t>
            </a:r>
            <a:r>
              <a:rPr lang="en-US" sz="2200" b="0" i="0" dirty="0">
                <a:solidFill>
                  <a:schemeClr val="tx1"/>
                </a:solidFill>
                <a:effectLst/>
                <a:latin typeface="Söhne"/>
              </a:rPr>
              <a:t> movement drew inspiration from global agrarian movements and leftist ideologies. </a:t>
            </a:r>
          </a:p>
          <a:p>
            <a:pPr algn="just">
              <a:buFont typeface="+mj-lt"/>
              <a:buAutoNum type="arabicPeriod"/>
            </a:pPr>
            <a:r>
              <a:rPr lang="en-US" sz="2200" b="1" i="0" dirty="0">
                <a:solidFill>
                  <a:schemeClr val="tx1"/>
                </a:solidFill>
                <a:effectLst/>
                <a:latin typeface="Söhne"/>
              </a:rPr>
              <a:t>Leadership by Communist Party:</a:t>
            </a:r>
            <a:r>
              <a:rPr lang="en-US" sz="2200" b="0" i="0" dirty="0">
                <a:solidFill>
                  <a:schemeClr val="tx1"/>
                </a:solidFill>
                <a:effectLst/>
                <a:latin typeface="Söhne"/>
              </a:rPr>
              <a:t> The Communist Party of India played a significant role in organizing and leading the </a:t>
            </a:r>
            <a:r>
              <a:rPr lang="en-US" sz="2200" b="0" i="0" dirty="0" err="1">
                <a:solidFill>
                  <a:schemeClr val="tx1"/>
                </a:solidFill>
                <a:effectLst/>
                <a:latin typeface="Söhne"/>
              </a:rPr>
              <a:t>Tebhaga</a:t>
            </a:r>
            <a:r>
              <a:rPr lang="en-US" sz="2200" b="0" i="0" dirty="0">
                <a:solidFill>
                  <a:schemeClr val="tx1"/>
                </a:solidFill>
                <a:effectLst/>
                <a:latin typeface="Söhne"/>
              </a:rPr>
              <a:t> movement. </a:t>
            </a:r>
          </a:p>
          <a:p>
            <a:pPr algn="just">
              <a:buFont typeface="+mj-lt"/>
              <a:buAutoNum type="arabicPeriod"/>
            </a:pPr>
            <a:r>
              <a:rPr lang="en-US" sz="2200" b="1" i="0" dirty="0">
                <a:solidFill>
                  <a:schemeClr val="tx1"/>
                </a:solidFill>
                <a:effectLst/>
                <a:latin typeface="Söhne"/>
              </a:rPr>
              <a:t>Social Injustice and Peasant Solidarity:</a:t>
            </a:r>
            <a:r>
              <a:rPr lang="en-US" sz="2200" b="0" i="0" dirty="0">
                <a:solidFill>
                  <a:schemeClr val="tx1"/>
                </a:solidFill>
                <a:effectLst/>
                <a:latin typeface="Söhne"/>
              </a:rPr>
              <a:t> The movement was fueled by a sense of social injustice and a desire for greater solidarity among peasants. </a:t>
            </a:r>
            <a:endParaRPr lang="en-GB" sz="2200" dirty="0">
              <a:solidFill>
                <a:schemeClr val="tx1"/>
              </a:solidFill>
            </a:endParaRPr>
          </a:p>
        </p:txBody>
      </p:sp>
    </p:spTree>
    <p:extLst>
      <p:ext uri="{BB962C8B-B14F-4D97-AF65-F5344CB8AC3E}">
        <p14:creationId xmlns:p14="http://schemas.microsoft.com/office/powerpoint/2010/main" val="3892098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9FC90-213A-B4B0-2D9C-6CC9E2C2378C}"/>
              </a:ext>
            </a:extLst>
          </p:cNvPr>
          <p:cNvSpPr>
            <a:spLocks noGrp="1"/>
          </p:cNvSpPr>
          <p:nvPr>
            <p:ph type="title"/>
          </p:nvPr>
        </p:nvSpPr>
        <p:spPr/>
        <p:txBody>
          <a:bodyPr>
            <a:normAutofit/>
          </a:bodyPr>
          <a:lstStyle/>
          <a:p>
            <a:r>
              <a:rPr lang="en-US" sz="4400" b="1" dirty="0">
                <a:solidFill>
                  <a:schemeClr val="tx1"/>
                </a:solidFill>
              </a:rPr>
              <a:t>Outcomes of this Movements</a:t>
            </a:r>
            <a:endParaRPr lang="en-GB" sz="4400" b="1" dirty="0">
              <a:solidFill>
                <a:schemeClr val="tx1"/>
              </a:solidFill>
            </a:endParaRPr>
          </a:p>
        </p:txBody>
      </p:sp>
      <p:sp>
        <p:nvSpPr>
          <p:cNvPr id="3" name="Content Placeholder 2">
            <a:extLst>
              <a:ext uri="{FF2B5EF4-FFF2-40B4-BE49-F238E27FC236}">
                <a16:creationId xmlns:a16="http://schemas.microsoft.com/office/drawing/2014/main" id="{C2355BD3-2AF5-81D1-2A4C-5D151961DA8C}"/>
              </a:ext>
            </a:extLst>
          </p:cNvPr>
          <p:cNvSpPr>
            <a:spLocks noGrp="1"/>
          </p:cNvSpPr>
          <p:nvPr>
            <p:ph idx="1"/>
          </p:nvPr>
        </p:nvSpPr>
        <p:spPr/>
        <p:txBody>
          <a:bodyPr/>
          <a:lstStyle/>
          <a:p>
            <a:pPr algn="l">
              <a:buFont typeface="Arial" panose="020B0604020202020204" pitchFamily="34" charset="0"/>
              <a:buChar char="•"/>
            </a:pPr>
            <a:r>
              <a:rPr lang="en-US" b="1" i="0" dirty="0">
                <a:solidFill>
                  <a:schemeClr val="tx1"/>
                </a:solidFill>
                <a:effectLst/>
                <a:latin typeface="Söhne"/>
              </a:rPr>
              <a:t>Land Reform Policies:</a:t>
            </a:r>
            <a:endParaRPr lang="en-US" b="0" i="0" dirty="0">
              <a:solidFill>
                <a:schemeClr val="tx1"/>
              </a:solidFill>
              <a:effectLst/>
              <a:latin typeface="Söhne"/>
            </a:endParaRPr>
          </a:p>
          <a:p>
            <a:pPr marL="742950" lvl="1" indent="-285750" algn="just">
              <a:buFont typeface="Arial" panose="020B0604020202020204" pitchFamily="34" charset="0"/>
              <a:buChar char="•"/>
            </a:pPr>
            <a:r>
              <a:rPr lang="en-US" b="0" i="0" dirty="0">
                <a:solidFill>
                  <a:schemeClr val="tx1"/>
                </a:solidFill>
                <a:effectLst/>
                <a:latin typeface="Söhne"/>
              </a:rPr>
              <a:t>After gaining independence in 1971, Bangladesh implemented various land reform policies to address issues such as landlessness, sharecropping, and unequal land distribution. The government aimed to enhance agricultural productivity and improve the socio-economic condition of rural communities.</a:t>
            </a:r>
          </a:p>
          <a:p>
            <a:pPr algn="just">
              <a:buFont typeface="Arial" panose="020B0604020202020204" pitchFamily="34" charset="0"/>
              <a:buChar char="•"/>
            </a:pPr>
            <a:r>
              <a:rPr lang="en-US" b="1" i="0" dirty="0">
                <a:solidFill>
                  <a:schemeClr val="tx1"/>
                </a:solidFill>
                <a:effectLst/>
                <a:latin typeface="Söhne"/>
              </a:rPr>
              <a:t>Khas Land Distribution:</a:t>
            </a:r>
            <a:endParaRPr lang="en-US" b="0" i="0" dirty="0">
              <a:solidFill>
                <a:schemeClr val="tx1"/>
              </a:solidFill>
              <a:effectLst/>
              <a:latin typeface="Söhne"/>
            </a:endParaRPr>
          </a:p>
          <a:p>
            <a:pPr marL="742950" lvl="1" indent="-285750" algn="just">
              <a:buFont typeface="Arial" panose="020B0604020202020204" pitchFamily="34" charset="0"/>
              <a:buChar char="•"/>
            </a:pPr>
            <a:r>
              <a:rPr lang="en-US" b="0" i="0" dirty="0">
                <a:solidFill>
                  <a:schemeClr val="tx1"/>
                </a:solidFill>
                <a:effectLst/>
                <a:latin typeface="Söhne"/>
              </a:rPr>
              <a:t>The distribution of Khas land (government-owned land) has been a key component of land reform initiatives. The government has undertaken efforts to distribute Khas land among landless and marginalized communities, providing them with access to agricultural resources.</a:t>
            </a:r>
          </a:p>
          <a:p>
            <a:pPr algn="just">
              <a:buFont typeface="Arial" panose="020B0604020202020204" pitchFamily="34" charset="0"/>
              <a:buChar char="•"/>
            </a:pPr>
            <a:r>
              <a:rPr lang="en-US" b="1" i="0" dirty="0">
                <a:solidFill>
                  <a:schemeClr val="tx1"/>
                </a:solidFill>
                <a:effectLst/>
                <a:latin typeface="Söhne"/>
              </a:rPr>
              <a:t>Land Rights for Indigenous Communities:</a:t>
            </a:r>
            <a:endParaRPr lang="en-US" b="0" i="0" dirty="0">
              <a:solidFill>
                <a:schemeClr val="tx1"/>
              </a:solidFill>
              <a:effectLst/>
              <a:latin typeface="Söhne"/>
            </a:endParaRPr>
          </a:p>
          <a:p>
            <a:pPr marL="742950" lvl="1" indent="-285750" algn="just">
              <a:buFont typeface="Arial" panose="020B0604020202020204" pitchFamily="34" charset="0"/>
              <a:buChar char="•"/>
            </a:pPr>
            <a:r>
              <a:rPr lang="en-US" b="0" i="0" dirty="0">
                <a:solidFill>
                  <a:schemeClr val="tx1"/>
                </a:solidFill>
                <a:effectLst/>
                <a:latin typeface="Söhne"/>
              </a:rPr>
              <a:t>Land rights for indigenous communities, especially in the Chittagong Hill Tracts, have been a focal point. The Peace Accord of 1997 aimed at resolving conflicts in the Hill Tracts included provisions for the protection of the land rights and cultural identity of indigenous groups.</a:t>
            </a:r>
          </a:p>
          <a:p>
            <a:endParaRPr lang="en-GB" dirty="0"/>
          </a:p>
        </p:txBody>
      </p:sp>
    </p:spTree>
    <p:extLst>
      <p:ext uri="{BB962C8B-B14F-4D97-AF65-F5344CB8AC3E}">
        <p14:creationId xmlns:p14="http://schemas.microsoft.com/office/powerpoint/2010/main" val="4083634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7DDB6-7640-162E-69D7-41B55C99775F}"/>
              </a:ext>
            </a:extLst>
          </p:cNvPr>
          <p:cNvSpPr>
            <a:spLocks noGrp="1"/>
          </p:cNvSpPr>
          <p:nvPr>
            <p:ph type="title"/>
          </p:nvPr>
        </p:nvSpPr>
        <p:spPr>
          <a:xfrm>
            <a:off x="1097280" y="750430"/>
            <a:ext cx="10058400" cy="1450757"/>
          </a:xfrm>
        </p:spPr>
        <p:txBody>
          <a:bodyPr/>
          <a:lstStyle/>
          <a:p>
            <a:r>
              <a:rPr lang="en-US" b="1" i="0" dirty="0" err="1">
                <a:solidFill>
                  <a:srgbClr val="374151"/>
                </a:solidFill>
                <a:effectLst/>
                <a:latin typeface="Söhne"/>
              </a:rPr>
              <a:t>Khetmajur</a:t>
            </a:r>
            <a:r>
              <a:rPr lang="en-US" b="1" i="0" dirty="0">
                <a:solidFill>
                  <a:srgbClr val="374151"/>
                </a:solidFill>
                <a:effectLst/>
                <a:latin typeface="Söhne"/>
              </a:rPr>
              <a:t> Movement (1974)</a:t>
            </a:r>
            <a:br>
              <a:rPr lang="en-US" b="0" i="0" dirty="0">
                <a:solidFill>
                  <a:srgbClr val="374151"/>
                </a:solidFill>
                <a:effectLst/>
                <a:latin typeface="Söhne"/>
              </a:rPr>
            </a:br>
            <a:endParaRPr lang="en-GB" dirty="0"/>
          </a:p>
        </p:txBody>
      </p:sp>
      <p:sp>
        <p:nvSpPr>
          <p:cNvPr id="3" name="Content Placeholder 2">
            <a:extLst>
              <a:ext uri="{FF2B5EF4-FFF2-40B4-BE49-F238E27FC236}">
                <a16:creationId xmlns:a16="http://schemas.microsoft.com/office/drawing/2014/main" id="{772D545C-DD27-9994-F1E1-EA2448E5BFAD}"/>
              </a:ext>
            </a:extLst>
          </p:cNvPr>
          <p:cNvSpPr>
            <a:spLocks noGrp="1"/>
          </p:cNvSpPr>
          <p:nvPr>
            <p:ph idx="1"/>
          </p:nvPr>
        </p:nvSpPr>
        <p:spPr/>
        <p:txBody>
          <a:bodyPr>
            <a:normAutofit fontScale="92500" lnSpcReduction="10000"/>
          </a:bodyPr>
          <a:lstStyle/>
          <a:p>
            <a:pPr marL="457200" lvl="1" indent="0" algn="just">
              <a:buNone/>
            </a:pPr>
            <a:r>
              <a:rPr lang="en-US" sz="2400" b="0" i="0" dirty="0">
                <a:solidFill>
                  <a:schemeClr val="tx1"/>
                </a:solidFill>
                <a:effectLst/>
                <a:latin typeface="Söhne"/>
              </a:rPr>
              <a:t>The </a:t>
            </a:r>
            <a:r>
              <a:rPr lang="en-US" sz="2400" b="0" i="0" dirty="0" err="1">
                <a:solidFill>
                  <a:schemeClr val="tx1"/>
                </a:solidFill>
                <a:effectLst/>
                <a:latin typeface="Söhne"/>
              </a:rPr>
              <a:t>Khetmajur</a:t>
            </a:r>
            <a:r>
              <a:rPr lang="en-US" sz="2400" b="0" i="0" dirty="0">
                <a:solidFill>
                  <a:schemeClr val="tx1"/>
                </a:solidFill>
                <a:effectLst/>
                <a:latin typeface="Söhne"/>
              </a:rPr>
              <a:t> Movement of 1974 was a notable rural social movement in Bangladesh that focused on the rights of agricultural laborers. Agricultural workers, facing </a:t>
            </a:r>
            <a:r>
              <a:rPr lang="en-US" sz="2400" b="1" i="0" dirty="0">
                <a:solidFill>
                  <a:schemeClr val="tx1"/>
                </a:solidFill>
                <a:effectLst/>
                <a:latin typeface="Söhne"/>
              </a:rPr>
              <a:t>poor working conditions, low wages, and exploitation</a:t>
            </a:r>
            <a:r>
              <a:rPr lang="en-US" sz="2400" b="0" i="0" dirty="0">
                <a:solidFill>
                  <a:schemeClr val="tx1"/>
                </a:solidFill>
                <a:effectLst/>
                <a:latin typeface="Söhne"/>
              </a:rPr>
              <a:t> by landlords, mobilized to demand better treatment and improved living standards. The movement called for fair wages, reasonable working hours, and social justice for rural laborers.</a:t>
            </a:r>
          </a:p>
          <a:p>
            <a:pPr marL="742950" lvl="1" indent="-285750" algn="just">
              <a:buFont typeface="+mj-lt"/>
              <a:buAutoNum type="arabicPeriod"/>
            </a:pPr>
            <a:endParaRPr lang="en-US" sz="2400" b="0" i="0" dirty="0">
              <a:solidFill>
                <a:schemeClr val="tx1"/>
              </a:solidFill>
              <a:effectLst/>
              <a:latin typeface="Söhne"/>
            </a:endParaRPr>
          </a:p>
          <a:p>
            <a:pPr marL="457200" lvl="1" indent="0" algn="just">
              <a:buNone/>
            </a:pPr>
            <a:r>
              <a:rPr lang="en-US" sz="2400" b="0" i="0" dirty="0">
                <a:solidFill>
                  <a:schemeClr val="tx1"/>
                </a:solidFill>
                <a:effectLst/>
                <a:latin typeface="Söhne"/>
              </a:rPr>
              <a:t>The </a:t>
            </a:r>
            <a:r>
              <a:rPr lang="en-US" sz="2400" b="0" i="0" dirty="0" err="1">
                <a:solidFill>
                  <a:schemeClr val="tx1"/>
                </a:solidFill>
                <a:effectLst/>
                <a:latin typeface="Söhne"/>
              </a:rPr>
              <a:t>Khetmajur</a:t>
            </a:r>
            <a:r>
              <a:rPr lang="en-US" sz="2400" b="0" i="0" dirty="0">
                <a:solidFill>
                  <a:schemeClr val="tx1"/>
                </a:solidFill>
                <a:effectLst/>
                <a:latin typeface="Söhne"/>
              </a:rPr>
              <a:t> Movement gained traction through organized protests and strikes in various parts of the country. The demands of the movement were centered around the recognition of the rights and dignity of agricultural laborers. As a result of the movement, the government was compelled to address some of the grievances of the agricultural laborers, leading to improvements in their working conditions and wages. </a:t>
            </a:r>
            <a:endParaRPr lang="en-GB" dirty="0">
              <a:solidFill>
                <a:schemeClr val="tx1"/>
              </a:solidFill>
            </a:endParaRPr>
          </a:p>
        </p:txBody>
      </p:sp>
    </p:spTree>
    <p:extLst>
      <p:ext uri="{BB962C8B-B14F-4D97-AF65-F5344CB8AC3E}">
        <p14:creationId xmlns:p14="http://schemas.microsoft.com/office/powerpoint/2010/main" val="26956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E638E-4CD6-2CF7-5431-2B2A766AF50C}"/>
              </a:ext>
            </a:extLst>
          </p:cNvPr>
          <p:cNvSpPr>
            <a:spLocks noGrp="1"/>
          </p:cNvSpPr>
          <p:nvPr>
            <p:ph type="title"/>
          </p:nvPr>
        </p:nvSpPr>
        <p:spPr>
          <a:xfrm>
            <a:off x="1097280" y="988906"/>
            <a:ext cx="10058400" cy="1144694"/>
          </a:xfrm>
        </p:spPr>
        <p:txBody>
          <a:bodyPr>
            <a:normAutofit fontScale="90000"/>
          </a:bodyPr>
          <a:lstStyle/>
          <a:p>
            <a:r>
              <a:rPr lang="en-US" b="1" i="0" dirty="0">
                <a:solidFill>
                  <a:srgbClr val="374151"/>
                </a:solidFill>
                <a:effectLst/>
                <a:latin typeface="Söhne"/>
              </a:rPr>
              <a:t>Indigenous Rights Movements</a:t>
            </a:r>
            <a:br>
              <a:rPr lang="en-US" b="0" i="0" dirty="0">
                <a:solidFill>
                  <a:srgbClr val="374151"/>
                </a:solidFill>
                <a:effectLst/>
                <a:latin typeface="Söhne"/>
              </a:rPr>
            </a:br>
            <a:endParaRPr lang="en-GB" dirty="0"/>
          </a:p>
        </p:txBody>
      </p:sp>
      <p:sp>
        <p:nvSpPr>
          <p:cNvPr id="3" name="Content Placeholder 2">
            <a:extLst>
              <a:ext uri="{FF2B5EF4-FFF2-40B4-BE49-F238E27FC236}">
                <a16:creationId xmlns:a16="http://schemas.microsoft.com/office/drawing/2014/main" id="{A5F3E789-45A5-EA25-F5A2-E9126449C455}"/>
              </a:ext>
            </a:extLst>
          </p:cNvPr>
          <p:cNvSpPr>
            <a:spLocks noGrp="1"/>
          </p:cNvSpPr>
          <p:nvPr>
            <p:ph idx="1"/>
          </p:nvPr>
        </p:nvSpPr>
        <p:spPr/>
        <p:txBody>
          <a:bodyPr/>
          <a:lstStyle/>
          <a:p>
            <a:pPr marL="0" indent="0" algn="just">
              <a:buNone/>
            </a:pPr>
            <a:r>
              <a:rPr lang="en-US" sz="2800" b="0" i="0" dirty="0">
                <a:solidFill>
                  <a:schemeClr val="tx1"/>
                </a:solidFill>
                <a:effectLst/>
                <a:latin typeface="Söhne"/>
              </a:rPr>
              <a:t>Bangladesh is home to various indigenous communities, and movements have emerged to address their rights and cultural preservation. </a:t>
            </a:r>
          </a:p>
          <a:p>
            <a:pPr marL="0" indent="0" algn="just">
              <a:buNone/>
            </a:pPr>
            <a:r>
              <a:rPr lang="en-US" sz="2800" b="0" i="0" dirty="0">
                <a:solidFill>
                  <a:schemeClr val="tx1"/>
                </a:solidFill>
                <a:effectLst/>
                <a:latin typeface="Söhne"/>
              </a:rPr>
              <a:t>These movements focus on issues such as land rights, cultural autonomy, and recognition of indigenous identity. Organizations like the Hill Women's Federation have been active in advocating for the rights of indigenous people, particularly in the Chittagong Hill Tracts.</a:t>
            </a:r>
          </a:p>
          <a:p>
            <a:endParaRPr lang="en-GB" dirty="0"/>
          </a:p>
        </p:txBody>
      </p:sp>
    </p:spTree>
    <p:extLst>
      <p:ext uri="{BB962C8B-B14F-4D97-AF65-F5344CB8AC3E}">
        <p14:creationId xmlns:p14="http://schemas.microsoft.com/office/powerpoint/2010/main" val="300818750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858</TotalTime>
  <Words>1875</Words>
  <Application>Microsoft Office PowerPoint</Application>
  <PresentationFormat>Widescreen</PresentationFormat>
  <Paragraphs>81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Söhne</vt:lpstr>
      <vt:lpstr>Times New Roman</vt:lpstr>
      <vt:lpstr>Retrospect</vt:lpstr>
      <vt:lpstr>       Rural Social Movements:  In the Context of Bangladesh </vt:lpstr>
      <vt:lpstr>Objectives of the Lecture</vt:lpstr>
      <vt:lpstr>Defining Rural Social Movements</vt:lpstr>
      <vt:lpstr>Factors Behind Rural Social Movements</vt:lpstr>
      <vt:lpstr>Some Rural Movements In Bangladesh</vt:lpstr>
      <vt:lpstr>Reasons Behind of this Movement</vt:lpstr>
      <vt:lpstr>Outcomes of this Movements</vt:lpstr>
      <vt:lpstr>Khetmajur Movement (1974) </vt:lpstr>
      <vt:lpstr>Indigenous Rights Movements </vt:lpstr>
      <vt:lpstr>Movement against Rampal Power Plant</vt:lpstr>
      <vt:lpstr>Consequences of Rural Social Movements</vt:lpstr>
      <vt:lpstr>Role of Social Media in Mobilizing Rural Community-1</vt:lpstr>
      <vt:lpstr>Role of Social Media in Mobilizing Rural Community-2</vt:lpstr>
      <vt:lpstr>Example (Role of Social Media)</vt:lpstr>
      <vt:lpstr>Chapter Related 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Entrepreneurships and Doers: (Creating and thriving startup in 4IR)</dc:title>
  <dc:creator>Shithee Ahmed</dc:creator>
  <cp:lastModifiedBy>FHS</cp:lastModifiedBy>
  <cp:revision>333</cp:revision>
  <dcterms:created xsi:type="dcterms:W3CDTF">2022-04-01T17:43:32Z</dcterms:created>
  <dcterms:modified xsi:type="dcterms:W3CDTF">2023-11-20T06:47:25Z</dcterms:modified>
</cp:coreProperties>
</file>