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6" r:id="rId4"/>
    <p:sldId id="261" r:id="rId5"/>
    <p:sldId id="260" r:id="rId6"/>
    <p:sldId id="259" r:id="rId7"/>
    <p:sldId id="258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F5D1-C61C-4EAF-AFF1-F1572268DBCD}" type="datetimeFigureOut">
              <a:rPr lang="en-US" smtClean="0"/>
              <a:t>18-Jul-20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3FD8-9480-49F6-8222-7E290A158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74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F5D1-C61C-4EAF-AFF1-F1572268DBCD}" type="datetimeFigureOut">
              <a:rPr lang="en-US" smtClean="0"/>
              <a:t>18-Jul-20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3FD8-9480-49F6-8222-7E290A158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71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F5D1-C61C-4EAF-AFF1-F1572268DBCD}" type="datetimeFigureOut">
              <a:rPr lang="en-US" smtClean="0"/>
              <a:t>18-Jul-20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3FD8-9480-49F6-8222-7E290A158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67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F5D1-C61C-4EAF-AFF1-F1572268DBCD}" type="datetimeFigureOut">
              <a:rPr lang="en-US" smtClean="0"/>
              <a:t>18-Jul-20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3FD8-9480-49F6-8222-7E290A158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06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F5D1-C61C-4EAF-AFF1-F1572268DBCD}" type="datetimeFigureOut">
              <a:rPr lang="en-US" smtClean="0"/>
              <a:t>18-Jul-20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3FD8-9480-49F6-8222-7E290A158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3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F5D1-C61C-4EAF-AFF1-F1572268DBCD}" type="datetimeFigureOut">
              <a:rPr lang="en-US" smtClean="0"/>
              <a:t>18-Jul-20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3FD8-9480-49F6-8222-7E290A158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175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F5D1-C61C-4EAF-AFF1-F1572268DBCD}" type="datetimeFigureOut">
              <a:rPr lang="en-US" smtClean="0"/>
              <a:t>18-Jul-20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3FD8-9480-49F6-8222-7E290A158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F5D1-C61C-4EAF-AFF1-F1572268DBCD}" type="datetimeFigureOut">
              <a:rPr lang="en-US" smtClean="0"/>
              <a:t>18-Jul-20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3FD8-9480-49F6-8222-7E290A158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28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F5D1-C61C-4EAF-AFF1-F1572268DBCD}" type="datetimeFigureOut">
              <a:rPr lang="en-US" smtClean="0"/>
              <a:t>18-Jul-20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3FD8-9480-49F6-8222-7E290A158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5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F5D1-C61C-4EAF-AFF1-F1572268DBCD}" type="datetimeFigureOut">
              <a:rPr lang="en-US" smtClean="0"/>
              <a:t>18-Jul-20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3FD8-9480-49F6-8222-7E290A158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723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F5D1-C61C-4EAF-AFF1-F1572268DBCD}" type="datetimeFigureOut">
              <a:rPr lang="en-US" smtClean="0"/>
              <a:t>18-Jul-20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3FD8-9480-49F6-8222-7E290A158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36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2F5D1-C61C-4EAF-AFF1-F1572268DBCD}" type="datetimeFigureOut">
              <a:rPr lang="en-US" smtClean="0"/>
              <a:t>18-Jul-20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E3FD8-9480-49F6-8222-7E290A158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7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510" y="832513"/>
            <a:ext cx="9429994" cy="5022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051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364776" y="600501"/>
            <a:ext cx="9130352" cy="588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953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1120" y="639953"/>
            <a:ext cx="9707159" cy="2799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Heat of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solution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endParaRPr lang="en-US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r>
              <a:rPr lang="en-US" dirty="0" smtClean="0">
                <a:solidFill>
                  <a:srgbClr val="231F2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dirty="0">
                <a:solidFill>
                  <a:srgbClr val="231F2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heat of solution is defined as : </a:t>
            </a:r>
            <a:r>
              <a:rPr lang="en-US" b="1" dirty="0">
                <a:solidFill>
                  <a:srgbClr val="231F2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change in enthalpy when one mole of a substance is dissolved in a specified quantity of solvent at a given temperature</a:t>
            </a:r>
            <a:r>
              <a:rPr lang="en-US" b="1" dirty="0" smtClean="0">
                <a:solidFill>
                  <a:srgbClr val="231F2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endParaRPr lang="en-US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r>
              <a:rPr lang="en-US" b="1" dirty="0">
                <a:solidFill>
                  <a:srgbClr val="231F2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heat of solution is the change in enthalpy when one mole of a substance is dissolved in a solvent so that further dilution does not give any change in enthalpy.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781120" y="4329112"/>
            <a:ext cx="9277280" cy="1519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825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2240" y="245660"/>
            <a:ext cx="10566472" cy="1494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Heat of neutralization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heat of </a:t>
            </a: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neutralization </a:t>
            </a: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defined as : </a:t>
            </a:r>
            <a:r>
              <a:rPr lang="en-US" b="1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change in heat content (enthalpy) of the system</a:t>
            </a:r>
            <a:br>
              <a:rPr lang="en-US" b="1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when one gram equivalent of an acid is </a:t>
            </a:r>
            <a:r>
              <a:rPr lang="en-US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neutralized </a:t>
            </a:r>
            <a:r>
              <a:rPr lang="en-US" b="1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 one gram equivalent of a base or </a:t>
            </a:r>
            <a:r>
              <a:rPr lang="en-US" b="1" i="1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vice versa </a:t>
            </a:r>
            <a:r>
              <a:rPr lang="en-US" b="1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dilute solution.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473959" y="1986088"/>
            <a:ext cx="8570794" cy="474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165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01254" y="736979"/>
            <a:ext cx="8128095" cy="2423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r>
              <a:rPr lang="en-US" sz="20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Thermochemistry</a:t>
            </a:r>
            <a:endParaRPr lang="en-US" sz="16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Thermochemistry is the branch of physical chemistry which deals with the thermal or heat changes caused by chemical reactions.</a:t>
            </a:r>
            <a:endParaRPr lang="en-US" sz="16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Exothermic and endothermic reactions</a:t>
            </a:r>
            <a:endParaRPr lang="en-US" sz="16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the internal energy of reactants (Er) is greater than the internal energy of the products (Ep), the difference of internal energy, ΔE, is released as heat energy</a:t>
            </a:r>
            <a:endParaRPr lang="en-US" sz="1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692322" y="3195637"/>
            <a:ext cx="6361065" cy="6803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01254" y="4275375"/>
            <a:ext cx="8128095" cy="1813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Such a reaction is called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exothermic reaction. 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the internal energy of the products (</a:t>
            </a:r>
            <a:r>
              <a:rPr lang="en-US" i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is greater than that of the reactants (</a:t>
            </a:r>
            <a:r>
              <a:rPr lang="en-US" i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heat is absorbed from the surroundings. Such a reaction is called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endothermic reaction. </a:t>
            </a: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amount of heat released or absorbed in a chemical reaction is termed the </a:t>
            </a: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heat of reaction.</a:t>
            </a:r>
            <a:endParaRPr lang="en-US" sz="16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r>
              <a:rPr lang="en-US" b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480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569493" y="1446663"/>
            <a:ext cx="8052179" cy="44764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79176" y="614149"/>
            <a:ext cx="4237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Exothermic and Endothermic Reactions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01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815152" y="218364"/>
            <a:ext cx="7820167" cy="625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742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542197" y="1392071"/>
            <a:ext cx="9430603" cy="380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707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50" y="1146412"/>
            <a:ext cx="10587037" cy="3445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Heat of reaction or enthalpy of reaction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endParaRPr lang="en-US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r>
              <a:rPr lang="en-US" b="1" dirty="0">
                <a:solidFill>
                  <a:srgbClr val="231F2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Heat of reaction may be defined as the amount of heat absorbed or evolved in a reaction when the number of moles of reactants as represented by the balanced chemical equation change completely into the products. </a:t>
            </a:r>
            <a:endParaRPr lang="en-US" b="1" dirty="0" smtClean="0">
              <a:solidFill>
                <a:srgbClr val="231F2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endParaRPr lang="en-US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r>
              <a:rPr lang="en-US" dirty="0">
                <a:solidFill>
                  <a:srgbClr val="231F2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example, the heat change for the reaction of one mole of carbon monoxide with 0.5 mole of oxygen to form one mole of carbon dioxide is – 284.5 kJ. This means that 284.5 kJ of heat is evolved during the reaction and is the heat of reaction. It can be represented as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3057525" y="4786314"/>
            <a:ext cx="5043487" cy="700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630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875" y="624216"/>
            <a:ext cx="11830050" cy="2388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Heat of formation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endParaRPr lang="en-US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r>
              <a:rPr lang="en-US" b="1" dirty="0" smtClean="0">
                <a:solidFill>
                  <a:srgbClr val="231F2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change in enthalpy that takes place when one mole of the compound is formed from it elements.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r>
              <a:rPr lang="en-US" b="1" dirty="0" smtClean="0">
                <a:solidFill>
                  <a:srgbClr val="231F2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b="1" dirty="0" smtClean="0">
                <a:solidFill>
                  <a:srgbClr val="231F2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rgbClr val="231F2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is denoted by ∆</a:t>
            </a:r>
            <a:r>
              <a:rPr lang="en-US" i="1" dirty="0" smtClean="0">
                <a:solidFill>
                  <a:srgbClr val="231F2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Hf</a:t>
            </a:r>
            <a:r>
              <a:rPr lang="en-US" dirty="0" smtClean="0">
                <a:solidFill>
                  <a:srgbClr val="231F2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For example, the heat of formation of ferrous </a:t>
            </a:r>
            <a:r>
              <a:rPr lang="en-US" dirty="0" err="1" smtClean="0">
                <a:solidFill>
                  <a:srgbClr val="231F2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sulphide</a:t>
            </a:r>
            <a:r>
              <a:rPr lang="en-US" dirty="0" smtClean="0">
                <a:solidFill>
                  <a:srgbClr val="231F2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acetylene may be</a:t>
            </a:r>
            <a:br>
              <a:rPr lang="en-US" dirty="0" smtClean="0">
                <a:solidFill>
                  <a:srgbClr val="231F2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rgbClr val="231F2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expressed as :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2057400" y="3748088"/>
            <a:ext cx="7343775" cy="176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94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269241" y="668740"/>
            <a:ext cx="9676263" cy="5691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915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0628" y="627797"/>
            <a:ext cx="10699844" cy="2799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Heat of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combustion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endParaRPr lang="en-US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r>
              <a:rPr lang="en-US" dirty="0">
                <a:solidFill>
                  <a:srgbClr val="231F2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heat of combustion of a substance is defined as : </a:t>
            </a:r>
            <a:r>
              <a:rPr lang="en-US" b="1" dirty="0">
                <a:solidFill>
                  <a:srgbClr val="231F2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change in enthalpy of a system when</a:t>
            </a:r>
            <a:br>
              <a:rPr lang="en-US" b="1" dirty="0">
                <a:solidFill>
                  <a:srgbClr val="231F2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231F2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one mole of the substance is completely burnt in excess of air or oxygen</a:t>
            </a:r>
            <a:r>
              <a:rPr lang="en-US" b="1" dirty="0" smtClean="0">
                <a:solidFill>
                  <a:srgbClr val="231F2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r>
              <a:rPr lang="en-US" b="1" dirty="0">
                <a:solidFill>
                  <a:srgbClr val="231F2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b="1" dirty="0">
                <a:solidFill>
                  <a:srgbClr val="231F2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231F2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is denoted by ∆</a:t>
            </a:r>
            <a:r>
              <a:rPr lang="en-US" i="1" dirty="0" err="1">
                <a:solidFill>
                  <a:srgbClr val="231F2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Hc</a:t>
            </a:r>
            <a:r>
              <a:rPr lang="en-US" dirty="0">
                <a:solidFill>
                  <a:srgbClr val="231F2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As for example, heat of combustion of methane is – 21.0 kcal (= 87.78 kJ) </a:t>
            </a:r>
            <a:endParaRPr lang="en-US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52600" algn="l"/>
              </a:tabLst>
            </a:pPr>
            <a:r>
              <a:rPr lang="en-US" dirty="0">
                <a:solidFill>
                  <a:srgbClr val="231F2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shown by the equation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514902" y="4080680"/>
            <a:ext cx="8666328" cy="2251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94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453</Words>
  <Application>Microsoft Office PowerPoint</Application>
  <PresentationFormat>Widescreen</PresentationFormat>
  <Paragraphs>28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 Tamzid Rahman</dc:creator>
  <cp:lastModifiedBy>Mir Tamzid Rahman</cp:lastModifiedBy>
  <cp:revision>6</cp:revision>
  <dcterms:created xsi:type="dcterms:W3CDTF">2020-07-18T05:08:32Z</dcterms:created>
  <dcterms:modified xsi:type="dcterms:W3CDTF">2020-07-18T05:46:28Z</dcterms:modified>
</cp:coreProperties>
</file>