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6"/>
            <a:ext cx="9144000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91760" cy="102146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1030" y="50926"/>
            <a:ext cx="9146173" cy="9047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736" y="1152144"/>
            <a:ext cx="8549640" cy="7406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746"/>
            <a:ext cx="9144000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91760" cy="102146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1030" y="50926"/>
            <a:ext cx="9146173" cy="9047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031494"/>
            <a:ext cx="484505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98975" y="1692906"/>
            <a:ext cx="4056379" cy="3537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18.jp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2193"/>
              </p:ext>
            </p:extLst>
          </p:nvPr>
        </p:nvGraphicFramePr>
        <p:xfrm>
          <a:off x="838201" y="982639"/>
          <a:ext cx="7364104" cy="1801504"/>
        </p:xfrm>
        <a:graphic>
          <a:graphicData uri="http://schemas.openxmlformats.org/drawingml/2006/table">
            <a:tbl>
              <a:tblPr/>
              <a:tblGrid>
                <a:gridCol w="7364104"/>
              </a:tblGrid>
              <a:tr h="180150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Chapter -2: Micronutrients (A)</a:t>
                      </a:r>
                    </a:p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83921"/>
              </p:ext>
            </p:extLst>
          </p:nvPr>
        </p:nvGraphicFramePr>
        <p:xfrm>
          <a:off x="2224585" y="4531057"/>
          <a:ext cx="4176215" cy="1323833"/>
        </p:xfrm>
        <a:graphic>
          <a:graphicData uri="http://schemas.openxmlformats.org/drawingml/2006/table">
            <a:tbl>
              <a:tblPr/>
              <a:tblGrid>
                <a:gridCol w="4176215"/>
              </a:tblGrid>
              <a:tr h="13238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Professor </a:t>
                      </a:r>
                      <a:r>
                        <a:rPr lang="en-US" b="1" dirty="0" smtClean="0"/>
                        <a:t>Dr. </a:t>
                      </a:r>
                      <a:r>
                        <a:rPr lang="en-US" b="1" dirty="0" err="1" smtClean="0"/>
                        <a:t>Arif</a:t>
                      </a:r>
                      <a:r>
                        <a:rPr lang="en-US" b="1" dirty="0" smtClean="0"/>
                        <a:t> Chowdhury </a:t>
                      </a:r>
                      <a:r>
                        <a:rPr lang="en-US" b="1" dirty="0" err="1" smtClean="0"/>
                        <a:t>Apou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Assistant Professor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smtClean="0"/>
                        <a:t>PH/DIU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22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59" y="1379219"/>
            <a:ext cx="2577084" cy="5821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60" y="1379219"/>
            <a:ext cx="2273808" cy="5821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659" y="2019300"/>
            <a:ext cx="2286000" cy="5821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8960" y="2019300"/>
            <a:ext cx="2395728" cy="5821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659" y="2700527"/>
            <a:ext cx="2718816" cy="5821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08960" y="2700527"/>
            <a:ext cx="1589532" cy="5821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659" y="3380232"/>
            <a:ext cx="1104900" cy="5821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08960" y="3380232"/>
            <a:ext cx="2202180" cy="5821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7659" y="4062984"/>
            <a:ext cx="1423416" cy="5821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08960" y="4062984"/>
            <a:ext cx="1684019" cy="5821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7659" y="4742688"/>
            <a:ext cx="2653284" cy="5821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08960" y="4742688"/>
            <a:ext cx="1589532" cy="58216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7659" y="5423915"/>
            <a:ext cx="2350008" cy="58216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08960" y="5423915"/>
            <a:ext cx="1552956" cy="582168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42912" y="1433512"/>
          <a:ext cx="5605780" cy="4752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300"/>
                <a:gridCol w="2781300"/>
              </a:tblGrid>
              <a:tr h="6410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50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Animal </a:t>
                      </a:r>
                      <a:r>
                        <a:rPr sz="2800" b="1" spc="15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Foods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35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Plant</a:t>
                      </a:r>
                      <a:r>
                        <a:rPr sz="2800" b="1" spc="-50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15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Foods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12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Cod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95" dirty="0">
                          <a:latin typeface="Times New Roman"/>
                          <a:cs typeface="Times New Roman"/>
                        </a:rPr>
                        <a:t>liver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oil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Sweet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potato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1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105" dirty="0">
                          <a:latin typeface="Times New Roman"/>
                          <a:cs typeface="Times New Roman"/>
                        </a:rPr>
                        <a:t>Liver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9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kidney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85" dirty="0">
                          <a:latin typeface="Times New Roman"/>
                          <a:cs typeface="Times New Roman"/>
                        </a:rPr>
                        <a:t>Carrots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31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90" dirty="0">
                          <a:latin typeface="Times New Roman"/>
                          <a:cs typeface="Times New Roman"/>
                        </a:rPr>
                        <a:t>Egg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Cantaloupe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3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Butter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Spinach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11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Milk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9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55" dirty="0">
                          <a:latin typeface="Times New Roman"/>
                          <a:cs typeface="Times New Roman"/>
                        </a:rPr>
                        <a:t>cheese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60" dirty="0">
                          <a:latin typeface="Times New Roman"/>
                          <a:cs typeface="Times New Roman"/>
                        </a:rPr>
                        <a:t>Apricot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3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15" dirty="0">
                          <a:latin typeface="Times New Roman"/>
                          <a:cs typeface="Times New Roman"/>
                        </a:rPr>
                        <a:t>Fish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9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meat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70" dirty="0">
                          <a:latin typeface="Times New Roman"/>
                          <a:cs typeface="Times New Roman"/>
                        </a:rPr>
                        <a:t>Papaya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248411"/>
            <a:ext cx="7142988" cy="89915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8739" y="377393"/>
            <a:ext cx="66903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00"/>
                </a:solidFill>
                <a:latin typeface="Constantia"/>
                <a:cs typeface="Constantia"/>
              </a:rPr>
              <a:t>RICH</a:t>
            </a:r>
            <a:r>
              <a:rPr sz="4400" b="1" spc="-7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400" b="1" spc="-60" dirty="0">
                <a:solidFill>
                  <a:srgbClr val="FFFF00"/>
                </a:solidFill>
                <a:latin typeface="Constantia"/>
                <a:cs typeface="Constantia"/>
              </a:rPr>
              <a:t>DIETARY</a:t>
            </a:r>
            <a:r>
              <a:rPr sz="4400" b="1" spc="-1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400" b="1" spc="-20" dirty="0">
                <a:solidFill>
                  <a:srgbClr val="FFFF00"/>
                </a:solidFill>
                <a:latin typeface="Constantia"/>
                <a:cs typeface="Constantia"/>
              </a:rPr>
              <a:t>SOURCES</a:t>
            </a:r>
            <a:endParaRPr sz="4400">
              <a:latin typeface="Constantia"/>
              <a:cs typeface="Constanti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96559" y="2895600"/>
            <a:ext cx="349504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775" y="1194816"/>
            <a:ext cx="2510155" cy="2473960"/>
            <a:chOff x="874775" y="1194816"/>
            <a:chExt cx="2510155" cy="2473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75" y="1194816"/>
              <a:ext cx="2510028" cy="740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259" y="1866900"/>
              <a:ext cx="1548384" cy="5821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259" y="2476500"/>
              <a:ext cx="1790700" cy="582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259" y="3086100"/>
              <a:ext cx="2136648" cy="58216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674108" y="1190244"/>
            <a:ext cx="1830705" cy="681355"/>
            <a:chOff x="4674108" y="1190244"/>
            <a:chExt cx="1830705" cy="68135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4108" y="1190244"/>
              <a:ext cx="775715" cy="6812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10328" y="1216152"/>
              <a:ext cx="1594103" cy="65532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706111" y="1866900"/>
            <a:ext cx="2223770" cy="1801495"/>
            <a:chOff x="4706111" y="1866900"/>
            <a:chExt cx="2223770" cy="180149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6111" y="1866900"/>
              <a:ext cx="973836" cy="5821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4459" y="1866900"/>
              <a:ext cx="594360" cy="5821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3331" y="1866900"/>
              <a:ext cx="973836" cy="582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6111" y="2476500"/>
              <a:ext cx="973836" cy="5821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04459" y="2476500"/>
              <a:ext cx="594360" cy="5821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23331" y="2476500"/>
              <a:ext cx="973836" cy="5821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6111" y="3086100"/>
              <a:ext cx="1299972" cy="5821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0595" y="3086100"/>
              <a:ext cx="594360" cy="5821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37859" y="3086100"/>
              <a:ext cx="1191767" cy="582168"/>
            </a:xfrm>
            <a:prstGeom prst="rect">
              <a:avLst/>
            </a:prstGeom>
          </p:spPr>
        </p:pic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052512" y="1281112"/>
          <a:ext cx="7282180" cy="2493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8725"/>
                <a:gridCol w="3470275"/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600" b="1" spc="-35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Life</a:t>
                      </a:r>
                      <a:r>
                        <a:rPr sz="3600" b="1" spc="-55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45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stage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spc="140" dirty="0">
                          <a:solidFill>
                            <a:srgbClr val="00FF00"/>
                          </a:solidFill>
                          <a:latin typeface="Symbol"/>
                          <a:cs typeface="Symbol"/>
                        </a:rPr>
                        <a:t></a:t>
                      </a:r>
                      <a:r>
                        <a:rPr sz="3200" b="1" spc="140" dirty="0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g/day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Infants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85" dirty="0">
                          <a:latin typeface="Times New Roman"/>
                          <a:cs typeface="Times New Roman"/>
                        </a:rPr>
                        <a:t>300-400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Children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85" dirty="0">
                          <a:latin typeface="Times New Roman"/>
                          <a:cs typeface="Times New Roman"/>
                        </a:rPr>
                        <a:t>400-600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Adolescent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b="1" spc="-75" dirty="0">
                          <a:latin typeface="Times New Roman"/>
                          <a:cs typeface="Times New Roman"/>
                        </a:rPr>
                        <a:t>900M-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70" dirty="0">
                          <a:latin typeface="Times New Roman"/>
                          <a:cs typeface="Times New Roman"/>
                        </a:rPr>
                        <a:t>700F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6091" y="96011"/>
            <a:ext cx="7537704" cy="89915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069644" y="224993"/>
            <a:ext cx="6833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FFFF00"/>
                </a:solidFill>
                <a:latin typeface="Constantia"/>
                <a:cs typeface="Constantia"/>
              </a:rPr>
              <a:t>Recommended</a:t>
            </a:r>
            <a:r>
              <a:rPr sz="4400" b="1" spc="-17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400" b="1" spc="-25" dirty="0">
                <a:solidFill>
                  <a:srgbClr val="FFFF00"/>
                </a:solidFill>
                <a:latin typeface="Constantia"/>
                <a:cs typeface="Constantia"/>
              </a:rPr>
              <a:t>Allowance</a:t>
            </a:r>
            <a:endParaRPr sz="4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91" y="248411"/>
            <a:ext cx="6196584" cy="899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377393"/>
            <a:ext cx="5488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00"/>
                </a:solidFill>
                <a:latin typeface="Constantia"/>
                <a:cs typeface="Constantia"/>
              </a:rPr>
              <a:t>Vitamin</a:t>
            </a:r>
            <a:r>
              <a:rPr sz="4400" b="1" spc="-204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400" b="1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4400" b="1" spc="-20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400" b="1" spc="15" dirty="0">
                <a:solidFill>
                  <a:srgbClr val="FFFF00"/>
                </a:solidFill>
                <a:latin typeface="Constantia"/>
                <a:cs typeface="Constantia"/>
              </a:rPr>
              <a:t>deficiency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830935"/>
            <a:ext cx="8199120" cy="587883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2020"/>
              </a:spcBef>
              <a:buSzPct val="96875"/>
              <a:buFont typeface="Constantia"/>
              <a:buChar char="•"/>
              <a:tabLst>
                <a:tab pos="140970" algn="l"/>
              </a:tabLst>
            </a:pP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De</a:t>
            </a:r>
            <a:r>
              <a:rPr sz="3200" b="1" spc="80" dirty="0">
                <a:solidFill>
                  <a:srgbClr val="00FF00"/>
                </a:solidFill>
                <a:latin typeface="Constantia"/>
                <a:cs typeface="Constantia"/>
              </a:rPr>
              <a:t>f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ici</a:t>
            </a:r>
            <a:r>
              <a:rPr sz="3200" b="1" spc="5" dirty="0">
                <a:solidFill>
                  <a:srgbClr val="00FF00"/>
                </a:solidFill>
                <a:latin typeface="Constantia"/>
                <a:cs typeface="Constantia"/>
              </a:rPr>
              <a:t>e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n</a:t>
            </a:r>
            <a:r>
              <a:rPr sz="3200" b="1" spc="30" dirty="0">
                <a:solidFill>
                  <a:srgbClr val="00FF00"/>
                </a:solidFill>
                <a:latin typeface="Constantia"/>
                <a:cs typeface="Constantia"/>
              </a:rPr>
              <a:t>c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y</a:t>
            </a:r>
            <a:r>
              <a:rPr sz="3200" b="1" spc="-200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of</a:t>
            </a:r>
            <a:r>
              <a:rPr sz="3200" b="1" spc="-15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00FF00"/>
                </a:solidFill>
                <a:latin typeface="Constantia"/>
                <a:cs typeface="Constantia"/>
              </a:rPr>
              <a:t>vitami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n</a:t>
            </a:r>
            <a:r>
              <a:rPr sz="3200" b="1" spc="-120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A</a:t>
            </a:r>
            <a:r>
              <a:rPr sz="3200" b="1" spc="-60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00FF00"/>
                </a:solidFill>
                <a:latin typeface="Constantia"/>
                <a:cs typeface="Constantia"/>
              </a:rPr>
              <a:t>lea</a:t>
            </a:r>
            <a:r>
              <a:rPr sz="3200" b="1" spc="5" dirty="0">
                <a:solidFill>
                  <a:srgbClr val="00FF00"/>
                </a:solidFill>
                <a:latin typeface="Constantia"/>
                <a:cs typeface="Constantia"/>
              </a:rPr>
              <a:t>d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s</a:t>
            </a:r>
            <a:r>
              <a:rPr sz="3200" b="1" spc="-95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spc="-50" dirty="0">
                <a:solidFill>
                  <a:srgbClr val="00FF00"/>
                </a:solidFill>
                <a:latin typeface="Constantia"/>
                <a:cs typeface="Constantia"/>
              </a:rPr>
              <a:t>t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o:</a:t>
            </a:r>
            <a:endParaRPr sz="3200">
              <a:latin typeface="Constantia"/>
              <a:cs typeface="Constantia"/>
            </a:endParaRPr>
          </a:p>
          <a:p>
            <a:pPr marL="527685" marR="1337310" indent="-51562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Oc</a:t>
            </a:r>
            <a:r>
              <a:rPr sz="3200" b="1" u="heavy" spc="-1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u</a:t>
            </a:r>
            <a:r>
              <a:rPr sz="3200" b="1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la</a:t>
            </a:r>
            <a:r>
              <a:rPr sz="3200" b="1" u="heavy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r</a:t>
            </a:r>
            <a:r>
              <a:rPr sz="3200" b="1" u="heavy" spc="-20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chan</a:t>
            </a:r>
            <a:r>
              <a:rPr sz="3200" b="1" u="heavy" spc="-7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g</a:t>
            </a:r>
            <a:r>
              <a:rPr sz="3200" b="1" u="heavy" spc="10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e</a:t>
            </a:r>
            <a:r>
              <a:rPr sz="3200" b="1" u="heavy" spc="-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onstantia"/>
                <a:cs typeface="Constantia"/>
              </a:rPr>
              <a:t>-</a:t>
            </a:r>
            <a:r>
              <a:rPr sz="3200" b="1" dirty="0">
                <a:latin typeface="Constantia"/>
                <a:cs typeface="Constantia"/>
              </a:rPr>
              <a:t>Ni</a:t>
            </a:r>
            <a:r>
              <a:rPr sz="3200" b="1" spc="-30" dirty="0">
                <a:latin typeface="Constantia"/>
                <a:cs typeface="Constantia"/>
              </a:rPr>
              <a:t>g</a:t>
            </a:r>
            <a:r>
              <a:rPr sz="3200" b="1" spc="-5" dirty="0">
                <a:latin typeface="Constantia"/>
                <a:cs typeface="Constantia"/>
              </a:rPr>
              <a:t>h</a:t>
            </a:r>
            <a:r>
              <a:rPr sz="3200" b="1" dirty="0">
                <a:latin typeface="Constantia"/>
                <a:cs typeface="Constantia"/>
              </a:rPr>
              <a:t>t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bl</a:t>
            </a:r>
            <a:r>
              <a:rPr sz="3200" b="1" spc="5" dirty="0">
                <a:latin typeface="Constantia"/>
                <a:cs typeface="Constantia"/>
              </a:rPr>
              <a:t>i</a:t>
            </a:r>
            <a:r>
              <a:rPr sz="3200" b="1" dirty="0">
                <a:latin typeface="Constantia"/>
                <a:cs typeface="Constantia"/>
              </a:rPr>
              <a:t>ndn</a:t>
            </a:r>
            <a:r>
              <a:rPr sz="3200" b="1" spc="10" dirty="0">
                <a:latin typeface="Constantia"/>
                <a:cs typeface="Constantia"/>
              </a:rPr>
              <a:t>e</a:t>
            </a:r>
            <a:r>
              <a:rPr sz="3200" b="1" dirty="0">
                <a:latin typeface="Constantia"/>
                <a:cs typeface="Constantia"/>
              </a:rPr>
              <a:t>ss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&amp;  </a:t>
            </a:r>
            <a:r>
              <a:rPr sz="3200" b="1" spc="-10" dirty="0">
                <a:latin typeface="Constantia"/>
                <a:cs typeface="Constantia"/>
              </a:rPr>
              <a:t>xerophthalmia</a:t>
            </a:r>
            <a:endParaRPr sz="32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Ext</a:t>
            </a:r>
            <a:r>
              <a:rPr sz="3200" b="1" u="heavy" spc="-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r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a</a:t>
            </a:r>
            <a:r>
              <a:rPr sz="3200" b="1" u="heavy" spc="-1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ocular</a:t>
            </a:r>
            <a:r>
              <a:rPr sz="3200" b="1" u="heavy" spc="-204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chan</a:t>
            </a:r>
            <a:r>
              <a:rPr sz="3200" b="1" u="heavy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g</a:t>
            </a:r>
            <a:r>
              <a:rPr sz="32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onstantia"/>
                <a:cs typeface="Constantia"/>
              </a:rPr>
              <a:t>es</a:t>
            </a:r>
            <a:endParaRPr sz="3200">
              <a:latin typeface="Constantia"/>
              <a:cs typeface="Constantia"/>
            </a:endParaRPr>
          </a:p>
          <a:p>
            <a:pPr marL="793750" lvl="1" indent="-324485">
              <a:lnSpc>
                <a:spcPct val="100000"/>
              </a:lnSpc>
              <a:spcBef>
                <a:spcPts val="1925"/>
              </a:spcBef>
              <a:buClr>
                <a:srgbClr val="FF9900"/>
              </a:buClr>
              <a:buSzPct val="96875"/>
              <a:buFont typeface="Wingdings"/>
              <a:buChar char=""/>
              <a:tabLst>
                <a:tab pos="794385" algn="l"/>
              </a:tabLst>
            </a:pPr>
            <a:r>
              <a:rPr sz="3200" b="1" spc="-5" dirty="0">
                <a:latin typeface="Constantia"/>
                <a:cs typeface="Constantia"/>
              </a:rPr>
              <a:t>G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spc="-60" dirty="0">
                <a:latin typeface="Constantia"/>
                <a:cs typeface="Constantia"/>
              </a:rPr>
              <a:t>o</a:t>
            </a:r>
            <a:r>
              <a:rPr sz="3200" b="1" spc="-5" dirty="0">
                <a:latin typeface="Constantia"/>
                <a:cs typeface="Constantia"/>
              </a:rPr>
              <a:t>wt</a:t>
            </a:r>
            <a:r>
              <a:rPr sz="3200" b="1" dirty="0">
                <a:latin typeface="Constantia"/>
                <a:cs typeface="Constantia"/>
              </a:rPr>
              <a:t>h</a:t>
            </a:r>
            <a:r>
              <a:rPr sz="3200" b="1" spc="-145" dirty="0">
                <a:latin typeface="Constantia"/>
                <a:cs typeface="Constantia"/>
              </a:rPr>
              <a:t> 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eta</a:t>
            </a:r>
            <a:r>
              <a:rPr sz="3200" b="1" spc="-50" dirty="0">
                <a:latin typeface="Constantia"/>
                <a:cs typeface="Constantia"/>
              </a:rPr>
              <a:t>r</a:t>
            </a:r>
            <a:r>
              <a:rPr sz="3200" b="1" spc="-5" dirty="0">
                <a:latin typeface="Constantia"/>
                <a:cs typeface="Constantia"/>
              </a:rPr>
              <a:t>dation</a:t>
            </a:r>
            <a:endParaRPr sz="3200">
              <a:latin typeface="Constantia"/>
              <a:cs typeface="Constantia"/>
            </a:endParaRPr>
          </a:p>
          <a:p>
            <a:pPr marL="793750" lvl="1" indent="-324485">
              <a:lnSpc>
                <a:spcPct val="100000"/>
              </a:lnSpc>
              <a:spcBef>
                <a:spcPts val="1920"/>
              </a:spcBef>
              <a:buClr>
                <a:srgbClr val="FF9900"/>
              </a:buClr>
              <a:buSzPct val="96875"/>
              <a:buFont typeface="Wingdings"/>
              <a:buChar char=""/>
              <a:tabLst>
                <a:tab pos="794385" algn="l"/>
              </a:tabLst>
            </a:pPr>
            <a:r>
              <a:rPr sz="3200" b="1" spc="-20" dirty="0">
                <a:latin typeface="Constantia"/>
                <a:cs typeface="Constantia"/>
              </a:rPr>
              <a:t>Acquired</a:t>
            </a:r>
            <a:r>
              <a:rPr sz="3200" b="1" spc="-3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immune</a:t>
            </a:r>
            <a:r>
              <a:rPr sz="3200" b="1" spc="-170" dirty="0">
                <a:latin typeface="Constantia"/>
                <a:cs typeface="Constantia"/>
              </a:rPr>
              <a:t> </a:t>
            </a:r>
            <a:r>
              <a:rPr sz="3200" b="1" spc="10" dirty="0">
                <a:latin typeface="Constantia"/>
                <a:cs typeface="Constantia"/>
              </a:rPr>
              <a:t>deficiency</a:t>
            </a:r>
            <a:endParaRPr sz="3200">
              <a:latin typeface="Constantia"/>
              <a:cs typeface="Constantia"/>
            </a:endParaRPr>
          </a:p>
          <a:p>
            <a:pPr marL="469900" marR="5080" lvl="1">
              <a:lnSpc>
                <a:spcPct val="100000"/>
              </a:lnSpc>
              <a:spcBef>
                <a:spcPts val="1920"/>
              </a:spcBef>
              <a:buClr>
                <a:srgbClr val="FFCC00"/>
              </a:buClr>
              <a:buSzPct val="96875"/>
              <a:buFont typeface="Wingdings"/>
              <a:buChar char=""/>
              <a:tabLst>
                <a:tab pos="794385" algn="l"/>
              </a:tabLst>
            </a:pPr>
            <a:r>
              <a:rPr sz="3200" b="1" spc="-5" dirty="0">
                <a:latin typeface="Constantia"/>
                <a:cs typeface="Constantia"/>
              </a:rPr>
              <a:t>Keritinization</a:t>
            </a:r>
            <a:r>
              <a:rPr sz="3200" b="1" spc="-17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-2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epithelia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60" dirty="0">
                <a:latin typeface="Constantia"/>
                <a:cs typeface="Constantia"/>
              </a:rPr>
              <a:t> </a:t>
            </a:r>
            <a:r>
              <a:rPr sz="3200" b="1" spc="-125" dirty="0">
                <a:latin typeface="Constantia"/>
                <a:cs typeface="Constantia"/>
              </a:rPr>
              <a:t>RT,</a:t>
            </a:r>
            <a:r>
              <a:rPr sz="3200" b="1" spc="-2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GIT</a:t>
            </a:r>
            <a:r>
              <a:rPr sz="3200" b="1" spc="-8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&amp; </a:t>
            </a:r>
            <a:r>
              <a:rPr sz="3200" b="1" spc="-75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UT</a:t>
            </a:r>
            <a:r>
              <a:rPr sz="3200" b="1" spc="-16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with</a:t>
            </a:r>
            <a:r>
              <a:rPr sz="3200" b="1" spc="-6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increased</a:t>
            </a:r>
            <a:r>
              <a:rPr sz="3200" b="1" spc="-7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risk</a:t>
            </a:r>
            <a:r>
              <a:rPr sz="3200" b="1" spc="-12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endParaRPr sz="32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tabLst>
                <a:tab pos="1464945" algn="l"/>
                <a:tab pos="4500880" algn="l"/>
                <a:tab pos="4954270" algn="l"/>
              </a:tabLst>
            </a:pPr>
            <a:r>
              <a:rPr sz="3200" b="1" spc="-30" dirty="0">
                <a:latin typeface="Constantia"/>
                <a:cs typeface="Constantia"/>
              </a:rPr>
              <a:t>RTI,	</a:t>
            </a:r>
            <a:r>
              <a:rPr sz="3200" b="1" spc="-5" dirty="0">
                <a:latin typeface="Constantia"/>
                <a:cs typeface="Constantia"/>
              </a:rPr>
              <a:t>malabsorption	</a:t>
            </a:r>
            <a:r>
              <a:rPr sz="3200" b="1" dirty="0">
                <a:latin typeface="Constantia"/>
                <a:cs typeface="Constantia"/>
              </a:rPr>
              <a:t>&amp;	UTI.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257046"/>
            <a:ext cx="7967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WHO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CLASSIFICATION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OF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XEROPTHALMIA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419" y="2098370"/>
            <a:ext cx="3778885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05" marR="663575" indent="-320040">
              <a:lnSpc>
                <a:spcPct val="100000"/>
              </a:lnSpc>
              <a:spcBef>
                <a:spcPts val="95"/>
              </a:spcBef>
            </a:pPr>
            <a:r>
              <a:rPr sz="4200" b="1" spc="-2160" baseline="25793" dirty="0">
                <a:solidFill>
                  <a:srgbClr val="04607A"/>
                </a:solidFill>
                <a:latin typeface="Constantia"/>
                <a:cs typeface="Constantia"/>
              </a:rPr>
              <a:t>P</a:t>
            </a:r>
            <a:r>
              <a:rPr sz="2650" spc="-1090" dirty="0">
                <a:solidFill>
                  <a:srgbClr val="0AD0D9"/>
                </a:solidFill>
                <a:latin typeface="Segoe UI Symbol"/>
                <a:cs typeface="Segoe UI Symbol"/>
              </a:rPr>
              <a:t>⚫</a:t>
            </a:r>
            <a:r>
              <a:rPr sz="4200" b="1" spc="-1800" baseline="25793" dirty="0">
                <a:solidFill>
                  <a:srgbClr val="04607A"/>
                </a:solidFill>
                <a:latin typeface="Constantia"/>
                <a:cs typeface="Constantia"/>
              </a:rPr>
              <a:t>R</a:t>
            </a:r>
            <a:r>
              <a:rPr sz="2800" spc="-655" dirty="0">
                <a:latin typeface="Constantia"/>
                <a:cs typeface="Constantia"/>
              </a:rPr>
              <a:t>X</a:t>
            </a:r>
            <a:r>
              <a:rPr sz="4200" b="1" spc="-675" baseline="25793" dirty="0">
                <a:solidFill>
                  <a:srgbClr val="04607A"/>
                </a:solidFill>
                <a:latin typeface="Constantia"/>
                <a:cs typeface="Constantia"/>
              </a:rPr>
              <a:t>I</a:t>
            </a:r>
            <a:r>
              <a:rPr sz="2800" spc="-440" dirty="0">
                <a:latin typeface="Constantia"/>
                <a:cs typeface="Constantia"/>
              </a:rPr>
              <a:t>1</a:t>
            </a:r>
            <a:r>
              <a:rPr sz="4200" b="1" spc="-3284" baseline="25793" dirty="0">
                <a:solidFill>
                  <a:srgbClr val="04607A"/>
                </a:solidFill>
                <a:latin typeface="Constantia"/>
                <a:cs typeface="Constantia"/>
              </a:rPr>
              <a:t>M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409" dirty="0">
                <a:latin typeface="Constantia"/>
                <a:cs typeface="Constantia"/>
              </a:rPr>
              <a:t> </a:t>
            </a:r>
            <a:r>
              <a:rPr sz="4200" b="1" spc="-300" baseline="25793" dirty="0">
                <a:solidFill>
                  <a:srgbClr val="04607A"/>
                </a:solidFill>
                <a:latin typeface="Constantia"/>
                <a:cs typeface="Constantia"/>
              </a:rPr>
              <a:t>A</a:t>
            </a:r>
            <a:r>
              <a:rPr sz="2800" spc="-1110" dirty="0">
                <a:latin typeface="Constantia"/>
                <a:cs typeface="Constantia"/>
              </a:rPr>
              <a:t>c</a:t>
            </a:r>
            <a:r>
              <a:rPr sz="4200" b="1" spc="-1395" baseline="25793" dirty="0">
                <a:solidFill>
                  <a:srgbClr val="04607A"/>
                </a:solidFill>
                <a:latin typeface="Constantia"/>
                <a:cs typeface="Constantia"/>
              </a:rPr>
              <a:t>R</a:t>
            </a:r>
            <a:r>
              <a:rPr sz="2800" spc="-710" dirty="0">
                <a:latin typeface="Constantia"/>
                <a:cs typeface="Constantia"/>
              </a:rPr>
              <a:t>o</a:t>
            </a:r>
            <a:r>
              <a:rPr sz="4200" b="1" spc="-1545" baseline="25793" dirty="0">
                <a:solidFill>
                  <a:srgbClr val="04607A"/>
                </a:solidFill>
                <a:latin typeface="Constantia"/>
                <a:cs typeface="Constantia"/>
              </a:rPr>
              <a:t>Y</a:t>
            </a:r>
            <a:r>
              <a:rPr sz="2800" spc="-5" dirty="0">
                <a:latin typeface="Constantia"/>
                <a:cs typeface="Constantia"/>
              </a:rPr>
              <a:t>n</a:t>
            </a:r>
            <a:r>
              <a:rPr sz="2800" spc="-745" dirty="0">
                <a:latin typeface="Constantia"/>
                <a:cs typeface="Constantia"/>
              </a:rPr>
              <a:t>j</a:t>
            </a:r>
            <a:r>
              <a:rPr sz="4200" b="1" spc="-1117" baseline="25793" dirty="0">
                <a:solidFill>
                  <a:srgbClr val="04607A"/>
                </a:solidFill>
                <a:latin typeface="Constantia"/>
                <a:cs typeface="Constantia"/>
              </a:rPr>
              <a:t>S</a:t>
            </a:r>
            <a:r>
              <a:rPr sz="2800" spc="-865" dirty="0">
                <a:latin typeface="Constantia"/>
                <a:cs typeface="Constantia"/>
              </a:rPr>
              <a:t>u</a:t>
            </a:r>
            <a:r>
              <a:rPr sz="4200" b="1" spc="-359" baseline="25793" dirty="0">
                <a:solidFill>
                  <a:srgbClr val="04607A"/>
                </a:solidFill>
                <a:latin typeface="Constantia"/>
                <a:cs typeface="Constantia"/>
              </a:rPr>
              <a:t>I</a:t>
            </a:r>
            <a:r>
              <a:rPr sz="2800" spc="-1405" dirty="0">
                <a:latin typeface="Constantia"/>
                <a:cs typeface="Constantia"/>
              </a:rPr>
              <a:t>n</a:t>
            </a:r>
            <a:r>
              <a:rPr sz="4200" b="1" spc="-1005" baseline="25793" dirty="0">
                <a:solidFill>
                  <a:srgbClr val="04607A"/>
                </a:solidFill>
                <a:latin typeface="Constantia"/>
                <a:cs typeface="Constantia"/>
              </a:rPr>
              <a:t>G</a:t>
            </a:r>
            <a:r>
              <a:rPr sz="2800" spc="-635" dirty="0">
                <a:latin typeface="Constantia"/>
                <a:cs typeface="Constantia"/>
              </a:rPr>
              <a:t>c</a:t>
            </a:r>
            <a:r>
              <a:rPr sz="4200" b="1" spc="-2242" baseline="25793" dirty="0">
                <a:solidFill>
                  <a:srgbClr val="04607A"/>
                </a:solidFill>
                <a:latin typeface="Constantia"/>
                <a:cs typeface="Constantia"/>
              </a:rPr>
              <a:t>N</a:t>
            </a:r>
            <a:r>
              <a:rPr sz="2800" spc="-10" dirty="0">
                <a:latin typeface="Constantia"/>
                <a:cs typeface="Constantia"/>
              </a:rPr>
              <a:t>t</a:t>
            </a:r>
            <a:r>
              <a:rPr sz="2800" spc="-300" dirty="0">
                <a:latin typeface="Constantia"/>
                <a:cs typeface="Constantia"/>
              </a:rPr>
              <a:t>i</a:t>
            </a:r>
            <a:r>
              <a:rPr sz="4200" b="1" spc="-1814" baseline="25793" dirty="0">
                <a:solidFill>
                  <a:srgbClr val="04607A"/>
                </a:solidFill>
                <a:latin typeface="Constantia"/>
                <a:cs typeface="Constantia"/>
              </a:rPr>
              <a:t>S</a:t>
            </a:r>
            <a:r>
              <a:rPr sz="2800" spc="-25" dirty="0">
                <a:latin typeface="Constantia"/>
                <a:cs typeface="Constantia"/>
              </a:rPr>
              <a:t>v</a:t>
            </a:r>
            <a:r>
              <a:rPr sz="2800" spc="-5" dirty="0">
                <a:latin typeface="Constantia"/>
                <a:cs typeface="Constantia"/>
              </a:rPr>
              <a:t>al  </a:t>
            </a:r>
            <a:r>
              <a:rPr sz="2800" spc="-20" dirty="0">
                <a:latin typeface="Constantia"/>
                <a:cs typeface="Constantia"/>
              </a:rPr>
              <a:t>xerosis</a:t>
            </a:r>
            <a:endParaRPr sz="2800">
              <a:latin typeface="Constantia"/>
              <a:cs typeface="Constantia"/>
            </a:endParaRPr>
          </a:p>
          <a:p>
            <a:pPr marL="38354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383540" algn="l"/>
                <a:tab pos="1294765" algn="l"/>
              </a:tabLst>
            </a:pPr>
            <a:r>
              <a:rPr sz="2800" spc="-10" dirty="0">
                <a:latin typeface="Constantia"/>
                <a:cs typeface="Constantia"/>
              </a:rPr>
              <a:t>X1B	</a:t>
            </a:r>
            <a:r>
              <a:rPr sz="2800" spc="-30" dirty="0">
                <a:latin typeface="Constantia"/>
                <a:cs typeface="Constantia"/>
              </a:rPr>
              <a:t>Bitot’s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spot</a:t>
            </a:r>
            <a:endParaRPr sz="2800">
              <a:latin typeface="Constantia"/>
              <a:cs typeface="Constantia"/>
            </a:endParaRPr>
          </a:p>
          <a:p>
            <a:pPr marL="38354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383540" algn="l"/>
                <a:tab pos="1410970" algn="l"/>
              </a:tabLst>
            </a:pPr>
            <a:r>
              <a:rPr sz="2800" spc="-5" dirty="0">
                <a:latin typeface="Constantia"/>
                <a:cs typeface="Constantia"/>
              </a:rPr>
              <a:t>X2	</a:t>
            </a:r>
            <a:r>
              <a:rPr sz="2800" spc="-10" dirty="0">
                <a:latin typeface="Constantia"/>
                <a:cs typeface="Constantia"/>
              </a:rPr>
              <a:t>Corneal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xerosis</a:t>
            </a:r>
            <a:endParaRPr sz="2800">
              <a:latin typeface="Constantia"/>
              <a:cs typeface="Constantia"/>
            </a:endParaRPr>
          </a:p>
          <a:p>
            <a:pPr marL="382905" marR="110998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383540" algn="l"/>
                <a:tab pos="1456690" algn="l"/>
              </a:tabLst>
            </a:pPr>
            <a:r>
              <a:rPr sz="2800" spc="-10" dirty="0">
                <a:latin typeface="Constantia"/>
                <a:cs typeface="Constantia"/>
              </a:rPr>
              <a:t>X3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45" dirty="0">
                <a:latin typeface="Constantia"/>
                <a:cs typeface="Constantia"/>
              </a:rPr>
              <a:t>C</a:t>
            </a:r>
            <a:r>
              <a:rPr sz="2800" spc="-5" dirty="0">
                <a:latin typeface="Constantia"/>
                <a:cs typeface="Constantia"/>
              </a:rPr>
              <a:t>orneal  </a:t>
            </a:r>
            <a:r>
              <a:rPr sz="2800" spc="-15" dirty="0">
                <a:latin typeface="Constantia"/>
                <a:cs typeface="Constantia"/>
              </a:rPr>
              <a:t>ulceration</a:t>
            </a:r>
            <a:endParaRPr sz="2800">
              <a:latin typeface="Constantia"/>
              <a:cs typeface="Constantia"/>
            </a:endParaRPr>
          </a:p>
          <a:p>
            <a:pPr marL="38354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383540" algn="l"/>
                <a:tab pos="1435100" algn="l"/>
              </a:tabLst>
            </a:pPr>
            <a:r>
              <a:rPr sz="2800" spc="-5" dirty="0">
                <a:latin typeface="Constantia"/>
                <a:cs typeface="Constantia"/>
              </a:rPr>
              <a:t>X3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	</a:t>
            </a:r>
            <a:r>
              <a:rPr sz="2800" spc="-15" dirty="0">
                <a:latin typeface="Constantia"/>
                <a:cs typeface="Constantia"/>
              </a:rPr>
              <a:t>Keratomalacia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8807" y="1823745"/>
            <a:ext cx="3551554" cy="21323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800" b="1" spc="-50" dirty="0">
                <a:solidFill>
                  <a:srgbClr val="04607A"/>
                </a:solidFill>
                <a:latin typeface="Constantia"/>
                <a:cs typeface="Constantia"/>
              </a:rPr>
              <a:t>SECONDARY</a:t>
            </a:r>
            <a:r>
              <a:rPr sz="2800" b="1" spc="-7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Constantia"/>
                <a:cs typeface="Constantia"/>
              </a:rPr>
              <a:t>SIGNS</a:t>
            </a:r>
            <a:endParaRPr sz="2800">
              <a:latin typeface="Constantia"/>
              <a:cs typeface="Constantia"/>
            </a:endParaRPr>
          </a:p>
          <a:p>
            <a:pPr marL="332740" indent="-274955">
              <a:lnSpc>
                <a:spcPct val="100000"/>
              </a:lnSpc>
              <a:spcBef>
                <a:spcPts val="90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332740" algn="l"/>
                <a:tab pos="1007744" algn="l"/>
              </a:tabLst>
            </a:pPr>
            <a:r>
              <a:rPr sz="2800" spc="-10" dirty="0">
                <a:latin typeface="Constantia"/>
                <a:cs typeface="Constantia"/>
              </a:rPr>
              <a:t>XN	Night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blindness</a:t>
            </a:r>
            <a:endParaRPr sz="2800">
              <a:latin typeface="Constantia"/>
              <a:cs typeface="Constantia"/>
            </a:endParaRPr>
          </a:p>
          <a:p>
            <a:pPr marL="332740" indent="-274955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332740" algn="l"/>
                <a:tab pos="1022985" algn="l"/>
              </a:tabLst>
            </a:pPr>
            <a:r>
              <a:rPr sz="2800" spc="-5" dirty="0">
                <a:latin typeface="Constantia"/>
                <a:cs typeface="Constantia"/>
              </a:rPr>
              <a:t>XF	</a:t>
            </a:r>
            <a:r>
              <a:rPr sz="2800" spc="-10" dirty="0">
                <a:latin typeface="Constantia"/>
                <a:cs typeface="Constantia"/>
              </a:rPr>
              <a:t>Fundal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changes</a:t>
            </a:r>
            <a:endParaRPr sz="2800">
              <a:latin typeface="Constantia"/>
              <a:cs typeface="Constantia"/>
            </a:endParaRPr>
          </a:p>
          <a:p>
            <a:pPr marL="33274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332740" algn="l"/>
                <a:tab pos="1011555" algn="l"/>
              </a:tabLst>
            </a:pPr>
            <a:r>
              <a:rPr sz="2800" spc="-5" dirty="0">
                <a:latin typeface="Constantia"/>
                <a:cs typeface="Constantia"/>
              </a:rPr>
              <a:t>XS	</a:t>
            </a:r>
            <a:r>
              <a:rPr sz="2800" spc="-10" dirty="0">
                <a:latin typeface="Constantia"/>
                <a:cs typeface="Constantia"/>
              </a:rPr>
              <a:t>Corneal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scarring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0"/>
            <a:ext cx="8064500" cy="660463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4563745" algn="l"/>
              </a:tabLst>
            </a:pPr>
            <a:r>
              <a:rPr sz="2600" spc="-10" dirty="0">
                <a:latin typeface="Constantia"/>
                <a:cs typeface="Constantia"/>
              </a:rPr>
              <a:t>Rhodopsin-protein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scotopsin	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11-cis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retinal.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light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sensitive-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rodopsin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decomposed</a:t>
            </a:r>
            <a:endParaRPr sz="2600">
              <a:latin typeface="Constantia"/>
              <a:cs typeface="Constantia"/>
            </a:endParaRPr>
          </a:p>
          <a:p>
            <a:pPr marL="286385" marR="71818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11-cis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retinal--- &gt;11-trans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retinal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splits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off</a:t>
            </a:r>
            <a:r>
              <a:rPr sz="2600" spc="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scotopsin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dark-retiene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isomerase–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reverse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reaction</a:t>
            </a:r>
            <a:endParaRPr sz="2600">
              <a:latin typeface="Constantia"/>
              <a:cs typeface="Constantia"/>
            </a:endParaRPr>
          </a:p>
          <a:p>
            <a:pPr marL="286385" marR="56896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11-cis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retinal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combines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scotopsin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regenerate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rhodopsin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(vit.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dependent)</a:t>
            </a:r>
            <a:endParaRPr sz="2600">
              <a:latin typeface="Constantia"/>
              <a:cs typeface="Constantia"/>
            </a:endParaRPr>
          </a:p>
          <a:p>
            <a:pPr marL="286385" marR="43497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5" dirty="0">
                <a:latin typeface="Constantia"/>
                <a:cs typeface="Constantia"/>
              </a:rPr>
              <a:t>X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thalmi</a:t>
            </a:r>
            <a:r>
              <a:rPr sz="2600" dirty="0">
                <a:latin typeface="Constantia"/>
                <a:cs typeface="Constantia"/>
              </a:rPr>
              <a:t>a-p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gmentation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caruncl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loss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rma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lus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5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eb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al 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j</a:t>
            </a:r>
            <a:r>
              <a:rPr sz="2600" spc="10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nct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spc="-35" dirty="0">
                <a:latin typeface="Constantia"/>
                <a:cs typeface="Constantia"/>
              </a:rPr>
              <a:t>v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-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spc="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wri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60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38735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Bitots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spot-chalky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grey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spots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temporal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side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corneas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-cleral</a:t>
            </a:r>
            <a:r>
              <a:rPr sz="2600" spc="-5" dirty="0">
                <a:latin typeface="Constantia"/>
                <a:cs typeface="Constantia"/>
              </a:rPr>
              <a:t> junction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3561715" algn="l"/>
              </a:tabLst>
            </a:pPr>
            <a:r>
              <a:rPr sz="2600" spc="-50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om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lac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-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ne</a:t>
            </a:r>
            <a:r>
              <a:rPr sz="2600" dirty="0">
                <a:latin typeface="Constantia"/>
                <a:cs typeface="Constantia"/>
              </a:rPr>
              <a:t>a	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ul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ed.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entual</a:t>
            </a:r>
            <a:r>
              <a:rPr sz="2600" spc="-2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  </a:t>
            </a:r>
            <a:r>
              <a:rPr sz="2600" spc="-10" dirty="0">
                <a:latin typeface="Constantia"/>
                <a:cs typeface="Constantia"/>
              </a:rPr>
              <a:t>infected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perforation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cornea occurs </a:t>
            </a:r>
            <a:r>
              <a:rPr sz="2600" spc="-5" dirty="0">
                <a:latin typeface="Constantia"/>
                <a:cs typeface="Constantia"/>
              </a:rPr>
              <a:t>resulting in </a:t>
            </a:r>
            <a:r>
              <a:rPr sz="2600" dirty="0">
                <a:latin typeface="Constantia"/>
                <a:cs typeface="Constantia"/>
              </a:rPr>
              <a:t> opacification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blindness.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" y="228598"/>
            <a:ext cx="89154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091" y="248411"/>
            <a:ext cx="3497579" cy="89915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9644" y="377393"/>
            <a:ext cx="2794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6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4400" b="1" spc="-8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4400" b="1" dirty="0">
                <a:solidFill>
                  <a:srgbClr val="FFFF00"/>
                </a:solidFill>
                <a:latin typeface="Constantia"/>
                <a:cs typeface="Constantia"/>
              </a:rPr>
              <a:t>eatment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378965"/>
            <a:ext cx="7818755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83995">
              <a:lnSpc>
                <a:spcPct val="100000"/>
              </a:lnSpc>
              <a:spcBef>
                <a:spcPts val="105"/>
              </a:spcBef>
              <a:buSzPct val="96875"/>
              <a:buFont typeface="Constantia"/>
              <a:buChar char="•"/>
              <a:tabLst>
                <a:tab pos="140970" algn="l"/>
              </a:tabLst>
            </a:pPr>
            <a:r>
              <a:rPr sz="3200" b="1" spc="-114" dirty="0">
                <a:solidFill>
                  <a:srgbClr val="00FF00"/>
                </a:solidFill>
                <a:latin typeface="Constantia"/>
                <a:cs typeface="Constantia"/>
              </a:rPr>
              <a:t>F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or</a:t>
            </a:r>
            <a:r>
              <a:rPr sz="3200" b="1" spc="-165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t</a:t>
            </a:r>
            <a:r>
              <a:rPr sz="3200" b="1" spc="-50" dirty="0">
                <a:solidFill>
                  <a:srgbClr val="00FF00"/>
                </a:solidFill>
                <a:latin typeface="Constantia"/>
                <a:cs typeface="Constantia"/>
              </a:rPr>
              <a:t>r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eatment</a:t>
            </a:r>
            <a:r>
              <a:rPr sz="3200" b="1" spc="-160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of</a:t>
            </a:r>
            <a:r>
              <a:rPr sz="3200" b="1" spc="-20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spc="-70" dirty="0">
                <a:solidFill>
                  <a:srgbClr val="00FF00"/>
                </a:solidFill>
                <a:latin typeface="Constantia"/>
                <a:cs typeface="Constantia"/>
              </a:rPr>
              <a:t>x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e</a:t>
            </a:r>
            <a:r>
              <a:rPr sz="3200" b="1" spc="-45" dirty="0">
                <a:solidFill>
                  <a:srgbClr val="00FF00"/>
                </a:solidFill>
                <a:latin typeface="Constantia"/>
                <a:cs typeface="Constantia"/>
              </a:rPr>
              <a:t>r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ophthalmi</a:t>
            </a:r>
            <a:r>
              <a:rPr sz="3200" b="1" spc="-10" dirty="0">
                <a:solidFill>
                  <a:srgbClr val="00FF00"/>
                </a:solidFill>
                <a:latin typeface="Constantia"/>
                <a:cs typeface="Constantia"/>
              </a:rPr>
              <a:t>a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,  </a:t>
            </a:r>
            <a:r>
              <a:rPr sz="3200" b="1" spc="-20" dirty="0">
                <a:solidFill>
                  <a:srgbClr val="00FF00"/>
                </a:solidFill>
                <a:latin typeface="Constantia"/>
                <a:cs typeface="Constantia"/>
              </a:rPr>
              <a:t>according</a:t>
            </a:r>
            <a:r>
              <a:rPr sz="3200" b="1" spc="-85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spc="-25" dirty="0">
                <a:solidFill>
                  <a:srgbClr val="00FF00"/>
                </a:solidFill>
                <a:latin typeface="Constantia"/>
                <a:cs typeface="Constantia"/>
              </a:rPr>
              <a:t>to</a:t>
            </a:r>
            <a:r>
              <a:rPr sz="3200" b="1" spc="-135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spc="5" dirty="0">
                <a:solidFill>
                  <a:srgbClr val="00FF00"/>
                </a:solidFill>
                <a:latin typeface="Constantia"/>
                <a:cs typeface="Constantia"/>
              </a:rPr>
              <a:t>WHO</a:t>
            </a:r>
            <a:r>
              <a:rPr sz="3200" b="1" spc="-114" dirty="0">
                <a:solidFill>
                  <a:srgbClr val="00FF00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00FF00"/>
                </a:solidFill>
                <a:latin typeface="Constantia"/>
                <a:cs typeface="Constantia"/>
              </a:rPr>
              <a:t>guidelines.</a:t>
            </a:r>
            <a:endParaRPr sz="3200">
              <a:latin typeface="Constantia"/>
              <a:cs typeface="Constantia"/>
            </a:endParaRPr>
          </a:p>
          <a:p>
            <a:pPr marL="469900" marR="1667510" lvl="1">
              <a:lnSpc>
                <a:spcPct val="100000"/>
              </a:lnSpc>
              <a:spcBef>
                <a:spcPts val="1920"/>
              </a:spcBef>
              <a:buClr>
                <a:srgbClr val="FFCC00"/>
              </a:buClr>
              <a:buSzPct val="96875"/>
              <a:buFont typeface="Wingdings"/>
              <a:buChar char=""/>
              <a:tabLst>
                <a:tab pos="794385" algn="l"/>
              </a:tabLst>
            </a:pPr>
            <a:r>
              <a:rPr sz="3200" b="1" dirty="0">
                <a:latin typeface="Constantia"/>
                <a:cs typeface="Constantia"/>
              </a:rPr>
              <a:t>&gt;1</a:t>
            </a:r>
            <a:r>
              <a:rPr sz="3200" b="1" spc="-105" dirty="0">
                <a:latin typeface="Constantia"/>
                <a:cs typeface="Constantia"/>
              </a:rPr>
              <a:t> </a:t>
            </a:r>
            <a:r>
              <a:rPr sz="3200" b="1" spc="-70" dirty="0">
                <a:latin typeface="Constantia"/>
                <a:cs typeface="Constantia"/>
              </a:rPr>
              <a:t>y</a:t>
            </a:r>
            <a:r>
              <a:rPr sz="3200" b="1" dirty="0">
                <a:latin typeface="Constantia"/>
                <a:cs typeface="Constantia"/>
              </a:rPr>
              <a:t>ea</a:t>
            </a:r>
            <a:r>
              <a:rPr sz="3200" b="1" spc="-5" dirty="0">
                <a:latin typeface="Constantia"/>
                <a:cs typeface="Constantia"/>
              </a:rPr>
              <a:t>r-</a:t>
            </a:r>
            <a:r>
              <a:rPr sz="3200" b="1" dirty="0">
                <a:latin typeface="Constantia"/>
                <a:cs typeface="Constantia"/>
              </a:rPr>
              <a:t>2</a:t>
            </a:r>
            <a:r>
              <a:rPr sz="3200" b="1" spc="-10" dirty="0">
                <a:latin typeface="Constantia"/>
                <a:cs typeface="Constantia"/>
              </a:rPr>
              <a:t>,</a:t>
            </a:r>
            <a:r>
              <a:rPr sz="3200" b="1" spc="-5" dirty="0">
                <a:latin typeface="Constantia"/>
                <a:cs typeface="Constantia"/>
              </a:rPr>
              <a:t>00,00</a:t>
            </a:r>
            <a:r>
              <a:rPr sz="3200" b="1" dirty="0">
                <a:latin typeface="Constantia"/>
                <a:cs typeface="Constantia"/>
              </a:rPr>
              <a:t>0</a:t>
            </a:r>
            <a:r>
              <a:rPr sz="3200" b="1" spc="-2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IU</a:t>
            </a:r>
            <a:r>
              <a:rPr sz="3200" b="1" spc="-8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o</a:t>
            </a:r>
            <a:r>
              <a:rPr sz="3200" b="1" spc="-60" dirty="0">
                <a:latin typeface="Constantia"/>
                <a:cs typeface="Constantia"/>
              </a:rPr>
              <a:t>r</a:t>
            </a:r>
            <a:r>
              <a:rPr sz="3200" b="1" dirty="0">
                <a:latin typeface="Constantia"/>
                <a:cs typeface="Constantia"/>
              </a:rPr>
              <a:t>al</a:t>
            </a:r>
            <a:r>
              <a:rPr sz="3200" b="1" spc="-35" dirty="0">
                <a:latin typeface="Constantia"/>
                <a:cs typeface="Constantia"/>
              </a:rPr>
              <a:t>l</a:t>
            </a:r>
            <a:r>
              <a:rPr sz="3200" b="1" dirty="0">
                <a:latin typeface="Constantia"/>
                <a:cs typeface="Constantia"/>
              </a:rPr>
              <a:t>y</a:t>
            </a:r>
            <a:r>
              <a:rPr sz="3200" b="1" spc="-17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on  </a:t>
            </a:r>
            <a:r>
              <a:rPr sz="3200" b="1" spc="-5" dirty="0">
                <a:latin typeface="Constantia"/>
                <a:cs typeface="Constantia"/>
              </a:rPr>
              <a:t>presentation</a:t>
            </a:r>
            <a:endParaRPr sz="3200">
              <a:latin typeface="Constantia"/>
              <a:cs typeface="Constantia"/>
            </a:endParaRPr>
          </a:p>
          <a:p>
            <a:pPr marL="4438650" marR="5080" indent="-3175">
              <a:lnSpc>
                <a:spcPct val="150000"/>
              </a:lnSpc>
              <a:spcBef>
                <a:spcPts val="5"/>
              </a:spcBef>
            </a:pP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40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following</a:t>
            </a:r>
            <a:r>
              <a:rPr sz="3200" b="1" spc="-150" dirty="0">
                <a:latin typeface="Constantia"/>
                <a:cs typeface="Constantia"/>
              </a:rPr>
              <a:t> </a:t>
            </a:r>
            <a:r>
              <a:rPr sz="3200" b="1" spc="-95" dirty="0">
                <a:latin typeface="Constantia"/>
                <a:cs typeface="Constantia"/>
              </a:rPr>
              <a:t>day. </a:t>
            </a:r>
            <a:r>
              <a:rPr sz="3200" b="1" spc="-75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1</a:t>
            </a:r>
            <a:r>
              <a:rPr sz="3200" b="1" spc="-50" dirty="0">
                <a:latin typeface="Constantia"/>
                <a:cs typeface="Constantia"/>
              </a:rPr>
              <a:t> </a:t>
            </a:r>
            <a:r>
              <a:rPr sz="3200" b="1" spc="-25" dirty="0">
                <a:latin typeface="Constantia"/>
                <a:cs typeface="Constantia"/>
              </a:rPr>
              <a:t>to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4</a:t>
            </a:r>
            <a:r>
              <a:rPr sz="3200" b="1" spc="-110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weeks</a:t>
            </a:r>
            <a:r>
              <a:rPr sz="3200" b="1" spc="-110" dirty="0">
                <a:latin typeface="Constantia"/>
                <a:cs typeface="Constantia"/>
              </a:rPr>
              <a:t> </a:t>
            </a:r>
            <a:r>
              <a:rPr sz="3200" b="1" spc="-55" dirty="0">
                <a:latin typeface="Constantia"/>
                <a:cs typeface="Constantia"/>
              </a:rPr>
              <a:t>later.</a:t>
            </a:r>
            <a:endParaRPr sz="3200">
              <a:latin typeface="Constantia"/>
              <a:cs typeface="Constantia"/>
            </a:endParaRPr>
          </a:p>
          <a:p>
            <a:pPr marL="793750" lvl="1" indent="-324485">
              <a:lnSpc>
                <a:spcPct val="100000"/>
              </a:lnSpc>
              <a:spcBef>
                <a:spcPts val="1920"/>
              </a:spcBef>
              <a:buClr>
                <a:srgbClr val="FF9900"/>
              </a:buClr>
              <a:buSzPct val="96875"/>
              <a:buFont typeface="Wingdings"/>
              <a:buChar char=""/>
              <a:tabLst>
                <a:tab pos="794385" algn="l"/>
                <a:tab pos="2853055" algn="l"/>
              </a:tabLst>
            </a:pPr>
            <a:r>
              <a:rPr sz="3200" b="1" spc="-5" dirty="0">
                <a:latin typeface="Constantia"/>
                <a:cs typeface="Constantia"/>
              </a:rPr>
              <a:t>6mths-1yr	1,00,000</a:t>
            </a:r>
            <a:r>
              <a:rPr sz="3200" b="1" spc="-4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IU</a:t>
            </a:r>
            <a:endParaRPr sz="3200">
              <a:latin typeface="Constantia"/>
              <a:cs typeface="Constantia"/>
            </a:endParaRPr>
          </a:p>
          <a:p>
            <a:pPr marL="793750" lvl="1" indent="-324485">
              <a:lnSpc>
                <a:spcPct val="100000"/>
              </a:lnSpc>
              <a:spcBef>
                <a:spcPts val="1920"/>
              </a:spcBef>
              <a:buClr>
                <a:srgbClr val="FF9900"/>
              </a:buClr>
              <a:buSzPct val="96875"/>
              <a:buFont typeface="Wingdings"/>
              <a:buChar char=""/>
              <a:tabLst>
                <a:tab pos="794385" algn="l"/>
              </a:tabLst>
            </a:pPr>
            <a:r>
              <a:rPr sz="3200" b="1" spc="-5" dirty="0">
                <a:latin typeface="Constantia"/>
                <a:cs typeface="Constantia"/>
              </a:rPr>
              <a:t>&lt;6mths-50,000</a:t>
            </a:r>
            <a:r>
              <a:rPr sz="3200" b="1" spc="-2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IU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775" y="650748"/>
            <a:ext cx="7640320" cy="1203960"/>
            <a:chOff x="874775" y="650748"/>
            <a:chExt cx="7640320" cy="1203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75" y="650748"/>
              <a:ext cx="2791968" cy="781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40" y="650748"/>
              <a:ext cx="763524" cy="781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3571" y="778764"/>
              <a:ext cx="5081016" cy="649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259" y="1272540"/>
              <a:ext cx="5705855" cy="58216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5844" y="755345"/>
            <a:ext cx="7038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FF00"/>
                </a:solidFill>
                <a:latin typeface="Constantia"/>
                <a:cs typeface="Constantia"/>
              </a:rPr>
              <a:t>TOXICITY-</a:t>
            </a:r>
            <a:r>
              <a:rPr sz="3600" b="1" spc="31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onstantia"/>
                <a:cs typeface="Constantia"/>
              </a:rPr>
              <a:t>Children</a:t>
            </a:r>
            <a:r>
              <a:rPr sz="2800" spc="-9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onstantia"/>
                <a:cs typeface="Constantia"/>
              </a:rPr>
              <a:t>and</a:t>
            </a:r>
            <a:r>
              <a:rPr sz="2800" spc="-6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onstantia"/>
                <a:cs typeface="Constantia"/>
              </a:rPr>
              <a:t>adults</a:t>
            </a:r>
            <a:r>
              <a:rPr sz="2800" spc="-3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onstantia"/>
                <a:cs typeface="Constantia"/>
              </a:rPr>
              <a:t>ingesting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3732" y="1816607"/>
            <a:ext cx="6559550" cy="664845"/>
            <a:chOff x="903732" y="1816607"/>
            <a:chExt cx="6559550" cy="6648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732" y="1816607"/>
              <a:ext cx="726948" cy="6644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9660" y="1819655"/>
              <a:ext cx="5804916" cy="6614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5079" y="1819655"/>
              <a:ext cx="1107948" cy="66141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45844" y="1214055"/>
            <a:ext cx="7102475" cy="550354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spc="-5" dirty="0">
                <a:latin typeface="Constantia"/>
                <a:cs typeface="Constantia"/>
              </a:rPr>
              <a:t>&gt;50,0</a:t>
            </a:r>
            <a:r>
              <a:rPr sz="2800" spc="-20" dirty="0">
                <a:latin typeface="Constantia"/>
                <a:cs typeface="Constantia"/>
              </a:rPr>
              <a:t>0</a:t>
            </a:r>
            <a:r>
              <a:rPr sz="2800" spc="-5" dirty="0">
                <a:latin typeface="Constantia"/>
                <a:cs typeface="Constantia"/>
              </a:rPr>
              <a:t>0</a:t>
            </a:r>
            <a:r>
              <a:rPr sz="2800" spc="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IU/d</a:t>
            </a:r>
            <a:r>
              <a:rPr sz="2800" spc="-70" dirty="0">
                <a:latin typeface="Constantia"/>
                <a:cs typeface="Constantia"/>
              </a:rPr>
              <a:t>a</a:t>
            </a:r>
            <a:r>
              <a:rPr sz="2800" spc="-5" dirty="0">
                <a:latin typeface="Constantia"/>
                <a:cs typeface="Constantia"/>
              </a:rPr>
              <a:t>y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f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se</a:t>
            </a:r>
            <a:r>
              <a:rPr sz="2800" spc="-75" dirty="0">
                <a:latin typeface="Constantia"/>
                <a:cs typeface="Constantia"/>
              </a:rPr>
              <a:t>v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spc="-55" dirty="0">
                <a:latin typeface="Constantia"/>
                <a:cs typeface="Constantia"/>
              </a:rPr>
              <a:t>r</a:t>
            </a:r>
            <a:r>
              <a:rPr sz="2800" spc="-5" dirty="0">
                <a:latin typeface="Constantia"/>
                <a:cs typeface="Constantia"/>
              </a:rPr>
              <a:t>al</a:t>
            </a:r>
            <a:r>
              <a:rPr sz="2800" spc="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month.</a:t>
            </a:r>
            <a:endParaRPr sz="2800">
              <a:latin typeface="Constantia"/>
              <a:cs typeface="Constantia"/>
            </a:endParaRPr>
          </a:p>
          <a:p>
            <a:pPr marL="198120" indent="-186055">
              <a:lnSpc>
                <a:spcPct val="100000"/>
              </a:lnSpc>
              <a:spcBef>
                <a:spcPts val="1250"/>
              </a:spcBef>
              <a:buSzPct val="96875"/>
              <a:buFont typeface="Tahoma"/>
              <a:buChar char="•"/>
              <a:tabLst>
                <a:tab pos="198755" algn="l"/>
              </a:tabLst>
            </a:pPr>
            <a:r>
              <a:rPr sz="3200" b="1" dirty="0">
                <a:solidFill>
                  <a:srgbClr val="00FF00"/>
                </a:solidFill>
                <a:latin typeface="Tahoma"/>
                <a:cs typeface="Tahoma"/>
              </a:rPr>
              <a:t>Vitamin</a:t>
            </a:r>
            <a:r>
              <a:rPr sz="3200" b="1" spc="-1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Tahoma"/>
                <a:cs typeface="Tahoma"/>
              </a:rPr>
              <a:t>A</a:t>
            </a:r>
            <a:r>
              <a:rPr sz="3200" b="1" spc="-5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Tahoma"/>
                <a:cs typeface="Tahoma"/>
              </a:rPr>
              <a:t>in</a:t>
            </a:r>
            <a:r>
              <a:rPr sz="3200" b="1" spc="-10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Tahoma"/>
                <a:cs typeface="Tahoma"/>
              </a:rPr>
              <a:t>excess</a:t>
            </a:r>
            <a:r>
              <a:rPr sz="3200" b="1" spc="-15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Tahoma"/>
                <a:cs typeface="Tahoma"/>
              </a:rPr>
              <a:t>leads</a:t>
            </a:r>
            <a:r>
              <a:rPr sz="3200" b="1" spc="-40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FF00"/>
                </a:solidFill>
                <a:latin typeface="Tahoma"/>
                <a:cs typeface="Tahoma"/>
              </a:rPr>
              <a:t>to:</a:t>
            </a:r>
            <a:endParaRPr sz="3200">
              <a:latin typeface="Tahoma"/>
              <a:cs typeface="Tahoma"/>
            </a:endParaRPr>
          </a:p>
          <a:p>
            <a:pPr marL="174625" indent="-162560">
              <a:lnSpc>
                <a:spcPct val="100000"/>
              </a:lnSpc>
              <a:spcBef>
                <a:spcPts val="1685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5" dirty="0">
                <a:latin typeface="Tahoma"/>
                <a:cs typeface="Tahoma"/>
              </a:rPr>
              <a:t>Dermatitis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with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xanthosis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cutis</a:t>
            </a:r>
            <a:endParaRPr sz="2800">
              <a:latin typeface="Tahoma"/>
              <a:cs typeface="Tahoma"/>
            </a:endParaRPr>
          </a:p>
          <a:p>
            <a:pPr marL="174625" indent="-162560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10" dirty="0">
                <a:latin typeface="Tahoma"/>
                <a:cs typeface="Tahoma"/>
              </a:rPr>
              <a:t>Hepatosplenomegaly</a:t>
            </a:r>
            <a:endParaRPr sz="2800">
              <a:latin typeface="Tahoma"/>
              <a:cs typeface="Tahoma"/>
            </a:endParaRPr>
          </a:p>
          <a:p>
            <a:pPr marL="174625" indent="-162560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5" dirty="0">
                <a:latin typeface="Tahoma"/>
                <a:cs typeface="Tahoma"/>
              </a:rPr>
              <a:t>Fatigue,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malaise,</a:t>
            </a:r>
            <a:r>
              <a:rPr sz="2800" b="1" spc="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anorexia,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vomiting</a:t>
            </a:r>
            <a:endParaRPr sz="2800">
              <a:latin typeface="Tahoma"/>
              <a:cs typeface="Tahoma"/>
            </a:endParaRPr>
          </a:p>
          <a:p>
            <a:pPr marL="174625" indent="-162560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10" dirty="0">
                <a:latin typeface="Tahoma"/>
                <a:cs typeface="Tahoma"/>
              </a:rPr>
              <a:t>Bone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pain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&amp; increased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risk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fracture</a:t>
            </a:r>
            <a:endParaRPr sz="2800">
              <a:latin typeface="Tahoma"/>
              <a:cs typeface="Tahoma"/>
            </a:endParaRPr>
          </a:p>
          <a:p>
            <a:pPr marL="174625" indent="-162560">
              <a:lnSpc>
                <a:spcPct val="100000"/>
              </a:lnSpc>
              <a:spcBef>
                <a:spcPts val="1685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10" dirty="0">
                <a:latin typeface="Tahoma"/>
                <a:cs typeface="Tahoma"/>
              </a:rPr>
              <a:t>Pseudotumor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Cerebri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10" dirty="0">
                <a:latin typeface="Tahoma"/>
                <a:cs typeface="Tahoma"/>
              </a:rPr>
              <a:t>Xray-hyperostosis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shafts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long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bones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8714"/>
            <a:ext cx="3011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PREVENTION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99514"/>
            <a:ext cx="7693659" cy="303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The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National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vitamin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prophylaxis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programme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/>
              <a:buChar char="⚫"/>
            </a:pPr>
            <a:endParaRPr sz="30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1-5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yrs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,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every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6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mths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Segoe UI Symbol"/>
              <a:buChar char="⚫"/>
            </a:pPr>
            <a:endParaRPr sz="30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2,00,000</a:t>
            </a:r>
            <a:r>
              <a:rPr sz="2600" b="1" spc="-4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IU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Segoe UI Symbol"/>
              <a:buChar char="⚫"/>
            </a:pPr>
            <a:endParaRPr sz="305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Fortification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6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food(wai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wai,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dalda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ghee).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02992" y="172212"/>
            <a:ext cx="3750563" cy="89915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35604" y="301193"/>
            <a:ext cx="30441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0" dirty="0">
                <a:solidFill>
                  <a:srgbClr val="FFFF00"/>
                </a:solidFill>
                <a:latin typeface="Constantia"/>
                <a:cs typeface="Constantia"/>
              </a:rPr>
              <a:t>VITAMIN</a:t>
            </a:r>
            <a:r>
              <a:rPr sz="4400" b="1" spc="-7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400" b="1" spc="5" dirty="0">
                <a:solidFill>
                  <a:srgbClr val="FFFF00"/>
                </a:solidFill>
                <a:latin typeface="Constantia"/>
                <a:cs typeface="Constantia"/>
              </a:rPr>
              <a:t>D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1534413"/>
            <a:ext cx="826389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9135">
              <a:lnSpc>
                <a:spcPct val="100000"/>
              </a:lnSpc>
              <a:spcBef>
                <a:spcPts val="95"/>
              </a:spcBef>
              <a:buClr>
                <a:srgbClr val="00FF00"/>
              </a:buClr>
              <a:buSzPct val="85714"/>
              <a:buFont typeface="Wingdings"/>
              <a:buChar char=""/>
              <a:tabLst>
                <a:tab pos="358775" algn="l"/>
              </a:tabLst>
            </a:pPr>
            <a:r>
              <a:rPr sz="2800" b="1" spc="-10" dirty="0">
                <a:latin typeface="Constantia"/>
                <a:cs typeface="Constantia"/>
              </a:rPr>
              <a:t>Vitamin</a:t>
            </a:r>
            <a:r>
              <a:rPr sz="2800" b="1" spc="-4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D</a:t>
            </a:r>
            <a:r>
              <a:rPr sz="2800" b="1" spc="-6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comprises</a:t>
            </a:r>
            <a:r>
              <a:rPr sz="2800" b="1" spc="-7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a</a:t>
            </a:r>
            <a:r>
              <a:rPr sz="2800" b="1" spc="-14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group</a:t>
            </a:r>
            <a:r>
              <a:rPr sz="2800" b="1" spc="-12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of</a:t>
            </a:r>
            <a:r>
              <a:rPr sz="2800" b="1" spc="10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sterols;</a:t>
            </a:r>
            <a:r>
              <a:rPr sz="2800" b="1" spc="-1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the </a:t>
            </a:r>
            <a:r>
              <a:rPr sz="2800" b="1" spc="-650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most </a:t>
            </a:r>
            <a:r>
              <a:rPr sz="2800" b="1" spc="-5" dirty="0">
                <a:latin typeface="Constantia"/>
                <a:cs typeface="Constantia"/>
              </a:rPr>
              <a:t>important of </a:t>
            </a:r>
            <a:r>
              <a:rPr sz="2800" b="1" spc="-15" dirty="0">
                <a:latin typeface="Constantia"/>
                <a:cs typeface="Constantia"/>
              </a:rPr>
              <a:t>which </a:t>
            </a:r>
            <a:r>
              <a:rPr sz="2800" b="1" spc="-20" dirty="0">
                <a:latin typeface="Constantia"/>
                <a:cs typeface="Constantia"/>
              </a:rPr>
              <a:t>are </a:t>
            </a:r>
            <a:r>
              <a:rPr sz="2800" b="1" spc="-15" dirty="0">
                <a:latin typeface="Constantia"/>
                <a:cs typeface="Constantia"/>
              </a:rPr>
              <a:t>cholecalciferol </a:t>
            </a:r>
            <a:r>
              <a:rPr sz="2800" b="1" spc="-1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(vitamin</a:t>
            </a:r>
            <a:r>
              <a:rPr sz="2800" b="1" spc="-5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D3)</a:t>
            </a:r>
            <a:r>
              <a:rPr sz="2800" b="1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</a:t>
            </a:r>
            <a:r>
              <a:rPr sz="2800" b="1" spc="-50" dirty="0">
                <a:latin typeface="Constantia"/>
                <a:cs typeface="Constantia"/>
              </a:rPr>
              <a:t> </a:t>
            </a:r>
            <a:r>
              <a:rPr sz="2800" b="1" spc="-30" dirty="0">
                <a:latin typeface="Constantia"/>
                <a:cs typeface="Constantia"/>
              </a:rPr>
              <a:t>ergosterol</a:t>
            </a:r>
            <a:r>
              <a:rPr sz="2800" b="1" spc="3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(vitamin</a:t>
            </a:r>
            <a:r>
              <a:rPr sz="2800" b="1" spc="-4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D2).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"/>
            </a:pPr>
            <a:endParaRPr sz="2750">
              <a:latin typeface="Constantia"/>
              <a:cs typeface="Constantia"/>
            </a:endParaRPr>
          </a:p>
          <a:p>
            <a:pPr marL="12700" marR="621030">
              <a:lnSpc>
                <a:spcPct val="100000"/>
              </a:lnSpc>
              <a:buClr>
                <a:srgbClr val="00FF00"/>
              </a:buClr>
              <a:buFont typeface="Wingdings"/>
              <a:buChar char=""/>
              <a:tabLst>
                <a:tab pos="414020" algn="l"/>
              </a:tabLst>
            </a:pPr>
            <a:r>
              <a:rPr sz="2800" b="1" spc="-15" dirty="0">
                <a:latin typeface="Constantia"/>
                <a:cs typeface="Constantia"/>
              </a:rPr>
              <a:t>Humans</a:t>
            </a:r>
            <a:r>
              <a:rPr sz="2800" b="1" spc="-5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</a:t>
            </a:r>
            <a:r>
              <a:rPr sz="2800" b="1" spc="-7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animal</a:t>
            </a:r>
            <a:r>
              <a:rPr sz="2800" b="1" spc="-20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utilize</a:t>
            </a:r>
            <a:r>
              <a:rPr sz="2800" b="1" spc="-130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only</a:t>
            </a:r>
            <a:r>
              <a:rPr sz="2800" b="1" spc="-13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vitamin</a:t>
            </a:r>
            <a:r>
              <a:rPr sz="2800" b="1" spc="-5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D3</a:t>
            </a:r>
            <a:r>
              <a:rPr sz="2800" b="1" spc="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 </a:t>
            </a:r>
            <a:r>
              <a:rPr sz="2800" b="1" spc="-65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they can </a:t>
            </a:r>
            <a:r>
              <a:rPr sz="2800" b="1" spc="-25" dirty="0">
                <a:latin typeface="Constantia"/>
                <a:cs typeface="Constantia"/>
              </a:rPr>
              <a:t>produce </a:t>
            </a:r>
            <a:r>
              <a:rPr sz="2800" b="1" spc="-5" dirty="0">
                <a:latin typeface="Constantia"/>
                <a:cs typeface="Constantia"/>
              </a:rPr>
              <a:t>it inside their </a:t>
            </a:r>
            <a:r>
              <a:rPr sz="2800" b="1" spc="-10" dirty="0">
                <a:latin typeface="Constantia"/>
                <a:cs typeface="Constantia"/>
              </a:rPr>
              <a:t>bodies </a:t>
            </a:r>
            <a:r>
              <a:rPr sz="2800" b="1" spc="-20" dirty="0">
                <a:latin typeface="Constantia"/>
                <a:cs typeface="Constantia"/>
              </a:rPr>
              <a:t>from </a:t>
            </a:r>
            <a:r>
              <a:rPr sz="2800" b="1" spc="-15" dirty="0">
                <a:latin typeface="Constantia"/>
                <a:cs typeface="Constantia"/>
              </a:rPr>
              <a:t> cholesterol.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"/>
            </a:pPr>
            <a:endParaRPr sz="275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buClr>
                <a:srgbClr val="00FF00"/>
              </a:buClr>
              <a:buFont typeface="Wingdings"/>
              <a:buChar char=""/>
              <a:tabLst>
                <a:tab pos="414020" algn="l"/>
              </a:tabLst>
            </a:pPr>
            <a:r>
              <a:rPr sz="2800" b="1" spc="-15" dirty="0">
                <a:latin typeface="Constantia"/>
                <a:cs typeface="Constantia"/>
              </a:rPr>
              <a:t>Cholesterol </a:t>
            </a:r>
            <a:r>
              <a:rPr sz="2800" b="1" spc="-5" dirty="0">
                <a:latin typeface="Constantia"/>
                <a:cs typeface="Constantia"/>
              </a:rPr>
              <a:t>is </a:t>
            </a:r>
            <a:r>
              <a:rPr sz="2800" b="1" spc="-35" dirty="0">
                <a:latin typeface="Constantia"/>
                <a:cs typeface="Constantia"/>
              </a:rPr>
              <a:t>converted </a:t>
            </a:r>
            <a:r>
              <a:rPr sz="2800" b="1" spc="-30" dirty="0">
                <a:latin typeface="Constantia"/>
                <a:cs typeface="Constantia"/>
              </a:rPr>
              <a:t>to </a:t>
            </a:r>
            <a:r>
              <a:rPr sz="2800" b="1" spc="-25" dirty="0">
                <a:latin typeface="Constantia"/>
                <a:cs typeface="Constantia"/>
              </a:rPr>
              <a:t>7-dehydro- </a:t>
            </a:r>
            <a:r>
              <a:rPr sz="2800" b="1" spc="-20" dirty="0">
                <a:latin typeface="Constantia"/>
                <a:cs typeface="Constantia"/>
              </a:rPr>
              <a:t> cholesterol</a:t>
            </a:r>
            <a:r>
              <a:rPr sz="2800" b="1" spc="4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(7DC),</a:t>
            </a:r>
            <a:r>
              <a:rPr sz="2800" b="1" spc="-5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which</a:t>
            </a:r>
            <a:r>
              <a:rPr sz="2800" b="1" spc="-1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is</a:t>
            </a:r>
            <a:r>
              <a:rPr sz="2800" b="1" spc="-11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a</a:t>
            </a:r>
            <a:r>
              <a:rPr sz="2800" b="1" spc="-9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precursor</a:t>
            </a:r>
            <a:r>
              <a:rPr sz="2800" b="1" spc="-13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of </a:t>
            </a:r>
            <a:r>
              <a:rPr sz="2800" b="1" spc="-10" dirty="0">
                <a:latin typeface="Constantia"/>
                <a:cs typeface="Constantia"/>
              </a:rPr>
              <a:t>vitamin </a:t>
            </a:r>
            <a:r>
              <a:rPr sz="2800" b="1" spc="-65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D3.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150" y="457200"/>
            <a:ext cx="8572500" cy="18192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9300" y="1990764"/>
            <a:ext cx="2976245" cy="28790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Introduction</a:t>
            </a:r>
            <a:endParaRPr sz="2600" dirty="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Source</a:t>
            </a:r>
            <a:endParaRPr sz="2600" dirty="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-45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ai</a:t>
            </a:r>
            <a:r>
              <a:rPr sz="2600" b="1" spc="-3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6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600" dirty="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10" dirty="0">
                <a:solidFill>
                  <a:srgbClr val="FFFFFF"/>
                </a:solidFill>
                <a:latin typeface="Constantia"/>
                <a:cs typeface="Constantia"/>
              </a:rPr>
              <a:t>Deficiency</a:t>
            </a:r>
            <a:endParaRPr sz="2600" dirty="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Treatment</a:t>
            </a:r>
            <a:endParaRPr sz="2600" dirty="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-40" dirty="0">
                <a:solidFill>
                  <a:srgbClr val="FFFFFF"/>
                </a:solidFill>
                <a:latin typeface="Constantia"/>
                <a:cs typeface="Constantia"/>
              </a:rPr>
              <a:t>Toxicity</a:t>
            </a:r>
            <a:endParaRPr sz="2600" dirty="0">
              <a:latin typeface="Constantia"/>
              <a:cs typeface="Constant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05400" y="3886200"/>
            <a:ext cx="3733800" cy="29717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5656"/>
            <a:ext cx="3214116" cy="8199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00" y="430733"/>
            <a:ext cx="2582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0" dirty="0">
                <a:solidFill>
                  <a:srgbClr val="FFFF00"/>
                </a:solidFill>
                <a:latin typeface="Arial"/>
                <a:cs typeface="Arial"/>
              </a:rPr>
              <a:t>VITAMIN</a:t>
            </a:r>
            <a:r>
              <a:rPr sz="40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59610"/>
            <a:ext cx="7905115" cy="3805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904875" indent="-274320">
              <a:lnSpc>
                <a:spcPct val="100000"/>
              </a:lnSpc>
              <a:spcBef>
                <a:spcPts val="95"/>
              </a:spcBef>
              <a:buClr>
                <a:srgbClr val="00FF00"/>
              </a:buClr>
              <a:buSzPct val="85714"/>
              <a:buFont typeface="Wingdings"/>
              <a:buChar char=""/>
              <a:tabLst>
                <a:tab pos="369570" algn="l"/>
              </a:tabLst>
            </a:pPr>
            <a:r>
              <a:rPr sz="2800" b="1" spc="-5" dirty="0">
                <a:latin typeface="Arial"/>
                <a:cs typeface="Arial"/>
              </a:rPr>
              <a:t>Exposure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ultraviolet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rays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sunlight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convert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7DC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cholecalciferol.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"/>
            </a:pPr>
            <a:endParaRPr sz="25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5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b="1" spc="-10" dirty="0">
                <a:latin typeface="Arial"/>
                <a:cs typeface="Arial"/>
              </a:rPr>
              <a:t>Vitamin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D3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metabolically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inactive until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it is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hydroxylated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kidney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&amp;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dirty="0">
                <a:latin typeface="Arial"/>
                <a:cs typeface="Arial"/>
              </a:rPr>
              <a:t> liver </a:t>
            </a:r>
            <a:r>
              <a:rPr sz="2800" b="1" spc="-5" dirty="0">
                <a:latin typeface="Arial"/>
                <a:cs typeface="Arial"/>
              </a:rPr>
              <a:t>to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 </a:t>
            </a:r>
            <a:r>
              <a:rPr sz="2800" b="1" dirty="0">
                <a:latin typeface="Arial"/>
                <a:cs typeface="Arial"/>
              </a:rPr>
              <a:t> active</a:t>
            </a:r>
            <a:r>
              <a:rPr sz="2800" b="1" spc="-5" dirty="0">
                <a:latin typeface="Arial"/>
                <a:cs typeface="Arial"/>
              </a:rPr>
              <a:t> form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1,25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Dihydroxycholecalciferol.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"/>
            </a:pPr>
            <a:endParaRPr sz="2900">
              <a:latin typeface="Arial"/>
              <a:cs typeface="Arial"/>
            </a:endParaRPr>
          </a:p>
          <a:p>
            <a:pPr marL="286385" marR="429895" indent="-274320">
              <a:lnSpc>
                <a:spcPct val="100000"/>
              </a:lnSpc>
              <a:buClr>
                <a:srgbClr val="00FF00"/>
              </a:buClr>
              <a:buFont typeface="Wingdings"/>
              <a:buChar char=""/>
              <a:tabLst>
                <a:tab pos="427355" algn="l"/>
              </a:tabLst>
            </a:pPr>
            <a:r>
              <a:rPr sz="2800" b="1" dirty="0">
                <a:latin typeface="Arial"/>
                <a:cs typeface="Arial"/>
              </a:rPr>
              <a:t>1,25</a:t>
            </a:r>
            <a:r>
              <a:rPr sz="2800" b="1" spc="-10" dirty="0">
                <a:latin typeface="Arial"/>
                <a:cs typeface="Arial"/>
              </a:rPr>
              <a:t> DHC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acts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hormone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rather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than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vitamin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endocrine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&amp;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paracrine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properties.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91" y="858011"/>
            <a:ext cx="4012691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987297"/>
            <a:ext cx="33070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00"/>
                </a:solidFill>
                <a:latin typeface="Constantia"/>
                <a:cs typeface="Constantia"/>
              </a:rPr>
              <a:t>FUNCT</a:t>
            </a:r>
            <a:r>
              <a:rPr sz="4400" b="1" spc="-15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4400" b="1" dirty="0">
                <a:solidFill>
                  <a:srgbClr val="FFFF00"/>
                </a:solidFill>
                <a:latin typeface="Constantia"/>
                <a:cs typeface="Constantia"/>
              </a:rPr>
              <a:t>ONS</a:t>
            </a:r>
            <a:endParaRPr sz="44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4859" y="2368295"/>
            <a:ext cx="4249420" cy="584200"/>
            <a:chOff x="784859" y="2368295"/>
            <a:chExt cx="4249420" cy="584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59" y="2368295"/>
              <a:ext cx="638556" cy="5836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03" y="2369819"/>
              <a:ext cx="4087367" cy="58216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84859" y="3358896"/>
            <a:ext cx="3977640" cy="584200"/>
            <a:chOff x="784859" y="3358896"/>
            <a:chExt cx="3977640" cy="5842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59" y="3358896"/>
              <a:ext cx="638556" cy="5836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403" y="3360420"/>
              <a:ext cx="3816096" cy="58216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61060" y="4425696"/>
            <a:ext cx="2399030" cy="584200"/>
            <a:chOff x="861060" y="4425696"/>
            <a:chExt cx="2399030" cy="5842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" y="4425696"/>
              <a:ext cx="638556" cy="5836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604" y="4427220"/>
              <a:ext cx="2237232" cy="5821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93444" y="2470530"/>
            <a:ext cx="7551420" cy="3362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10" dirty="0">
                <a:solidFill>
                  <a:srgbClr val="00FF00"/>
                </a:solidFill>
                <a:latin typeface="Tahoma"/>
                <a:cs typeface="Tahoma"/>
              </a:rPr>
              <a:t>Calcium</a:t>
            </a:r>
            <a:r>
              <a:rPr sz="2800" b="1" spc="10" dirty="0">
                <a:solidFill>
                  <a:srgbClr val="00FF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00FF00"/>
                </a:solidFill>
                <a:latin typeface="Tahoma"/>
                <a:cs typeface="Tahoma"/>
              </a:rPr>
              <a:t>metabolism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vitamin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enhances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ca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absorption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 gut &amp;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renal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tubules.</a:t>
            </a:r>
            <a:endParaRPr sz="2800">
              <a:latin typeface="Tahoma"/>
              <a:cs typeface="Tahoma"/>
            </a:endParaRPr>
          </a:p>
          <a:p>
            <a:pPr marL="12700" marR="1282700">
              <a:lnSpc>
                <a:spcPct val="100000"/>
              </a:lnSpc>
              <a:spcBef>
                <a:spcPts val="1080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10" dirty="0">
                <a:solidFill>
                  <a:srgbClr val="00FF00"/>
                </a:solidFill>
                <a:latin typeface="Tahoma"/>
                <a:cs typeface="Tahoma"/>
              </a:rPr>
              <a:t>Cell </a:t>
            </a:r>
            <a:r>
              <a:rPr sz="2800" b="1" spc="-5" dirty="0">
                <a:solidFill>
                  <a:srgbClr val="00FF00"/>
                </a:solidFill>
                <a:latin typeface="Tahoma"/>
                <a:cs typeface="Tahoma"/>
              </a:rPr>
              <a:t>differentiation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particularly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of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collagen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&amp;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skin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epithelium</a:t>
            </a:r>
            <a:endParaRPr sz="2800">
              <a:latin typeface="Tahoma"/>
              <a:cs typeface="Tahoma"/>
            </a:endParaRPr>
          </a:p>
          <a:p>
            <a:pPr marL="88900" marR="247650" lvl="1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251460" algn="l"/>
              </a:tabLst>
            </a:pPr>
            <a:r>
              <a:rPr sz="2800" b="1" spc="-10" dirty="0">
                <a:solidFill>
                  <a:srgbClr val="00FF00"/>
                </a:solidFill>
                <a:latin typeface="Tahoma"/>
                <a:cs typeface="Tahoma"/>
              </a:rPr>
              <a:t>Immunity</a:t>
            </a:r>
            <a:r>
              <a:rPr sz="2800" b="1" spc="-10" dirty="0">
                <a:latin typeface="Tahoma"/>
                <a:cs typeface="Tahoma"/>
              </a:rPr>
              <a:t>: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important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for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Cell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Mediated </a:t>
            </a:r>
            <a:r>
              <a:rPr sz="2800" b="1" spc="-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Immunity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&amp; coordination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 </a:t>
            </a:r>
            <a:r>
              <a:rPr sz="2800" b="1" spc="-10" dirty="0">
                <a:latin typeface="Tahoma"/>
                <a:cs typeface="Tahoma"/>
              </a:rPr>
              <a:t>immune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response.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95875" y="2286000"/>
            <a:ext cx="4048124" cy="3505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96439" y="128015"/>
            <a:ext cx="5108448" cy="74066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68092" y="232664"/>
            <a:ext cx="4527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00"/>
                </a:solidFill>
                <a:latin typeface="Constantia"/>
                <a:cs typeface="Constantia"/>
              </a:rPr>
              <a:t>Sources</a:t>
            </a:r>
            <a:r>
              <a:rPr sz="3600" b="1" spc="-18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00"/>
                </a:solidFill>
                <a:latin typeface="Constantia"/>
                <a:cs typeface="Constantia"/>
              </a:rPr>
              <a:t>of</a:t>
            </a:r>
            <a:r>
              <a:rPr sz="3600" b="1" spc="-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Constantia"/>
                <a:cs typeface="Constantia"/>
              </a:rPr>
              <a:t>Vitamin</a:t>
            </a:r>
            <a:r>
              <a:rPr sz="3600" b="1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FF00"/>
                </a:solidFill>
                <a:latin typeface="Constantia"/>
                <a:cs typeface="Constantia"/>
              </a:rPr>
              <a:t>D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1305813"/>
            <a:ext cx="6369050" cy="493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90905">
              <a:lnSpc>
                <a:spcPct val="100000"/>
              </a:lnSpc>
              <a:spcBef>
                <a:spcPts val="95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b="1" spc="-10" dirty="0">
                <a:latin typeface="Constantia"/>
                <a:cs typeface="Constantia"/>
              </a:rPr>
              <a:t>Sunlight</a:t>
            </a:r>
            <a:r>
              <a:rPr sz="2800" b="1" spc="-9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is</a:t>
            </a:r>
            <a:r>
              <a:rPr sz="2800" b="1" spc="-8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the</a:t>
            </a:r>
            <a:r>
              <a:rPr sz="2800" b="1" spc="-80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most</a:t>
            </a:r>
            <a:r>
              <a:rPr sz="2800" b="1" spc="-6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important </a:t>
            </a:r>
            <a:r>
              <a:rPr sz="2800" b="1" spc="-655" dirty="0">
                <a:latin typeface="Constantia"/>
                <a:cs typeface="Constantia"/>
              </a:rPr>
              <a:t> </a:t>
            </a:r>
            <a:r>
              <a:rPr sz="2800" b="1" spc="-25" dirty="0">
                <a:latin typeface="Constantia"/>
                <a:cs typeface="Constantia"/>
              </a:rPr>
              <a:t>source</a:t>
            </a:r>
            <a:endParaRPr sz="2800">
              <a:latin typeface="Constantia"/>
              <a:cs typeface="Constantia"/>
            </a:endParaRPr>
          </a:p>
          <a:p>
            <a:pPr marL="413384" indent="-40132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414020" algn="l"/>
              </a:tabLst>
            </a:pPr>
            <a:r>
              <a:rPr sz="2800" b="1" spc="-35" dirty="0">
                <a:latin typeface="Constantia"/>
                <a:cs typeface="Constantia"/>
              </a:rPr>
              <a:t>F</a:t>
            </a:r>
            <a:r>
              <a:rPr sz="2800" b="1" spc="-5" dirty="0">
                <a:latin typeface="Constantia"/>
                <a:cs typeface="Constantia"/>
              </a:rPr>
              <a:t>i</a:t>
            </a:r>
            <a:r>
              <a:rPr sz="2800" b="1" spc="-15" dirty="0">
                <a:latin typeface="Constantia"/>
                <a:cs typeface="Constantia"/>
              </a:rPr>
              <a:t>s</a:t>
            </a:r>
            <a:r>
              <a:rPr sz="2800" b="1" spc="-5" dirty="0">
                <a:latin typeface="Constantia"/>
                <a:cs typeface="Constantia"/>
              </a:rPr>
              <a:t>h</a:t>
            </a:r>
            <a:r>
              <a:rPr sz="2800" b="1" spc="-3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l</a:t>
            </a:r>
            <a:r>
              <a:rPr sz="2800" b="1" spc="-35" dirty="0">
                <a:latin typeface="Constantia"/>
                <a:cs typeface="Constantia"/>
              </a:rPr>
              <a:t>i</a:t>
            </a:r>
            <a:r>
              <a:rPr sz="2800" b="1" spc="-80" dirty="0">
                <a:latin typeface="Constantia"/>
                <a:cs typeface="Constantia"/>
              </a:rPr>
              <a:t>v</a:t>
            </a:r>
            <a:r>
              <a:rPr sz="2800" b="1" spc="-5" dirty="0">
                <a:latin typeface="Constantia"/>
                <a:cs typeface="Constantia"/>
              </a:rPr>
              <a:t>er</a:t>
            </a:r>
            <a:r>
              <a:rPr sz="2800" b="1" spc="-16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o</a:t>
            </a:r>
            <a:r>
              <a:rPr sz="2800" b="1" spc="-20" dirty="0">
                <a:latin typeface="Constantia"/>
                <a:cs typeface="Constantia"/>
              </a:rPr>
              <a:t>i</a:t>
            </a:r>
            <a:r>
              <a:rPr sz="2800" b="1" spc="-5" dirty="0">
                <a:latin typeface="Constantia"/>
                <a:cs typeface="Constantia"/>
              </a:rPr>
              <a:t>l</a:t>
            </a:r>
            <a:endParaRPr sz="2800">
              <a:latin typeface="Constantia"/>
              <a:cs typeface="Constantia"/>
            </a:endParaRPr>
          </a:p>
          <a:p>
            <a:pPr marL="413384" indent="-40132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414020" algn="l"/>
              </a:tabLst>
            </a:pPr>
            <a:r>
              <a:rPr sz="2800" b="1" spc="-15" dirty="0">
                <a:latin typeface="Constantia"/>
                <a:cs typeface="Constantia"/>
              </a:rPr>
              <a:t>Fish</a:t>
            </a:r>
            <a:r>
              <a:rPr sz="2800" b="1" spc="-4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</a:t>
            </a:r>
            <a:r>
              <a:rPr sz="2800" b="1" spc="-40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sea</a:t>
            </a:r>
            <a:r>
              <a:rPr sz="2800" b="1" spc="-80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food</a:t>
            </a:r>
            <a:r>
              <a:rPr sz="2800" b="1" spc="2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(herring</a:t>
            </a:r>
            <a:r>
              <a:rPr sz="2800" b="1" spc="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</a:t>
            </a:r>
            <a:r>
              <a:rPr sz="2800" b="1" spc="-4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salmon)</a:t>
            </a:r>
            <a:endParaRPr sz="2800">
              <a:latin typeface="Constantia"/>
              <a:cs typeface="Constantia"/>
            </a:endParaRPr>
          </a:p>
          <a:p>
            <a:pPr marL="413384" indent="-401320">
              <a:lnSpc>
                <a:spcPct val="100000"/>
              </a:lnSpc>
              <a:spcBef>
                <a:spcPts val="1685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414020" algn="l"/>
              </a:tabLst>
            </a:pPr>
            <a:r>
              <a:rPr sz="2800" b="1" spc="-10" dirty="0">
                <a:latin typeface="Constantia"/>
                <a:cs typeface="Constantia"/>
              </a:rPr>
              <a:t>Eggs</a:t>
            </a:r>
            <a:endParaRPr sz="2800">
              <a:latin typeface="Constantia"/>
              <a:cs typeface="Constantia"/>
            </a:endParaRPr>
          </a:p>
          <a:p>
            <a:pPr marL="413384" indent="-40132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414020" algn="l"/>
              </a:tabLst>
            </a:pPr>
            <a:r>
              <a:rPr sz="2800" b="1" spc="-5" dirty="0">
                <a:latin typeface="Constantia"/>
                <a:cs typeface="Constantia"/>
              </a:rPr>
              <a:t>Plants</a:t>
            </a:r>
            <a:r>
              <a:rPr sz="2800" b="1" spc="-13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do</a:t>
            </a:r>
            <a:r>
              <a:rPr sz="2800" b="1" spc="-7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not</a:t>
            </a:r>
            <a:r>
              <a:rPr sz="2800" b="1" spc="-13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contain</a:t>
            </a:r>
            <a:r>
              <a:rPr sz="2800" b="1" spc="-10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vitamin</a:t>
            </a:r>
            <a:r>
              <a:rPr sz="2800" b="1" spc="-4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D3</a:t>
            </a:r>
            <a:endParaRPr sz="28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b="1" spc="-20" dirty="0">
                <a:latin typeface="Constantia"/>
                <a:cs typeface="Constantia"/>
              </a:rPr>
              <a:t>Human </a:t>
            </a:r>
            <a:r>
              <a:rPr sz="2800" b="1" spc="-10" dirty="0">
                <a:latin typeface="Constantia"/>
                <a:cs typeface="Constantia"/>
              </a:rPr>
              <a:t>milk </a:t>
            </a:r>
            <a:r>
              <a:rPr sz="2800" b="1" dirty="0">
                <a:latin typeface="Constantia"/>
                <a:cs typeface="Constantia"/>
              </a:rPr>
              <a:t>deficient </a:t>
            </a:r>
            <a:r>
              <a:rPr sz="2800" b="1" spc="-5" dirty="0">
                <a:latin typeface="Constantia"/>
                <a:cs typeface="Constantia"/>
              </a:rPr>
              <a:t>in vit. </a:t>
            </a:r>
            <a:r>
              <a:rPr sz="2800" b="1" spc="-85" dirty="0">
                <a:latin typeface="Constantia"/>
                <a:cs typeface="Constantia"/>
              </a:rPr>
              <a:t>D, </a:t>
            </a:r>
            <a:r>
              <a:rPr sz="2800" b="1" spc="-8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contains</a:t>
            </a:r>
            <a:r>
              <a:rPr sz="2800" b="1" spc="-130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only</a:t>
            </a:r>
            <a:r>
              <a:rPr sz="2800" b="1" spc="-60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30-40</a:t>
            </a:r>
            <a:r>
              <a:rPr sz="2800" b="1" spc="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IU</a:t>
            </a:r>
            <a:r>
              <a:rPr sz="2800" b="1" spc="-40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per</a:t>
            </a:r>
            <a:r>
              <a:rPr sz="2800" b="1" spc="-9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liter</a:t>
            </a:r>
            <a:r>
              <a:rPr sz="2800" b="1" spc="-9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mostly </a:t>
            </a:r>
            <a:r>
              <a:rPr sz="2800" b="1" spc="-655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from</a:t>
            </a:r>
            <a:r>
              <a:rPr sz="2800" b="1" spc="-4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25(OH)D3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2291" y="858011"/>
            <a:ext cx="6278880" cy="8991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45844" y="987297"/>
            <a:ext cx="5572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00"/>
                </a:solidFill>
                <a:latin typeface="Constantia"/>
                <a:cs typeface="Constantia"/>
              </a:rPr>
              <a:t>Vitamin</a:t>
            </a:r>
            <a:r>
              <a:rPr sz="4400" b="1" spc="-1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400" b="1" dirty="0">
                <a:solidFill>
                  <a:srgbClr val="FFFF00"/>
                </a:solidFill>
                <a:latin typeface="Constantia"/>
                <a:cs typeface="Constantia"/>
              </a:rPr>
              <a:t>D</a:t>
            </a:r>
            <a:r>
              <a:rPr sz="4400" b="1" spc="-14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400" b="1" spc="15" dirty="0">
                <a:solidFill>
                  <a:srgbClr val="FFFF00"/>
                </a:solidFill>
                <a:latin typeface="Constantia"/>
                <a:cs typeface="Constantia"/>
              </a:rPr>
              <a:t>deficiency</a:t>
            </a:r>
            <a:endParaRPr sz="44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5404" y="2785872"/>
            <a:ext cx="7741920" cy="749935"/>
            <a:chOff x="565404" y="2785872"/>
            <a:chExt cx="7741920" cy="74993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404" y="2785872"/>
              <a:ext cx="757427" cy="7498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232" y="2795016"/>
              <a:ext cx="7594092" cy="74066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40739" y="2623161"/>
            <a:ext cx="7165340" cy="305054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2280"/>
              </a:spcBef>
              <a:buSzPct val="97222"/>
              <a:buFont typeface="Constantia"/>
              <a:buChar char="•"/>
              <a:tabLst>
                <a:tab pos="156845" algn="l"/>
              </a:tabLst>
            </a:pPr>
            <a:r>
              <a:rPr sz="3600" b="1" spc="10" dirty="0">
                <a:solidFill>
                  <a:srgbClr val="FFCC00"/>
                </a:solidFill>
                <a:latin typeface="Constantia"/>
                <a:cs typeface="Constantia"/>
              </a:rPr>
              <a:t>Deficiency</a:t>
            </a:r>
            <a:r>
              <a:rPr sz="3600" b="1" spc="-165" dirty="0">
                <a:solidFill>
                  <a:srgbClr val="FFCC00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CC00"/>
                </a:solidFill>
                <a:latin typeface="Constantia"/>
                <a:cs typeface="Constantia"/>
              </a:rPr>
              <a:t>of</a:t>
            </a:r>
            <a:r>
              <a:rPr sz="3600" b="1" spc="-35" dirty="0">
                <a:solidFill>
                  <a:srgbClr val="FFCC00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CC00"/>
                </a:solidFill>
                <a:latin typeface="Constantia"/>
                <a:cs typeface="Constantia"/>
              </a:rPr>
              <a:t>vitamin</a:t>
            </a:r>
            <a:r>
              <a:rPr sz="3600" b="1" spc="-75" dirty="0">
                <a:solidFill>
                  <a:srgbClr val="FFCC00"/>
                </a:solidFill>
                <a:latin typeface="Constantia"/>
                <a:cs typeface="Constantia"/>
              </a:rPr>
              <a:t> </a:t>
            </a:r>
            <a:r>
              <a:rPr sz="3600" b="1" dirty="0">
                <a:solidFill>
                  <a:srgbClr val="FFCC00"/>
                </a:solidFill>
                <a:latin typeface="Constantia"/>
                <a:cs typeface="Constantia"/>
              </a:rPr>
              <a:t>D</a:t>
            </a:r>
            <a:r>
              <a:rPr sz="3600" b="1" spc="-30" dirty="0">
                <a:solidFill>
                  <a:srgbClr val="FFCC00"/>
                </a:solidFill>
                <a:latin typeface="Constantia"/>
                <a:cs typeface="Constantia"/>
              </a:rPr>
              <a:t> </a:t>
            </a:r>
            <a:r>
              <a:rPr sz="3600" b="1" spc="-5" dirty="0">
                <a:solidFill>
                  <a:srgbClr val="FFCC00"/>
                </a:solidFill>
                <a:latin typeface="Constantia"/>
                <a:cs typeface="Constantia"/>
              </a:rPr>
              <a:t>leads</a:t>
            </a:r>
            <a:r>
              <a:rPr sz="3600" b="1" spc="-120" dirty="0">
                <a:solidFill>
                  <a:srgbClr val="FFCC00"/>
                </a:solidFill>
                <a:latin typeface="Constantia"/>
                <a:cs typeface="Constantia"/>
              </a:rPr>
              <a:t> </a:t>
            </a:r>
            <a:r>
              <a:rPr sz="3600" b="1" spc="-20" dirty="0">
                <a:solidFill>
                  <a:srgbClr val="FFCC00"/>
                </a:solidFill>
                <a:latin typeface="Constantia"/>
                <a:cs typeface="Constantia"/>
              </a:rPr>
              <a:t>to:</a:t>
            </a:r>
            <a:endParaRPr sz="36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1950"/>
              </a:spcBef>
              <a:buClr>
                <a:srgbClr val="00FF00"/>
              </a:buClr>
              <a:buFont typeface="Wingdings"/>
              <a:buChar char=""/>
              <a:tabLst>
                <a:tab pos="927735" algn="l"/>
              </a:tabLst>
            </a:pPr>
            <a:r>
              <a:rPr sz="3200" b="1" spc="-10" dirty="0">
                <a:latin typeface="Constantia"/>
                <a:cs typeface="Constantia"/>
              </a:rPr>
              <a:t>Rickets</a:t>
            </a:r>
            <a:r>
              <a:rPr sz="3200" b="1" spc="-9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13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small</a:t>
            </a:r>
            <a:r>
              <a:rPr sz="3200" b="1" spc="-100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children.</a:t>
            </a:r>
            <a:endParaRPr sz="3200">
              <a:latin typeface="Constantia"/>
              <a:cs typeface="Constantia"/>
            </a:endParaRPr>
          </a:p>
          <a:p>
            <a:pPr marL="887730" lvl="1" indent="-417830">
              <a:lnSpc>
                <a:spcPct val="100000"/>
              </a:lnSpc>
              <a:spcBef>
                <a:spcPts val="1920"/>
              </a:spcBef>
              <a:buClr>
                <a:srgbClr val="00FF00"/>
              </a:buClr>
              <a:buFont typeface="Wingdings"/>
              <a:buChar char=""/>
              <a:tabLst>
                <a:tab pos="887730" algn="l"/>
              </a:tabLst>
            </a:pPr>
            <a:r>
              <a:rPr sz="3200" b="1" spc="-5" dirty="0">
                <a:latin typeface="Constantia"/>
                <a:cs typeface="Constantia"/>
              </a:rPr>
              <a:t>Osteomalacia</a:t>
            </a:r>
            <a:endParaRPr sz="3200">
              <a:latin typeface="Constantia"/>
              <a:cs typeface="Constantia"/>
            </a:endParaRPr>
          </a:p>
          <a:p>
            <a:pPr marL="887730" lvl="1" indent="-417830">
              <a:lnSpc>
                <a:spcPct val="100000"/>
              </a:lnSpc>
              <a:spcBef>
                <a:spcPts val="1925"/>
              </a:spcBef>
              <a:buClr>
                <a:srgbClr val="00FF00"/>
              </a:buClr>
              <a:buFont typeface="Wingdings"/>
              <a:buChar char=""/>
              <a:tabLst>
                <a:tab pos="887730" algn="l"/>
              </a:tabLst>
            </a:pPr>
            <a:r>
              <a:rPr sz="3200" b="1" spc="-10" dirty="0">
                <a:latin typeface="Constantia"/>
                <a:cs typeface="Constantia"/>
              </a:rPr>
              <a:t>Osteoporosis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212" y="0"/>
            <a:ext cx="3712464" cy="83057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2942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8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4800" b="1" spc="-220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4800" b="1" dirty="0">
                <a:solidFill>
                  <a:srgbClr val="FFFF00"/>
                </a:solidFill>
                <a:latin typeface="Constantia"/>
                <a:cs typeface="Constantia"/>
              </a:rPr>
              <a:t>XIC</a:t>
            </a:r>
            <a:r>
              <a:rPr sz="4800" b="1" spc="-15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4800" b="1" spc="15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4800" b="1" dirty="0">
                <a:solidFill>
                  <a:srgbClr val="FFFF00"/>
                </a:solidFill>
                <a:latin typeface="Constantia"/>
                <a:cs typeface="Constantia"/>
              </a:rPr>
              <a:t>Y</a:t>
            </a:r>
            <a:endParaRPr sz="48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9683" y="592836"/>
            <a:ext cx="4518660" cy="669290"/>
            <a:chOff x="519683" y="592836"/>
            <a:chExt cx="4518660" cy="66929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683" y="592836"/>
              <a:ext cx="675132" cy="6690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747" y="601980"/>
              <a:ext cx="3974591" cy="6598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77283" y="601980"/>
              <a:ext cx="861060" cy="65989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64540" y="661427"/>
            <a:ext cx="8138159" cy="62484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65"/>
              </a:spcBef>
              <a:buSzPct val="96875"/>
              <a:buFont typeface="Constantia"/>
              <a:buChar char="•"/>
              <a:tabLst>
                <a:tab pos="140970" algn="l"/>
              </a:tabLst>
            </a:pPr>
            <a:r>
              <a:rPr sz="3200" b="1" spc="-5" dirty="0">
                <a:solidFill>
                  <a:srgbClr val="00FF00"/>
                </a:solidFill>
                <a:latin typeface="Constantia"/>
                <a:cs typeface="Constantia"/>
              </a:rPr>
              <a:t>Hypervitaminosis </a:t>
            </a:r>
            <a:r>
              <a:rPr sz="3200" b="1" dirty="0">
                <a:solidFill>
                  <a:srgbClr val="00FF00"/>
                </a:solidFill>
                <a:latin typeface="Constantia"/>
                <a:cs typeface="Constantia"/>
              </a:rPr>
              <a:t>D </a:t>
            </a:r>
            <a:r>
              <a:rPr sz="2800" b="1" spc="-5" dirty="0">
                <a:solidFill>
                  <a:srgbClr val="FF0000"/>
                </a:solidFill>
                <a:latin typeface="Tahoma"/>
                <a:cs typeface="Tahoma"/>
              </a:rPr>
              <a:t>– </a:t>
            </a:r>
            <a:r>
              <a:rPr sz="2400" spc="-5" dirty="0">
                <a:latin typeface="Tahoma"/>
                <a:cs typeface="Tahoma"/>
              </a:rPr>
              <a:t>infants-2,000-3,000 </a:t>
            </a:r>
            <a:r>
              <a:rPr sz="2400" spc="-35" dirty="0">
                <a:latin typeface="Tahoma"/>
                <a:cs typeface="Tahoma"/>
              </a:rPr>
              <a:t>IU/day,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adults-10,000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IU/day</a:t>
            </a:r>
            <a:r>
              <a:rPr sz="2400" spc="-10" dirty="0">
                <a:latin typeface="Tahoma"/>
                <a:cs typeface="Tahoma"/>
              </a:rPr>
              <a:t> for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several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months.</a:t>
            </a:r>
            <a:endParaRPr sz="2400">
              <a:latin typeface="Tahoma"/>
              <a:cs typeface="Tahoma"/>
            </a:endParaRPr>
          </a:p>
          <a:p>
            <a:pPr marL="12700" marR="916940">
              <a:lnSpc>
                <a:spcPct val="100000"/>
              </a:lnSpc>
              <a:spcBef>
                <a:spcPts val="1505"/>
              </a:spcBef>
              <a:tabLst>
                <a:tab pos="2404110" algn="l"/>
              </a:tabLst>
            </a:pPr>
            <a:r>
              <a:rPr sz="2800" b="1" spc="-10" dirty="0">
                <a:latin typeface="Constantia"/>
                <a:cs typeface="Constantia"/>
              </a:rPr>
              <a:t>causes </a:t>
            </a:r>
            <a:r>
              <a:rPr sz="2800" b="1" spc="-15" dirty="0">
                <a:latin typeface="Constantia"/>
                <a:cs typeface="Constantia"/>
              </a:rPr>
              <a:t>hypercalcemia,hyperphosphatemia, </a:t>
            </a:r>
            <a:r>
              <a:rPr sz="2800" b="1" spc="-65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hypertension	which</a:t>
            </a:r>
            <a:r>
              <a:rPr sz="2800" b="1" spc="-2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manifest</a:t>
            </a:r>
            <a:r>
              <a:rPr sz="2800" b="1" spc="-11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as:</a:t>
            </a:r>
            <a:endParaRPr sz="2800">
              <a:latin typeface="Constantia"/>
              <a:cs typeface="Constantia"/>
            </a:endParaRPr>
          </a:p>
          <a:p>
            <a:pPr marL="749300" lvl="1" indent="-280035">
              <a:lnSpc>
                <a:spcPct val="100000"/>
              </a:lnSpc>
              <a:spcBef>
                <a:spcPts val="1685"/>
              </a:spcBef>
              <a:buClr>
                <a:srgbClr val="FFCC00"/>
              </a:buClr>
              <a:buSzPct val="96428"/>
              <a:buFont typeface="Wingdings"/>
              <a:buChar char=""/>
              <a:tabLst>
                <a:tab pos="749935" algn="l"/>
              </a:tabLst>
            </a:pPr>
            <a:r>
              <a:rPr sz="2800" b="1" spc="-15" dirty="0">
                <a:latin typeface="Constantia"/>
                <a:cs typeface="Constantia"/>
              </a:rPr>
              <a:t>Nausea</a:t>
            </a:r>
            <a:r>
              <a:rPr sz="2800" b="1" spc="-9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</a:t>
            </a:r>
            <a:r>
              <a:rPr sz="2800" b="1" spc="-9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vomiting</a:t>
            </a:r>
            <a:endParaRPr sz="2800">
              <a:latin typeface="Constantia"/>
              <a:cs typeface="Constantia"/>
            </a:endParaRPr>
          </a:p>
          <a:p>
            <a:pPr marL="749300" lvl="1" indent="-280035">
              <a:lnSpc>
                <a:spcPct val="100000"/>
              </a:lnSpc>
              <a:spcBef>
                <a:spcPts val="1680"/>
              </a:spcBef>
              <a:buClr>
                <a:srgbClr val="FFCC00"/>
              </a:buClr>
              <a:buSzPct val="96428"/>
              <a:buFont typeface="Wingdings"/>
              <a:buChar char=""/>
              <a:tabLst>
                <a:tab pos="749935" algn="l"/>
              </a:tabLst>
            </a:pPr>
            <a:r>
              <a:rPr sz="2800" b="1" spc="-35" dirty="0">
                <a:latin typeface="Constantia"/>
                <a:cs typeface="Constantia"/>
              </a:rPr>
              <a:t>Excessive</a:t>
            </a:r>
            <a:r>
              <a:rPr sz="2800" b="1" spc="-7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thirst</a:t>
            </a:r>
            <a:r>
              <a:rPr sz="2800" b="1" spc="-7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</a:t>
            </a:r>
            <a:r>
              <a:rPr sz="2800" b="1" spc="-3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polyuria</a:t>
            </a:r>
            <a:endParaRPr sz="2800">
              <a:latin typeface="Constantia"/>
              <a:cs typeface="Constantia"/>
            </a:endParaRPr>
          </a:p>
          <a:p>
            <a:pPr marL="749300" lvl="1" indent="-280035">
              <a:lnSpc>
                <a:spcPct val="100000"/>
              </a:lnSpc>
              <a:spcBef>
                <a:spcPts val="1680"/>
              </a:spcBef>
              <a:buClr>
                <a:srgbClr val="FFCC00"/>
              </a:buClr>
              <a:buSzPct val="96428"/>
              <a:buFont typeface="Wingdings"/>
              <a:buChar char=""/>
              <a:tabLst>
                <a:tab pos="749935" algn="l"/>
              </a:tabLst>
            </a:pPr>
            <a:r>
              <a:rPr sz="2800" b="1" spc="-30" dirty="0">
                <a:latin typeface="Constantia"/>
                <a:cs typeface="Constantia"/>
              </a:rPr>
              <a:t>Severe</a:t>
            </a:r>
            <a:r>
              <a:rPr sz="2800" b="1" spc="-105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itching</a:t>
            </a:r>
            <a:endParaRPr sz="2800">
              <a:latin typeface="Constantia"/>
              <a:cs typeface="Constantia"/>
            </a:endParaRPr>
          </a:p>
          <a:p>
            <a:pPr marL="749300" lvl="1" indent="-280035">
              <a:lnSpc>
                <a:spcPct val="100000"/>
              </a:lnSpc>
              <a:spcBef>
                <a:spcPts val="1680"/>
              </a:spcBef>
              <a:buClr>
                <a:srgbClr val="FFCC00"/>
              </a:buClr>
              <a:buSzPct val="96428"/>
              <a:buFont typeface="Wingdings"/>
              <a:buChar char=""/>
              <a:tabLst>
                <a:tab pos="749935" algn="l"/>
              </a:tabLst>
            </a:pPr>
            <a:r>
              <a:rPr sz="2800" b="1" spc="-15" dirty="0">
                <a:latin typeface="Constantia"/>
                <a:cs typeface="Constantia"/>
              </a:rPr>
              <a:t>Joint</a:t>
            </a:r>
            <a:r>
              <a:rPr sz="2800" b="1" spc="-9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</a:t>
            </a:r>
            <a:r>
              <a:rPr sz="2800" b="1" spc="-2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muscle</a:t>
            </a:r>
            <a:r>
              <a:rPr sz="2800" b="1" spc="-9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pains</a:t>
            </a:r>
            <a:endParaRPr sz="2800">
              <a:latin typeface="Constantia"/>
              <a:cs typeface="Constantia"/>
            </a:endParaRPr>
          </a:p>
          <a:p>
            <a:pPr marL="469900" marR="1637664" lvl="1">
              <a:lnSpc>
                <a:spcPct val="100000"/>
              </a:lnSpc>
              <a:spcBef>
                <a:spcPts val="1685"/>
              </a:spcBef>
              <a:buClr>
                <a:srgbClr val="FFCC00"/>
              </a:buClr>
              <a:buSzPct val="96428"/>
              <a:buFont typeface="Wingdings"/>
              <a:buChar char=""/>
              <a:tabLst>
                <a:tab pos="750570" algn="l"/>
              </a:tabLst>
            </a:pPr>
            <a:r>
              <a:rPr sz="2800" b="1" spc="-15" dirty="0">
                <a:latin typeface="Constantia"/>
                <a:cs typeface="Constantia"/>
              </a:rPr>
              <a:t>Azotemia,</a:t>
            </a:r>
            <a:r>
              <a:rPr sz="2800" b="1" spc="3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nephrolithiasis,</a:t>
            </a:r>
            <a:r>
              <a:rPr sz="2800" b="1" spc="-1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ectopic </a:t>
            </a:r>
            <a:r>
              <a:rPr sz="2800" b="1" spc="-655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calcification.</a:t>
            </a:r>
            <a:endParaRPr sz="2800">
              <a:latin typeface="Constantia"/>
              <a:cs typeface="Constantia"/>
            </a:endParaRPr>
          </a:p>
          <a:p>
            <a:pPr marL="749300" lvl="1" indent="-280035">
              <a:lnSpc>
                <a:spcPct val="100000"/>
              </a:lnSpc>
              <a:spcBef>
                <a:spcPts val="1680"/>
              </a:spcBef>
              <a:buClr>
                <a:srgbClr val="FFCC00"/>
              </a:buClr>
              <a:buSzPct val="96428"/>
              <a:buFont typeface="Wingdings"/>
              <a:buChar char=""/>
              <a:tabLst>
                <a:tab pos="749935" algn="l"/>
              </a:tabLst>
            </a:pPr>
            <a:r>
              <a:rPr sz="2800" b="1" spc="-5" dirty="0">
                <a:latin typeface="Constantia"/>
                <a:cs typeface="Constantia"/>
              </a:rPr>
              <a:t>Disorientation</a:t>
            </a:r>
            <a:r>
              <a:rPr sz="2800" b="1" spc="-65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&amp;</a:t>
            </a:r>
            <a:r>
              <a:rPr sz="2800" b="1" spc="-80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coma.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91" y="96011"/>
            <a:ext cx="3101339" cy="899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224993"/>
            <a:ext cx="2394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00"/>
                </a:solidFill>
                <a:latin typeface="Constantia"/>
                <a:cs typeface="Constantia"/>
              </a:rPr>
              <a:t>RICKETS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479549"/>
            <a:ext cx="79952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ahoma"/>
                <a:cs typeface="Tahoma"/>
              </a:rPr>
              <a:t>Lack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adequate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mineralisation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growing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bone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0" y="2510281"/>
            <a:ext cx="4114800" cy="43477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91" y="96011"/>
            <a:ext cx="3101339" cy="899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224993"/>
            <a:ext cx="2394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00"/>
                </a:solidFill>
                <a:latin typeface="Constantia"/>
                <a:cs typeface="Constantia"/>
              </a:rPr>
              <a:t>RICKETS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32047"/>
            <a:ext cx="8109584" cy="3961129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2039"/>
              </a:spcBef>
              <a:buClr>
                <a:srgbClr val="00FF00"/>
              </a:buClr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b="1" spc="-5" dirty="0">
                <a:latin typeface="Tahoma"/>
                <a:cs typeface="Tahoma"/>
              </a:rPr>
              <a:t>Sign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and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symptoms-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85"/>
              </a:spcBef>
              <a:buClr>
                <a:srgbClr val="00FF00"/>
              </a:buClr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spc="-10" dirty="0">
                <a:latin typeface="Tahoma"/>
                <a:cs typeface="Tahoma"/>
              </a:rPr>
              <a:t>Skeletal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deformity-bowed</a:t>
            </a:r>
            <a:r>
              <a:rPr sz="2800" spc="-5" dirty="0">
                <a:latin typeface="Tahoma"/>
                <a:cs typeface="Tahoma"/>
              </a:rPr>
              <a:t> legs(genu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varum)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toddlers,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knock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knees</a:t>
            </a:r>
            <a:r>
              <a:rPr sz="2800" dirty="0">
                <a:latin typeface="Tahoma"/>
                <a:cs typeface="Tahoma"/>
              </a:rPr>
              <a:t> (genu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valgum)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older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children,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craniotabes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(soft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skull),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spinal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and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pelvic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deformities,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growth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disturbances,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costochondral 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swelling(rickety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rosary),</a:t>
            </a:r>
            <a:r>
              <a:rPr sz="2800" spc="5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harrisons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groove,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double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malleoli,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greenstick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fractures,</a:t>
            </a:r>
            <a:r>
              <a:rPr sz="2800" dirty="0">
                <a:latin typeface="Tahoma"/>
                <a:cs typeface="Tahoma"/>
              </a:rPr>
              <a:t> bone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pain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and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tenderness,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muscle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weakness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and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dental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problems.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685800"/>
            <a:ext cx="3968496" cy="659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1479549"/>
            <a:ext cx="8717915" cy="536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ahoma"/>
                <a:cs typeface="Tahoma"/>
              </a:rPr>
              <a:t>Radiologic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changes-loss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of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normal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zone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of </a:t>
            </a:r>
            <a:r>
              <a:rPr sz="2800" spc="-10" dirty="0">
                <a:latin typeface="Tahoma"/>
                <a:cs typeface="Tahoma"/>
              </a:rPr>
              <a:t>provisional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calcification</a:t>
            </a:r>
            <a:r>
              <a:rPr sz="2800" spc="-5" dirty="0">
                <a:latin typeface="Tahoma"/>
                <a:cs typeface="Tahoma"/>
              </a:rPr>
              <a:t> adjacent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to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metaphysis.</a:t>
            </a:r>
            <a:endParaRPr sz="2800" dirty="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ahoma"/>
                <a:cs typeface="Tahoma"/>
              </a:rPr>
              <a:t>Widening of </a:t>
            </a:r>
            <a:r>
              <a:rPr sz="2800" spc="-10" dirty="0">
                <a:latin typeface="Tahoma"/>
                <a:cs typeface="Tahoma"/>
              </a:rPr>
              <a:t>the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growth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plate.</a:t>
            </a:r>
            <a:endParaRPr sz="2800" dirty="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685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Tahoma"/>
                <a:cs typeface="Tahoma"/>
              </a:rPr>
              <a:t>Splaying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and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cupping of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metaphysis.</a:t>
            </a:r>
            <a:endParaRPr sz="2800" dirty="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Tahoma"/>
                <a:cs typeface="Tahoma"/>
              </a:rPr>
              <a:t>Generalised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reduction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bone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35" dirty="0">
                <a:latin typeface="Tahoma"/>
                <a:cs typeface="Tahoma"/>
              </a:rPr>
              <a:t>density.</a:t>
            </a:r>
            <a:endParaRPr sz="2800" dirty="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Tahoma"/>
                <a:cs typeface="Tahoma"/>
              </a:rPr>
              <a:t>Low</a:t>
            </a:r>
            <a:r>
              <a:rPr sz="2800" spc="-10" dirty="0">
                <a:latin typeface="Tahoma"/>
                <a:cs typeface="Tahoma"/>
              </a:rPr>
              <a:t> circulating levels</a:t>
            </a:r>
            <a:r>
              <a:rPr sz="2800" spc="-5" dirty="0">
                <a:latin typeface="Tahoma"/>
                <a:cs typeface="Tahoma"/>
              </a:rPr>
              <a:t> of 25(OH)D3.</a:t>
            </a:r>
            <a:endParaRPr sz="2800" dirty="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Tahoma"/>
                <a:cs typeface="Tahoma"/>
              </a:rPr>
              <a:t>Elevated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serum </a:t>
            </a:r>
            <a:r>
              <a:rPr sz="2800" spc="-5" dirty="0">
                <a:latin typeface="Tahoma"/>
                <a:cs typeface="Tahoma"/>
              </a:rPr>
              <a:t>alkaline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phosphate.</a:t>
            </a:r>
            <a:endParaRPr sz="2800" dirty="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Tahoma"/>
                <a:cs typeface="Tahoma"/>
              </a:rPr>
              <a:t>Calcium level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may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normal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or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low</a:t>
            </a:r>
            <a:endParaRPr sz="2800" dirty="0">
              <a:latin typeface="Tahoma"/>
              <a:cs typeface="Tahoma"/>
            </a:endParaRPr>
          </a:p>
          <a:p>
            <a:pPr marL="329565" indent="-317500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Tahoma"/>
                <a:cs typeface="Tahoma"/>
              </a:rPr>
              <a:t>Phosphate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level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usually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are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unchanged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or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low.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676400"/>
            <a:ext cx="9144000" cy="518159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36797" y="758697"/>
            <a:ext cx="23952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8684E"/>
                </a:solidFill>
                <a:latin typeface="Constantia"/>
                <a:cs typeface="Constantia"/>
              </a:rPr>
              <a:t>RICKETS</a:t>
            </a:r>
            <a:endParaRPr sz="4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05350" y="381000"/>
            <a:ext cx="4162425" cy="105727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9300" y="2069414"/>
            <a:ext cx="835025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50" b="1" spc="5" dirty="0">
                <a:solidFill>
                  <a:srgbClr val="0AD0D9"/>
                </a:solidFill>
                <a:latin typeface="Constantia"/>
                <a:cs typeface="Constantia"/>
              </a:rPr>
              <a:t>1.	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Micronutrients</a:t>
            </a:r>
            <a:r>
              <a:rPr sz="2600" b="1" spc="2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play</a:t>
            </a:r>
            <a:r>
              <a:rPr sz="2600" b="1" spc="2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b="1" spc="2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central</a:t>
            </a:r>
            <a:r>
              <a:rPr sz="2600" b="1" spc="3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part</a:t>
            </a:r>
            <a:r>
              <a:rPr sz="2600" b="1" spc="2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b="1" spc="2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metabolism </a:t>
            </a:r>
            <a:r>
              <a:rPr sz="2600" b="1" spc="-6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sz="2600" b="1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6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main</a:t>
            </a:r>
            <a:r>
              <a:rPr sz="2600" b="1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enan</a:t>
            </a:r>
            <a:r>
              <a:rPr sz="2600" b="1" spc="-5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600" b="1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2600" b="1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tissue</a:t>
            </a:r>
            <a:r>
              <a:rPr sz="26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functio</a:t>
            </a:r>
            <a:r>
              <a:rPr sz="2600" b="1" spc="1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300" y="3416934"/>
            <a:ext cx="39744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2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Vitamin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600" b="1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2600" b="1" spc="-5" dirty="0">
                <a:solidFill>
                  <a:srgbClr val="FFFFFF"/>
                </a:solidFill>
                <a:latin typeface="Constantia"/>
                <a:cs typeface="Constantia"/>
              </a:rPr>
              <a:t>mine</a:t>
            </a:r>
            <a:r>
              <a:rPr sz="2600" b="1" spc="-5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b="1" spc="-1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600" b="1" spc="-4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600" b="1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86400" y="4495800"/>
            <a:ext cx="3352800" cy="23621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775" y="128015"/>
            <a:ext cx="3386328" cy="7406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74775" y="950975"/>
            <a:ext cx="8269605" cy="2935605"/>
            <a:chOff x="874775" y="950975"/>
            <a:chExt cx="8269605" cy="29356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775" y="950975"/>
              <a:ext cx="763524" cy="740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795" y="950975"/>
              <a:ext cx="7943088" cy="740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5" y="1499615"/>
              <a:ext cx="7572756" cy="7406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775" y="2048255"/>
              <a:ext cx="7059168" cy="740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775" y="2596896"/>
              <a:ext cx="8269224" cy="7406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4775" y="3145536"/>
              <a:ext cx="2045208" cy="74066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74775" y="3968496"/>
            <a:ext cx="6484620" cy="1289685"/>
            <a:chOff x="874775" y="3968496"/>
            <a:chExt cx="6484620" cy="128968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4775" y="3968496"/>
              <a:ext cx="3243072" cy="7406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14343" y="3968496"/>
              <a:ext cx="3046476" cy="7406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7316" y="3968496"/>
              <a:ext cx="1237488" cy="7406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1299" y="3968496"/>
              <a:ext cx="768096" cy="7406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4775" y="4517136"/>
              <a:ext cx="3366516" cy="7406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45844" y="0"/>
            <a:ext cx="7609840" cy="5238750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0"/>
              </a:spcBef>
            </a:pPr>
            <a:r>
              <a:rPr sz="3600" b="1" spc="-25" dirty="0">
                <a:solidFill>
                  <a:srgbClr val="FFFF00"/>
                </a:solidFill>
                <a:latin typeface="Constantia"/>
                <a:cs typeface="Constantia"/>
              </a:rPr>
              <a:t>TREATMENT</a:t>
            </a:r>
            <a:endParaRPr sz="36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</a:pPr>
            <a:r>
              <a:rPr sz="3600" b="1" dirty="0">
                <a:latin typeface="Constantia"/>
                <a:cs typeface="Constantia"/>
              </a:rPr>
              <a:t>-</a:t>
            </a:r>
            <a:r>
              <a:rPr sz="3600" dirty="0">
                <a:latin typeface="Constantia"/>
                <a:cs typeface="Constantia"/>
              </a:rPr>
              <a:t>Vitamin D </a:t>
            </a:r>
            <a:r>
              <a:rPr sz="3600" spc="-10" dirty="0">
                <a:latin typeface="Constantia"/>
                <a:cs typeface="Constantia"/>
              </a:rPr>
              <a:t>administered </a:t>
            </a:r>
            <a:r>
              <a:rPr sz="3600" spc="-20" dirty="0">
                <a:latin typeface="Constantia"/>
                <a:cs typeface="Constantia"/>
              </a:rPr>
              <a:t>orally </a:t>
            </a:r>
            <a:r>
              <a:rPr sz="3600" dirty="0">
                <a:latin typeface="Constantia"/>
                <a:cs typeface="Constantia"/>
              </a:rPr>
              <a:t>either </a:t>
            </a:r>
            <a:r>
              <a:rPr sz="3600" spc="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in </a:t>
            </a:r>
            <a:r>
              <a:rPr sz="3600" dirty="0">
                <a:latin typeface="Constantia"/>
                <a:cs typeface="Constantia"/>
              </a:rPr>
              <a:t>a </a:t>
            </a:r>
            <a:r>
              <a:rPr sz="3600" spc="-10" dirty="0">
                <a:latin typeface="Constantia"/>
                <a:cs typeface="Constantia"/>
              </a:rPr>
              <a:t>single dose </a:t>
            </a:r>
            <a:r>
              <a:rPr sz="3600" dirty="0">
                <a:latin typeface="Constantia"/>
                <a:cs typeface="Constantia"/>
              </a:rPr>
              <a:t>of </a:t>
            </a:r>
            <a:r>
              <a:rPr sz="3600" spc="-5" dirty="0">
                <a:latin typeface="Constantia"/>
                <a:cs typeface="Constantia"/>
              </a:rPr>
              <a:t>60,000 </a:t>
            </a:r>
            <a:r>
              <a:rPr sz="3600" dirty="0">
                <a:latin typeface="Constantia"/>
                <a:cs typeface="Constantia"/>
              </a:rPr>
              <a:t>or </a:t>
            </a:r>
            <a:r>
              <a:rPr sz="3600" spc="-35" dirty="0">
                <a:latin typeface="Constantia"/>
                <a:cs typeface="Constantia"/>
              </a:rPr>
              <a:t>over </a:t>
            </a:r>
            <a:r>
              <a:rPr sz="3600" dirty="0">
                <a:latin typeface="Constantia"/>
                <a:cs typeface="Constantia"/>
              </a:rPr>
              <a:t>10 </a:t>
            </a:r>
            <a:r>
              <a:rPr sz="3600" spc="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days(60,000 </a:t>
            </a:r>
            <a:r>
              <a:rPr sz="3600" dirty="0">
                <a:latin typeface="Constantia"/>
                <a:cs typeface="Constantia"/>
              </a:rPr>
              <a:t>IU </a:t>
            </a:r>
            <a:r>
              <a:rPr sz="3600" spc="-15" dirty="0">
                <a:latin typeface="Constantia"/>
                <a:cs typeface="Constantia"/>
              </a:rPr>
              <a:t>daily </a:t>
            </a:r>
            <a:r>
              <a:rPr sz="3600" spc="-10" dirty="0">
                <a:latin typeface="Constantia"/>
                <a:cs typeface="Constantia"/>
              </a:rPr>
              <a:t>for </a:t>
            </a:r>
            <a:r>
              <a:rPr sz="3600" dirty="0">
                <a:latin typeface="Constantia"/>
                <a:cs typeface="Constantia"/>
              </a:rPr>
              <a:t>10 </a:t>
            </a:r>
            <a:r>
              <a:rPr sz="3600" spc="-25" dirty="0">
                <a:latin typeface="Constantia"/>
                <a:cs typeface="Constantia"/>
              </a:rPr>
              <a:t>days) </a:t>
            </a:r>
            <a:r>
              <a:rPr sz="3600" spc="-20" dirty="0">
                <a:latin typeface="Constantia"/>
                <a:cs typeface="Constantia"/>
              </a:rPr>
              <a:t> </a:t>
            </a:r>
            <a:r>
              <a:rPr sz="3600" spc="-25" dirty="0">
                <a:latin typeface="Constantia"/>
                <a:cs typeface="Constantia"/>
              </a:rPr>
              <a:t>followed </a:t>
            </a:r>
            <a:r>
              <a:rPr sz="3600" spc="-20" dirty="0">
                <a:latin typeface="Constantia"/>
                <a:cs typeface="Constantia"/>
              </a:rPr>
              <a:t>by</a:t>
            </a:r>
            <a:r>
              <a:rPr sz="3600" spc="-18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a</a:t>
            </a:r>
            <a:r>
              <a:rPr sz="3600" spc="-9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maintenance</a:t>
            </a:r>
            <a:r>
              <a:rPr sz="3600" spc="-20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dose</a:t>
            </a:r>
            <a:r>
              <a:rPr sz="3600" spc="-165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7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400 </a:t>
            </a:r>
            <a:r>
              <a:rPr sz="3600" spc="-890" dirty="0">
                <a:latin typeface="Constantia"/>
                <a:cs typeface="Constantia"/>
              </a:rPr>
              <a:t> </a:t>
            </a:r>
            <a:r>
              <a:rPr sz="3600" spc="-65" dirty="0">
                <a:latin typeface="Constantia"/>
                <a:cs typeface="Constantia"/>
              </a:rPr>
              <a:t>IU/day.</a:t>
            </a:r>
            <a:endParaRPr sz="3600">
              <a:latin typeface="Constantia"/>
              <a:cs typeface="Constantia"/>
            </a:endParaRPr>
          </a:p>
          <a:p>
            <a:pPr marL="12700" marR="1707514">
              <a:lnSpc>
                <a:spcPct val="100000"/>
              </a:lnSpc>
              <a:spcBef>
                <a:spcPts val="2160"/>
              </a:spcBef>
            </a:pPr>
            <a:r>
              <a:rPr sz="3600" spc="-20" dirty="0">
                <a:latin typeface="Constantia"/>
                <a:cs typeface="Constantia"/>
              </a:rPr>
              <a:t>Oral</a:t>
            </a:r>
            <a:r>
              <a:rPr sz="3600" spc="-14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calcium</a:t>
            </a:r>
            <a:r>
              <a:rPr sz="3600" spc="-150" dirty="0">
                <a:latin typeface="Constantia"/>
                <a:cs typeface="Constantia"/>
              </a:rPr>
              <a:t> </a:t>
            </a:r>
            <a:r>
              <a:rPr sz="3600" dirty="0">
                <a:latin typeface="Constantia"/>
                <a:cs typeface="Constantia"/>
              </a:rPr>
              <a:t>suppliments(50- </a:t>
            </a:r>
            <a:r>
              <a:rPr sz="3600" spc="-89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75mg/kg/day)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" y="454151"/>
            <a:ext cx="3348228" cy="10165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601802"/>
            <a:ext cx="25488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Calibri"/>
                <a:cs typeface="Calibri"/>
              </a:rPr>
              <a:t>Vitamin</a:t>
            </a:r>
            <a:r>
              <a:rPr b="1" spc="-114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04899"/>
            <a:ext cx="7849870" cy="40678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Anti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oxidant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Free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radical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scavanger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Antineoplastic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effect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raise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concentration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high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density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lipoprotein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cholesterol.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Transported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body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lipoprotein.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sou</a:t>
            </a:r>
            <a:r>
              <a:rPr sz="2600" b="1" u="heavy" spc="-5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r</a:t>
            </a:r>
            <a:r>
              <a:rPr sz="2600" b="1" u="heavy" spc="-5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es</a:t>
            </a:r>
            <a:r>
              <a:rPr sz="2600" b="1" dirty="0">
                <a:latin typeface="Constantia"/>
                <a:cs typeface="Constantia"/>
              </a:rPr>
              <a:t>-</a:t>
            </a:r>
            <a:r>
              <a:rPr sz="2600" spc="-5" dirty="0">
                <a:latin typeface="Constantia"/>
                <a:cs typeface="Constantia"/>
              </a:rPr>
              <a:t>nut</a:t>
            </a:r>
            <a:r>
              <a:rPr sz="2600" spc="-3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seed</a:t>
            </a:r>
            <a:r>
              <a:rPr sz="2600" spc="-3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hole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heat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5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n.</a:t>
            </a:r>
            <a:endParaRPr sz="2600">
              <a:latin typeface="Constantia"/>
              <a:cs typeface="Constantia"/>
            </a:endParaRPr>
          </a:p>
          <a:p>
            <a:pPr marL="286385" marR="240029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Recommended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daily 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allowance</a:t>
            </a:r>
            <a:r>
              <a:rPr sz="2600" spc="-15" dirty="0">
                <a:latin typeface="Constantia"/>
                <a:cs typeface="Constantia"/>
              </a:rPr>
              <a:t>-15-25 </a:t>
            </a:r>
            <a:r>
              <a:rPr sz="2600" spc="-10" dirty="0">
                <a:latin typeface="Constantia"/>
                <a:cs typeface="Constantia"/>
              </a:rPr>
              <a:t>IU/day- </a:t>
            </a:r>
            <a:r>
              <a:rPr sz="2600" spc="-5" dirty="0">
                <a:latin typeface="Constantia"/>
                <a:cs typeface="Constantia"/>
              </a:rPr>
              <a:t> 6wks(preterm),infants-3mg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alfa-tocopherol,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adults-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10mg/day.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0"/>
            <a:ext cx="24206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/>
              <a:t>Deficiency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535940" y="915060"/>
            <a:ext cx="7856855" cy="50622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Observed</a:t>
            </a:r>
            <a:r>
              <a:rPr sz="2800" spc="-5" dirty="0">
                <a:latin typeface="Constantia"/>
                <a:cs typeface="Constantia"/>
              </a:rPr>
              <a:t> in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low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birth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weight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infants.</a:t>
            </a:r>
            <a:endParaRPr sz="2800">
              <a:latin typeface="Constantia"/>
              <a:cs typeface="Constantia"/>
            </a:endParaRPr>
          </a:p>
          <a:p>
            <a:pPr marL="286385" marR="194945" indent="-274320">
              <a:lnSpc>
                <a:spcPts val="3020"/>
              </a:lnSpc>
              <a:spcBef>
                <a:spcPts val="72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Anemia, reticulocytosis, thrombocytopenia,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abnormal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erythrocyte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metabolism.</a:t>
            </a:r>
            <a:endParaRPr sz="2800">
              <a:latin typeface="Constantia"/>
              <a:cs typeface="Constantia"/>
            </a:endParaRPr>
          </a:p>
          <a:p>
            <a:pPr marL="286385" marR="553720" indent="-274320">
              <a:lnSpc>
                <a:spcPts val="3020"/>
              </a:lnSpc>
              <a:spcBef>
                <a:spcPts val="68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Low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levels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vitamin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premature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infants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is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associated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10" dirty="0">
                <a:latin typeface="Constantia"/>
                <a:cs typeface="Constantia"/>
              </a:rPr>
              <a:t>hemolytic </a:t>
            </a:r>
            <a:r>
              <a:rPr sz="2800" spc="-5" dirty="0">
                <a:latin typeface="Constantia"/>
                <a:cs typeface="Constantia"/>
              </a:rPr>
              <a:t>anemia, 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hyperbilirubinemia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20" dirty="0">
                <a:latin typeface="Constantia"/>
                <a:cs typeface="Constantia"/>
              </a:rPr>
              <a:t>intraventricular </a:t>
            </a:r>
            <a:r>
              <a:rPr sz="2800" spc="-15" dirty="0">
                <a:latin typeface="Constantia"/>
                <a:cs typeface="Constantia"/>
              </a:rPr>
              <a:t> hemorrhage.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Prophylaxis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reduces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retinopathy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10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prematurity.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Clinical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menifestation-</a:t>
            </a:r>
            <a:r>
              <a:rPr sz="2800" spc="-10" dirty="0">
                <a:latin typeface="Constantia"/>
                <a:cs typeface="Constantia"/>
              </a:rPr>
              <a:t>loss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35" dirty="0">
                <a:latin typeface="Constantia"/>
                <a:cs typeface="Constantia"/>
              </a:rPr>
              <a:t> </a:t>
            </a:r>
            <a:r>
              <a:rPr sz="2800" spc="5" dirty="0">
                <a:latin typeface="Constantia"/>
                <a:cs typeface="Constantia"/>
              </a:rPr>
              <a:t>reflexes,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ataxia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trunks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0" dirty="0">
                <a:latin typeface="Constantia"/>
                <a:cs typeface="Constantia"/>
              </a:rPr>
              <a:t>limbs, dimnished priopioception, </a:t>
            </a:r>
            <a:r>
              <a:rPr sz="2800" spc="-5" dirty="0">
                <a:latin typeface="Constantia"/>
                <a:cs typeface="Constantia"/>
              </a:rPr>
              <a:t> muscle </a:t>
            </a:r>
            <a:r>
              <a:rPr sz="2800" spc="-15" dirty="0">
                <a:latin typeface="Constantia"/>
                <a:cs typeface="Constantia"/>
              </a:rPr>
              <a:t>weakness, ptosis, </a:t>
            </a:r>
            <a:r>
              <a:rPr sz="2800" spc="-5" dirty="0">
                <a:latin typeface="Constantia"/>
                <a:cs typeface="Constantia"/>
              </a:rPr>
              <a:t>pes </a:t>
            </a:r>
            <a:r>
              <a:rPr sz="2800" spc="-20" dirty="0">
                <a:latin typeface="Constantia"/>
                <a:cs typeface="Constantia"/>
              </a:rPr>
              <a:t>cavus, </a:t>
            </a:r>
            <a:r>
              <a:rPr sz="2800" spc="-10" dirty="0">
                <a:latin typeface="Constantia"/>
                <a:cs typeface="Constantia"/>
              </a:rPr>
              <a:t>scoliosis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dysarthria.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55473"/>
            <a:ext cx="22510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/>
              <a:t>Vitamin</a:t>
            </a:r>
            <a:r>
              <a:rPr sz="4500" spc="-110" dirty="0"/>
              <a:t> </a:t>
            </a:r>
            <a:r>
              <a:rPr sz="4500" dirty="0"/>
              <a:t>K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35940" y="1001013"/>
            <a:ext cx="800862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6070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45" dirty="0">
                <a:latin typeface="Constantia"/>
                <a:cs typeface="Constantia"/>
              </a:rPr>
              <a:t>It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cofactor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enzyme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that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catalyzes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one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step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formation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prothrombin.</a:t>
            </a:r>
            <a:endParaRPr sz="2800">
              <a:latin typeface="Constantia"/>
              <a:cs typeface="Constantia"/>
            </a:endParaRPr>
          </a:p>
          <a:p>
            <a:pPr marL="286385" marR="945515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Needed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generation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several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clotting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factors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60" dirty="0">
                <a:latin typeface="Constantia"/>
                <a:cs typeface="Constantia"/>
              </a:rPr>
              <a:t>liver.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Source</a:t>
            </a:r>
            <a:r>
              <a:rPr sz="2800" spc="-25" dirty="0">
                <a:latin typeface="Constantia"/>
                <a:cs typeface="Constantia"/>
              </a:rPr>
              <a:t>-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green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15" dirty="0">
                <a:latin typeface="Constantia"/>
                <a:cs typeface="Constantia"/>
              </a:rPr>
              <a:t>leafy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vegetables.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Deficiency-</a:t>
            </a:r>
            <a:r>
              <a:rPr sz="2800" spc="-5" dirty="0">
                <a:latin typeface="Constantia"/>
                <a:cs typeface="Constantia"/>
              </a:rPr>
              <a:t>coagulation </a:t>
            </a:r>
            <a:r>
              <a:rPr sz="2800" spc="-10" dirty="0">
                <a:latin typeface="Constantia"/>
                <a:cs typeface="Constantia"/>
              </a:rPr>
              <a:t>defect due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hypoprothrombinemia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5" dirty="0">
                <a:latin typeface="Constantia"/>
                <a:cs typeface="Constantia"/>
              </a:rPr>
              <a:t>deficiency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factor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VII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resulting</a:t>
            </a:r>
            <a:r>
              <a:rPr sz="2800" spc="-5" dirty="0">
                <a:latin typeface="Constantia"/>
                <a:cs typeface="Constantia"/>
              </a:rPr>
              <a:t> in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hemorrhagic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disease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newborn.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1mg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IM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–newborn.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severe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deficiency-2.5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5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mg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40" dirty="0">
                <a:latin typeface="Constantia"/>
                <a:cs typeface="Constantia"/>
              </a:rPr>
              <a:t>parenterally.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3554" y="1996262"/>
            <a:ext cx="508698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/>
              <a:t>The</a:t>
            </a:r>
            <a:r>
              <a:rPr sz="6600" spc="-70" dirty="0"/>
              <a:t> </a:t>
            </a:r>
            <a:r>
              <a:rPr sz="6600" dirty="0"/>
              <a:t>B</a:t>
            </a:r>
            <a:r>
              <a:rPr sz="6600" spc="-30" dirty="0"/>
              <a:t> </a:t>
            </a:r>
            <a:r>
              <a:rPr sz="6600" spc="-20" dirty="0"/>
              <a:t>Vitamins</a:t>
            </a:r>
            <a:endParaRPr sz="6600"/>
          </a:p>
        </p:txBody>
      </p:sp>
      <p:sp>
        <p:nvSpPr>
          <p:cNvPr id="9" name="object 9"/>
          <p:cNvSpPr txBox="1"/>
          <p:nvPr/>
        </p:nvSpPr>
        <p:spPr>
          <a:xfrm>
            <a:off x="2898394" y="2757042"/>
            <a:ext cx="2891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B-1,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B-2,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B-3,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B-6,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B-12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64261"/>
            <a:ext cx="44742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0" dirty="0"/>
              <a:t>WATER</a:t>
            </a:r>
            <a:r>
              <a:rPr sz="3200" spc="-55" dirty="0"/>
              <a:t> </a:t>
            </a:r>
            <a:r>
              <a:rPr sz="3200" spc="-15" dirty="0"/>
              <a:t>SOLUBLE</a:t>
            </a:r>
            <a:r>
              <a:rPr sz="3200" spc="-25" dirty="0"/>
              <a:t> </a:t>
            </a:r>
            <a:r>
              <a:rPr sz="3200" spc="-35" dirty="0"/>
              <a:t>VITAMINS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923899"/>
            <a:ext cx="7759700" cy="35921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VITAMIN</a:t>
            </a:r>
            <a:r>
              <a:rPr sz="2600" u="heavy" spc="-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B</a:t>
            </a:r>
            <a:r>
              <a:rPr sz="2600" u="heavy" spc="-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GROUP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Thiamine(Vitamin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B1)-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SOURCES-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1896110" algn="l"/>
              </a:tabLst>
            </a:pPr>
            <a:r>
              <a:rPr sz="2600" spc="-10" dirty="0">
                <a:latin typeface="Constantia"/>
                <a:cs typeface="Constantia"/>
              </a:rPr>
              <a:t>Unrefined	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fortified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cereal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grains,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enriched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bakery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products,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organ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meats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(liver,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kidney)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legumes</a:t>
            </a:r>
            <a:endParaRPr sz="2600">
              <a:latin typeface="Constantia"/>
              <a:cs typeface="Constantia"/>
            </a:endParaRPr>
          </a:p>
          <a:p>
            <a:pPr marL="286385" marR="49530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Thiam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human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mil</a:t>
            </a:r>
            <a:r>
              <a:rPr sz="2600" dirty="0">
                <a:latin typeface="Constantia"/>
                <a:cs typeface="Constantia"/>
              </a:rPr>
              <a:t>k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elat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5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w 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om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co</a:t>
            </a:r>
            <a:r>
              <a:rPr sz="2600" spc="45" dirty="0">
                <a:latin typeface="Constantia"/>
                <a:cs typeface="Constantia"/>
              </a:rPr>
              <a:t>w</a:t>
            </a:r>
            <a:r>
              <a:rPr sz="2600" spc="-95" dirty="0">
                <a:latin typeface="Constantia"/>
                <a:cs typeface="Constantia"/>
              </a:rPr>
              <a:t>’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milk</a:t>
            </a:r>
            <a:r>
              <a:rPr sz="2600" dirty="0">
                <a:latin typeface="Constantia"/>
                <a:cs typeface="Constantia"/>
              </a:rPr>
              <a:t>.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7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k</a:t>
            </a:r>
            <a:endParaRPr sz="2600">
              <a:latin typeface="Constantia"/>
              <a:cs typeface="Constantia"/>
            </a:endParaRPr>
          </a:p>
          <a:p>
            <a:pPr marL="286385" marR="11620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Fish,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Liver,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Legumes,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Nuts,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Whole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grain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enriched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breads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cereals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1089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B-1</a:t>
            </a:r>
            <a:r>
              <a:rPr spc="-100" dirty="0"/>
              <a:t> </a:t>
            </a:r>
            <a:r>
              <a:rPr spc="-5" dirty="0"/>
              <a:t>Thiamin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6642"/>
            <a:ext cx="6023610" cy="26993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Impo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tan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Producing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energy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from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carbohydrates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proper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nerve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function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stabilizing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appetite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promoting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growth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good </a:t>
            </a:r>
            <a:r>
              <a:rPr sz="2400" spc="-5" dirty="0">
                <a:latin typeface="Constantia"/>
                <a:cs typeface="Constantia"/>
              </a:rPr>
              <a:t>muscle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tone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45" dirty="0">
                <a:latin typeface="Constantia"/>
                <a:cs typeface="Constantia"/>
              </a:rPr>
              <a:t>ATP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8450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Recommendations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8394" y="1994357"/>
            <a:ext cx="235394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655" algn="l"/>
              </a:tabLst>
            </a:pPr>
            <a:r>
              <a:rPr sz="2400" spc="-20" dirty="0">
                <a:latin typeface="Constantia"/>
                <a:cs typeface="Constantia"/>
              </a:rPr>
              <a:t>Men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14+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nstantia"/>
                <a:cs typeface="Constantia"/>
              </a:rPr>
              <a:t>1.2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655" algn="l"/>
              </a:tabLst>
            </a:pPr>
            <a:r>
              <a:rPr sz="2400" spc="-16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omen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20" dirty="0">
                <a:latin typeface="Constantia"/>
                <a:cs typeface="Constantia"/>
              </a:rPr>
              <a:t>4</a:t>
            </a:r>
            <a:r>
              <a:rPr sz="2400" dirty="0">
                <a:latin typeface="Constantia"/>
                <a:cs typeface="Constantia"/>
              </a:rPr>
              <a:t>-18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1.0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655" algn="l"/>
              </a:tabLst>
            </a:pPr>
            <a:r>
              <a:rPr sz="2400" spc="-35" dirty="0">
                <a:latin typeface="Constantia"/>
                <a:cs typeface="Constantia"/>
              </a:rPr>
              <a:t>Women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19+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1.1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7126" y="1920811"/>
            <a:ext cx="2941955" cy="9048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broiled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pork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chop,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1.25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cups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corn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20" dirty="0">
                <a:latin typeface="Constantia"/>
                <a:cs typeface="Constantia"/>
              </a:rPr>
              <a:t>flakes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1006" y="3055746"/>
            <a:ext cx="463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7126" y="3677488"/>
            <a:ext cx="271843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baked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potato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(w/</a:t>
            </a:r>
            <a:endParaRPr sz="2400">
              <a:latin typeface="Constantia"/>
              <a:cs typeface="Constantia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skin)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0.5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cu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lentils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cup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raisin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bran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953000"/>
            <a:ext cx="29718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4574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W</a:t>
            </a:r>
            <a:r>
              <a:rPr dirty="0"/>
              <a:t>arnings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418"/>
            <a:ext cx="53174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B-1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nontoxic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even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high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dosages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2496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B-1</a:t>
            </a:r>
            <a:r>
              <a:rPr spc="-40" dirty="0"/>
              <a:t> </a:t>
            </a:r>
            <a:r>
              <a:rPr spc="-10" dirty="0"/>
              <a:t>Deficiency(beri</a:t>
            </a:r>
            <a:r>
              <a:rPr spc="-25" dirty="0"/>
              <a:t> </a:t>
            </a:r>
            <a:r>
              <a:rPr spc="-5" dirty="0"/>
              <a:t>beri)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75408"/>
            <a:ext cx="7905750" cy="41236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Occurs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adults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when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intake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drops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below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1mg/day.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Three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forms-dry,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wet,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acute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5" dirty="0">
                <a:latin typeface="Constantia"/>
                <a:cs typeface="Constantia"/>
              </a:rPr>
              <a:t>Dry-no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edema,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severe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muscle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wasting,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cardiomegaly.</a:t>
            </a:r>
            <a:endParaRPr sz="2400">
              <a:latin typeface="Constantia"/>
              <a:cs typeface="Constantia"/>
            </a:endParaRPr>
          </a:p>
          <a:p>
            <a:pPr marL="286385" marR="5715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Wet-peripheral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edema,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ocular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paralysis,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ataxia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mental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impairment.</a:t>
            </a:r>
            <a:endParaRPr sz="2400">
              <a:latin typeface="Constantia"/>
              <a:cs typeface="Constantia"/>
            </a:endParaRPr>
          </a:p>
          <a:p>
            <a:pPr marL="286385" marR="948055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Infantile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beriberi</a:t>
            </a:r>
            <a:r>
              <a:rPr sz="2400" spc="-15" dirty="0">
                <a:latin typeface="Constantia"/>
                <a:cs typeface="Constantia"/>
              </a:rPr>
              <a:t> more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subtle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adults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occurs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breastfed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infants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thiamine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deficient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mothers.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Cardiac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involvement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400" spc="-25" dirty="0">
                <a:latin typeface="Constantia"/>
                <a:cs typeface="Constantia"/>
              </a:rPr>
              <a:t>cardiomegaly,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cyanosis,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dyspnea,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aphonia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if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untreated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results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death.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" y="688848"/>
            <a:ext cx="5167884" cy="979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831850"/>
            <a:ext cx="4399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70" dirty="0">
                <a:solidFill>
                  <a:srgbClr val="FFFF00"/>
                </a:solidFill>
                <a:latin typeface="Constantia"/>
                <a:cs typeface="Constantia"/>
              </a:rPr>
              <a:t>BACKGROUND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2089226"/>
            <a:ext cx="429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95"/>
              </a:spcBef>
              <a:buClr>
                <a:srgbClr val="00FF00"/>
              </a:buClr>
              <a:buSzPct val="96428"/>
              <a:buFont typeface="Wingdings"/>
              <a:buChar char=""/>
              <a:tabLst>
                <a:tab pos="295910" algn="l"/>
                <a:tab pos="2117090" algn="l"/>
                <a:tab pos="2952750" algn="l"/>
              </a:tabLst>
            </a:pPr>
            <a:r>
              <a:rPr sz="2800" b="1" spc="-5" dirty="0">
                <a:latin typeface="Tahoma"/>
                <a:cs typeface="Tahoma"/>
              </a:rPr>
              <a:t>V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dirty="0">
                <a:latin typeface="Tahoma"/>
                <a:cs typeface="Tahoma"/>
              </a:rPr>
              <a:t>t</a:t>
            </a:r>
            <a:r>
              <a:rPr sz="2800" b="1" spc="-5" dirty="0">
                <a:latin typeface="Tahoma"/>
                <a:cs typeface="Tahoma"/>
              </a:rPr>
              <a:t>amins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r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5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rga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ic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7280" y="2089226"/>
            <a:ext cx="3005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57425" algn="l"/>
              </a:tabLst>
            </a:pPr>
            <a:r>
              <a:rPr sz="2800" b="1" dirty="0">
                <a:latin typeface="Tahoma"/>
                <a:cs typeface="Tahoma"/>
              </a:rPr>
              <a:t>s</a:t>
            </a:r>
            <a:r>
              <a:rPr sz="2800" b="1" spc="-10" dirty="0">
                <a:latin typeface="Tahoma"/>
                <a:cs typeface="Tahoma"/>
              </a:rPr>
              <a:t>ub</a:t>
            </a:r>
            <a:r>
              <a:rPr sz="2800" b="1" spc="-15" dirty="0">
                <a:latin typeface="Tahoma"/>
                <a:cs typeface="Tahoma"/>
              </a:rPr>
              <a:t>s</a:t>
            </a:r>
            <a:r>
              <a:rPr sz="2800" b="1" spc="-5" dirty="0">
                <a:latin typeface="Tahoma"/>
                <a:cs typeface="Tahoma"/>
              </a:rPr>
              <a:t>ta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spc="5" dirty="0">
                <a:latin typeface="Tahoma"/>
                <a:cs typeface="Tahoma"/>
              </a:rPr>
              <a:t>c</a:t>
            </a:r>
            <a:r>
              <a:rPr sz="2800" b="1" spc="-5" dirty="0">
                <a:latin typeface="Tahoma"/>
                <a:cs typeface="Tahoma"/>
              </a:rPr>
              <a:t>es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-5" dirty="0">
                <a:latin typeface="Tahoma"/>
                <a:cs typeface="Tahoma"/>
              </a:rPr>
              <a:t>th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2516250"/>
            <a:ext cx="7539990" cy="328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95"/>
              </a:spcBef>
              <a:tabLst>
                <a:tab pos="1019810" algn="l"/>
                <a:tab pos="3041015" algn="l"/>
                <a:tab pos="3979545" algn="l"/>
                <a:tab pos="5697220" algn="l"/>
              </a:tabLst>
            </a:pPr>
            <a:r>
              <a:rPr sz="2800" b="1" spc="-5" dirty="0">
                <a:latin typeface="Tahoma"/>
                <a:cs typeface="Tahoma"/>
              </a:rPr>
              <a:t>are	essent</a:t>
            </a:r>
            <a:r>
              <a:rPr sz="2800" b="1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al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-10" dirty="0">
                <a:latin typeface="Tahoma"/>
                <a:cs typeface="Tahoma"/>
              </a:rPr>
              <a:t>fo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dirty="0">
                <a:latin typeface="Tahoma"/>
                <a:cs typeface="Tahoma"/>
              </a:rPr>
              <a:t>	s</a:t>
            </a:r>
            <a:r>
              <a:rPr sz="2800" b="1" spc="-5" dirty="0">
                <a:latin typeface="Tahoma"/>
                <a:cs typeface="Tahoma"/>
              </a:rPr>
              <a:t>everal</a:t>
            </a:r>
            <a:r>
              <a:rPr sz="2800" b="1" dirty="0">
                <a:latin typeface="Tahoma"/>
                <a:cs typeface="Tahoma"/>
              </a:rPr>
              <a:t>	</a:t>
            </a:r>
            <a:r>
              <a:rPr sz="2800" b="1" spc="-5" dirty="0">
                <a:latin typeface="Tahoma"/>
                <a:cs typeface="Tahoma"/>
              </a:rPr>
              <a:t>enz</a:t>
            </a:r>
            <a:r>
              <a:rPr sz="2800" b="1" dirty="0">
                <a:latin typeface="Tahoma"/>
                <a:cs typeface="Tahoma"/>
              </a:rPr>
              <a:t>y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5" dirty="0">
                <a:latin typeface="Tahoma"/>
                <a:cs typeface="Tahoma"/>
              </a:rPr>
              <a:t>t</a:t>
            </a:r>
            <a:r>
              <a:rPr sz="2800" b="1" spc="-5" dirty="0">
                <a:latin typeface="Tahoma"/>
                <a:cs typeface="Tahoma"/>
              </a:rPr>
              <a:t>ic  </a:t>
            </a:r>
            <a:r>
              <a:rPr sz="2800" b="1" spc="-10" dirty="0">
                <a:latin typeface="Tahoma"/>
                <a:cs typeface="Tahoma"/>
              </a:rPr>
              <a:t>functions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human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metabolism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5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buClr>
                <a:srgbClr val="00FF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5" dirty="0">
                <a:latin typeface="Tahoma"/>
                <a:cs typeface="Tahoma"/>
              </a:rPr>
              <a:t>A </a:t>
            </a:r>
            <a:r>
              <a:rPr sz="2800" b="1" spc="-10" dirty="0">
                <a:latin typeface="Tahoma"/>
                <a:cs typeface="Tahoma"/>
              </a:rPr>
              <a:t>compound</a:t>
            </a:r>
            <a:r>
              <a:rPr sz="2800" b="1" spc="-5" dirty="0">
                <a:latin typeface="Tahoma"/>
                <a:cs typeface="Tahoma"/>
              </a:rPr>
              <a:t> is called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vitamin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when</a:t>
            </a:r>
            <a:r>
              <a:rPr sz="2800" b="1" spc="-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it </a:t>
            </a:r>
            <a:r>
              <a:rPr sz="2800" b="1" spc="-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cannot</a:t>
            </a:r>
            <a:r>
              <a:rPr sz="2800" b="1" spc="-5" dirty="0">
                <a:latin typeface="Tahoma"/>
                <a:cs typeface="Tahoma"/>
              </a:rPr>
              <a:t> be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synthesized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sufficient </a:t>
            </a:r>
            <a:r>
              <a:rPr sz="2800" b="1" spc="-8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quantities </a:t>
            </a:r>
            <a:r>
              <a:rPr sz="2800" b="1" dirty="0">
                <a:latin typeface="Tahoma"/>
                <a:cs typeface="Tahoma"/>
              </a:rPr>
              <a:t>by an </a:t>
            </a:r>
            <a:r>
              <a:rPr sz="2800" b="1" spc="-5" dirty="0">
                <a:latin typeface="Tahoma"/>
                <a:cs typeface="Tahoma"/>
              </a:rPr>
              <a:t>organism, and must </a:t>
            </a:r>
            <a:r>
              <a:rPr sz="2800" b="1" dirty="0">
                <a:latin typeface="Tahoma"/>
                <a:cs typeface="Tahoma"/>
              </a:rPr>
              <a:t>be 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obtained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from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 diet.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93037"/>
            <a:ext cx="6663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Diagnosis</a:t>
            </a:r>
            <a:r>
              <a:rPr sz="4000" spc="-35" dirty="0"/>
              <a:t> </a:t>
            </a:r>
            <a:r>
              <a:rPr sz="4000" spc="-5" dirty="0"/>
              <a:t>of</a:t>
            </a:r>
            <a:r>
              <a:rPr sz="4000" dirty="0"/>
              <a:t> </a:t>
            </a:r>
            <a:r>
              <a:rPr sz="4000" spc="-5" dirty="0"/>
              <a:t>thiamine</a:t>
            </a:r>
            <a:r>
              <a:rPr sz="4000" spc="-25" dirty="0"/>
              <a:t> </a:t>
            </a:r>
            <a:r>
              <a:rPr sz="4000" spc="-10" dirty="0"/>
              <a:t>deficiency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868398"/>
            <a:ext cx="8016240" cy="406844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4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Suspected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cases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malnutrition.</a:t>
            </a:r>
            <a:endParaRPr sz="2600">
              <a:latin typeface="Constantia"/>
              <a:cs typeface="Constantia"/>
            </a:endParaRPr>
          </a:p>
          <a:p>
            <a:pPr marL="286385" marR="32893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3413125" algn="l"/>
              </a:tabLst>
            </a:pP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dia</a:t>
            </a:r>
            <a:r>
              <a:rPr sz="2600" spc="-15" dirty="0">
                <a:latin typeface="Constantia"/>
                <a:cs typeface="Constantia"/>
              </a:rPr>
              <a:t>g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sis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6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55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irme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measu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ement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24hrs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urine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thiamine	</a:t>
            </a:r>
            <a:r>
              <a:rPr sz="2600" spc="-10" dirty="0">
                <a:latin typeface="Constantia"/>
                <a:cs typeface="Constantia"/>
              </a:rPr>
              <a:t>excretion-normal </a:t>
            </a:r>
            <a:r>
              <a:rPr sz="2600" dirty="0">
                <a:latin typeface="Constantia"/>
                <a:cs typeface="Constantia"/>
              </a:rPr>
              <a:t>40-100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microgram/day.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&lt;15/day-deficient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range.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4434840" algn="l"/>
              </a:tabLst>
            </a:pP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also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based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response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cell </a:t>
            </a:r>
            <a:r>
              <a:rPr sz="2600" spc="-10" dirty="0">
                <a:latin typeface="Constantia"/>
                <a:cs typeface="Constantia"/>
              </a:rPr>
              <a:t>transketolase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adition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thiamine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	</a:t>
            </a:r>
            <a:r>
              <a:rPr sz="2600" spc="-25" dirty="0">
                <a:latin typeface="Constantia"/>
                <a:cs typeface="Constantia"/>
              </a:rPr>
              <a:t>vitro. </a:t>
            </a:r>
            <a:r>
              <a:rPr sz="2600" dirty="0">
                <a:latin typeface="Constantia"/>
                <a:cs typeface="Constantia"/>
              </a:rPr>
              <a:t>An </a:t>
            </a:r>
            <a:r>
              <a:rPr sz="2600" spc="-10" dirty="0">
                <a:latin typeface="Constantia"/>
                <a:cs typeface="Constantia"/>
              </a:rPr>
              <a:t>increase in </a:t>
            </a:r>
            <a:r>
              <a:rPr sz="2600" spc="-5" dirty="0">
                <a:latin typeface="Constantia"/>
                <a:cs typeface="Constantia"/>
              </a:rPr>
              <a:t> t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ans</a:t>
            </a:r>
            <a:r>
              <a:rPr sz="2600" spc="-6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olase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act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vity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&lt;</a:t>
            </a:r>
            <a:r>
              <a:rPr sz="2600" spc="-40" dirty="0">
                <a:latin typeface="Constantia"/>
                <a:cs typeface="Constantia"/>
              </a:rPr>
              <a:t>1</a:t>
            </a:r>
            <a:r>
              <a:rPr sz="2600" dirty="0">
                <a:latin typeface="Constantia"/>
                <a:cs typeface="Constantia"/>
              </a:rPr>
              <a:t>5</a:t>
            </a:r>
            <a:r>
              <a:rPr sz="2600" spc="-10" dirty="0">
                <a:latin typeface="Constantia"/>
                <a:cs typeface="Constantia"/>
              </a:rPr>
              <a:t>%</a:t>
            </a:r>
            <a:r>
              <a:rPr sz="2600" dirty="0">
                <a:latin typeface="Constantia"/>
                <a:cs typeface="Constantia"/>
              </a:rPr>
              <a:t>-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rmal.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15%-25%-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mild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deficiency.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&gt;</a:t>
            </a:r>
            <a:r>
              <a:rPr sz="2600" spc="-35" dirty="0">
                <a:latin typeface="Constantia"/>
                <a:cs typeface="Constantia"/>
              </a:rPr>
              <a:t>2</a:t>
            </a:r>
            <a:r>
              <a:rPr sz="2600" dirty="0">
                <a:latin typeface="Constantia"/>
                <a:cs typeface="Constantia"/>
              </a:rPr>
              <a:t>5</a:t>
            </a:r>
            <a:r>
              <a:rPr sz="2600" spc="-10" dirty="0">
                <a:latin typeface="Constantia"/>
                <a:cs typeface="Constantia"/>
              </a:rPr>
              <a:t>%</a:t>
            </a:r>
            <a:r>
              <a:rPr sz="2600" dirty="0">
                <a:latin typeface="Constantia"/>
                <a:cs typeface="Constantia"/>
              </a:rPr>
              <a:t>-se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rl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spc="50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ic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ent.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0464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Thiamine</a:t>
            </a:r>
            <a:r>
              <a:rPr spc="-50" dirty="0"/>
              <a:t> </a:t>
            </a:r>
            <a:r>
              <a:rPr spc="-2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418"/>
            <a:ext cx="8034020" cy="4069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92214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Functions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primarily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metabolism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carbohydrate.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RDA-0.4mg/1000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kcal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consumed.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TREATMENT</a:t>
            </a:r>
            <a:r>
              <a:rPr sz="2600" b="1" u="heavy" spc="-114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OF</a:t>
            </a: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BERIBERI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esolu</a:t>
            </a:r>
            <a:r>
              <a:rPr sz="2600" spc="-15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ol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di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sym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oms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within  24-48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hrs.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Mild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beriberi-5mg/day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PO.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Severly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ill-10mg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iv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BD.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esen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heart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lu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eatment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heart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lu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1659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SCURVY</a:t>
            </a:r>
            <a:r>
              <a:rPr spc="-40" dirty="0"/>
              <a:t> </a:t>
            </a:r>
            <a:r>
              <a:rPr spc="-105" dirty="0"/>
              <a:t>(VIT.</a:t>
            </a:r>
            <a:r>
              <a:rPr spc="-35" dirty="0"/>
              <a:t> </a:t>
            </a:r>
            <a:r>
              <a:rPr dirty="0"/>
              <a:t>C</a:t>
            </a:r>
            <a:r>
              <a:rPr spc="-20" dirty="0"/>
              <a:t> </a:t>
            </a:r>
            <a:r>
              <a:rPr spc="-5" dirty="0"/>
              <a:t>DEFICIENCY)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8398"/>
            <a:ext cx="7964170" cy="4068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Prolonged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vitamin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deficiency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scurvy.</a:t>
            </a:r>
            <a:endParaRPr sz="2600">
              <a:latin typeface="Constantia"/>
              <a:cs typeface="Constantia"/>
            </a:endParaRPr>
          </a:p>
          <a:p>
            <a:pPr marL="286385" marR="66865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sual</a:t>
            </a:r>
            <a:r>
              <a:rPr sz="2600" spc="-2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cur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thos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ho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depr</a:t>
            </a:r>
            <a:r>
              <a:rPr sz="2600" spc="-40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citrus  </a:t>
            </a:r>
            <a:r>
              <a:rPr sz="2600" dirty="0">
                <a:latin typeface="Constantia"/>
                <a:cs typeface="Constantia"/>
              </a:rPr>
              <a:t>fruit,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esh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etable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vitamin</a:t>
            </a:r>
            <a:r>
              <a:rPr sz="2600" spc="-4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INFANCY-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clinical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features-</a:t>
            </a:r>
            <a:endParaRPr sz="2600">
              <a:latin typeface="Constantia"/>
              <a:cs typeface="Constantia"/>
            </a:endParaRPr>
          </a:p>
          <a:p>
            <a:pPr marL="286385" marR="39306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Anorexia,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diarrhea,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pallor,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irritability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increased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susceptibility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infections, </a:t>
            </a:r>
            <a:r>
              <a:rPr sz="2600" spc="-5" dirty="0">
                <a:latin typeface="Constantia"/>
                <a:cs typeface="Constantia"/>
              </a:rPr>
              <a:t>sub-periosteal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hemorrhages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" dirty="0">
                <a:latin typeface="Constantia"/>
                <a:cs typeface="Constantia"/>
              </a:rPr>
              <a:t> long bone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tenderness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occur.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OLDER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CHILDREN-hemorrhagic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sign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predominate.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Bleedin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gum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j</a:t>
            </a:r>
            <a:r>
              <a:rPr sz="2600" spc="10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nct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spc="-2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estinal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act.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4187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418"/>
            <a:ext cx="7802245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2387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By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characteristric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physical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findings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history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adequa</a:t>
            </a:r>
            <a:r>
              <a:rPr sz="2600" spc="-3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dieta</a:t>
            </a:r>
            <a:r>
              <a:rPr sz="2600" spc="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inta</a:t>
            </a:r>
            <a:r>
              <a:rPr sz="2600" spc="-6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X-</a:t>
            </a:r>
            <a:r>
              <a:rPr sz="2600" spc="-55" dirty="0">
                <a:latin typeface="Constantia"/>
                <a:cs typeface="Constantia"/>
              </a:rPr>
              <a:t>r</a:t>
            </a:r>
            <a:r>
              <a:rPr sz="2600" spc="-5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bone</a:t>
            </a:r>
            <a:r>
              <a:rPr sz="2600" spc="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-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fa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til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scu</a:t>
            </a:r>
            <a:r>
              <a:rPr sz="2600" spc="50" dirty="0">
                <a:latin typeface="Constantia"/>
                <a:cs typeface="Constantia"/>
              </a:rPr>
              <a:t>r</a:t>
            </a:r>
            <a:r>
              <a:rPr sz="2600" spc="8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y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TREATMENT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Supplimentation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vitamin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resolves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symptoms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24-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48hrs.</a:t>
            </a:r>
            <a:endParaRPr sz="2600">
              <a:latin typeface="Constantia"/>
              <a:cs typeface="Constantia"/>
            </a:endParaRPr>
          </a:p>
          <a:p>
            <a:pPr marL="919480" marR="3430904" indent="-907415">
              <a:lnSpc>
                <a:spcPct val="120000"/>
              </a:lnSpc>
            </a:pPr>
            <a:r>
              <a:rPr sz="2600" spc="-10" dirty="0">
                <a:latin typeface="Constantia"/>
                <a:cs typeface="Constantia"/>
              </a:rPr>
              <a:t>RDA-30-40 </a:t>
            </a:r>
            <a:r>
              <a:rPr sz="2600" dirty="0">
                <a:latin typeface="Constantia"/>
                <a:cs typeface="Constantia"/>
              </a:rPr>
              <a:t>mg </a:t>
            </a:r>
            <a:r>
              <a:rPr sz="2600" spc="-10" dirty="0">
                <a:latin typeface="Constantia"/>
                <a:cs typeface="Constantia"/>
              </a:rPr>
              <a:t>/day-infants </a:t>
            </a:r>
            <a:r>
              <a:rPr sz="2600" spc="-5" dirty="0">
                <a:latin typeface="Constantia"/>
                <a:cs typeface="Constantia"/>
              </a:rPr>
              <a:t> 40-70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mg/day-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children.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3964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Folic</a:t>
            </a:r>
            <a:r>
              <a:rPr spc="-95" dirty="0"/>
              <a:t> </a:t>
            </a:r>
            <a:r>
              <a:rPr dirty="0"/>
              <a:t>acid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418"/>
            <a:ext cx="8007984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4290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Essential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normal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growth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maintenance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cells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Vital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reproduction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cells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fetus.</a:t>
            </a:r>
            <a:endParaRPr sz="2600">
              <a:latin typeface="Constantia"/>
              <a:cs typeface="Constantia"/>
            </a:endParaRPr>
          </a:p>
          <a:p>
            <a:pPr marL="286385" marR="52387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1954530" algn="l"/>
              </a:tabLst>
            </a:pPr>
            <a:r>
              <a:rPr sz="2600" spc="5" dirty="0">
                <a:latin typeface="Constantia"/>
                <a:cs typeface="Constantia"/>
              </a:rPr>
              <a:t>Deficiency	</a:t>
            </a:r>
            <a:r>
              <a:rPr sz="2600" spc="-5" dirty="0">
                <a:latin typeface="Constantia"/>
                <a:cs typeface="Constantia"/>
              </a:rPr>
              <a:t>affects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normal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cell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division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protein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synthesis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impairing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growth.</a:t>
            </a:r>
            <a:endParaRPr sz="2600">
              <a:latin typeface="Constantia"/>
              <a:cs typeface="Constantia"/>
            </a:endParaRPr>
          </a:p>
          <a:p>
            <a:pPr marL="286385" marR="20891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1619885" algn="l"/>
                <a:tab pos="3827779" algn="l"/>
              </a:tabLst>
            </a:pP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edu</a:t>
            </a:r>
            <a:r>
              <a:rPr sz="2600" spc="-4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es	</a:t>
            </a:r>
            <a:r>
              <a:rPr sz="2600" spc="-5" dirty="0">
                <a:latin typeface="Constantia"/>
                <a:cs typeface="Constantia"/>
              </a:rPr>
              <a:t>bl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od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els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	homo</a:t>
            </a:r>
            <a:r>
              <a:rPr sz="2600" spc="10" dirty="0">
                <a:latin typeface="Constantia"/>
                <a:cs typeface="Constantia"/>
              </a:rPr>
              <a:t>c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3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eine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60" dirty="0">
                <a:latin typeface="Constantia"/>
                <a:cs typeface="Constantia"/>
              </a:rPr>
              <a:t>ow</a:t>
            </a:r>
            <a:r>
              <a:rPr sz="2600" dirty="0">
                <a:latin typeface="Constantia"/>
                <a:cs typeface="Constantia"/>
              </a:rPr>
              <a:t>ers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risk 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heart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Also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maintains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nervous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system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integrity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intestinal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tract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functions.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Involved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production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serotonin.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61732"/>
            <a:ext cx="7895590" cy="37115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SOURCES</a:t>
            </a:r>
            <a:endParaRPr sz="2600">
              <a:latin typeface="Constantia"/>
              <a:cs typeface="Constantia"/>
            </a:endParaRPr>
          </a:p>
          <a:p>
            <a:pPr marL="286385" marR="106045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20" dirty="0">
                <a:latin typeface="Constantia"/>
                <a:cs typeface="Constantia"/>
              </a:rPr>
              <a:t>Leafy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vegetable-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spinach,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turnip,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lettuce,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dried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beans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peas, </a:t>
            </a:r>
            <a:r>
              <a:rPr sz="2600" dirty="0">
                <a:latin typeface="Constantia"/>
                <a:cs typeface="Constantia"/>
              </a:rPr>
              <a:t>fortified </a:t>
            </a:r>
            <a:r>
              <a:rPr sz="2600" spc="-15" dirty="0">
                <a:latin typeface="Constantia"/>
                <a:cs typeface="Constantia"/>
              </a:rPr>
              <a:t>cereal </a:t>
            </a:r>
            <a:r>
              <a:rPr sz="2600" spc="-10" dirty="0">
                <a:latin typeface="Constantia"/>
                <a:cs typeface="Constantia"/>
              </a:rPr>
              <a:t>products, </a:t>
            </a:r>
            <a:r>
              <a:rPr sz="2600" spc="10" dirty="0">
                <a:latin typeface="Constantia"/>
                <a:cs typeface="Constantia"/>
              </a:rPr>
              <a:t>sunflower </a:t>
            </a:r>
            <a:r>
              <a:rPr sz="2600" dirty="0">
                <a:latin typeface="Constantia"/>
                <a:cs typeface="Constantia"/>
              </a:rPr>
              <a:t>seeds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certain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other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fruits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vegetables.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2719705" algn="l"/>
              </a:tabLst>
            </a:pP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DEFICIENCY-</a:t>
            </a:r>
            <a:r>
              <a:rPr sz="2600" b="1" spc="-5" dirty="0">
                <a:latin typeface="Constantia"/>
                <a:cs typeface="Constantia"/>
              </a:rPr>
              <a:t>	</a:t>
            </a:r>
            <a:r>
              <a:rPr sz="2600" spc="-5" dirty="0">
                <a:latin typeface="Constantia"/>
                <a:cs typeface="Constantia"/>
              </a:rPr>
              <a:t>limits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cell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function(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cell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division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protein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synthesis).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egal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blasti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anem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emo</a:t>
            </a:r>
            <a:r>
              <a:rPr sz="2600" spc="2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oblem</a:t>
            </a:r>
            <a:r>
              <a:rPr sz="2600" spc="-4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5" dirty="0">
                <a:latin typeface="Constantia"/>
                <a:cs typeface="Constantia"/>
              </a:rPr>
              <a:t>Deficiency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pregnant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women-neural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tube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defect.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40" y="3847566"/>
            <a:ext cx="2018030" cy="17697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409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74320" algn="l"/>
              </a:tabLst>
            </a:pPr>
            <a:r>
              <a:rPr sz="2600" spc="-25" dirty="0">
                <a:latin typeface="Constantia"/>
                <a:cs typeface="Constantia"/>
              </a:rPr>
              <a:t>RDA-</a:t>
            </a:r>
            <a:endParaRPr sz="2600">
              <a:latin typeface="Constantia"/>
              <a:cs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74320" algn="l"/>
              </a:tabLst>
            </a:pPr>
            <a:r>
              <a:rPr sz="2600" dirty="0">
                <a:latin typeface="Constantia"/>
                <a:cs typeface="Constantia"/>
              </a:rPr>
              <a:t>1-3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yrs--100</a:t>
            </a:r>
            <a:endParaRPr sz="2600">
              <a:latin typeface="Constantia"/>
              <a:cs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74320" algn="l"/>
              </a:tabLst>
            </a:pPr>
            <a:r>
              <a:rPr sz="2600" dirty="0">
                <a:latin typeface="Constantia"/>
                <a:cs typeface="Constantia"/>
              </a:rPr>
              <a:t>7-9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yrs–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200</a:t>
            </a:r>
            <a:endParaRPr sz="2600">
              <a:latin typeface="Constantia"/>
              <a:cs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74320" algn="l"/>
              </a:tabLst>
            </a:pPr>
            <a:r>
              <a:rPr sz="2600" spc="-25" dirty="0">
                <a:latin typeface="Constantia"/>
                <a:cs typeface="Constantia"/>
              </a:rPr>
              <a:t>1</a:t>
            </a:r>
            <a:r>
              <a:rPr sz="2600" dirty="0">
                <a:latin typeface="Constantia"/>
                <a:cs typeface="Constantia"/>
              </a:rPr>
              <a:t>3</a:t>
            </a:r>
            <a:r>
              <a:rPr sz="2600" spc="-5" dirty="0">
                <a:latin typeface="Constantia"/>
                <a:cs typeface="Constantia"/>
              </a:rPr>
              <a:t>-</a:t>
            </a:r>
            <a:r>
              <a:rPr sz="2600" spc="-40" dirty="0">
                <a:latin typeface="Constantia"/>
                <a:cs typeface="Constantia"/>
              </a:rPr>
              <a:t>1</a:t>
            </a:r>
            <a:r>
              <a:rPr sz="2600" dirty="0">
                <a:latin typeface="Constantia"/>
                <a:cs typeface="Constantia"/>
              </a:rPr>
              <a:t>5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Constantia"/>
                <a:cs typeface="Constantia"/>
              </a:rPr>
              <a:t>-</a:t>
            </a:r>
            <a:r>
              <a:rPr sz="2600" dirty="0">
                <a:latin typeface="Constantia"/>
                <a:cs typeface="Constantia"/>
              </a:rPr>
              <a:t>300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2247" y="3847566"/>
            <a:ext cx="4006850" cy="176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89535" indent="48895">
              <a:lnSpc>
                <a:spcPct val="110000"/>
              </a:lnSpc>
              <a:spcBef>
                <a:spcPts val="100"/>
              </a:spcBef>
            </a:pPr>
            <a:r>
              <a:rPr sz="2600" spc="-5" dirty="0">
                <a:latin typeface="Constantia"/>
                <a:cs typeface="Constantia"/>
              </a:rPr>
              <a:t>infants--70 </a:t>
            </a:r>
            <a:r>
              <a:rPr sz="2600" spc="-15" dirty="0">
                <a:latin typeface="Constantia"/>
                <a:cs typeface="Constantia"/>
              </a:rPr>
              <a:t>microgram/day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4-6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yrs---150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latin typeface="Constantia"/>
                <a:cs typeface="Constantia"/>
              </a:rPr>
              <a:t>10-12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yrs--250</a:t>
            </a:r>
            <a:endParaRPr sz="2600">
              <a:latin typeface="Constantia"/>
              <a:cs typeface="Constantia"/>
            </a:endParaRPr>
          </a:p>
          <a:p>
            <a:pPr marL="113030">
              <a:lnSpc>
                <a:spcPct val="100000"/>
              </a:lnSpc>
              <a:spcBef>
                <a:spcPts val="315"/>
              </a:spcBef>
            </a:pPr>
            <a:r>
              <a:rPr sz="2600" spc="-10" dirty="0">
                <a:latin typeface="Constantia"/>
                <a:cs typeface="Constantia"/>
              </a:rPr>
              <a:t>pregnant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lactating-400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640" y="5647131"/>
            <a:ext cx="1739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spc="-915" dirty="0">
                <a:solidFill>
                  <a:srgbClr val="0AD0D9"/>
                </a:solidFill>
                <a:latin typeface="Segoe UI Symbol"/>
                <a:cs typeface="Segoe UI Symbol"/>
              </a:rPr>
              <a:t>⚫</a:t>
            </a:r>
            <a:endParaRPr sz="245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746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Who’s</a:t>
            </a:r>
            <a:r>
              <a:rPr spc="-85" dirty="0"/>
              <a:t> </a:t>
            </a:r>
            <a:r>
              <a:rPr spc="-25" dirty="0"/>
              <a:t>at</a:t>
            </a:r>
            <a:r>
              <a:rPr spc="-35" dirty="0"/>
              <a:t> </a:t>
            </a:r>
            <a:r>
              <a:rPr dirty="0"/>
              <a:t>Risk?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8398"/>
            <a:ext cx="5701030" cy="14528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Homeless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Malnourished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Alcoholics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7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eo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malabsor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tio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diti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5909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B-2</a:t>
            </a:r>
            <a:r>
              <a:rPr spc="-80" dirty="0"/>
              <a:t> </a:t>
            </a:r>
            <a:r>
              <a:rPr spc="-10" dirty="0"/>
              <a:t>Riboflavin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71909"/>
            <a:ext cx="6442710" cy="28854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Important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in: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50"/>
              </a:spcBef>
              <a:buClr>
                <a:srgbClr val="0E6EC5"/>
              </a:buClr>
              <a:buSzPct val="84090"/>
              <a:buFont typeface="Segoe UI Symbol"/>
              <a:buChar char="⚫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40" dirty="0">
                <a:latin typeface="Constantia"/>
                <a:cs typeface="Constantia"/>
              </a:rPr>
              <a:t>g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oduction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30"/>
              </a:spcBef>
              <a:buClr>
                <a:srgbClr val="0E6EC5"/>
              </a:buClr>
              <a:buSzPct val="84090"/>
              <a:buFont typeface="Segoe UI Symbol"/>
              <a:buChar char="⚫"/>
              <a:tabLst>
                <a:tab pos="653415" algn="l"/>
              </a:tabLst>
            </a:pPr>
            <a:r>
              <a:rPr sz="2200" spc="-20" dirty="0">
                <a:latin typeface="Constantia"/>
                <a:cs typeface="Constantia"/>
              </a:rPr>
              <a:t>carbohydrate,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fat,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protein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metabolism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25"/>
              </a:spcBef>
              <a:buClr>
                <a:srgbClr val="0E6EC5"/>
              </a:buClr>
              <a:buSzPct val="84090"/>
              <a:buFont typeface="Segoe UI Symbol"/>
              <a:buChar char="⚫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formation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antibodies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red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blood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cells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30"/>
              </a:spcBef>
              <a:buClr>
                <a:srgbClr val="0E6EC5"/>
              </a:buClr>
              <a:buSzPct val="84090"/>
              <a:buFont typeface="Segoe UI Symbol"/>
              <a:buChar char="⚫"/>
              <a:tabLst>
                <a:tab pos="653415" algn="l"/>
              </a:tabLst>
            </a:pPr>
            <a:r>
              <a:rPr sz="2200" spc="-20" dirty="0">
                <a:latin typeface="Constantia"/>
                <a:cs typeface="Constantia"/>
              </a:rPr>
              <a:t>cell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respiration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30"/>
              </a:spcBef>
              <a:buClr>
                <a:srgbClr val="0E6EC5"/>
              </a:buClr>
              <a:buSzPct val="84090"/>
              <a:buFont typeface="Segoe UI Symbol"/>
              <a:buChar char="⚫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maintenance</a:t>
            </a:r>
            <a:r>
              <a:rPr sz="2200" spc="-1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good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vision,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skin, </a:t>
            </a:r>
            <a:r>
              <a:rPr sz="2200" spc="-10" dirty="0">
                <a:latin typeface="Constantia"/>
                <a:cs typeface="Constantia"/>
              </a:rPr>
              <a:t>nails,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hair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30"/>
              </a:spcBef>
              <a:buClr>
                <a:srgbClr val="0E6EC5"/>
              </a:buClr>
              <a:buSzPct val="84090"/>
              <a:buFont typeface="Segoe UI Symbol"/>
              <a:buChar char="⚫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alleviating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eye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fatigue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7058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Sources</a:t>
            </a:r>
            <a:r>
              <a:rPr spc="-7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dirty="0"/>
              <a:t>B-2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6642"/>
            <a:ext cx="3513454" cy="31750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5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amounts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dairy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eggs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meats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Small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amounts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lea</a:t>
            </a:r>
            <a:r>
              <a:rPr sz="2400" spc="80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een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etab</a:t>
            </a:r>
            <a:r>
              <a:rPr sz="2400" spc="-1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es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enriched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grains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Recommendations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5394" y="1692906"/>
            <a:ext cx="2086610" cy="26600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Men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14-70</a:t>
            </a:r>
            <a:endParaRPr sz="2400">
              <a:latin typeface="Constantia"/>
              <a:cs typeface="Constantia"/>
            </a:endParaRPr>
          </a:p>
          <a:p>
            <a:pPr marL="31559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onstantia"/>
                <a:cs typeface="Constantia"/>
              </a:rPr>
              <a:t>1.3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35" dirty="0">
                <a:latin typeface="Constantia"/>
                <a:cs typeface="Constantia"/>
              </a:rPr>
              <a:t>Women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14-70</a:t>
            </a:r>
            <a:endParaRPr sz="2400">
              <a:latin typeface="Constantia"/>
              <a:cs typeface="Constantia"/>
            </a:endParaRPr>
          </a:p>
          <a:p>
            <a:pPr marL="31559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nstantia"/>
                <a:cs typeface="Constantia"/>
              </a:rPr>
              <a:t>1.0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10" dirty="0">
                <a:latin typeface="Constantia"/>
                <a:cs typeface="Constantia"/>
              </a:rPr>
              <a:t>71+</a:t>
            </a:r>
            <a:endParaRPr sz="2400">
              <a:latin typeface="Constantia"/>
              <a:cs typeface="Constantia"/>
            </a:endParaRPr>
          </a:p>
          <a:p>
            <a:pPr marL="315595">
              <a:lnSpc>
                <a:spcPct val="100000"/>
              </a:lnSpc>
              <a:spcBef>
                <a:spcPts val="580"/>
              </a:spcBef>
            </a:pPr>
            <a:r>
              <a:rPr sz="2400" spc="40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10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ses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1</a:t>
            </a:r>
            <a:r>
              <a:rPr spc="-90" dirty="0"/>
              <a:t> </a:t>
            </a:r>
            <a:r>
              <a:rPr spc="-5" dirty="0"/>
              <a:t>cup</a:t>
            </a:r>
            <a:r>
              <a:rPr spc="-114" dirty="0"/>
              <a:t> </a:t>
            </a:r>
            <a:r>
              <a:rPr spc="-5" dirty="0"/>
              <a:t>raisin</a:t>
            </a:r>
            <a:r>
              <a:rPr spc="-80" dirty="0"/>
              <a:t> </a:t>
            </a:r>
            <a:r>
              <a:rPr spc="-15" dirty="0"/>
              <a:t>bran</a:t>
            </a: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1</a:t>
            </a:r>
            <a:r>
              <a:rPr spc="-100" dirty="0"/>
              <a:t> </a:t>
            </a:r>
            <a:r>
              <a:rPr spc="-5" dirty="0"/>
              <a:t>cup</a:t>
            </a:r>
            <a:r>
              <a:rPr spc="-105" dirty="0"/>
              <a:t> </a:t>
            </a:r>
            <a:r>
              <a:rPr spc="-5" dirty="0"/>
              <a:t>milk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1</a:t>
            </a:r>
            <a:r>
              <a:rPr spc="-110" dirty="0"/>
              <a:t> </a:t>
            </a:r>
            <a:r>
              <a:rPr dirty="0"/>
              <a:t>egg</a:t>
            </a:r>
          </a:p>
          <a:p>
            <a:pPr marL="510540" algn="ctr">
              <a:lnSpc>
                <a:spcPct val="100000"/>
              </a:lnSpc>
              <a:spcBef>
                <a:spcPts val="575"/>
              </a:spcBef>
            </a:pPr>
            <a:r>
              <a:rPr dirty="0"/>
              <a:t>OR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1</a:t>
            </a:r>
            <a:r>
              <a:rPr spc="-80" dirty="0"/>
              <a:t> </a:t>
            </a:r>
            <a:r>
              <a:rPr dirty="0"/>
              <a:t>small</a:t>
            </a:r>
            <a:r>
              <a:rPr spc="-90" dirty="0"/>
              <a:t> </a:t>
            </a:r>
            <a:r>
              <a:rPr spc="-10" dirty="0"/>
              <a:t>extra</a:t>
            </a:r>
            <a:r>
              <a:rPr spc="-95" dirty="0"/>
              <a:t> </a:t>
            </a:r>
            <a:r>
              <a:rPr dirty="0"/>
              <a:t>lean</a:t>
            </a:r>
            <a:r>
              <a:rPr spc="-55" dirty="0"/>
              <a:t> </a:t>
            </a:r>
            <a:r>
              <a:rPr spc="-10" dirty="0"/>
              <a:t>hamburger</a:t>
            </a: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1</a:t>
            </a:r>
            <a:r>
              <a:rPr spc="-95" dirty="0"/>
              <a:t> </a:t>
            </a:r>
            <a:r>
              <a:rPr spc="-5" dirty="0"/>
              <a:t>cup</a:t>
            </a:r>
            <a:r>
              <a:rPr spc="-120" dirty="0"/>
              <a:t> </a:t>
            </a:r>
            <a:r>
              <a:rPr dirty="0"/>
              <a:t>plain</a:t>
            </a:r>
            <a:r>
              <a:rPr spc="-145" dirty="0"/>
              <a:t> </a:t>
            </a:r>
            <a:r>
              <a:rPr spc="-10" dirty="0"/>
              <a:t>yogurt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0.5</a:t>
            </a:r>
            <a:r>
              <a:rPr spc="-110" dirty="0"/>
              <a:t> </a:t>
            </a:r>
            <a:r>
              <a:rPr spc="-5" dirty="0"/>
              <a:t>cup</a:t>
            </a:r>
            <a:r>
              <a:rPr spc="-95" dirty="0"/>
              <a:t> </a:t>
            </a:r>
            <a:r>
              <a:rPr spc="-10" dirty="0"/>
              <a:t>fresh</a:t>
            </a:r>
            <a:r>
              <a:rPr spc="-114" dirty="0"/>
              <a:t> </a:t>
            </a:r>
            <a:r>
              <a:rPr spc="-20" dirty="0"/>
              <a:t>cooked</a:t>
            </a:r>
            <a:r>
              <a:rPr spc="-50" dirty="0"/>
              <a:t> </a:t>
            </a:r>
            <a:r>
              <a:rPr dirty="0"/>
              <a:t>spinach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dirty="0"/>
              <a:t>1</a:t>
            </a:r>
            <a:r>
              <a:rPr spc="-70" dirty="0"/>
              <a:t> </a:t>
            </a:r>
            <a:r>
              <a:rPr spc="-5" dirty="0"/>
              <a:t>cu</a:t>
            </a:r>
            <a:r>
              <a:rPr dirty="0"/>
              <a:t>p</a:t>
            </a:r>
            <a:r>
              <a:rPr spc="-125" dirty="0"/>
              <a:t> </a:t>
            </a:r>
            <a:r>
              <a:rPr spc="-55" dirty="0"/>
              <a:t>c</a:t>
            </a:r>
            <a:r>
              <a:rPr dirty="0"/>
              <a:t>o</a:t>
            </a:r>
            <a:r>
              <a:rPr spc="-35" dirty="0"/>
              <a:t>t</a:t>
            </a:r>
            <a:r>
              <a:rPr spc="-5" dirty="0"/>
              <a:t>ta</a:t>
            </a:r>
            <a:r>
              <a:rPr spc="-55" dirty="0"/>
              <a:t>g</a:t>
            </a:r>
            <a:r>
              <a:rPr dirty="0"/>
              <a:t>e</a:t>
            </a:r>
            <a:r>
              <a:rPr spc="-110" dirty="0"/>
              <a:t> </a:t>
            </a:r>
            <a:r>
              <a:rPr spc="-5" dirty="0"/>
              <a:t>cheese</a:t>
            </a: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5181600"/>
            <a:ext cx="28194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" y="231647"/>
            <a:ext cx="3671316" cy="979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374345"/>
            <a:ext cx="29013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80" dirty="0">
                <a:solidFill>
                  <a:srgbClr val="FFFF00"/>
                </a:solidFill>
                <a:latin typeface="Constantia"/>
                <a:cs typeface="Constantia"/>
              </a:rPr>
              <a:t>F</a:t>
            </a:r>
            <a:r>
              <a:rPr sz="4800" b="1" dirty="0">
                <a:solidFill>
                  <a:srgbClr val="FFFF00"/>
                </a:solidFill>
                <a:latin typeface="Constantia"/>
                <a:cs typeface="Constantia"/>
              </a:rPr>
              <a:t>unctions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1082015"/>
            <a:ext cx="7616825" cy="571182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492125" indent="-480059" algn="just">
              <a:lnSpc>
                <a:spcPct val="100000"/>
              </a:lnSpc>
              <a:spcBef>
                <a:spcPts val="2020"/>
              </a:spcBef>
              <a:buClr>
                <a:srgbClr val="00FF00"/>
              </a:buClr>
              <a:buFont typeface="Wingdings"/>
              <a:buChar char=""/>
              <a:tabLst>
                <a:tab pos="492759" algn="l"/>
              </a:tabLst>
            </a:pPr>
            <a:r>
              <a:rPr sz="3200" b="1" dirty="0">
                <a:latin typeface="Tahoma"/>
                <a:cs typeface="Tahoma"/>
              </a:rPr>
              <a:t>Acts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as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hormones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(vitamin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D)</a:t>
            </a:r>
            <a:endParaRPr sz="3200">
              <a:latin typeface="Tahoma"/>
              <a:cs typeface="Tahoma"/>
            </a:endParaRPr>
          </a:p>
          <a:p>
            <a:pPr marL="375920" indent="-363855" algn="just">
              <a:lnSpc>
                <a:spcPct val="100000"/>
              </a:lnSpc>
              <a:spcBef>
                <a:spcPts val="1925"/>
              </a:spcBef>
              <a:buClr>
                <a:srgbClr val="00FF00"/>
              </a:buClr>
              <a:buFont typeface="Wingdings"/>
              <a:buChar char=""/>
              <a:tabLst>
                <a:tab pos="376555" algn="l"/>
              </a:tabLst>
            </a:pPr>
            <a:r>
              <a:rPr sz="3200" b="1" dirty="0">
                <a:latin typeface="Tahoma"/>
                <a:cs typeface="Tahoma"/>
              </a:rPr>
              <a:t>Acts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as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antioxidant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(vitamin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E)</a:t>
            </a:r>
            <a:endParaRPr sz="32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Clr>
                <a:srgbClr val="00FF00"/>
              </a:buClr>
              <a:buFont typeface="Wingdings"/>
              <a:buChar char=""/>
              <a:tabLst>
                <a:tab pos="494665" algn="l"/>
              </a:tabLst>
            </a:pPr>
            <a:r>
              <a:rPr sz="3200" b="1" dirty="0">
                <a:latin typeface="Tahoma"/>
                <a:cs typeface="Tahoma"/>
              </a:rPr>
              <a:t>Acts as </a:t>
            </a:r>
            <a:r>
              <a:rPr sz="3200" b="1" spc="-5" dirty="0">
                <a:latin typeface="Tahoma"/>
                <a:cs typeface="Tahoma"/>
              </a:rPr>
              <a:t>mediators of cell signalling </a:t>
            </a:r>
            <a:r>
              <a:rPr sz="3200" b="1" spc="-9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and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regulators</a:t>
            </a:r>
            <a:r>
              <a:rPr sz="3200" b="1" dirty="0">
                <a:latin typeface="Tahoma"/>
                <a:cs typeface="Tahoma"/>
              </a:rPr>
              <a:t> of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cell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and</a:t>
            </a:r>
            <a:r>
              <a:rPr sz="3200" b="1" dirty="0">
                <a:latin typeface="Tahoma"/>
                <a:cs typeface="Tahoma"/>
              </a:rPr>
              <a:t> tissue 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growth</a:t>
            </a:r>
            <a:r>
              <a:rPr sz="3200" b="1" dirty="0">
                <a:latin typeface="Tahoma"/>
                <a:cs typeface="Tahoma"/>
              </a:rPr>
              <a:t> and</a:t>
            </a:r>
            <a:r>
              <a:rPr sz="3200" b="1" spc="93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differentiation(vitamin </a:t>
            </a:r>
            <a:r>
              <a:rPr sz="3200" b="1" dirty="0">
                <a:latin typeface="Tahoma"/>
                <a:cs typeface="Tahoma"/>
              </a:rPr>
              <a:t> A)</a:t>
            </a:r>
            <a:endParaRPr sz="32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920"/>
              </a:spcBef>
              <a:buClr>
                <a:srgbClr val="00FF00"/>
              </a:buClr>
              <a:buFont typeface="Wingdings"/>
              <a:buChar char=""/>
              <a:tabLst>
                <a:tab pos="376555" algn="l"/>
              </a:tabLst>
            </a:pPr>
            <a:r>
              <a:rPr sz="3200" b="1" dirty="0">
                <a:latin typeface="Tahoma"/>
                <a:cs typeface="Tahoma"/>
              </a:rPr>
              <a:t>Acts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as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precusors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for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enzyme 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cofactor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biomolecules(coenzymes) </a:t>
            </a:r>
            <a:r>
              <a:rPr sz="3200" b="1" spc="-9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that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help</a:t>
            </a:r>
            <a:r>
              <a:rPr sz="3200" b="1" dirty="0">
                <a:latin typeface="Tahoma"/>
                <a:cs typeface="Tahoma"/>
              </a:rPr>
              <a:t> act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as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catalysts</a:t>
            </a:r>
            <a:r>
              <a:rPr sz="3200" b="1" dirty="0">
                <a:latin typeface="Tahoma"/>
                <a:cs typeface="Tahoma"/>
              </a:rPr>
              <a:t> and 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substrates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in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metabolism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6880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B-2</a:t>
            </a:r>
            <a:r>
              <a:rPr spc="-105" dirty="0"/>
              <a:t> </a:t>
            </a:r>
            <a:r>
              <a:rPr spc="-10" dirty="0"/>
              <a:t>Deficiency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8398"/>
            <a:ext cx="5255895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Itching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burning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eyes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Cracks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sores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mouth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lips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Bloodsho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Dermatitis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Oi</a:t>
            </a:r>
            <a:r>
              <a:rPr sz="2600" spc="-3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skin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Di</a:t>
            </a:r>
            <a:r>
              <a:rPr sz="2600" spc="-7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est</a:t>
            </a:r>
            <a:r>
              <a:rPr sz="2600" spc="-25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distu</a:t>
            </a:r>
            <a:r>
              <a:rPr sz="2600" spc="-2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ban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4574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W</a:t>
            </a:r>
            <a:r>
              <a:rPr dirty="0"/>
              <a:t>arnings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8398"/>
            <a:ext cx="7396480" cy="13735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B-2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nontoxic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supplemental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dietary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levels.</a:t>
            </a:r>
            <a:endParaRPr sz="2600">
              <a:latin typeface="Constantia"/>
              <a:cs typeface="Constantia"/>
            </a:endParaRPr>
          </a:p>
          <a:p>
            <a:pPr marL="286385" marR="28067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Light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destroy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10" dirty="0">
                <a:latin typeface="Constantia"/>
                <a:cs typeface="Constantia"/>
              </a:rPr>
              <a:t>riboflavin,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purchase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milk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opaque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containers.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746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Who’s</a:t>
            </a:r>
            <a:r>
              <a:rPr spc="-85" dirty="0"/>
              <a:t> </a:t>
            </a:r>
            <a:r>
              <a:rPr spc="-25" dirty="0"/>
              <a:t>at</a:t>
            </a:r>
            <a:r>
              <a:rPr spc="-35" dirty="0"/>
              <a:t> </a:t>
            </a:r>
            <a:r>
              <a:rPr dirty="0"/>
              <a:t>Risk?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8398"/>
            <a:ext cx="4696460" cy="14528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7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eo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cata</a:t>
            </a:r>
            <a:r>
              <a:rPr sz="2600" spc="-5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acts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7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eo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le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Sickle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ell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Anem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Alcoholics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58240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B-3</a:t>
            </a:r>
            <a:r>
              <a:rPr spc="-50" dirty="0"/>
              <a:t> </a:t>
            </a:r>
            <a:r>
              <a:rPr dirty="0"/>
              <a:t>Niacinamide</a:t>
            </a:r>
            <a:r>
              <a:rPr spc="-15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Niacin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6642"/>
            <a:ext cx="4873625" cy="26993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Important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energy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production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maintenance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skin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tongue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imp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40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es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ci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spc="-5" dirty="0">
                <a:latin typeface="Constantia"/>
                <a:cs typeface="Constantia"/>
              </a:rPr>
              <a:t>culat</a:t>
            </a:r>
            <a:r>
              <a:rPr sz="2400" dirty="0">
                <a:latin typeface="Constantia"/>
                <a:cs typeface="Constantia"/>
              </a:rPr>
              <a:t>ion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maintenance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nervous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system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health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digestive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track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5843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B-3</a:t>
            </a:r>
            <a:r>
              <a:rPr spc="-50" dirty="0"/>
              <a:t> </a:t>
            </a:r>
            <a:r>
              <a:rPr dirty="0"/>
              <a:t>Niacinamide</a:t>
            </a:r>
            <a:r>
              <a:rPr spc="-15" dirty="0"/>
              <a:t> </a:t>
            </a:r>
            <a:r>
              <a:rPr dirty="0"/>
              <a:t>&amp;</a:t>
            </a:r>
            <a:r>
              <a:rPr spc="-35" dirty="0"/>
              <a:t> </a:t>
            </a:r>
            <a:r>
              <a:rPr dirty="0"/>
              <a:t>Niacin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6642"/>
            <a:ext cx="6959600" cy="28581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4" dirty="0">
                <a:latin typeface="Constantia"/>
                <a:cs typeface="Constantia"/>
              </a:rPr>
              <a:t>T</a:t>
            </a:r>
            <a:r>
              <a:rPr sz="2600" spc="-60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04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y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es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Niacinamide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(Nicotinamide)</a:t>
            </a:r>
            <a:endParaRPr sz="24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30"/>
              </a:spcBef>
              <a:buClr>
                <a:srgbClr val="009DD9"/>
              </a:buClr>
              <a:buSzPct val="69047"/>
              <a:buFont typeface="Segoe UI Symbol"/>
              <a:buChar char="⚫"/>
              <a:tabLst>
                <a:tab pos="927100" algn="l"/>
                <a:tab pos="927735" algn="l"/>
              </a:tabLst>
            </a:pPr>
            <a:r>
              <a:rPr sz="2100" spc="-5" dirty="0">
                <a:latin typeface="Constantia"/>
                <a:cs typeface="Constantia"/>
              </a:rPr>
              <a:t>doe</a:t>
            </a:r>
            <a:r>
              <a:rPr sz="2100" dirty="0">
                <a:latin typeface="Constantia"/>
                <a:cs typeface="Constantia"/>
              </a:rPr>
              <a:t>s</a:t>
            </a:r>
            <a:r>
              <a:rPr sz="2100" spc="-7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no</a:t>
            </a:r>
            <a:r>
              <a:rPr sz="2100" dirty="0">
                <a:latin typeface="Constantia"/>
                <a:cs typeface="Constantia"/>
              </a:rPr>
              <a:t>t</a:t>
            </a:r>
            <a:r>
              <a:rPr sz="2100" spc="-90" dirty="0">
                <a:latin typeface="Constantia"/>
                <a:cs typeface="Constantia"/>
              </a:rPr>
              <a:t> </a:t>
            </a:r>
            <a:r>
              <a:rPr sz="2100" spc="-40" dirty="0">
                <a:latin typeface="Constantia"/>
                <a:cs typeface="Constantia"/>
              </a:rPr>
              <a:t>r</a:t>
            </a:r>
            <a:r>
              <a:rPr sz="2100" dirty="0">
                <a:latin typeface="Constantia"/>
                <a:cs typeface="Constantia"/>
              </a:rPr>
              <a:t>eg</a:t>
            </a:r>
            <a:r>
              <a:rPr sz="2100" spc="5" dirty="0">
                <a:latin typeface="Constantia"/>
                <a:cs typeface="Constantia"/>
              </a:rPr>
              <a:t>u</a:t>
            </a:r>
            <a:r>
              <a:rPr sz="2100" dirty="0">
                <a:latin typeface="Constantia"/>
                <a:cs typeface="Constantia"/>
              </a:rPr>
              <a:t>la</a:t>
            </a:r>
            <a:r>
              <a:rPr sz="2100" spc="-40" dirty="0">
                <a:latin typeface="Constantia"/>
                <a:cs typeface="Constantia"/>
              </a:rPr>
              <a:t>t</a:t>
            </a:r>
            <a:r>
              <a:rPr sz="2100" dirty="0">
                <a:latin typeface="Constantia"/>
                <a:cs typeface="Constantia"/>
              </a:rPr>
              <a:t>e</a:t>
            </a:r>
            <a:r>
              <a:rPr sz="2100" spc="-12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choles</a:t>
            </a:r>
            <a:r>
              <a:rPr sz="2100" spc="-35" dirty="0">
                <a:latin typeface="Constantia"/>
                <a:cs typeface="Constantia"/>
              </a:rPr>
              <a:t>t</a:t>
            </a:r>
            <a:r>
              <a:rPr sz="2100" dirty="0">
                <a:latin typeface="Constantia"/>
                <a:cs typeface="Constantia"/>
              </a:rPr>
              <a:t>e</a:t>
            </a:r>
            <a:r>
              <a:rPr sz="2100" spc="-35" dirty="0">
                <a:latin typeface="Constantia"/>
                <a:cs typeface="Constantia"/>
              </a:rPr>
              <a:t>r</a:t>
            </a:r>
            <a:r>
              <a:rPr sz="2100" dirty="0">
                <a:latin typeface="Constantia"/>
                <a:cs typeface="Constantia"/>
              </a:rPr>
              <a:t>ol</a:t>
            </a:r>
            <a:endParaRPr sz="21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5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Niacin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(Nicotinic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Acid)</a:t>
            </a:r>
            <a:endParaRPr sz="24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30"/>
              </a:spcBef>
              <a:buClr>
                <a:srgbClr val="009DD9"/>
              </a:buClr>
              <a:buSzPct val="69047"/>
              <a:buFont typeface="Segoe UI Symbol"/>
              <a:buChar char="⚫"/>
              <a:tabLst>
                <a:tab pos="927100" algn="l"/>
                <a:tab pos="927735" algn="l"/>
              </a:tabLst>
            </a:pPr>
            <a:r>
              <a:rPr sz="2100" dirty="0">
                <a:latin typeface="Constantia"/>
                <a:cs typeface="Constantia"/>
              </a:rPr>
              <a:t>hi</a:t>
            </a:r>
            <a:r>
              <a:rPr sz="2100" spc="-25" dirty="0">
                <a:latin typeface="Constantia"/>
                <a:cs typeface="Constantia"/>
              </a:rPr>
              <a:t>g</a:t>
            </a:r>
            <a:r>
              <a:rPr sz="2100" dirty="0">
                <a:latin typeface="Constantia"/>
                <a:cs typeface="Constantia"/>
              </a:rPr>
              <a:t>h</a:t>
            </a:r>
            <a:r>
              <a:rPr sz="2100" spc="-35" dirty="0">
                <a:latin typeface="Constantia"/>
                <a:cs typeface="Constantia"/>
              </a:rPr>
              <a:t>l</a:t>
            </a:r>
            <a:r>
              <a:rPr sz="2100" dirty="0">
                <a:latin typeface="Constantia"/>
                <a:cs typeface="Constantia"/>
              </a:rPr>
              <a:t>y</a:t>
            </a:r>
            <a:r>
              <a:rPr sz="2100" spc="-90" dirty="0">
                <a:latin typeface="Constantia"/>
                <a:cs typeface="Constantia"/>
              </a:rPr>
              <a:t> </a:t>
            </a:r>
            <a:r>
              <a:rPr sz="2100" spc="-35" dirty="0">
                <a:latin typeface="Constantia"/>
                <a:cs typeface="Constantia"/>
              </a:rPr>
              <a:t>t</a:t>
            </a:r>
            <a:r>
              <a:rPr sz="2100" spc="-60" dirty="0">
                <a:latin typeface="Constantia"/>
                <a:cs typeface="Constantia"/>
              </a:rPr>
              <a:t>o</a:t>
            </a:r>
            <a:r>
              <a:rPr sz="2100" spc="-5" dirty="0">
                <a:latin typeface="Constantia"/>
                <a:cs typeface="Constantia"/>
              </a:rPr>
              <a:t>xi</a:t>
            </a:r>
            <a:r>
              <a:rPr sz="2100" dirty="0">
                <a:latin typeface="Constantia"/>
                <a:cs typeface="Constantia"/>
              </a:rPr>
              <a:t>c</a:t>
            </a:r>
            <a:r>
              <a:rPr sz="2100" spc="-4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in</a:t>
            </a:r>
            <a:r>
              <a:rPr sz="2100" spc="-3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la</a:t>
            </a:r>
            <a:r>
              <a:rPr sz="2100" spc="-40" dirty="0">
                <a:latin typeface="Constantia"/>
                <a:cs typeface="Constantia"/>
              </a:rPr>
              <a:t>r</a:t>
            </a:r>
            <a:r>
              <a:rPr sz="2100" spc="-50" dirty="0">
                <a:latin typeface="Constantia"/>
                <a:cs typeface="Constantia"/>
              </a:rPr>
              <a:t>g</a:t>
            </a:r>
            <a:r>
              <a:rPr sz="2100" dirty="0">
                <a:latin typeface="Constantia"/>
                <a:cs typeface="Constantia"/>
              </a:rPr>
              <a:t>e</a:t>
            </a:r>
            <a:r>
              <a:rPr sz="2100" spc="-12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doses</a:t>
            </a:r>
            <a:endParaRPr sz="2100">
              <a:latin typeface="Constantia"/>
              <a:cs typeface="Constantia"/>
            </a:endParaRPr>
          </a:p>
          <a:p>
            <a:pPr marL="927100" marR="5080" lvl="2" indent="-247015">
              <a:lnSpc>
                <a:spcPct val="100000"/>
              </a:lnSpc>
              <a:spcBef>
                <a:spcPts val="505"/>
              </a:spcBef>
              <a:buClr>
                <a:srgbClr val="009DD9"/>
              </a:buClr>
              <a:buSzPct val="69047"/>
              <a:buFont typeface="Segoe UI Symbol"/>
              <a:buChar char="⚫"/>
              <a:tabLst>
                <a:tab pos="927100" algn="l"/>
                <a:tab pos="927735" algn="l"/>
              </a:tabLst>
            </a:pPr>
            <a:r>
              <a:rPr sz="2100" spc="-5" dirty="0">
                <a:latin typeface="Constantia"/>
                <a:cs typeface="Constantia"/>
              </a:rPr>
              <a:t>Inosital</a:t>
            </a:r>
            <a:r>
              <a:rPr sz="2100" spc="-20" dirty="0">
                <a:latin typeface="Constantia"/>
                <a:cs typeface="Constantia"/>
              </a:rPr>
              <a:t> </a:t>
            </a:r>
            <a:r>
              <a:rPr sz="2100" spc="-10" dirty="0">
                <a:latin typeface="Constantia"/>
                <a:cs typeface="Constantia"/>
              </a:rPr>
              <a:t>Hexaniacinate</a:t>
            </a:r>
            <a:r>
              <a:rPr sz="2100" spc="-6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is</a:t>
            </a:r>
            <a:r>
              <a:rPr sz="2100" spc="-9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a</a:t>
            </a:r>
            <a:r>
              <a:rPr sz="2100" spc="-8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supplement</a:t>
            </a:r>
            <a:r>
              <a:rPr sz="2100" spc="-11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that</a:t>
            </a:r>
            <a:r>
              <a:rPr sz="2100" spc="-110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gives</a:t>
            </a:r>
            <a:r>
              <a:rPr sz="2100" spc="-8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 </a:t>
            </a:r>
            <a:r>
              <a:rPr sz="2100" spc="-515" dirty="0">
                <a:latin typeface="Constantia"/>
                <a:cs typeface="Constantia"/>
              </a:rPr>
              <a:t> </a:t>
            </a:r>
            <a:r>
              <a:rPr sz="2100" spc="-10" dirty="0">
                <a:latin typeface="Constantia"/>
                <a:cs typeface="Constantia"/>
              </a:rPr>
              <a:t>cholesterol</a:t>
            </a:r>
            <a:r>
              <a:rPr sz="2100" spc="-7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regulation</a:t>
            </a:r>
            <a:r>
              <a:rPr sz="2100" spc="-9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without</a:t>
            </a:r>
            <a:r>
              <a:rPr sz="2100" spc="-70" dirty="0">
                <a:latin typeface="Constantia"/>
                <a:cs typeface="Constantia"/>
              </a:rPr>
              <a:t> </a:t>
            </a:r>
            <a:r>
              <a:rPr sz="2100" spc="-10" dirty="0">
                <a:latin typeface="Constantia"/>
                <a:cs typeface="Constantia"/>
              </a:rPr>
              <a:t>high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toxicity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8450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Recommendations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79775" y="2738373"/>
            <a:ext cx="28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14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33702"/>
            <a:ext cx="227711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Men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14+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16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6385" marR="44323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omen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14+ 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7575" y="1876399"/>
            <a:ext cx="3426460" cy="2586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1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cup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rice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4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oz.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broiled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salmon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1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tbsp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peanut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butter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1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bagel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OR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1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small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extra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lean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hamburger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dirty="0">
                <a:latin typeface="Constantia"/>
                <a:cs typeface="Constantia"/>
              </a:rPr>
              <a:t>0.5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cup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grape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nuts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cereal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" y="4572000"/>
            <a:ext cx="26670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708406"/>
            <a:ext cx="24574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W</a:t>
            </a:r>
            <a:r>
              <a:rPr dirty="0"/>
              <a:t>arnings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4540" y="1688338"/>
            <a:ext cx="7473950" cy="287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doses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only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50-100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mg </a:t>
            </a:r>
            <a:r>
              <a:rPr sz="2600" spc="-10" dirty="0">
                <a:latin typeface="Constantia"/>
                <a:cs typeface="Constantia"/>
              </a:rPr>
              <a:t>nicotinic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acid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cause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dilation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blood </a:t>
            </a:r>
            <a:r>
              <a:rPr sz="2600" spc="-10" dirty="0">
                <a:latin typeface="Constantia"/>
                <a:cs typeface="Constantia"/>
              </a:rPr>
              <a:t>vessels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potentially </a:t>
            </a:r>
            <a:r>
              <a:rPr sz="2600" spc="-5" dirty="0">
                <a:latin typeface="Constantia"/>
                <a:cs typeface="Constantia"/>
              </a:rPr>
              <a:t>painful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tingling </a:t>
            </a:r>
            <a:r>
              <a:rPr sz="2600" spc="-5" dirty="0">
                <a:latin typeface="Constantia"/>
                <a:cs typeface="Constantia"/>
              </a:rPr>
              <a:t>(“niacin </a:t>
            </a:r>
            <a:r>
              <a:rPr sz="2600" spc="15" dirty="0">
                <a:latin typeface="Constantia"/>
                <a:cs typeface="Constantia"/>
              </a:rPr>
              <a:t>flush”), </a:t>
            </a:r>
            <a:r>
              <a:rPr sz="2600" spc="-5" dirty="0">
                <a:latin typeface="Constantia"/>
                <a:cs typeface="Constantia"/>
              </a:rPr>
              <a:t>diarrhea, nausea,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vomiting,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long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term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liver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damage.</a:t>
            </a:r>
            <a:endParaRPr sz="2600">
              <a:latin typeface="Constantia"/>
              <a:cs typeface="Constantia"/>
            </a:endParaRPr>
          </a:p>
          <a:p>
            <a:pPr marL="287020" marR="569595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Ni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oti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amide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almost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0" dirty="0">
                <a:latin typeface="Constantia"/>
                <a:cs typeface="Constantia"/>
              </a:rPr>
              <a:t>l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spc="-50" dirty="0">
                <a:latin typeface="Constantia"/>
                <a:cs typeface="Constantia"/>
              </a:rPr>
              <a:t>a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</a:t>
            </a:r>
            <a:r>
              <a:rPr sz="2600" spc="-60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e,  </a:t>
            </a:r>
            <a:r>
              <a:rPr sz="2600" spc="-5" dirty="0">
                <a:latin typeface="Constantia"/>
                <a:cs typeface="Constantia"/>
              </a:rPr>
              <a:t>although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few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cases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liver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damage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been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reported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doses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over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1000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mg/day.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6880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B-3</a:t>
            </a:r>
            <a:r>
              <a:rPr spc="-105" dirty="0"/>
              <a:t> </a:t>
            </a:r>
            <a:r>
              <a:rPr spc="-10" dirty="0"/>
              <a:t>Deficiency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6703"/>
            <a:ext cx="6572884" cy="30124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Pellegra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30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disease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caused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B-3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deficiency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20" dirty="0">
                <a:latin typeface="Constantia"/>
                <a:cs typeface="Constantia"/>
              </a:rPr>
              <a:t>rare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Western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societies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gastrointestinal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disturbance,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loss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appetite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headache,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insomnia,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mental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depression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fatigue,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aches,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pains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nervousness,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irritability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746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Who’s</a:t>
            </a:r>
            <a:r>
              <a:rPr spc="-85" dirty="0"/>
              <a:t> </a:t>
            </a:r>
            <a:r>
              <a:rPr spc="-25" dirty="0"/>
              <a:t>at</a:t>
            </a:r>
            <a:r>
              <a:rPr spc="-35" dirty="0"/>
              <a:t> </a:t>
            </a:r>
            <a:r>
              <a:rPr dirty="0"/>
              <a:t>Risk?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47418"/>
            <a:ext cx="806069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ost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ple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ple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-3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om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thei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die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becaus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  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added</a:t>
            </a:r>
            <a:r>
              <a:rPr sz="2600" spc="-35" dirty="0">
                <a:latin typeface="Constantia"/>
                <a:cs typeface="Constantia"/>
              </a:rPr>
              <a:t> 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hi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19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lou</a:t>
            </a:r>
            <a:r>
              <a:rPr sz="2600" spc="-229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7426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B-6</a:t>
            </a:r>
            <a:r>
              <a:rPr spc="-100" dirty="0"/>
              <a:t> </a:t>
            </a:r>
            <a:r>
              <a:rPr spc="-10" dirty="0"/>
              <a:t>Pyridoxine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12146"/>
            <a:ext cx="7025005" cy="32086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Important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9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Production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red</a:t>
            </a:r>
            <a:r>
              <a:rPr sz="2400" spc="-5" dirty="0">
                <a:latin typeface="Constantia"/>
                <a:cs typeface="Constantia"/>
              </a:rPr>
              <a:t> blood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cells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20" dirty="0">
                <a:latin typeface="Constantia"/>
                <a:cs typeface="Constantia"/>
              </a:rPr>
              <a:t>conversion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tryptophan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niacin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(B-3)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immunity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nervous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system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functions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reducing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muscle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spasms,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cramps,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numbness</a:t>
            </a:r>
            <a:endParaRPr sz="2400">
              <a:latin typeface="Constantia"/>
              <a:cs typeface="Constantia"/>
            </a:endParaRPr>
          </a:p>
          <a:p>
            <a:pPr marL="652780" marR="786130" lvl="1" indent="-247015">
              <a:lnSpc>
                <a:spcPts val="2590"/>
              </a:lnSpc>
              <a:spcBef>
                <a:spcPts val="61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maintaining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proper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sodium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phosphorous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body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" y="841247"/>
            <a:ext cx="3779520" cy="979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984250"/>
            <a:ext cx="3008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00"/>
                </a:solidFill>
                <a:latin typeface="Constantia"/>
                <a:cs typeface="Constantia"/>
              </a:rPr>
              <a:t>VI</a:t>
            </a:r>
            <a:r>
              <a:rPr sz="4800" b="1" spc="-27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4800" b="1" spc="-5" dirty="0">
                <a:solidFill>
                  <a:srgbClr val="FFFF00"/>
                </a:solidFill>
                <a:latin typeface="Constantia"/>
                <a:cs typeface="Constantia"/>
              </a:rPr>
              <a:t>AMINS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2697607"/>
            <a:ext cx="7618095" cy="3166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Clr>
                <a:srgbClr val="00FF00"/>
              </a:buClr>
              <a:buFont typeface="Wingdings"/>
              <a:buChar char=""/>
              <a:tabLst>
                <a:tab pos="494665" algn="l"/>
              </a:tabLst>
            </a:pPr>
            <a:r>
              <a:rPr sz="3200" b="1" spc="-5" dirty="0">
                <a:latin typeface="Tahoma"/>
                <a:cs typeface="Tahoma"/>
              </a:rPr>
              <a:t>Vitamins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are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classified</a:t>
            </a:r>
            <a:r>
              <a:rPr sz="3200" b="1" spc="9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according </a:t>
            </a:r>
            <a:r>
              <a:rPr sz="3200" b="1" spc="-9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to </a:t>
            </a:r>
            <a:r>
              <a:rPr sz="3200" b="1" spc="-5" dirty="0">
                <a:latin typeface="Tahoma"/>
                <a:cs typeface="Tahoma"/>
              </a:rPr>
              <a:t>solubility </a:t>
            </a:r>
            <a:r>
              <a:rPr sz="3200" b="1" dirty="0">
                <a:latin typeface="Tahoma"/>
                <a:cs typeface="Tahoma"/>
              </a:rPr>
              <a:t>into </a:t>
            </a:r>
            <a:r>
              <a:rPr sz="3200" b="1" spc="-5" dirty="0">
                <a:latin typeface="Tahoma"/>
                <a:cs typeface="Tahoma"/>
              </a:rPr>
              <a:t>fat soluble </a:t>
            </a:r>
            <a:r>
              <a:rPr sz="3200" b="1" dirty="0">
                <a:latin typeface="Tahoma"/>
                <a:cs typeface="Tahoma"/>
              </a:rPr>
              <a:t>&amp; </a:t>
            </a:r>
            <a:r>
              <a:rPr sz="3200" b="1" spc="-5" dirty="0">
                <a:latin typeface="Tahoma"/>
                <a:cs typeface="Tahoma"/>
              </a:rPr>
              <a:t>water </a:t>
            </a:r>
            <a:r>
              <a:rPr sz="3200" b="1" dirty="0">
                <a:latin typeface="Tahoma"/>
                <a:cs typeface="Tahoma"/>
              </a:rPr>
              <a:t> soluble</a:t>
            </a:r>
            <a:r>
              <a:rPr sz="3200" dirty="0"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  <a:spcBef>
                <a:spcPts val="1680"/>
              </a:spcBef>
              <a:buClr>
                <a:srgbClr val="00FF00"/>
              </a:buClr>
              <a:buFont typeface="Wingdings"/>
              <a:buChar char=""/>
              <a:tabLst>
                <a:tab pos="494665" algn="l"/>
              </a:tabLst>
            </a:pPr>
            <a:r>
              <a:rPr sz="3200" b="1" dirty="0">
                <a:latin typeface="Tahoma"/>
                <a:cs typeface="Tahoma"/>
              </a:rPr>
              <a:t>13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vitamins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are</a:t>
            </a:r>
            <a:r>
              <a:rPr sz="3200" b="1" dirty="0">
                <a:latin typeface="Tahoma"/>
                <a:cs typeface="Tahoma"/>
              </a:rPr>
              <a:t> known,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4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fat </a:t>
            </a:r>
            <a:r>
              <a:rPr sz="3200" b="1" spc="-9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soluble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(KEDA)</a:t>
            </a:r>
            <a:r>
              <a:rPr sz="3200" b="1" dirty="0">
                <a:latin typeface="Tahoma"/>
                <a:cs typeface="Tahoma"/>
              </a:rPr>
              <a:t> &amp;</a:t>
            </a:r>
            <a:r>
              <a:rPr sz="3200" b="1" spc="9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9</a:t>
            </a:r>
            <a:r>
              <a:rPr sz="3200" b="1" spc="94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water</a:t>
            </a:r>
            <a:r>
              <a:rPr sz="3200" b="1" spc="9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soluble 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(C,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Folate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spc="5" dirty="0">
                <a:latin typeface="Tahoma"/>
                <a:cs typeface="Tahoma"/>
              </a:rPr>
              <a:t>&amp;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group)</a:t>
            </a:r>
            <a:r>
              <a:rPr sz="3200" spc="-5" dirty="0"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Recommendations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340" y="1689861"/>
            <a:ext cx="16408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Men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14-50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1981771"/>
            <a:ext cx="2336800" cy="368490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latin typeface="Constantia"/>
                <a:cs typeface="Constantia"/>
              </a:rPr>
              <a:t>1.3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Men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50+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1.7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omen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5" dirty="0">
                <a:latin typeface="Constantia"/>
                <a:cs typeface="Constantia"/>
              </a:rPr>
              <a:t>4</a:t>
            </a:r>
            <a:r>
              <a:rPr sz="2400" dirty="0">
                <a:latin typeface="Constantia"/>
                <a:cs typeface="Constantia"/>
              </a:rPr>
              <a:t>-18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1.2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35" dirty="0">
                <a:latin typeface="Constantia"/>
                <a:cs typeface="Constantia"/>
              </a:rPr>
              <a:t>Women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19-50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1.3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35" dirty="0">
                <a:latin typeface="Constantia"/>
                <a:cs typeface="Constantia"/>
              </a:rPr>
              <a:t>Women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50+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1.5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mg/day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1775" y="1920811"/>
            <a:ext cx="3463290" cy="30994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chicken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breast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0.5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cup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cooked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spinach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cup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brown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rice</a:t>
            </a:r>
            <a:endParaRPr sz="2400">
              <a:latin typeface="Constantia"/>
              <a:cs typeface="Constantia"/>
            </a:endParaRPr>
          </a:p>
          <a:p>
            <a:pPr marL="20637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baked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potato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skin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banana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4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oz. </a:t>
            </a:r>
            <a:r>
              <a:rPr sz="2400" dirty="0">
                <a:latin typeface="Constantia"/>
                <a:cs typeface="Constantia"/>
              </a:rPr>
              <a:t>lean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sirloin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4574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W</a:t>
            </a:r>
            <a:r>
              <a:rPr dirty="0"/>
              <a:t>arnings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47418"/>
            <a:ext cx="7805420" cy="2483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High </a:t>
            </a:r>
            <a:r>
              <a:rPr sz="2600" spc="-5" dirty="0">
                <a:latin typeface="Constantia"/>
                <a:cs typeface="Constantia"/>
              </a:rPr>
              <a:t>doses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5" dirty="0">
                <a:latin typeface="Constantia"/>
                <a:cs typeface="Constantia"/>
              </a:rPr>
              <a:t>B-6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5" dirty="0">
                <a:latin typeface="Constantia"/>
                <a:cs typeface="Constantia"/>
              </a:rPr>
              <a:t>be </a:t>
            </a:r>
            <a:r>
              <a:rPr sz="2600" spc="-10" dirty="0">
                <a:latin typeface="Constantia"/>
                <a:cs typeface="Constantia"/>
              </a:rPr>
              <a:t>recommended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treat </a:t>
            </a:r>
            <a:r>
              <a:rPr sz="2600" spc="-5" dirty="0">
                <a:latin typeface="Constantia"/>
                <a:cs typeface="Constantia"/>
              </a:rPr>
              <a:t> carpal tunnel syndrome, </a:t>
            </a:r>
            <a:r>
              <a:rPr sz="2600" dirty="0">
                <a:latin typeface="Constantia"/>
                <a:cs typeface="Constantia"/>
              </a:rPr>
              <a:t>and sleep </a:t>
            </a:r>
            <a:r>
              <a:rPr sz="2600" spc="-10" dirty="0">
                <a:latin typeface="Constantia"/>
                <a:cs typeface="Constantia"/>
              </a:rPr>
              <a:t>disorders, </a:t>
            </a:r>
            <a:r>
              <a:rPr sz="2600" dirty="0">
                <a:latin typeface="Constantia"/>
                <a:cs typeface="Constantia"/>
              </a:rPr>
              <a:t>but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continued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high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doses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result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permanent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nerve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damage.</a:t>
            </a:r>
            <a:endParaRPr sz="2600">
              <a:latin typeface="Constantia"/>
              <a:cs typeface="Constantia"/>
            </a:endParaRPr>
          </a:p>
          <a:p>
            <a:pPr marL="286385" marR="18224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Pregnant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women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always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consult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their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doctor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3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takin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supplement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other</a:t>
            </a:r>
            <a:r>
              <a:rPr sz="2600" spc="-3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68807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B-6</a:t>
            </a:r>
            <a:r>
              <a:rPr spc="-105" dirty="0"/>
              <a:t> </a:t>
            </a:r>
            <a:r>
              <a:rPr spc="-10" dirty="0"/>
              <a:t>Deficiency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8398"/>
            <a:ext cx="5962015" cy="24041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nervousness,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insomnia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loss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muscle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control,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muscle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weakness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arm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leg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cramps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ention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skin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lesions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746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Who’s</a:t>
            </a:r>
            <a:r>
              <a:rPr spc="-85" dirty="0"/>
              <a:t> </a:t>
            </a:r>
            <a:r>
              <a:rPr spc="-25" dirty="0"/>
              <a:t>at</a:t>
            </a:r>
            <a:r>
              <a:rPr spc="-35" dirty="0"/>
              <a:t> </a:t>
            </a:r>
            <a:r>
              <a:rPr dirty="0"/>
              <a:t>Risk?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8398"/>
            <a:ext cx="4946650" cy="19284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alcoholics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tient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kid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lu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women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using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oral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contraceptives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10082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B-12</a:t>
            </a:r>
            <a:r>
              <a:rPr spc="-90" dirty="0"/>
              <a:t> </a:t>
            </a:r>
            <a:r>
              <a:rPr spc="-5" dirty="0"/>
              <a:t>Cobalamin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6642"/>
            <a:ext cx="4661535" cy="31381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Important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in: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proper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nerve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function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production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red</a:t>
            </a:r>
            <a:r>
              <a:rPr sz="2400" spc="-5" dirty="0">
                <a:latin typeface="Constantia"/>
                <a:cs typeface="Constantia"/>
              </a:rPr>
              <a:t> blood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cells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metabolizing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fats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proteins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prevention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anemia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DNA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reproduction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energy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production?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8450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Recommendations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340" y="1994357"/>
            <a:ext cx="25673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5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en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70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en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nstantia"/>
                <a:cs typeface="Constantia"/>
              </a:rPr>
              <a:t>14+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2-3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mcg/day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1775" y="1920811"/>
            <a:ext cx="3550285" cy="26606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chicken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breast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hard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boiled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cu</a:t>
            </a:r>
            <a:r>
              <a:rPr sz="2400" dirty="0">
                <a:latin typeface="Constantia"/>
                <a:cs typeface="Constantia"/>
              </a:rPr>
              <a:t>p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plain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55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w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fat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ogu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t</a:t>
            </a:r>
            <a:endParaRPr sz="2400">
              <a:latin typeface="Constantia"/>
              <a:cs typeface="Constantia"/>
            </a:endParaRPr>
          </a:p>
          <a:p>
            <a:pPr marL="20637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cup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milk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1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cup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raisin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bran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4574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W</a:t>
            </a:r>
            <a:r>
              <a:rPr dirty="0"/>
              <a:t>arnings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418"/>
            <a:ext cx="7308215" cy="129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Vegetarians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look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fortified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sources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(soy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milk,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supplements).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Elderly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often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trouble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absorbing.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0106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B-12</a:t>
            </a:r>
            <a:r>
              <a:rPr spc="-100" dirty="0"/>
              <a:t> </a:t>
            </a:r>
            <a:r>
              <a:rPr spc="-10" dirty="0"/>
              <a:t>Deficiency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8398"/>
            <a:ext cx="3006725" cy="14528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anemia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ne</a:t>
            </a:r>
            <a:r>
              <a:rPr sz="2600" spc="40" dirty="0">
                <a:latin typeface="Constantia"/>
                <a:cs typeface="Constantia"/>
              </a:rPr>
              <a:t>r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dama</a:t>
            </a:r>
            <a:r>
              <a:rPr sz="2600" spc="-7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5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y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ersensit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skin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746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Who’s</a:t>
            </a:r>
            <a:r>
              <a:rPr spc="-85" dirty="0"/>
              <a:t> </a:t>
            </a:r>
            <a:r>
              <a:rPr spc="-25" dirty="0"/>
              <a:t>at</a:t>
            </a:r>
            <a:r>
              <a:rPr spc="-35" dirty="0"/>
              <a:t> </a:t>
            </a:r>
            <a:r>
              <a:rPr dirty="0"/>
              <a:t>Risk?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6642"/>
            <a:ext cx="5350510" cy="18935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per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ic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ous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anem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Segoe UI Symbol"/>
              <a:buChar char="⚫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B-12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injections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often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taken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regularly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HIV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Chronic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Fatigue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Syndrome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08405"/>
            <a:ext cx="4650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Calcium</a:t>
            </a:r>
            <a:r>
              <a:rPr sz="3600" b="1" spc="-5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magnesium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24655"/>
            <a:ext cx="7936230" cy="435292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Calcium</a:t>
            </a:r>
            <a:endParaRPr sz="3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5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3000" spc="-5" dirty="0">
                <a:latin typeface="Constantia"/>
                <a:cs typeface="Constantia"/>
              </a:rPr>
              <a:t>most</a:t>
            </a:r>
            <a:r>
              <a:rPr sz="3000" spc="-16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abundant</a:t>
            </a:r>
            <a:r>
              <a:rPr sz="3000" spc="-8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mineral</a:t>
            </a:r>
            <a:r>
              <a:rPr sz="3000" spc="-3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</a:t>
            </a:r>
            <a:r>
              <a:rPr sz="3000" spc="-8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80" dirty="0">
                <a:latin typeface="Constantia"/>
                <a:cs typeface="Constantia"/>
              </a:rPr>
              <a:t> </a:t>
            </a:r>
            <a:r>
              <a:rPr sz="3000" spc="-70" dirty="0">
                <a:latin typeface="Constantia"/>
                <a:cs typeface="Constantia"/>
              </a:rPr>
              <a:t>body.</a:t>
            </a:r>
            <a:endParaRPr sz="3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3000" spc="-5" dirty="0">
                <a:latin typeface="Constantia"/>
                <a:cs typeface="Constantia"/>
              </a:rPr>
              <a:t>Located</a:t>
            </a:r>
            <a:r>
              <a:rPr sz="3000" spc="-5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primarily</a:t>
            </a:r>
            <a:r>
              <a:rPr sz="3000" spc="-11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</a:t>
            </a:r>
            <a:r>
              <a:rPr sz="3000" spc="-5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bone</a:t>
            </a:r>
            <a:r>
              <a:rPr sz="3000" spc="-10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tissue(98%)</a:t>
            </a:r>
            <a:endParaRPr sz="3000">
              <a:latin typeface="Constantia"/>
              <a:cs typeface="Constantia"/>
            </a:endParaRPr>
          </a:p>
          <a:p>
            <a:pPr marL="286385" marR="421005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3000" spc="-10" dirty="0">
                <a:latin typeface="Constantia"/>
                <a:cs typeface="Constantia"/>
              </a:rPr>
              <a:t>Coagulation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cascade, nerve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conduction,</a:t>
            </a:r>
            <a:r>
              <a:rPr sz="3000" spc="-5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 </a:t>
            </a:r>
            <a:r>
              <a:rPr sz="3000" spc="-7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muscle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stimulation.</a:t>
            </a:r>
            <a:endParaRPr sz="3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3000" spc="-5" dirty="0">
                <a:latin typeface="Constantia"/>
                <a:cs typeface="Constantia"/>
              </a:rPr>
              <a:t>Absorption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depends</a:t>
            </a:r>
            <a:r>
              <a:rPr sz="3000" spc="-16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on</a:t>
            </a:r>
            <a:r>
              <a:rPr sz="3000" spc="-5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intake</a:t>
            </a:r>
            <a:r>
              <a:rPr sz="3000" spc="-17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Vitamin</a:t>
            </a:r>
            <a:r>
              <a:rPr sz="3000" spc="-5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D</a:t>
            </a:r>
            <a:r>
              <a:rPr sz="3000" spc="-2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.</a:t>
            </a:r>
            <a:endParaRPr sz="3000">
              <a:latin typeface="Constantia"/>
              <a:cs typeface="Constantia"/>
            </a:endParaRPr>
          </a:p>
          <a:p>
            <a:pPr marL="286385" marR="87630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7020" algn="l"/>
              </a:tabLst>
            </a:pPr>
            <a:r>
              <a:rPr sz="3000" spc="-5" dirty="0">
                <a:latin typeface="Constantia"/>
                <a:cs typeface="Constantia"/>
              </a:rPr>
              <a:t>Absorption</a:t>
            </a:r>
            <a:r>
              <a:rPr sz="3000" spc="-5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is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decreased</a:t>
            </a:r>
            <a:r>
              <a:rPr sz="3000" spc="-15" dirty="0">
                <a:latin typeface="Constantia"/>
                <a:cs typeface="Constantia"/>
              </a:rPr>
              <a:t> by</a:t>
            </a:r>
            <a:r>
              <a:rPr sz="3000" spc="-90" dirty="0">
                <a:latin typeface="Constantia"/>
                <a:cs typeface="Constantia"/>
              </a:rPr>
              <a:t> </a:t>
            </a:r>
            <a:r>
              <a:rPr sz="3000" spc="-35" dirty="0">
                <a:latin typeface="Constantia"/>
                <a:cs typeface="Constantia"/>
              </a:rPr>
              <a:t>fiber, </a:t>
            </a:r>
            <a:r>
              <a:rPr sz="3000" spc="-15" dirty="0">
                <a:latin typeface="Constantia"/>
                <a:cs typeface="Constantia"/>
              </a:rPr>
              <a:t>phytate, </a:t>
            </a:r>
            <a:r>
              <a:rPr sz="3000" spc="-740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oxalate,</a:t>
            </a:r>
            <a:r>
              <a:rPr sz="3000" spc="-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fat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lactose.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" y="841247"/>
            <a:ext cx="3779520" cy="979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984250"/>
            <a:ext cx="3008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00"/>
                </a:solidFill>
                <a:latin typeface="Constantia"/>
                <a:cs typeface="Constantia"/>
              </a:rPr>
              <a:t>VI</a:t>
            </a:r>
            <a:r>
              <a:rPr sz="4800" b="1" spc="-27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4800" b="1" spc="-5" dirty="0">
                <a:solidFill>
                  <a:srgbClr val="FFFF00"/>
                </a:solidFill>
                <a:latin typeface="Constantia"/>
                <a:cs typeface="Constantia"/>
              </a:rPr>
              <a:t>AMINS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1935302"/>
            <a:ext cx="76155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00FF00"/>
              </a:buClr>
              <a:buFont typeface="Wingdings"/>
              <a:buChar char=""/>
              <a:tabLst>
                <a:tab pos="494665" algn="l"/>
              </a:tabLst>
            </a:pPr>
            <a:r>
              <a:rPr sz="3200" b="1" spc="-5" dirty="0">
                <a:latin typeface="Tahoma"/>
                <a:cs typeface="Tahoma"/>
              </a:rPr>
              <a:t>water</a:t>
            </a:r>
            <a:r>
              <a:rPr sz="3200" b="1" spc="114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soluble-</a:t>
            </a:r>
            <a:r>
              <a:rPr sz="3200" spc="-5" dirty="0">
                <a:latin typeface="Tahoma"/>
                <a:cs typeface="Tahoma"/>
              </a:rPr>
              <a:t>dissolve</a:t>
            </a:r>
            <a:r>
              <a:rPr sz="3200" spc="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easily</a:t>
            </a:r>
            <a:r>
              <a:rPr sz="3200" spc="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</a:t>
            </a:r>
            <a:r>
              <a:rPr sz="3200" spc="5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water </a:t>
            </a:r>
            <a:r>
              <a:rPr sz="3200" spc="-98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readily</a:t>
            </a:r>
            <a:r>
              <a:rPr sz="3200" spc="-10" dirty="0">
                <a:latin typeface="Tahoma"/>
                <a:cs typeface="Tahoma"/>
              </a:rPr>
              <a:t> excreted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from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the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-55" dirty="0">
                <a:latin typeface="Tahoma"/>
                <a:cs typeface="Tahoma"/>
              </a:rPr>
              <a:t>body.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4023740"/>
            <a:ext cx="67189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0430" algn="l"/>
                <a:tab pos="3524250" algn="l"/>
                <a:tab pos="4826000" algn="l"/>
                <a:tab pos="5946140" algn="l"/>
              </a:tabLst>
            </a:pPr>
            <a:r>
              <a:rPr sz="3200" dirty="0">
                <a:latin typeface="Tahoma"/>
                <a:cs typeface="Tahoma"/>
              </a:rPr>
              <a:t>intestinal	</a:t>
            </a:r>
            <a:r>
              <a:rPr sz="3200" spc="-5" dirty="0">
                <a:latin typeface="Tahoma"/>
                <a:cs typeface="Tahoma"/>
              </a:rPr>
              <a:t>t</a:t>
            </a:r>
            <a:r>
              <a:rPr sz="3200" spc="-70" dirty="0">
                <a:latin typeface="Tahoma"/>
                <a:cs typeface="Tahoma"/>
              </a:rPr>
              <a:t>r</a:t>
            </a:r>
            <a:r>
              <a:rPr sz="3200" dirty="0">
                <a:latin typeface="Tahoma"/>
                <a:cs typeface="Tahoma"/>
              </a:rPr>
              <a:t>act	</a:t>
            </a:r>
            <a:r>
              <a:rPr sz="3200" spc="-5" dirty="0">
                <a:latin typeface="Tahoma"/>
                <a:cs typeface="Tahoma"/>
              </a:rPr>
              <a:t>wit</a:t>
            </a:r>
            <a:r>
              <a:rPr sz="3200" dirty="0">
                <a:latin typeface="Tahoma"/>
                <a:cs typeface="Tahoma"/>
              </a:rPr>
              <a:t>h	</a:t>
            </a:r>
            <a:r>
              <a:rPr sz="3200" spc="-5" dirty="0">
                <a:latin typeface="Tahoma"/>
                <a:cs typeface="Tahoma"/>
              </a:rPr>
              <a:t>th</a:t>
            </a:r>
            <a:r>
              <a:rPr sz="3200" dirty="0">
                <a:latin typeface="Tahoma"/>
                <a:cs typeface="Tahoma"/>
              </a:rPr>
              <a:t>e	help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3535756"/>
            <a:ext cx="76130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marR="5080" indent="-481965" algn="r">
              <a:lnSpc>
                <a:spcPct val="100000"/>
              </a:lnSpc>
              <a:spcBef>
                <a:spcPts val="105"/>
              </a:spcBef>
              <a:buClr>
                <a:srgbClr val="00FF00"/>
              </a:buClr>
              <a:buFont typeface="Wingdings"/>
              <a:buChar char=""/>
              <a:tabLst>
                <a:tab pos="481965" algn="l"/>
                <a:tab pos="1471930" algn="l"/>
                <a:tab pos="5179060" algn="l"/>
                <a:tab pos="7009765" algn="l"/>
              </a:tabLst>
            </a:pPr>
            <a:r>
              <a:rPr sz="3200" b="1" spc="-5" dirty="0">
                <a:latin typeface="Tahoma"/>
                <a:cs typeface="Tahoma"/>
              </a:rPr>
              <a:t>fa</a:t>
            </a:r>
            <a:r>
              <a:rPr sz="3200" b="1" dirty="0">
                <a:latin typeface="Tahoma"/>
                <a:cs typeface="Tahoma"/>
              </a:rPr>
              <a:t>t	</a:t>
            </a:r>
            <a:r>
              <a:rPr sz="3200" b="1" spc="-20" dirty="0">
                <a:latin typeface="Tahoma"/>
                <a:cs typeface="Tahoma"/>
              </a:rPr>
              <a:t>s</a:t>
            </a:r>
            <a:r>
              <a:rPr sz="3200" b="1" spc="-5" dirty="0">
                <a:latin typeface="Tahoma"/>
                <a:cs typeface="Tahoma"/>
              </a:rPr>
              <a:t>olub</a:t>
            </a:r>
            <a:r>
              <a:rPr sz="3200" b="1" spc="-15" dirty="0">
                <a:latin typeface="Tahoma"/>
                <a:cs typeface="Tahoma"/>
              </a:rPr>
              <a:t>l</a:t>
            </a:r>
            <a:r>
              <a:rPr sz="3200" b="1" spc="-5" dirty="0">
                <a:latin typeface="Tahoma"/>
                <a:cs typeface="Tahoma"/>
              </a:rPr>
              <a:t>e</a:t>
            </a:r>
            <a:r>
              <a:rPr sz="3200" b="1" spc="-15" dirty="0">
                <a:latin typeface="Tahoma"/>
                <a:cs typeface="Tahoma"/>
              </a:rPr>
              <a:t>-</a:t>
            </a:r>
            <a:r>
              <a:rPr sz="3200" dirty="0">
                <a:latin typeface="Tahoma"/>
                <a:cs typeface="Tahoma"/>
              </a:rPr>
              <a:t>absor</a:t>
            </a:r>
            <a:r>
              <a:rPr sz="3200" spc="-20" dirty="0">
                <a:latin typeface="Tahoma"/>
                <a:cs typeface="Tahoma"/>
              </a:rPr>
              <a:t>b</a:t>
            </a:r>
            <a:r>
              <a:rPr sz="3200" spc="-5" dirty="0">
                <a:latin typeface="Tahoma"/>
                <a:cs typeface="Tahoma"/>
              </a:rPr>
              <a:t>e</a:t>
            </a:r>
            <a:r>
              <a:rPr sz="3200" dirty="0">
                <a:latin typeface="Tahoma"/>
                <a:cs typeface="Tahoma"/>
              </a:rPr>
              <a:t>d	</a:t>
            </a:r>
            <a:r>
              <a:rPr sz="3200" spc="-5" dirty="0">
                <a:latin typeface="Tahoma"/>
                <a:cs typeface="Tahoma"/>
              </a:rPr>
              <a:t>th</a:t>
            </a:r>
            <a:r>
              <a:rPr sz="3200" spc="-25" dirty="0">
                <a:latin typeface="Tahoma"/>
                <a:cs typeface="Tahoma"/>
              </a:rPr>
              <a:t>r</a:t>
            </a:r>
            <a:r>
              <a:rPr sz="3200" spc="5" dirty="0">
                <a:latin typeface="Tahoma"/>
                <a:cs typeface="Tahoma"/>
              </a:rPr>
              <a:t>o</a:t>
            </a:r>
            <a:r>
              <a:rPr sz="3200" dirty="0">
                <a:latin typeface="Tahoma"/>
                <a:cs typeface="Tahoma"/>
              </a:rPr>
              <a:t>ugh	</a:t>
            </a:r>
            <a:r>
              <a:rPr sz="3200" spc="-5" dirty="0">
                <a:latin typeface="Tahoma"/>
                <a:cs typeface="Tahoma"/>
              </a:rPr>
              <a:t>the</a:t>
            </a:r>
            <a:endParaRPr sz="32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of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4511421"/>
            <a:ext cx="2026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ahoma"/>
                <a:cs typeface="Tahoma"/>
              </a:rPr>
              <a:t>lipids(fats).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63663"/>
            <a:ext cx="7830184" cy="31476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94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3200" b="1" spc="-15" dirty="0">
                <a:latin typeface="Constantia"/>
                <a:cs typeface="Constantia"/>
              </a:rPr>
              <a:t>SOURCE</a:t>
            </a:r>
            <a:r>
              <a:rPr sz="3200" spc="-15" dirty="0">
                <a:latin typeface="Constantia"/>
                <a:cs typeface="Constantia"/>
              </a:rPr>
              <a:t>-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milk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dairy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products,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grains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fruits.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5" dirty="0">
                <a:latin typeface="Constantia"/>
                <a:cs typeface="Constantia"/>
              </a:rPr>
              <a:t>Deficiency </a:t>
            </a:r>
            <a:r>
              <a:rPr sz="2800" spc="-25" dirty="0">
                <a:latin typeface="Constantia"/>
                <a:cs typeface="Constantia"/>
              </a:rPr>
              <a:t>–vegeterians, </a:t>
            </a:r>
            <a:r>
              <a:rPr sz="2800" spc="-15" dirty="0">
                <a:latin typeface="Constantia"/>
                <a:cs typeface="Constantia"/>
              </a:rPr>
              <a:t>steatorrhea, </a:t>
            </a:r>
            <a:r>
              <a:rPr sz="2800" spc="-10" dirty="0">
                <a:latin typeface="Constantia"/>
                <a:cs typeface="Constantia"/>
              </a:rPr>
              <a:t>chronic 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malabsorption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syndromes,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intestinal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renal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abnormalities.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825"/>
              </a:spcBef>
              <a:buClr>
                <a:srgbClr val="0AD0D9"/>
              </a:buClr>
              <a:buSzPct val="94444"/>
              <a:buFont typeface="Segoe UI Symbol"/>
              <a:buChar char="⚫"/>
              <a:tabLst>
                <a:tab pos="287020" algn="l"/>
              </a:tabLst>
            </a:pPr>
            <a:r>
              <a:rPr sz="3600" spc="-10" dirty="0">
                <a:latin typeface="Constantia"/>
                <a:cs typeface="Constantia"/>
              </a:rPr>
              <a:t>Requirement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491255"/>
            <a:ext cx="164274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1-10yrs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Purberty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1110" y="3491255"/>
            <a:ext cx="276415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20000"/>
              </a:lnSpc>
              <a:spcBef>
                <a:spcPts val="100"/>
              </a:spcBef>
            </a:pPr>
            <a:r>
              <a:rPr sz="2800" spc="-10" dirty="0">
                <a:latin typeface="Constantia"/>
                <a:cs typeface="Constantia"/>
              </a:rPr>
              <a:t>500-800mg/day </a:t>
            </a:r>
            <a:r>
              <a:rPr sz="2800" spc="-5" dirty="0">
                <a:latin typeface="Constantia"/>
                <a:cs typeface="Constantia"/>
              </a:rPr>
              <a:t> 1000-1200</a:t>
            </a:r>
            <a:r>
              <a:rPr sz="2800" spc="-20" dirty="0">
                <a:latin typeface="Constantia"/>
                <a:cs typeface="Constantia"/>
              </a:rPr>
              <a:t> mg/day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601336"/>
            <a:ext cx="7132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  <a:tab pos="3937635" algn="l"/>
                <a:tab pos="5328285" algn="l"/>
              </a:tabLst>
            </a:pPr>
            <a:r>
              <a:rPr sz="2800" spc="-5" dirty="0">
                <a:latin typeface="Constantia"/>
                <a:cs typeface="Constantia"/>
              </a:rPr>
              <a:t>P</a:t>
            </a:r>
            <a:r>
              <a:rPr sz="2800" spc="-40" dirty="0">
                <a:latin typeface="Constantia"/>
                <a:cs typeface="Constantia"/>
              </a:rPr>
              <a:t>r</a:t>
            </a:r>
            <a:r>
              <a:rPr sz="2800" spc="-5" dirty="0">
                <a:latin typeface="Constantia"/>
                <a:cs typeface="Constantia"/>
              </a:rPr>
              <a:t>egna</a:t>
            </a:r>
            <a:r>
              <a:rPr sz="2800" dirty="0">
                <a:latin typeface="Constantia"/>
                <a:cs typeface="Constantia"/>
              </a:rPr>
              <a:t>n</a:t>
            </a:r>
            <a:r>
              <a:rPr sz="2800" spc="-5" dirty="0">
                <a:latin typeface="Constantia"/>
                <a:cs typeface="Constantia"/>
              </a:rPr>
              <a:t>t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lactating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75" dirty="0">
                <a:latin typeface="Constantia"/>
                <a:cs typeface="Constantia"/>
              </a:rPr>
              <a:t>w</a:t>
            </a:r>
            <a:r>
              <a:rPr sz="2800" spc="-5" dirty="0">
                <a:latin typeface="Constantia"/>
                <a:cs typeface="Constantia"/>
              </a:rPr>
              <a:t>omen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40</a:t>
            </a:r>
            <a:r>
              <a:rPr sz="2800" spc="-20" dirty="0">
                <a:latin typeface="Constantia"/>
                <a:cs typeface="Constantia"/>
              </a:rPr>
              <a:t>0</a:t>
            </a:r>
            <a:r>
              <a:rPr sz="2800" spc="-10" dirty="0">
                <a:latin typeface="Constantia"/>
                <a:cs typeface="Constantia"/>
              </a:rPr>
              <a:t>mg/d</a:t>
            </a:r>
            <a:r>
              <a:rPr sz="2800" spc="-65" dirty="0">
                <a:latin typeface="Constantia"/>
                <a:cs typeface="Constantia"/>
              </a:rPr>
              <a:t>a</a:t>
            </a:r>
            <a:r>
              <a:rPr sz="2800" spc="-285" dirty="0">
                <a:latin typeface="Constantia"/>
                <a:cs typeface="Constantia"/>
              </a:rPr>
              <a:t>y</a:t>
            </a:r>
            <a:r>
              <a:rPr sz="2800" spc="-5" dirty="0">
                <a:latin typeface="Constantia"/>
                <a:cs typeface="Constantia"/>
              </a:rPr>
              <a:t>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916938"/>
            <a:ext cx="7905115" cy="2346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dirty="0">
                <a:latin typeface="Constantia"/>
                <a:cs typeface="Constantia"/>
              </a:rPr>
              <a:t>DEFICIENCY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har char="⚫"/>
            </a:pPr>
            <a:endParaRPr sz="3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45" dirty="0">
                <a:latin typeface="Constantia"/>
                <a:cs typeface="Constantia"/>
              </a:rPr>
              <a:t>Tetany-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muscle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cramps,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numbness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tingling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limbs.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Rickets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osteoporosis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–chronic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5" dirty="0">
                <a:latin typeface="Constantia"/>
                <a:cs typeface="Constantia"/>
              </a:rPr>
              <a:t>deficiency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2543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MAGNESIUM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5893"/>
            <a:ext cx="7793990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Essential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bioenergic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reactions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controlling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fuel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oxidation, </a:t>
            </a:r>
            <a:r>
              <a:rPr sz="2800" spc="-10" dirty="0">
                <a:latin typeface="Constantia"/>
                <a:cs typeface="Constantia"/>
              </a:rPr>
              <a:t>membrane transport, </a:t>
            </a:r>
            <a:r>
              <a:rPr sz="2800" spc="-5" dirty="0">
                <a:latin typeface="Constantia"/>
                <a:cs typeface="Constantia"/>
              </a:rPr>
              <a:t>and signal 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transmission.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25" dirty="0">
                <a:latin typeface="Constantia"/>
                <a:cs typeface="Constantia"/>
              </a:rPr>
              <a:t>Over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80%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bone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skeletal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muscle.</a:t>
            </a:r>
            <a:endParaRPr sz="2800">
              <a:latin typeface="Constantia"/>
              <a:cs typeface="Constantia"/>
            </a:endParaRPr>
          </a:p>
          <a:p>
            <a:pPr marL="286385" marR="66230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b="1" spc="-15" dirty="0">
                <a:latin typeface="Constantia"/>
                <a:cs typeface="Constantia"/>
              </a:rPr>
              <a:t>SOURCES-</a:t>
            </a:r>
            <a:r>
              <a:rPr sz="2800" b="1" spc="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legumes,</a:t>
            </a:r>
            <a:r>
              <a:rPr sz="2800" spc="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nuts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banana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whole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grains.</a:t>
            </a:r>
            <a:endParaRPr sz="2800">
              <a:latin typeface="Constantia"/>
              <a:cs typeface="Constantia"/>
            </a:endParaRPr>
          </a:p>
          <a:p>
            <a:pPr marL="286385" marR="38608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  <a:tab pos="5636260" algn="l"/>
              </a:tabLst>
            </a:pPr>
            <a:r>
              <a:rPr sz="2800" spc="-45" dirty="0">
                <a:latin typeface="Constantia"/>
                <a:cs typeface="Constantia"/>
              </a:rPr>
              <a:t>R</a:t>
            </a:r>
            <a:r>
              <a:rPr sz="2800" spc="-5" dirty="0">
                <a:latin typeface="Constantia"/>
                <a:cs typeface="Constantia"/>
              </a:rPr>
              <a:t>egulation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magnesiu</a:t>
            </a:r>
            <a:r>
              <a:rPr sz="2800" spc="-5" dirty="0">
                <a:latin typeface="Constantia"/>
                <a:cs typeface="Constantia"/>
              </a:rPr>
              <a:t>m</a:t>
            </a:r>
            <a:r>
              <a:rPr sz="2800" spc="-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b</a:t>
            </a:r>
            <a:r>
              <a:rPr sz="2800" spc="-5" dirty="0">
                <a:latin typeface="Constantia"/>
                <a:cs typeface="Constantia"/>
              </a:rPr>
              <a:t>alan</a:t>
            </a:r>
            <a:r>
              <a:rPr sz="2800" spc="-60" dirty="0">
                <a:latin typeface="Constantia"/>
                <a:cs typeface="Constantia"/>
              </a:rPr>
              <a:t>c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depend</a:t>
            </a:r>
            <a:r>
              <a:rPr sz="2800" spc="-5" dirty="0">
                <a:latin typeface="Constantia"/>
                <a:cs typeface="Constantia"/>
              </a:rPr>
              <a:t>s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on  </a:t>
            </a:r>
            <a:r>
              <a:rPr sz="2800" spc="-10" dirty="0">
                <a:latin typeface="Constantia"/>
                <a:cs typeface="Constantia"/>
              </a:rPr>
              <a:t>renal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tubular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absorption.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9709"/>
            <a:ext cx="7777480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2489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5" dirty="0">
                <a:latin typeface="Constantia"/>
                <a:cs typeface="Constantia"/>
              </a:rPr>
              <a:t>Deficiency </a:t>
            </a:r>
            <a:r>
              <a:rPr sz="2800" spc="-5" dirty="0">
                <a:latin typeface="Constantia"/>
                <a:cs typeface="Constantia"/>
              </a:rPr>
              <a:t>–secondary </a:t>
            </a:r>
            <a:r>
              <a:rPr sz="2800" spc="-30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intestinal 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malabsorption, </a:t>
            </a:r>
            <a:r>
              <a:rPr sz="2800" spc="-30" dirty="0">
                <a:latin typeface="Constantia"/>
                <a:cs typeface="Constantia"/>
              </a:rPr>
              <a:t>excessive </a:t>
            </a:r>
            <a:r>
              <a:rPr sz="2800" spc="-10" dirty="0">
                <a:latin typeface="Constantia"/>
                <a:cs typeface="Constantia"/>
              </a:rPr>
              <a:t>gastrointestinal </a:t>
            </a:r>
            <a:r>
              <a:rPr sz="2800" spc="-5" dirty="0">
                <a:latin typeface="Constantia"/>
                <a:cs typeface="Constantia"/>
              </a:rPr>
              <a:t>losses </a:t>
            </a:r>
            <a:r>
              <a:rPr sz="2800" spc="-69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through </a:t>
            </a:r>
            <a:r>
              <a:rPr sz="2800" dirty="0">
                <a:latin typeface="Constantia"/>
                <a:cs typeface="Constantia"/>
              </a:rPr>
              <a:t>fistulae </a:t>
            </a:r>
            <a:r>
              <a:rPr sz="2800" spc="-5" dirty="0">
                <a:latin typeface="Constantia"/>
                <a:cs typeface="Constantia"/>
              </a:rPr>
              <a:t>or </a:t>
            </a:r>
            <a:r>
              <a:rPr sz="2800" spc="-10" dirty="0">
                <a:latin typeface="Constantia"/>
                <a:cs typeface="Constantia"/>
              </a:rPr>
              <a:t>continuous </a:t>
            </a:r>
            <a:r>
              <a:rPr sz="2800" spc="-5" dirty="0">
                <a:latin typeface="Constantia"/>
                <a:cs typeface="Constantia"/>
              </a:rPr>
              <a:t>suction or </a:t>
            </a:r>
            <a:r>
              <a:rPr sz="2800" spc="-10" dirty="0">
                <a:latin typeface="Constantia"/>
                <a:cs typeface="Constantia"/>
              </a:rPr>
              <a:t>renal </a:t>
            </a:r>
            <a:r>
              <a:rPr sz="2800" spc="-6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disease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affecting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tubular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reabsorption.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Manifestations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–irritability,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50" dirty="0">
                <a:latin typeface="Constantia"/>
                <a:cs typeface="Constantia"/>
              </a:rPr>
              <a:t>tetany,</a:t>
            </a:r>
            <a:r>
              <a:rPr sz="2800" spc="-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hypo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hyper </a:t>
            </a:r>
            <a:r>
              <a:rPr sz="2800" spc="-685" dirty="0">
                <a:latin typeface="Constantia"/>
                <a:cs typeface="Constantia"/>
              </a:rPr>
              <a:t> </a:t>
            </a:r>
            <a:r>
              <a:rPr sz="2800" spc="15" dirty="0">
                <a:latin typeface="Constantia"/>
                <a:cs typeface="Constantia"/>
              </a:rPr>
              <a:t>reflexia.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Requirement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–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777450"/>
            <a:ext cx="1685925" cy="15621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0-6mths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6</a:t>
            </a:r>
            <a:r>
              <a:rPr sz="2800" dirty="0">
                <a:latin typeface="Constantia"/>
                <a:cs typeface="Constantia"/>
              </a:rPr>
              <a:t>-</a:t>
            </a:r>
            <a:r>
              <a:rPr sz="2800" spc="-5" dirty="0">
                <a:latin typeface="Constantia"/>
                <a:cs typeface="Constantia"/>
              </a:rPr>
              <a:t>12mths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&gt;12mths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6494" y="3777450"/>
            <a:ext cx="206121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5080" indent="-57785">
              <a:lnSpc>
                <a:spcPct val="120000"/>
              </a:lnSpc>
              <a:spcBef>
                <a:spcPts val="100"/>
              </a:spcBef>
            </a:pPr>
            <a:r>
              <a:rPr sz="2800" spc="-5" dirty="0">
                <a:latin typeface="Constantia"/>
                <a:cs typeface="Constantia"/>
              </a:rPr>
              <a:t>40-50m</a:t>
            </a:r>
            <a:r>
              <a:rPr sz="2800" spc="-20" dirty="0">
                <a:latin typeface="Constantia"/>
                <a:cs typeface="Constantia"/>
              </a:rPr>
              <a:t>g</a:t>
            </a:r>
            <a:r>
              <a:rPr sz="2800" spc="-5" dirty="0">
                <a:latin typeface="Constantia"/>
                <a:cs typeface="Constantia"/>
              </a:rPr>
              <a:t>/</a:t>
            </a:r>
            <a:r>
              <a:rPr sz="2800" dirty="0">
                <a:latin typeface="Constantia"/>
                <a:cs typeface="Constantia"/>
              </a:rPr>
              <a:t>d</a:t>
            </a:r>
            <a:r>
              <a:rPr sz="2800" spc="-65" dirty="0">
                <a:latin typeface="Constantia"/>
                <a:cs typeface="Constantia"/>
              </a:rPr>
              <a:t>a</a:t>
            </a:r>
            <a:r>
              <a:rPr sz="2800" spc="-5" dirty="0">
                <a:latin typeface="Constantia"/>
                <a:cs typeface="Constantia"/>
              </a:rPr>
              <a:t>y  </a:t>
            </a:r>
            <a:r>
              <a:rPr sz="2800" spc="-15" dirty="0">
                <a:latin typeface="Constantia"/>
                <a:cs typeface="Constantia"/>
              </a:rPr>
              <a:t>60mg/day </a:t>
            </a:r>
            <a:r>
              <a:rPr sz="2800" spc="-1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200mg/day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255473"/>
            <a:ext cx="35363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75" dirty="0"/>
              <a:t>Trace</a:t>
            </a:r>
            <a:r>
              <a:rPr sz="4500" spc="-110" dirty="0"/>
              <a:t> </a:t>
            </a:r>
            <a:r>
              <a:rPr sz="4500" spc="-5" dirty="0"/>
              <a:t>elements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535940" y="915060"/>
            <a:ext cx="2337435" cy="3098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ZINC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40" dirty="0">
                <a:latin typeface="Constantia"/>
                <a:cs typeface="Constantia"/>
              </a:rPr>
              <a:t>COPPER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SELENIUM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20" dirty="0">
                <a:latin typeface="Constantia"/>
                <a:cs typeface="Constantia"/>
              </a:rPr>
              <a:t>CHROMIUM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IODINE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Segoe UI Symbol"/>
              <a:buChar char="⚫"/>
              <a:tabLst>
                <a:tab pos="287020" algn="l"/>
              </a:tabLst>
            </a:pPr>
            <a:r>
              <a:rPr sz="2800" spc="-30" dirty="0">
                <a:latin typeface="Constantia"/>
                <a:cs typeface="Constantia"/>
              </a:rPr>
              <a:t>IRON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60273"/>
            <a:ext cx="11106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ZINC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35940" y="1459738"/>
            <a:ext cx="783590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2499995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FUNCTIONS-</a:t>
            </a:r>
            <a:r>
              <a:rPr sz="2600" b="1" dirty="0">
                <a:latin typeface="Constantia"/>
                <a:cs typeface="Constantia"/>
              </a:rPr>
              <a:t>	</a:t>
            </a:r>
            <a:r>
              <a:rPr sz="2600" dirty="0">
                <a:latin typeface="Constantia"/>
                <a:cs typeface="Constantia"/>
              </a:rPr>
              <a:t>functions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intracellular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hormone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contributing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 regulation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cellular </a:t>
            </a:r>
            <a:r>
              <a:rPr sz="2600" spc="-15" dirty="0">
                <a:latin typeface="Constantia"/>
                <a:cs typeface="Constantia"/>
              </a:rPr>
              <a:t>growth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also </a:t>
            </a:r>
            <a:r>
              <a:rPr sz="2600" spc="-5" dirty="0">
                <a:latin typeface="Constantia"/>
                <a:cs typeface="Constantia"/>
              </a:rPr>
              <a:t>impacts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-5" dirty="0">
                <a:latin typeface="Constantia"/>
                <a:cs typeface="Constantia"/>
              </a:rPr>
              <a:t>nucleic </a:t>
            </a:r>
            <a:r>
              <a:rPr sz="2600" dirty="0">
                <a:latin typeface="Constantia"/>
                <a:cs typeface="Constantia"/>
              </a:rPr>
              <a:t>acid </a:t>
            </a:r>
            <a:r>
              <a:rPr sz="2600" spc="-5" dirty="0">
                <a:latin typeface="Constantia"/>
                <a:cs typeface="Constantia"/>
              </a:rPr>
              <a:t>metabolism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5" dirty="0">
                <a:latin typeface="Constantia"/>
                <a:cs typeface="Constantia"/>
              </a:rPr>
              <a:t>protein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synthesis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ABSORPTION</a:t>
            </a:r>
            <a:r>
              <a:rPr sz="2600" b="1" u="heavy" spc="-10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AND</a:t>
            </a:r>
            <a:r>
              <a:rPr sz="2600" b="1" u="heavy" spc="-4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METABOLISM-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latin typeface="Constantia"/>
                <a:cs typeface="Constantia"/>
              </a:rPr>
              <a:t>Absorbed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throughout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small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intestine.</a:t>
            </a:r>
            <a:endParaRPr sz="2600">
              <a:latin typeface="Constantia"/>
              <a:cs typeface="Constantia"/>
            </a:endParaRPr>
          </a:p>
          <a:p>
            <a:pPr marL="286385" marR="721360" indent="-27432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Metabolises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liver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transported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portal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system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attached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albumin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transferrin.</a:t>
            </a:r>
            <a:endParaRPr sz="2600">
              <a:latin typeface="Constantia"/>
              <a:cs typeface="Constantia"/>
            </a:endParaRPr>
          </a:p>
          <a:p>
            <a:pPr marL="286385" marR="346075" indent="-27432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Distributed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most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tissues,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90%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total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body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zinc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localised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bone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skeletal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muscle.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Constantia"/>
                <a:cs typeface="Constantia"/>
              </a:rPr>
              <a:t>Excreted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through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feces.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1673"/>
            <a:ext cx="274129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DEFIC</a:t>
            </a:r>
            <a:r>
              <a:rPr sz="4500" spc="-15" dirty="0"/>
              <a:t>I</a:t>
            </a:r>
            <a:r>
              <a:rPr sz="4500" spc="-5" dirty="0"/>
              <a:t>ENCY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35940" y="962913"/>
            <a:ext cx="7863840" cy="52578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22479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De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elo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mal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riti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malabsor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tion  syndrome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due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low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intake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intestinal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FEATURES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8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5" dirty="0">
                <a:latin typeface="Constantia"/>
                <a:cs typeface="Constantia"/>
              </a:rPr>
              <a:t>h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sic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spc="-5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wth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Delayed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sexual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maturation</a:t>
            </a:r>
            <a:endParaRPr sz="2600">
              <a:latin typeface="Constantia"/>
              <a:cs typeface="Constantia"/>
            </a:endParaRPr>
          </a:p>
          <a:p>
            <a:pPr marL="286385" marR="28067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typical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syndrome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zinc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deficiency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consists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of-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growth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retardation, hypogonadism,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anemia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ts val="2965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1290955" algn="l"/>
              </a:tabLst>
            </a:pPr>
            <a:r>
              <a:rPr sz="2600" spc="-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her	sym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oms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sists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-</a:t>
            </a:r>
            <a:r>
              <a:rPr sz="2600" spc="-5" dirty="0">
                <a:latin typeface="Constantia"/>
                <a:cs typeface="Constantia"/>
              </a:rPr>
              <a:t>dia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hea,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hair</a:t>
            </a:r>
            <a:endParaRPr sz="2600">
              <a:latin typeface="Constantia"/>
              <a:cs typeface="Constantia"/>
            </a:endParaRPr>
          </a:p>
          <a:p>
            <a:pPr marL="286385" marR="5080">
              <a:lnSpc>
                <a:spcPts val="2810"/>
              </a:lnSpc>
              <a:spcBef>
                <a:spcPts val="195"/>
              </a:spcBef>
            </a:pPr>
            <a:r>
              <a:rPr sz="2600" spc="-5" dirty="0">
                <a:latin typeface="Constantia"/>
                <a:cs typeface="Constantia"/>
              </a:rPr>
              <a:t>loss,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anorexia,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dermatitis, impaired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immune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function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skeletal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abnormalities.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odermatitis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athic</a:t>
            </a: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115697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45" dirty="0">
                <a:latin typeface="Constantia"/>
                <a:cs typeface="Constantia"/>
              </a:rPr>
              <a:t>Eye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lesions-photophobia,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blepharitis,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corneal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opacities.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23"/>
            <a:ext cx="29425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requirement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35940" y="967485"/>
            <a:ext cx="7955280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3.5-5.0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45" dirty="0">
                <a:latin typeface="Constantia"/>
                <a:cs typeface="Constantia"/>
              </a:rPr>
              <a:t>mg/day.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AD0D9"/>
              </a:buClr>
              <a:buFont typeface="Segoe UI Symbol"/>
              <a:buChar char="⚫"/>
            </a:pPr>
            <a:endParaRPr sz="3050">
              <a:latin typeface="Constantia"/>
              <a:cs typeface="Constantia"/>
            </a:endParaRPr>
          </a:p>
          <a:p>
            <a:pPr marL="286385" marR="193675" indent="-274320">
              <a:lnSpc>
                <a:spcPts val="2590"/>
              </a:lnSpc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TRE</a:t>
            </a:r>
            <a:r>
              <a:rPr sz="2400" b="1" u="heavy" spc="-1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TM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-</a:t>
            </a:r>
            <a:r>
              <a:rPr sz="2400" dirty="0">
                <a:latin typeface="Constantia"/>
                <a:cs typeface="Constantia"/>
              </a:rPr>
              <a:t>0.5-1 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elemental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zinc/kg</a:t>
            </a:r>
            <a:r>
              <a:rPr sz="2400" spc="5" dirty="0">
                <a:latin typeface="Constantia"/>
                <a:cs typeface="Constantia"/>
              </a:rPr>
              <a:t>/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5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al  </a:t>
            </a:r>
            <a:r>
              <a:rPr sz="2400" spc="-15" dirty="0">
                <a:latin typeface="Constantia"/>
                <a:cs typeface="Constantia"/>
              </a:rPr>
              <a:t>weeks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months.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1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mg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elemental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zinc=4.5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mg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zinc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sulphate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or</a:t>
            </a:r>
            <a:r>
              <a:rPr sz="2400" b="1" u="heavy" spc="-9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3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mg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zinc </a:t>
            </a:r>
            <a:r>
              <a:rPr sz="2400" b="1" spc="-560" dirty="0">
                <a:latin typeface="Constantia"/>
                <a:cs typeface="Constantia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acetate.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IV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50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microgram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elemental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zinc/kg </a:t>
            </a:r>
            <a:r>
              <a:rPr sz="2400" spc="-15" dirty="0">
                <a:latin typeface="Constantia"/>
                <a:cs typeface="Constantia"/>
              </a:rPr>
              <a:t>body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weight</a:t>
            </a:r>
            <a:r>
              <a:rPr sz="2400" spc="-60" dirty="0">
                <a:latin typeface="Constantia"/>
                <a:cs typeface="Constantia"/>
              </a:rPr>
              <a:t> /day.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TOXICITY-</a:t>
            </a:r>
            <a:r>
              <a:rPr sz="2400" spc="-15" dirty="0">
                <a:latin typeface="Constantia"/>
                <a:cs typeface="Constantia"/>
              </a:rPr>
              <a:t>relatively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nontoxic</a:t>
            </a:r>
            <a:endParaRPr sz="2400">
              <a:latin typeface="Constantia"/>
              <a:cs typeface="Constantia"/>
            </a:endParaRPr>
          </a:p>
          <a:p>
            <a:pPr marL="286385" marR="738505" indent="-274320">
              <a:lnSpc>
                <a:spcPts val="2590"/>
              </a:lnSpc>
              <a:spcBef>
                <a:spcPts val="61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2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cu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60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est</a:t>
            </a:r>
            <a:r>
              <a:rPr sz="2400" spc="-5" dirty="0">
                <a:latin typeface="Constantia"/>
                <a:cs typeface="Constantia"/>
              </a:rPr>
              <a:t>io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5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amou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spc="-5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-25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 kidney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failure.</a:t>
            </a:r>
            <a:endParaRPr sz="2400">
              <a:latin typeface="Constantia"/>
              <a:cs typeface="Constantia"/>
            </a:endParaRPr>
          </a:p>
          <a:p>
            <a:pPr marL="286385" marR="155575" indent="-274320">
              <a:lnSpc>
                <a:spcPct val="90000"/>
              </a:lnSpc>
              <a:spcBef>
                <a:spcPts val="54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Competitive interaction </a:t>
            </a:r>
            <a:r>
              <a:rPr sz="2400" dirty="0">
                <a:latin typeface="Constantia"/>
                <a:cs typeface="Constantia"/>
              </a:rPr>
              <a:t>of zinc with other </a:t>
            </a:r>
            <a:r>
              <a:rPr sz="2400" spc="-10" dirty="0">
                <a:latin typeface="Constantia"/>
                <a:cs typeface="Constantia"/>
              </a:rPr>
              <a:t>minerals </a:t>
            </a:r>
            <a:r>
              <a:rPr sz="2400" spc="-20" dirty="0">
                <a:latin typeface="Constantia"/>
                <a:cs typeface="Constantia"/>
              </a:rPr>
              <a:t>may 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lead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copper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deficiency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person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receiving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chronic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zinc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supplementation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high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doses.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"/>
            <a:ext cx="18834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COPPER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612140" y="697738"/>
            <a:ext cx="7991475" cy="5812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5689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Is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component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several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metalloenzymes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equi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7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xid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metabolism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dirty="0">
                <a:latin typeface="Constantia"/>
                <a:cs typeface="Constantia"/>
              </a:rPr>
              <a:t>ABSORPTION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AND</a:t>
            </a:r>
            <a:r>
              <a:rPr sz="2600" b="1" spc="-4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METABOLISM</a:t>
            </a:r>
            <a:r>
              <a:rPr sz="2600" spc="-15" dirty="0">
                <a:latin typeface="Constantia"/>
                <a:cs typeface="Constantia"/>
              </a:rPr>
              <a:t>-</a:t>
            </a:r>
            <a:endParaRPr sz="2600">
              <a:latin typeface="Constantia"/>
              <a:cs typeface="Constantia"/>
            </a:endParaRPr>
          </a:p>
          <a:p>
            <a:pPr marL="286385" marR="185420" indent="-27432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Constantia"/>
                <a:cs typeface="Constantia"/>
              </a:rPr>
              <a:t>40%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ingested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copper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absorbed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stomach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small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intestine.</a:t>
            </a:r>
            <a:endParaRPr sz="2600">
              <a:latin typeface="Constantia"/>
              <a:cs typeface="Constantia"/>
            </a:endParaRPr>
          </a:p>
          <a:p>
            <a:pPr marL="12700" marR="1066165">
              <a:lnSpc>
                <a:spcPct val="120000"/>
              </a:lnSpc>
            </a:pPr>
            <a:r>
              <a:rPr sz="2600" spc="-25" dirty="0">
                <a:latin typeface="Constantia"/>
                <a:cs typeface="Constantia"/>
              </a:rPr>
              <a:t>Transported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20" dirty="0">
                <a:latin typeface="Constantia"/>
                <a:cs typeface="Constantia"/>
              </a:rPr>
              <a:t>liver </a:t>
            </a:r>
            <a:r>
              <a:rPr sz="2600" spc="-10" dirty="0">
                <a:latin typeface="Constantia"/>
                <a:cs typeface="Constantia"/>
              </a:rPr>
              <a:t>attached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albumin.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Excreted </a:t>
            </a:r>
            <a:r>
              <a:rPr sz="2600" dirty="0">
                <a:latin typeface="Constantia"/>
                <a:cs typeface="Constantia"/>
              </a:rPr>
              <a:t>via biliary </a:t>
            </a:r>
            <a:r>
              <a:rPr sz="2600" spc="-10" dirty="0">
                <a:latin typeface="Constantia"/>
                <a:cs typeface="Constantia"/>
              </a:rPr>
              <a:t>system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feces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urine.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SOURCES-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meats,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liver,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seafood,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nuts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seeds.</a:t>
            </a:r>
            <a:endParaRPr sz="2600">
              <a:latin typeface="Constantia"/>
              <a:cs typeface="Constantia"/>
            </a:endParaRPr>
          </a:p>
          <a:p>
            <a:pPr marL="286385" marR="340360" indent="-27432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use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copper-containing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pesticides,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contamination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water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copper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pipes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copper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cooking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utensils.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DEFI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IE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</a:t>
            </a: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Y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-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im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spc="50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ic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en</a:t>
            </a:r>
            <a:r>
              <a:rPr sz="2600" spc="1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equent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Secondary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deficiency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–malabsorption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syndrome,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liver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disease,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peritoneal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dialysis.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30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389711"/>
            <a:ext cx="7957184" cy="54165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dirty="0">
                <a:latin typeface="Constantia"/>
                <a:cs typeface="Constantia"/>
              </a:rPr>
              <a:t>CLINICAL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MENIFESTATIONS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Microcytic,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hypochromic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anemia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unresponsive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iron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therapy,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neutropenia,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osteoporosis.</a:t>
            </a:r>
            <a:endParaRPr sz="2600">
              <a:latin typeface="Constantia"/>
              <a:cs typeface="Constantia"/>
            </a:endParaRPr>
          </a:p>
          <a:p>
            <a:pPr marL="286385" marR="761365" indent="-274320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4533900" algn="l"/>
              </a:tabLst>
            </a:pPr>
            <a:r>
              <a:rPr sz="2600" spc="-15" dirty="0">
                <a:latin typeface="Constantia"/>
                <a:cs typeface="Constantia"/>
              </a:rPr>
              <a:t>Periosteal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elevation,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cupping	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25" dirty="0">
                <a:latin typeface="Constantia"/>
                <a:cs typeface="Constantia"/>
              </a:rPr>
              <a:t>flaring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long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bones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metaphysis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spur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formation</a:t>
            </a:r>
            <a:endParaRPr sz="2600">
              <a:latin typeface="Constantia"/>
              <a:cs typeface="Constantia"/>
            </a:endParaRPr>
          </a:p>
          <a:p>
            <a:pPr marL="286385" marR="1171575">
              <a:lnSpc>
                <a:spcPts val="2810"/>
              </a:lnSpc>
              <a:tabLst>
                <a:tab pos="3561715" algn="l"/>
              </a:tabLst>
            </a:pP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submetaphyseal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fractures,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25" dirty="0">
                <a:latin typeface="Constantia"/>
                <a:cs typeface="Constantia"/>
              </a:rPr>
              <a:t>flaring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anterior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ribs,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spontaneous	</a:t>
            </a:r>
            <a:r>
              <a:rPr sz="2600" spc="-10" dirty="0">
                <a:latin typeface="Constantia"/>
                <a:cs typeface="Constantia"/>
              </a:rPr>
              <a:t>fractures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ribs.</a:t>
            </a:r>
            <a:endParaRPr sz="2600">
              <a:latin typeface="Constantia"/>
              <a:cs typeface="Constantia"/>
            </a:endParaRPr>
          </a:p>
          <a:p>
            <a:pPr marL="286385" marR="196215" indent="-274320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5" dirty="0">
                <a:latin typeface="Constantia"/>
                <a:cs typeface="Constantia"/>
              </a:rPr>
              <a:t>Pallor, </a:t>
            </a:r>
            <a:r>
              <a:rPr sz="2600" spc="-5" dirty="0">
                <a:latin typeface="Constantia"/>
                <a:cs typeface="Constantia"/>
              </a:rPr>
              <a:t>depigmentation </a:t>
            </a:r>
            <a:r>
              <a:rPr sz="2600" dirty="0">
                <a:latin typeface="Constantia"/>
                <a:cs typeface="Constantia"/>
              </a:rPr>
              <a:t>of skin and </a:t>
            </a:r>
            <a:r>
              <a:rPr sz="2600" spc="-45" dirty="0">
                <a:latin typeface="Constantia"/>
                <a:cs typeface="Constantia"/>
              </a:rPr>
              <a:t>hair, </a:t>
            </a:r>
            <a:r>
              <a:rPr sz="2600" spc="-10" dirty="0">
                <a:latin typeface="Constantia"/>
                <a:cs typeface="Constantia"/>
              </a:rPr>
              <a:t>prominent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dilated </a:t>
            </a:r>
            <a:r>
              <a:rPr sz="2600" dirty="0">
                <a:latin typeface="Constantia"/>
                <a:cs typeface="Constantia"/>
              </a:rPr>
              <a:t>superficial </a:t>
            </a:r>
            <a:r>
              <a:rPr sz="2600" spc="-15" dirty="0">
                <a:latin typeface="Constantia"/>
                <a:cs typeface="Constantia"/>
              </a:rPr>
              <a:t>veins, </a:t>
            </a:r>
            <a:r>
              <a:rPr sz="2600" dirty="0">
                <a:latin typeface="Constantia"/>
                <a:cs typeface="Constantia"/>
              </a:rPr>
              <a:t>skin </a:t>
            </a:r>
            <a:r>
              <a:rPr sz="2600" spc="-5" dirty="0">
                <a:latin typeface="Constantia"/>
                <a:cs typeface="Constantia"/>
              </a:rPr>
              <a:t>lesions resembling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seborrheic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dermatitis,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anorexia,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diarrhea,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failure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thrive.</a:t>
            </a:r>
            <a:endParaRPr sz="2600">
              <a:latin typeface="Constantia"/>
              <a:cs typeface="Constantia"/>
            </a:endParaRPr>
          </a:p>
          <a:p>
            <a:pPr marL="286385" marR="49530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  <a:tab pos="1983105" algn="l"/>
              </a:tabLst>
            </a:pPr>
            <a:r>
              <a:rPr sz="2600" b="1" spc="-5" dirty="0">
                <a:latin typeface="Constantia"/>
                <a:cs typeface="Constantia"/>
              </a:rPr>
              <a:t>Copper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transport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is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disrupted-wilson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disease</a:t>
            </a:r>
            <a:r>
              <a:rPr sz="2600" b="1" spc="-15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and </a:t>
            </a:r>
            <a:r>
              <a:rPr sz="2600" b="1" spc="-60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menkes </a:t>
            </a:r>
            <a:r>
              <a:rPr sz="2600" b="1" spc="-5" dirty="0">
                <a:latin typeface="Constantia"/>
                <a:cs typeface="Constantia"/>
              </a:rPr>
              <a:t>disease</a:t>
            </a:r>
            <a:r>
              <a:rPr sz="2600" spc="-5" dirty="0">
                <a:latin typeface="Constantia"/>
                <a:cs typeface="Constantia"/>
              </a:rPr>
              <a:t>-defect in </a:t>
            </a:r>
            <a:r>
              <a:rPr sz="2600" spc="-10" dirty="0">
                <a:latin typeface="Constantia"/>
                <a:cs typeface="Constantia"/>
              </a:rPr>
              <a:t>copper </a:t>
            </a:r>
            <a:r>
              <a:rPr sz="2600" spc="-5" dirty="0">
                <a:latin typeface="Constantia"/>
                <a:cs typeface="Constantia"/>
              </a:rPr>
              <a:t>transporting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membrane	protein.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86225" cy="830580"/>
            <a:chOff x="0" y="0"/>
            <a:chExt cx="4086225" cy="830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72484" cy="830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6955" y="0"/>
              <a:ext cx="1008888" cy="8305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0"/>
            <a:ext cx="5890895" cy="17145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465"/>
              </a:spcBef>
            </a:pPr>
            <a:r>
              <a:rPr sz="4800" b="1" spc="-45" dirty="0">
                <a:solidFill>
                  <a:srgbClr val="FFFF00"/>
                </a:solidFill>
                <a:latin typeface="Constantia"/>
                <a:cs typeface="Constantia"/>
              </a:rPr>
              <a:t>VITAMIN </a:t>
            </a:r>
            <a:r>
              <a:rPr sz="4800" b="1" spc="-5" dirty="0">
                <a:solidFill>
                  <a:srgbClr val="FFFF00"/>
                </a:solidFill>
                <a:latin typeface="Constantia"/>
                <a:cs typeface="Constantia"/>
              </a:rPr>
              <a:t>A-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Vitamin A is a </a:t>
            </a:r>
            <a:r>
              <a:rPr sz="2800" b="1" spc="-8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generic</a:t>
            </a: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term</a:t>
            </a:r>
            <a:r>
              <a:rPr sz="2800" b="1" spc="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for</a:t>
            </a: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many</a:t>
            </a:r>
            <a:r>
              <a:rPr sz="2800" b="1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related </a:t>
            </a:r>
            <a:r>
              <a:rPr sz="2800" b="1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ahoma"/>
                <a:cs typeface="Tahoma"/>
              </a:rPr>
              <a:t>compounds.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830069"/>
            <a:ext cx="688213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367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/>
                <a:cs typeface="Tahoma"/>
              </a:rPr>
              <a:t>Retinol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(alcohol),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Retinal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(aldehyde) 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are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often </a:t>
            </a:r>
            <a:r>
              <a:rPr sz="2800" b="1" spc="-10" dirty="0">
                <a:latin typeface="Tahoma"/>
                <a:cs typeface="Tahoma"/>
              </a:rPr>
              <a:t>called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preformed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vitamin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A.</a:t>
            </a:r>
            <a:endParaRPr sz="2800">
              <a:latin typeface="Tahoma"/>
              <a:cs typeface="Tahoma"/>
            </a:endParaRPr>
          </a:p>
          <a:p>
            <a:pPr marL="12700" marR="2195830">
              <a:lnSpc>
                <a:spcPct val="150000"/>
              </a:lnSpc>
            </a:pPr>
            <a:r>
              <a:rPr sz="2800" b="1" spc="-10" dirty="0">
                <a:latin typeface="Tahoma"/>
                <a:cs typeface="Tahoma"/>
              </a:rPr>
              <a:t>Retinal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can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converted </a:t>
            </a:r>
            <a:r>
              <a:rPr sz="2800" b="1" spc="-5" dirty="0">
                <a:latin typeface="Tahoma"/>
                <a:cs typeface="Tahoma"/>
              </a:rPr>
              <a:t> by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 body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</a:t>
            </a:r>
            <a:r>
              <a:rPr sz="2800" b="1" spc="-10" dirty="0">
                <a:latin typeface="Tahoma"/>
                <a:cs typeface="Tahoma"/>
              </a:rPr>
              <a:t>retinoic </a:t>
            </a:r>
            <a:r>
              <a:rPr sz="2800" b="1" spc="-5" dirty="0">
                <a:latin typeface="Tahoma"/>
                <a:cs typeface="Tahoma"/>
              </a:rPr>
              <a:t> acid </a:t>
            </a:r>
            <a:r>
              <a:rPr sz="2800" b="1" spc="-10" dirty="0">
                <a:latin typeface="Tahoma"/>
                <a:cs typeface="Tahoma"/>
              </a:rPr>
              <a:t>which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is known to 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affect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gene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transcription.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800" b="1" spc="-5" dirty="0">
                <a:latin typeface="Tahoma"/>
                <a:cs typeface="Tahoma"/>
              </a:rPr>
              <a:t>Body</a:t>
            </a:r>
            <a:r>
              <a:rPr sz="2800" b="1" spc="-10" dirty="0">
                <a:latin typeface="Tahoma"/>
                <a:cs typeface="Tahoma"/>
              </a:rPr>
              <a:t> can convert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spc="-10" dirty="0">
                <a:latin typeface="Symbol"/>
                <a:cs typeface="Symbol"/>
              </a:rPr>
              <a:t></a:t>
            </a:r>
            <a:r>
              <a:rPr sz="2800" b="1" spc="-10" dirty="0">
                <a:latin typeface="Tahoma"/>
                <a:cs typeface="Tahoma"/>
              </a:rPr>
              <a:t>-carote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2800" b="1" spc="-5" dirty="0">
                <a:latin typeface="Tahoma"/>
                <a:cs typeface="Tahoma"/>
              </a:rPr>
              <a:t>ne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retinol,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thus </a:t>
            </a:r>
            <a:r>
              <a:rPr sz="2800" b="1" spc="-10" dirty="0">
                <a:latin typeface="Tahoma"/>
                <a:cs typeface="Tahoma"/>
              </a:rPr>
              <a:t>called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provitamin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2819400"/>
            <a:ext cx="36576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609600"/>
            <a:ext cx="1218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toxicity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59738"/>
            <a:ext cx="8035925" cy="287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3434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Acute </a:t>
            </a:r>
            <a:r>
              <a:rPr sz="2600" spc="-10" dirty="0">
                <a:latin typeface="Constantia"/>
                <a:cs typeface="Constantia"/>
              </a:rPr>
              <a:t>ingestion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25" dirty="0">
                <a:latin typeface="Constantia"/>
                <a:cs typeface="Constantia"/>
              </a:rPr>
              <a:t>large </a:t>
            </a:r>
            <a:r>
              <a:rPr sz="2600" spc="-5" dirty="0">
                <a:latin typeface="Constantia"/>
                <a:cs typeface="Constantia"/>
              </a:rPr>
              <a:t>doses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copper </a:t>
            </a:r>
            <a:r>
              <a:rPr sz="2600" spc="-5" dirty="0">
                <a:latin typeface="Constantia"/>
                <a:cs typeface="Constantia"/>
              </a:rPr>
              <a:t>cause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diarrhea,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abdominal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pain,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lead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liver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kidney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failure.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Chronic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intoxication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occurs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from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copper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released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water </a:t>
            </a:r>
            <a:r>
              <a:rPr sz="2600" spc="-5" dirty="0">
                <a:latin typeface="Constantia"/>
                <a:cs typeface="Constantia"/>
              </a:rPr>
              <a:t>piping 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spc="-15" dirty="0">
                <a:latin typeface="Constantia"/>
                <a:cs typeface="Constantia"/>
              </a:rPr>
              <a:t>by extensive </a:t>
            </a:r>
            <a:r>
              <a:rPr sz="2600" spc="-5" dirty="0">
                <a:latin typeface="Constantia"/>
                <a:cs typeface="Constantia"/>
              </a:rPr>
              <a:t>use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topical copper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containing </a:t>
            </a:r>
            <a:r>
              <a:rPr sz="2600" spc="-5" dirty="0">
                <a:latin typeface="Constantia"/>
                <a:cs typeface="Constantia"/>
              </a:rPr>
              <a:t>medications, </a:t>
            </a:r>
            <a:r>
              <a:rPr sz="2600" dirty="0">
                <a:latin typeface="Constantia"/>
                <a:cs typeface="Constantia"/>
              </a:rPr>
              <a:t>or </a:t>
            </a:r>
            <a:r>
              <a:rPr sz="2600" spc="-5" dirty="0">
                <a:latin typeface="Constantia"/>
                <a:cs typeface="Constantia"/>
              </a:rPr>
              <a:t>hemodialysis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solutions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high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copper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content.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7788" y="0"/>
            <a:ext cx="9146540" cy="6858000"/>
            <a:chOff x="-1030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6"/>
              <a:ext cx="9144000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0007" y="0"/>
              <a:ext cx="4743992" cy="600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1760" cy="1021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30" y="50926"/>
              <a:ext cx="9146173" cy="904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19400" y="684793"/>
            <a:ext cx="1212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IOD</a:t>
            </a:r>
            <a:r>
              <a:rPr sz="3200" spc="-10" dirty="0"/>
              <a:t>I</a:t>
            </a:r>
            <a:r>
              <a:rPr sz="3200" dirty="0"/>
              <a:t>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383538"/>
            <a:ext cx="7919084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5717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iodine </a:t>
            </a:r>
            <a:r>
              <a:rPr sz="2600" dirty="0">
                <a:latin typeface="Constantia"/>
                <a:cs typeface="Constantia"/>
              </a:rPr>
              <a:t>deficiency </a:t>
            </a:r>
            <a:r>
              <a:rPr sz="2600" spc="-5" dirty="0">
                <a:latin typeface="Constantia"/>
                <a:cs typeface="Constantia"/>
              </a:rPr>
              <a:t>during pregnancy can result in </a:t>
            </a:r>
            <a:r>
              <a:rPr sz="2600" dirty="0">
                <a:latin typeface="Constantia"/>
                <a:cs typeface="Constantia"/>
              </a:rPr>
              <a:t> stillbirth, </a:t>
            </a:r>
            <a:r>
              <a:rPr sz="2600" spc="-5" dirty="0">
                <a:latin typeface="Constantia"/>
                <a:cs typeface="Constantia"/>
              </a:rPr>
              <a:t>spontaneous abortion, </a:t>
            </a:r>
            <a:r>
              <a:rPr sz="2600" spc="-15" dirty="0">
                <a:latin typeface="Constantia"/>
                <a:cs typeface="Constantia"/>
              </a:rPr>
              <a:t>congenital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abnormalities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such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cretinism,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increased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perinatal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mortality,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endemic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cretinism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neonate-neonatal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goiter,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neonatal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hypothyroidism,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endemic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mental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retardation</a:t>
            </a:r>
            <a:endParaRPr sz="2600">
              <a:latin typeface="Constantia"/>
              <a:cs typeface="Constantia"/>
            </a:endParaRPr>
          </a:p>
          <a:p>
            <a:pPr marL="286385" marR="922019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Child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20" dirty="0">
                <a:latin typeface="Constantia"/>
                <a:cs typeface="Constantia"/>
              </a:rPr>
              <a:t>adolescent-goiter, </a:t>
            </a:r>
            <a:r>
              <a:rPr sz="2600" spc="-5" dirty="0">
                <a:latin typeface="Constantia"/>
                <a:cs typeface="Constantia"/>
              </a:rPr>
              <a:t>subclinical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hypothyroidism,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impaired</a:t>
            </a:r>
            <a:r>
              <a:rPr sz="2600" spc="-5" dirty="0">
                <a:latin typeface="Constantia"/>
                <a:cs typeface="Constantia"/>
              </a:rPr>
              <a:t> mental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function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retarded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physical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066800"/>
            <a:ext cx="44850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Recommended</a:t>
            </a:r>
            <a:r>
              <a:rPr sz="3200" spc="-55" dirty="0"/>
              <a:t> </a:t>
            </a:r>
            <a:r>
              <a:rPr sz="3200" spc="-5" dirty="0"/>
              <a:t>daily</a:t>
            </a:r>
            <a:r>
              <a:rPr sz="3200" spc="-10" dirty="0"/>
              <a:t> </a:t>
            </a:r>
            <a:r>
              <a:rPr sz="3200" spc="-35" dirty="0"/>
              <a:t>intake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85895"/>
            <a:ext cx="8060055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90</a:t>
            </a:r>
            <a:r>
              <a:rPr sz="2600" spc="-15" dirty="0">
                <a:latin typeface="Constantia"/>
                <a:cs typeface="Constantia"/>
              </a:rPr>
              <a:t> microgram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preschool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children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(0-59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mth)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120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microgram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school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children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(6-12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yrs)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5" dirty="0">
                <a:latin typeface="Constantia"/>
                <a:cs typeface="Constantia"/>
              </a:rPr>
              <a:t>1</a:t>
            </a:r>
            <a:r>
              <a:rPr sz="2600" dirty="0">
                <a:latin typeface="Constantia"/>
                <a:cs typeface="Constantia"/>
              </a:rPr>
              <a:t>50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mic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og</a:t>
            </a:r>
            <a:r>
              <a:rPr sz="2600" spc="-6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am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adul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(ab</a:t>
            </a:r>
            <a:r>
              <a:rPr sz="2600" spc="-45" dirty="0">
                <a:latin typeface="Constantia"/>
                <a:cs typeface="Constantia"/>
              </a:rPr>
              <a:t>o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12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70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ears)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200-250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microgram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pregnant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lactating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women.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" y="231647"/>
            <a:ext cx="4370832" cy="979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374345"/>
            <a:ext cx="36017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FF00"/>
                </a:solidFill>
                <a:latin typeface="Constantia"/>
                <a:cs typeface="Constantia"/>
              </a:rPr>
              <a:t>FUNC</a:t>
            </a:r>
            <a:r>
              <a:rPr sz="4800" b="1" spc="-20" dirty="0">
                <a:solidFill>
                  <a:srgbClr val="00FF00"/>
                </a:solidFill>
                <a:latin typeface="Constantia"/>
                <a:cs typeface="Constantia"/>
              </a:rPr>
              <a:t>T</a:t>
            </a:r>
            <a:r>
              <a:rPr sz="4800" b="1" dirty="0">
                <a:solidFill>
                  <a:srgbClr val="00FF00"/>
                </a:solidFill>
                <a:latin typeface="Constantia"/>
                <a:cs typeface="Constantia"/>
              </a:rPr>
              <a:t>I</a:t>
            </a:r>
            <a:r>
              <a:rPr sz="4800" b="1" spc="-15" dirty="0">
                <a:solidFill>
                  <a:srgbClr val="00FF00"/>
                </a:solidFill>
                <a:latin typeface="Constantia"/>
                <a:cs typeface="Constantia"/>
              </a:rPr>
              <a:t>O</a:t>
            </a:r>
            <a:r>
              <a:rPr sz="4800" b="1" dirty="0">
                <a:solidFill>
                  <a:srgbClr val="00FF00"/>
                </a:solidFill>
                <a:latin typeface="Constantia"/>
                <a:cs typeface="Constantia"/>
              </a:rPr>
              <a:t>NS</a:t>
            </a:r>
            <a:endParaRPr sz="48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4859" y="1377696"/>
            <a:ext cx="2399030" cy="584200"/>
            <a:chOff x="784859" y="1377696"/>
            <a:chExt cx="2399030" cy="584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59" y="1377696"/>
              <a:ext cx="638556" cy="5836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03" y="1379220"/>
              <a:ext cx="2237232" cy="58216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84859" y="2871216"/>
            <a:ext cx="1844039" cy="584200"/>
            <a:chOff x="784859" y="2871216"/>
            <a:chExt cx="1844039" cy="5842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59" y="2871216"/>
              <a:ext cx="638556" cy="5836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403" y="2872740"/>
              <a:ext cx="1557528" cy="5821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8443" y="2872740"/>
              <a:ext cx="600456" cy="58216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00100" y="4213859"/>
            <a:ext cx="6002020" cy="582295"/>
            <a:chOff x="800100" y="4213859"/>
            <a:chExt cx="6002020" cy="58229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100" y="4253483"/>
              <a:ext cx="568451" cy="5425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8304" y="4213859"/>
              <a:ext cx="2522220" cy="5821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5035" y="4213859"/>
              <a:ext cx="935736" cy="5821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15283" y="4213859"/>
              <a:ext cx="3386327" cy="58216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76300" y="5570220"/>
            <a:ext cx="4547870" cy="582295"/>
            <a:chOff x="876300" y="5570220"/>
            <a:chExt cx="4547870" cy="58229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6300" y="5588508"/>
              <a:ext cx="568451" cy="5638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8323" y="5570220"/>
              <a:ext cx="1810512" cy="5821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03347" y="5570220"/>
              <a:ext cx="3020568" cy="58216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93444" y="1479549"/>
            <a:ext cx="7679055" cy="462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7515">
              <a:lnSpc>
                <a:spcPct val="100000"/>
              </a:lnSpc>
              <a:spcBef>
                <a:spcPts val="95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Immunity</a:t>
            </a:r>
            <a:r>
              <a:rPr sz="2800" spc="-10" dirty="0">
                <a:latin typeface="Tahoma"/>
                <a:cs typeface="Tahoma"/>
              </a:rPr>
              <a:t>: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important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for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activation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lymphocyte,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maturation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WBC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&amp; 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integrity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physiological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barrier.</a:t>
            </a:r>
            <a:endParaRPr sz="2800">
              <a:latin typeface="Tahoma"/>
              <a:cs typeface="Tahoma"/>
            </a:endParaRPr>
          </a:p>
          <a:p>
            <a:pPr marL="12700" marR="553085">
              <a:lnSpc>
                <a:spcPct val="100000"/>
              </a:lnSpc>
              <a:spcBef>
                <a:spcPts val="1685"/>
              </a:spcBef>
              <a:buSzPct val="96428"/>
              <a:buFont typeface="Tahoma"/>
              <a:buChar char="•"/>
              <a:tabLst>
                <a:tab pos="175260" algn="l"/>
              </a:tabLst>
            </a:pP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Vision</a:t>
            </a:r>
            <a:r>
              <a:rPr sz="2800" spc="-5" dirty="0">
                <a:latin typeface="Tahoma"/>
                <a:cs typeface="Tahoma"/>
              </a:rPr>
              <a:t>: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integrity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eye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&amp;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formation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of </a:t>
            </a:r>
            <a:r>
              <a:rPr sz="2800" b="1" spc="-5" dirty="0">
                <a:latin typeface="Tahoma"/>
                <a:cs typeface="Tahoma"/>
              </a:rPr>
              <a:t> rodopsin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necessary </a:t>
            </a:r>
            <a:r>
              <a:rPr sz="2800" b="1" spc="-10" dirty="0">
                <a:latin typeface="Tahoma"/>
                <a:cs typeface="Tahoma"/>
              </a:rPr>
              <a:t>for</a:t>
            </a:r>
            <a:r>
              <a:rPr sz="2800" b="1" spc="-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dark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adaptation.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SzPct val="96428"/>
              <a:buFont typeface="Arial MT"/>
              <a:buChar char="•"/>
              <a:tabLst>
                <a:tab pos="137795" algn="l"/>
              </a:tabLst>
            </a:pP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Regulation</a:t>
            </a:r>
            <a:r>
              <a:rPr sz="2800" b="1" spc="7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of</a:t>
            </a:r>
            <a:r>
              <a:rPr sz="2800" b="1" spc="6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ahoma"/>
                <a:cs typeface="Tahoma"/>
              </a:rPr>
              <a:t>gene</a:t>
            </a:r>
            <a:r>
              <a:rPr sz="2800" b="1" spc="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ahoma"/>
                <a:cs typeface="Tahoma"/>
              </a:rPr>
              <a:t>expression</a:t>
            </a:r>
            <a:r>
              <a:rPr sz="2800" spc="-5" dirty="0">
                <a:latin typeface="Tahoma"/>
                <a:cs typeface="Tahoma"/>
              </a:rPr>
              <a:t>: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vital</a:t>
            </a:r>
            <a:r>
              <a:rPr sz="2800" b="1" spc="9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cell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differentiation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&amp;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physiologic</a:t>
            </a:r>
            <a:r>
              <a:rPr sz="2800" b="1" spc="9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processes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00"/>
              </a:buClr>
              <a:buFont typeface="Arial MT"/>
              <a:buChar char="•"/>
            </a:pPr>
            <a:endParaRPr sz="3100">
              <a:latin typeface="Tahoma"/>
              <a:cs typeface="Tahoma"/>
            </a:endParaRPr>
          </a:p>
          <a:p>
            <a:pPr marL="295910" lvl="1" indent="-207645">
              <a:lnSpc>
                <a:spcPct val="100000"/>
              </a:lnSpc>
              <a:buFont typeface="Arial MT"/>
              <a:buChar char="•"/>
              <a:tabLst>
                <a:tab pos="296545" algn="l"/>
              </a:tabLst>
            </a:pPr>
            <a:r>
              <a:rPr sz="2800" b="1" spc="-30" dirty="0">
                <a:solidFill>
                  <a:srgbClr val="FFFF00"/>
                </a:solidFill>
                <a:latin typeface="Constantia"/>
                <a:cs typeface="Constantia"/>
              </a:rPr>
              <a:t>Growth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&amp;</a:t>
            </a:r>
            <a:r>
              <a:rPr sz="2800" b="1" spc="-8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development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2634</Words>
  <Application>Microsoft Office PowerPoint</Application>
  <PresentationFormat>On-screen Show (4:3)</PresentationFormat>
  <Paragraphs>528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Arial</vt:lpstr>
      <vt:lpstr>Arial MT</vt:lpstr>
      <vt:lpstr>Calibri</vt:lpstr>
      <vt:lpstr>Constantia</vt:lpstr>
      <vt:lpstr>Segoe UI Symbol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1. Micronutrients play a central part in metabolism  and in maintenance of tissue function.</vt:lpstr>
      <vt:lpstr>BACKGROUND</vt:lpstr>
      <vt:lpstr>Functions</vt:lpstr>
      <vt:lpstr>VITAMINS</vt:lpstr>
      <vt:lpstr>VITAMINS</vt:lpstr>
      <vt:lpstr>VITAMIN A-Vitamin A is a  generic term for many related  compounds.</vt:lpstr>
      <vt:lpstr>FUNCTIONS</vt:lpstr>
      <vt:lpstr>RICH DIETARY SOURCES</vt:lpstr>
      <vt:lpstr>Recommended Allowance</vt:lpstr>
      <vt:lpstr>Vitamin A deficiency</vt:lpstr>
      <vt:lpstr>WHO CLASSIFICATION OF XEROPTHALMIA</vt:lpstr>
      <vt:lpstr>PowerPoint Presentation</vt:lpstr>
      <vt:lpstr>PowerPoint Presentation</vt:lpstr>
      <vt:lpstr>Treatment</vt:lpstr>
      <vt:lpstr>TOXICITY- Children and adults ingesting</vt:lpstr>
      <vt:lpstr>PREVENTION</vt:lpstr>
      <vt:lpstr>VITAMIN D</vt:lpstr>
      <vt:lpstr>PowerPoint Presentation</vt:lpstr>
      <vt:lpstr>VITAMIN D</vt:lpstr>
      <vt:lpstr>FUNCTIONS</vt:lpstr>
      <vt:lpstr>Sources of Vitamin D</vt:lpstr>
      <vt:lpstr>Vitamin D deficiency</vt:lpstr>
      <vt:lpstr>TOXICITY</vt:lpstr>
      <vt:lpstr>RICKETS</vt:lpstr>
      <vt:lpstr>RICKETS</vt:lpstr>
      <vt:lpstr>PowerPoint Presentation</vt:lpstr>
      <vt:lpstr>RICKETS</vt:lpstr>
      <vt:lpstr>PowerPoint Presentation</vt:lpstr>
      <vt:lpstr>Vitamin E</vt:lpstr>
      <vt:lpstr>Deficiency</vt:lpstr>
      <vt:lpstr>Vitamin K</vt:lpstr>
      <vt:lpstr>The B Vitamins</vt:lpstr>
      <vt:lpstr>WATER SOLUBLE VITAMINS</vt:lpstr>
      <vt:lpstr>B-1 Thiamin</vt:lpstr>
      <vt:lpstr>Recommendations</vt:lpstr>
      <vt:lpstr>Warnings</vt:lpstr>
      <vt:lpstr>B-1 Deficiency(beri beri)</vt:lpstr>
      <vt:lpstr>Diagnosis of thiamine deficiency</vt:lpstr>
      <vt:lpstr>Thiamine requirements</vt:lpstr>
      <vt:lpstr>SCURVY (VIT. C DEFICIENCY)</vt:lpstr>
      <vt:lpstr>diagnosis</vt:lpstr>
      <vt:lpstr>Folic acid</vt:lpstr>
      <vt:lpstr>PowerPoint Presentation</vt:lpstr>
      <vt:lpstr>Who’s at Risk?</vt:lpstr>
      <vt:lpstr>B-2 Riboflavin</vt:lpstr>
      <vt:lpstr>Sources of B-2</vt:lpstr>
      <vt:lpstr>Recommendations</vt:lpstr>
      <vt:lpstr>B-2 Deficiency</vt:lpstr>
      <vt:lpstr>Warnings</vt:lpstr>
      <vt:lpstr>Who’s at Risk?</vt:lpstr>
      <vt:lpstr>B-3 Niacinamide &amp; Niacin</vt:lpstr>
      <vt:lpstr>B-3 Niacinamide &amp; Niacin</vt:lpstr>
      <vt:lpstr>Recommendations</vt:lpstr>
      <vt:lpstr>Warnings</vt:lpstr>
      <vt:lpstr>B-3 Deficiency</vt:lpstr>
      <vt:lpstr>Who’s at Risk?</vt:lpstr>
      <vt:lpstr>B-6 Pyridoxine</vt:lpstr>
      <vt:lpstr>Recommendations</vt:lpstr>
      <vt:lpstr>Warnings</vt:lpstr>
      <vt:lpstr>B-6 Deficiency</vt:lpstr>
      <vt:lpstr>Who’s at Risk?</vt:lpstr>
      <vt:lpstr>B-12 Cobalamin</vt:lpstr>
      <vt:lpstr>Recommendations</vt:lpstr>
      <vt:lpstr>Warnings</vt:lpstr>
      <vt:lpstr>B-12 Deficiency</vt:lpstr>
      <vt:lpstr>Who’s at Risk?</vt:lpstr>
      <vt:lpstr>Calcium and magnesium</vt:lpstr>
      <vt:lpstr>PowerPoint Presentation</vt:lpstr>
      <vt:lpstr>PowerPoint Presentation</vt:lpstr>
      <vt:lpstr>MAGNESIUM</vt:lpstr>
      <vt:lpstr>PowerPoint Presentation</vt:lpstr>
      <vt:lpstr>Trace elements</vt:lpstr>
      <vt:lpstr>ZINC</vt:lpstr>
      <vt:lpstr>DEFICIENCY</vt:lpstr>
      <vt:lpstr>requirement</vt:lpstr>
      <vt:lpstr>COPPER</vt:lpstr>
      <vt:lpstr>PowerPoint Presentation</vt:lpstr>
      <vt:lpstr>toxicity</vt:lpstr>
      <vt:lpstr>IODINE</vt:lpstr>
      <vt:lpstr>Recommended daily intake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2021-05-19T07:50:09Z</dcterms:created>
  <dcterms:modified xsi:type="dcterms:W3CDTF">2024-03-09T05:26:55Z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2021-05-19T00:00:00Z</vt:filetime>
  </property>
</Properties>
</file>