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199" y="0"/>
                </a:lnTo>
              </a:path>
            </a:pathLst>
          </a:custGeom>
          <a:ln w="51561">
            <a:solidFill>
              <a:srgbClr val="9B2C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142571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667"/>
                </a:moveTo>
                <a:lnTo>
                  <a:pt x="1428" y="310667"/>
                </a:lnTo>
                <a:lnTo>
                  <a:pt x="1428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071864" y="0"/>
            <a:ext cx="13335" cy="311150"/>
          </a:xfrm>
          <a:custGeom>
            <a:avLst/>
            <a:gdLst/>
            <a:ahLst/>
            <a:cxnLst/>
            <a:rect l="l" t="t" r="r" b="b"/>
            <a:pathLst>
              <a:path w="13334" h="311150">
                <a:moveTo>
                  <a:pt x="0" y="310667"/>
                </a:moveTo>
                <a:lnTo>
                  <a:pt x="13081" y="310667"/>
                </a:lnTo>
                <a:lnTo>
                  <a:pt x="13081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9044940" cy="311150"/>
          </a:xfrm>
          <a:custGeom>
            <a:avLst/>
            <a:gdLst/>
            <a:ahLst/>
            <a:cxnLst/>
            <a:rect l="l" t="t" r="r" b="b"/>
            <a:pathLst>
              <a:path w="9044940" h="311150">
                <a:moveTo>
                  <a:pt x="0" y="310667"/>
                </a:moveTo>
                <a:lnTo>
                  <a:pt x="9044432" y="310667"/>
                </a:lnTo>
                <a:lnTo>
                  <a:pt x="9044432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142571" y="30822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41"/>
                </a:moveTo>
                <a:lnTo>
                  <a:pt x="1428" y="91441"/>
                </a:lnTo>
                <a:lnTo>
                  <a:pt x="1428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071864" y="308227"/>
            <a:ext cx="13335" cy="91440"/>
          </a:xfrm>
          <a:custGeom>
            <a:avLst/>
            <a:gdLst/>
            <a:ahLst/>
            <a:cxnLst/>
            <a:rect l="l" t="t" r="r" b="b"/>
            <a:pathLst>
              <a:path w="13334" h="91439">
                <a:moveTo>
                  <a:pt x="0" y="91441"/>
                </a:moveTo>
                <a:lnTo>
                  <a:pt x="13081" y="91441"/>
                </a:lnTo>
                <a:lnTo>
                  <a:pt x="13081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30822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41"/>
                </a:moveTo>
                <a:lnTo>
                  <a:pt x="9044432" y="91441"/>
                </a:lnTo>
                <a:lnTo>
                  <a:pt x="9044432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142571" y="360271"/>
            <a:ext cx="1905" cy="80010"/>
          </a:xfrm>
          <a:custGeom>
            <a:avLst/>
            <a:gdLst/>
            <a:ahLst/>
            <a:cxnLst/>
            <a:rect l="l" t="t" r="r" b="b"/>
            <a:pathLst>
              <a:path w="1904" h="80009">
                <a:moveTo>
                  <a:pt x="0" y="79834"/>
                </a:moveTo>
                <a:lnTo>
                  <a:pt x="1428" y="79834"/>
                </a:lnTo>
                <a:lnTo>
                  <a:pt x="1428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071864" y="360271"/>
            <a:ext cx="13335" cy="80010"/>
          </a:xfrm>
          <a:custGeom>
            <a:avLst/>
            <a:gdLst/>
            <a:ahLst/>
            <a:cxnLst/>
            <a:rect l="l" t="t" r="r" b="b"/>
            <a:pathLst>
              <a:path w="13334" h="80009">
                <a:moveTo>
                  <a:pt x="0" y="79834"/>
                </a:moveTo>
                <a:lnTo>
                  <a:pt x="13081" y="79834"/>
                </a:lnTo>
                <a:lnTo>
                  <a:pt x="13081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5410200" y="360271"/>
            <a:ext cx="3634740" cy="80010"/>
          </a:xfrm>
          <a:custGeom>
            <a:avLst/>
            <a:gdLst/>
            <a:ahLst/>
            <a:cxnLst/>
            <a:rect l="l" t="t" r="r" b="b"/>
            <a:pathLst>
              <a:path w="3634740" h="80009">
                <a:moveTo>
                  <a:pt x="0" y="79834"/>
                </a:moveTo>
                <a:lnTo>
                  <a:pt x="3634231" y="79834"/>
                </a:lnTo>
                <a:lnTo>
                  <a:pt x="3634231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142571" y="440105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80035"/>
                </a:moveTo>
                <a:lnTo>
                  <a:pt x="1428" y="180035"/>
                </a:lnTo>
                <a:lnTo>
                  <a:pt x="1428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071864" y="440105"/>
            <a:ext cx="13335" cy="180340"/>
          </a:xfrm>
          <a:custGeom>
            <a:avLst/>
            <a:gdLst/>
            <a:ahLst/>
            <a:cxnLst/>
            <a:rect l="l" t="t" r="r" b="b"/>
            <a:pathLst>
              <a:path w="13334" h="180340">
                <a:moveTo>
                  <a:pt x="0" y="180035"/>
                </a:moveTo>
                <a:lnTo>
                  <a:pt x="13081" y="180035"/>
                </a:lnTo>
                <a:lnTo>
                  <a:pt x="1308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5410200" y="440105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80035"/>
                </a:moveTo>
                <a:lnTo>
                  <a:pt x="3634231" y="180035"/>
                </a:lnTo>
                <a:lnTo>
                  <a:pt x="363423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407278" y="511175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373619" y="607187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9029953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989186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943085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878061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4554" y="1307337"/>
            <a:ext cx="6774891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3061" y="2273935"/>
            <a:ext cx="7897876" cy="3629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jpg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4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9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3893820"/>
            <a:ext cx="3733800" cy="3175"/>
          </a:xfrm>
          <a:custGeom>
            <a:avLst/>
            <a:gdLst/>
            <a:ahLst/>
            <a:cxnLst/>
            <a:rect l="l" t="t" r="r" b="b"/>
            <a:pathLst>
              <a:path w="3733800" h="3175">
                <a:moveTo>
                  <a:pt x="0" y="3174"/>
                </a:moveTo>
                <a:lnTo>
                  <a:pt x="3733800" y="3174"/>
                </a:lnTo>
                <a:lnTo>
                  <a:pt x="3733800" y="0"/>
                </a:lnTo>
                <a:lnTo>
                  <a:pt x="0" y="0"/>
                </a:lnTo>
                <a:lnTo>
                  <a:pt x="0" y="3174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10200" y="3896995"/>
            <a:ext cx="3733800" cy="192405"/>
          </a:xfrm>
          <a:custGeom>
            <a:avLst/>
            <a:gdLst/>
            <a:ahLst/>
            <a:cxnLst/>
            <a:rect l="l" t="t" r="r" b="b"/>
            <a:pathLst>
              <a:path w="3733800" h="192404">
                <a:moveTo>
                  <a:pt x="0" y="192023"/>
                </a:moveTo>
                <a:lnTo>
                  <a:pt x="3733800" y="192023"/>
                </a:lnTo>
                <a:lnTo>
                  <a:pt x="3733800" y="0"/>
                </a:lnTo>
                <a:lnTo>
                  <a:pt x="0" y="0"/>
                </a:lnTo>
                <a:lnTo>
                  <a:pt x="0" y="192023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10200" y="4119753"/>
            <a:ext cx="3733800" cy="0"/>
          </a:xfrm>
          <a:custGeom>
            <a:avLst/>
            <a:gdLst/>
            <a:ahLst/>
            <a:cxnLst/>
            <a:rect l="l" t="t" r="r" b="b"/>
            <a:pathLst>
              <a:path w="3733800">
                <a:moveTo>
                  <a:pt x="0" y="0"/>
                </a:moveTo>
                <a:lnTo>
                  <a:pt x="3733800" y="0"/>
                </a:lnTo>
              </a:path>
            </a:pathLst>
          </a:custGeom>
          <a:ln w="9143">
            <a:solidFill>
              <a:srgbClr val="9B2C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0200" y="4173601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18287">
            <a:solidFill>
              <a:srgbClr val="9B2C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10200" y="4204080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9143">
            <a:solidFill>
              <a:srgbClr val="9B2C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976115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76541" y="407924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3816222"/>
            <a:ext cx="9144000" cy="78105"/>
          </a:xfrm>
          <a:custGeom>
            <a:avLst/>
            <a:gdLst/>
            <a:ahLst/>
            <a:cxnLst/>
            <a:rect l="l" t="t" r="r" b="b"/>
            <a:pathLst>
              <a:path w="9144000" h="78104">
                <a:moveTo>
                  <a:pt x="0" y="77596"/>
                </a:moveTo>
                <a:lnTo>
                  <a:pt x="9144000" y="77596"/>
                </a:lnTo>
                <a:lnTo>
                  <a:pt x="9144000" y="0"/>
                </a:lnTo>
                <a:lnTo>
                  <a:pt x="0" y="0"/>
                </a:lnTo>
                <a:lnTo>
                  <a:pt x="0" y="77596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3701669"/>
            <a:ext cx="6414135" cy="114935"/>
          </a:xfrm>
          <a:custGeom>
            <a:avLst/>
            <a:gdLst/>
            <a:ahLst/>
            <a:cxnLst/>
            <a:rect l="l" t="t" r="r" b="b"/>
            <a:pathLst>
              <a:path w="6414135" h="114935">
                <a:moveTo>
                  <a:pt x="0" y="114553"/>
                </a:moveTo>
                <a:lnTo>
                  <a:pt x="6414008" y="114553"/>
                </a:lnTo>
                <a:lnTo>
                  <a:pt x="6414008" y="0"/>
                </a:lnTo>
                <a:lnTo>
                  <a:pt x="0" y="0"/>
                </a:lnTo>
                <a:lnTo>
                  <a:pt x="0" y="114553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14008" y="3701669"/>
            <a:ext cx="2730500" cy="189865"/>
          </a:xfrm>
          <a:custGeom>
            <a:avLst/>
            <a:gdLst/>
            <a:ahLst/>
            <a:cxnLst/>
            <a:rect l="l" t="t" r="r" b="b"/>
            <a:pathLst>
              <a:path w="2730500" h="189864">
                <a:moveTo>
                  <a:pt x="0" y="189864"/>
                </a:moveTo>
                <a:lnTo>
                  <a:pt x="2729991" y="189864"/>
                </a:lnTo>
                <a:lnTo>
                  <a:pt x="2729991" y="0"/>
                </a:lnTo>
                <a:lnTo>
                  <a:pt x="0" y="0"/>
                </a:lnTo>
                <a:lnTo>
                  <a:pt x="0" y="189864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9144000" cy="3702050"/>
          </a:xfrm>
          <a:custGeom>
            <a:avLst/>
            <a:gdLst/>
            <a:ahLst/>
            <a:cxnLst/>
            <a:rect l="l" t="t" r="r" b="b"/>
            <a:pathLst>
              <a:path w="9144000" h="3702050">
                <a:moveTo>
                  <a:pt x="0" y="3701669"/>
                </a:moveTo>
                <a:lnTo>
                  <a:pt x="9144000" y="3701669"/>
                </a:lnTo>
                <a:lnTo>
                  <a:pt x="9144000" y="0"/>
                </a:lnTo>
                <a:lnTo>
                  <a:pt x="0" y="0"/>
                </a:lnTo>
                <a:lnTo>
                  <a:pt x="0" y="3701669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041775" y="1862150"/>
            <a:ext cx="481965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solidFill>
                  <a:srgbClr val="FFFFFF"/>
                </a:solidFill>
              </a:rPr>
              <a:t>Maslow’s </a:t>
            </a:r>
            <a:r>
              <a:rPr sz="4400" dirty="0">
                <a:solidFill>
                  <a:srgbClr val="FFFFFF"/>
                </a:solidFill>
              </a:rPr>
              <a:t>Theory</a:t>
            </a:r>
            <a:r>
              <a:rPr sz="4400" spc="-180" dirty="0">
                <a:solidFill>
                  <a:srgbClr val="FFFFFF"/>
                </a:solidFill>
              </a:rPr>
              <a:t> </a:t>
            </a:r>
            <a:r>
              <a:rPr sz="4400" spc="-5" dirty="0">
                <a:solidFill>
                  <a:srgbClr val="FFFFFF"/>
                </a:solidFill>
              </a:rPr>
              <a:t>of  </a:t>
            </a:r>
            <a:r>
              <a:rPr sz="4400" dirty="0">
                <a:solidFill>
                  <a:srgbClr val="FFFFFF"/>
                </a:solidFill>
              </a:rPr>
              <a:t>Hierarchy of</a:t>
            </a:r>
            <a:r>
              <a:rPr sz="4400" spc="-100" dirty="0">
                <a:solidFill>
                  <a:srgbClr val="FFFFFF"/>
                </a:solidFill>
              </a:rPr>
              <a:t> </a:t>
            </a:r>
            <a:r>
              <a:rPr sz="4400" dirty="0">
                <a:solidFill>
                  <a:srgbClr val="FFFFFF"/>
                </a:solidFill>
              </a:rPr>
              <a:t>Needs</a:t>
            </a:r>
            <a:endParaRPr sz="4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31000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Esteem</a:t>
            </a:r>
            <a:r>
              <a:rPr spc="-75" dirty="0"/>
              <a:t> </a:t>
            </a:r>
            <a:r>
              <a:rPr spc="-5" dirty="0"/>
              <a:t>Need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23026" y="1406210"/>
            <a:ext cx="254000" cy="567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415"/>
              </a:lnSpc>
            </a:pPr>
            <a:r>
              <a:rPr sz="4000" spc="-5" dirty="0">
                <a:solidFill>
                  <a:srgbClr val="696363"/>
                </a:solidFill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75328" y="3505200"/>
            <a:ext cx="679894" cy="11805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72200" y="2656787"/>
            <a:ext cx="2136394" cy="1534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9200" y="4953000"/>
            <a:ext cx="1825371" cy="1600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28800" y="4419600"/>
            <a:ext cx="2133600" cy="16855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33800" y="1219200"/>
            <a:ext cx="1413042" cy="1905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33540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Esteem</a:t>
            </a:r>
            <a:r>
              <a:rPr spc="-75" dirty="0"/>
              <a:t> </a:t>
            </a:r>
            <a:r>
              <a:rPr spc="-5" dirty="0"/>
              <a:t>Needs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3935"/>
            <a:ext cx="7462520" cy="39801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440055" indent="-256540">
              <a:lnSpc>
                <a:spcPct val="100000"/>
              </a:lnSpc>
              <a:spcBef>
                <a:spcPts val="95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Need to be </a:t>
            </a:r>
            <a:r>
              <a:rPr sz="2800" dirty="0">
                <a:latin typeface="Arial"/>
                <a:cs typeface="Arial"/>
              </a:rPr>
              <a:t>respected </a:t>
            </a:r>
            <a:r>
              <a:rPr sz="2800" spc="-5" dirty="0">
                <a:latin typeface="Arial"/>
                <a:cs typeface="Arial"/>
              </a:rPr>
              <a:t>by </a:t>
            </a:r>
            <a:r>
              <a:rPr sz="2800" dirty="0">
                <a:latin typeface="Arial"/>
                <a:cs typeface="Arial"/>
              </a:rPr>
              <a:t>others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in turn  respect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them</a:t>
            </a:r>
            <a:endParaRPr sz="2800">
              <a:latin typeface="Arial"/>
              <a:cs typeface="Arial"/>
            </a:endParaRPr>
          </a:p>
          <a:p>
            <a:pPr marL="268605" marR="378460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Sense of contribution, to feel </a:t>
            </a:r>
            <a:r>
              <a:rPr sz="2800" dirty="0">
                <a:latin typeface="Arial"/>
                <a:cs typeface="Arial"/>
              </a:rPr>
              <a:t>self-valued, </a:t>
            </a:r>
            <a:r>
              <a:rPr sz="2800" spc="-5" dirty="0">
                <a:latin typeface="Arial"/>
                <a:cs typeface="Arial"/>
              </a:rPr>
              <a:t>in  </a:t>
            </a:r>
            <a:r>
              <a:rPr sz="2800" dirty="0">
                <a:latin typeface="Arial"/>
                <a:cs typeface="Arial"/>
              </a:rPr>
              <a:t>profession </a:t>
            </a:r>
            <a:r>
              <a:rPr sz="2800" spc="-5" dirty="0">
                <a:latin typeface="Arial"/>
                <a:cs typeface="Arial"/>
              </a:rPr>
              <a:t>or </a:t>
            </a:r>
            <a:r>
              <a:rPr sz="2800" dirty="0">
                <a:latin typeface="Arial"/>
                <a:cs typeface="Arial"/>
              </a:rPr>
              <a:t>hobby</a:t>
            </a:r>
            <a:endParaRPr sz="2800">
              <a:latin typeface="Arial"/>
              <a:cs typeface="Arial"/>
            </a:endParaRPr>
          </a:p>
          <a:p>
            <a:pPr marL="268605" marR="5080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Lower - </a:t>
            </a:r>
            <a:r>
              <a:rPr sz="2800" dirty="0">
                <a:latin typeface="Arial"/>
                <a:cs typeface="Arial"/>
              </a:rPr>
              <a:t>respect </a:t>
            </a:r>
            <a:r>
              <a:rPr sz="2800" spc="-5" dirty="0">
                <a:latin typeface="Arial"/>
                <a:cs typeface="Arial"/>
              </a:rPr>
              <a:t>of others,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need for </a:t>
            </a:r>
            <a:r>
              <a:rPr sz="2800" dirty="0">
                <a:latin typeface="Arial"/>
                <a:cs typeface="Arial"/>
              </a:rPr>
              <a:t>status,  recognition, </a:t>
            </a:r>
            <a:r>
              <a:rPr sz="2800" spc="-5" dirty="0">
                <a:latin typeface="Arial"/>
                <a:cs typeface="Arial"/>
              </a:rPr>
              <a:t>fame, </a:t>
            </a:r>
            <a:r>
              <a:rPr sz="2800" dirty="0">
                <a:latin typeface="Arial"/>
                <a:cs typeface="Arial"/>
              </a:rPr>
              <a:t>prestige, 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attention</a:t>
            </a:r>
            <a:endParaRPr sz="2800">
              <a:latin typeface="Arial"/>
              <a:cs typeface="Arial"/>
            </a:endParaRPr>
          </a:p>
          <a:p>
            <a:pPr marL="268605" marR="399415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Higher - </a:t>
            </a:r>
            <a:r>
              <a:rPr sz="2800" dirty="0">
                <a:latin typeface="Arial"/>
                <a:cs typeface="Arial"/>
              </a:rPr>
              <a:t>self-respect, </a:t>
            </a:r>
            <a:r>
              <a:rPr sz="2800" spc="-5" dirty="0">
                <a:latin typeface="Arial"/>
                <a:cs typeface="Arial"/>
              </a:rPr>
              <a:t>the need </a:t>
            </a:r>
            <a:r>
              <a:rPr sz="2800" dirty="0">
                <a:latin typeface="Arial"/>
                <a:cs typeface="Arial"/>
              </a:rPr>
              <a:t>for strength,  competence, </a:t>
            </a:r>
            <a:r>
              <a:rPr sz="2800" spc="-30" dirty="0">
                <a:latin typeface="Arial"/>
                <a:cs typeface="Arial"/>
              </a:rPr>
              <a:t>mastery, </a:t>
            </a:r>
            <a:r>
              <a:rPr sz="2800" dirty="0">
                <a:latin typeface="Arial"/>
                <a:cs typeface="Arial"/>
              </a:rPr>
              <a:t>self-confidence,  </a:t>
            </a:r>
            <a:r>
              <a:rPr sz="2800" spc="-5" dirty="0">
                <a:latin typeface="Arial"/>
                <a:cs typeface="Arial"/>
              </a:rPr>
              <a:t>independence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freedom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103121"/>
            <a:ext cx="4953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Self </a:t>
            </a:r>
            <a:r>
              <a:rPr sz="3600" dirty="0"/>
              <a:t>Actualization</a:t>
            </a:r>
            <a:r>
              <a:rPr sz="3600" spc="-300" dirty="0"/>
              <a:t> </a:t>
            </a:r>
            <a:r>
              <a:rPr sz="3600" dirty="0"/>
              <a:t>Needs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295400" y="1752600"/>
            <a:ext cx="2438400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75328" y="3505200"/>
            <a:ext cx="679894" cy="1180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62600" y="1981200"/>
            <a:ext cx="2514600" cy="16380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34000" y="4267200"/>
            <a:ext cx="2315082" cy="1981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81200" y="3962412"/>
            <a:ext cx="1905000" cy="262051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5499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Self Actualization</a:t>
            </a:r>
            <a:r>
              <a:rPr spc="-250" dirty="0"/>
              <a:t> </a:t>
            </a:r>
            <a:r>
              <a:rPr spc="-5" dirty="0"/>
              <a:t>Needs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35225"/>
            <a:ext cx="7557770" cy="409511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What a man can </a:t>
            </a:r>
            <a:r>
              <a:rPr sz="2800" dirty="0">
                <a:latin typeface="Arial"/>
                <a:cs typeface="Arial"/>
              </a:rPr>
              <a:t>be, </a:t>
            </a:r>
            <a:r>
              <a:rPr sz="2800" spc="-5" dirty="0">
                <a:latin typeface="Arial"/>
                <a:cs typeface="Arial"/>
              </a:rPr>
              <a:t>he </a:t>
            </a:r>
            <a:r>
              <a:rPr sz="2800" dirty="0">
                <a:latin typeface="Arial"/>
                <a:cs typeface="Arial"/>
              </a:rPr>
              <a:t>must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be</a:t>
            </a:r>
            <a:endParaRPr sz="28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dirty="0">
                <a:latin typeface="Arial"/>
                <a:cs typeface="Arial"/>
              </a:rPr>
              <a:t>Intrinsic </a:t>
            </a:r>
            <a:r>
              <a:rPr sz="2800" spc="-5" dirty="0">
                <a:latin typeface="Arial"/>
                <a:cs typeface="Arial"/>
              </a:rPr>
              <a:t>growth of what </a:t>
            </a:r>
            <a:r>
              <a:rPr sz="2800" dirty="0">
                <a:latin typeface="Arial"/>
                <a:cs typeface="Arial"/>
              </a:rPr>
              <a:t>is already </a:t>
            </a:r>
            <a:r>
              <a:rPr sz="2800" spc="-5" dirty="0">
                <a:latin typeface="Arial"/>
                <a:cs typeface="Arial"/>
              </a:rPr>
              <a:t>in 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person</a:t>
            </a:r>
            <a:endParaRPr sz="2800">
              <a:latin typeface="Arial"/>
              <a:cs typeface="Arial"/>
            </a:endParaRPr>
          </a:p>
          <a:p>
            <a:pPr marL="268605" marR="845819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Growth-motivated </a:t>
            </a:r>
            <a:r>
              <a:rPr sz="2800" dirty="0">
                <a:latin typeface="Arial"/>
                <a:cs typeface="Arial"/>
              </a:rPr>
              <a:t>rather than deficiency-  motivated</a:t>
            </a:r>
            <a:endParaRPr sz="2800">
              <a:latin typeface="Arial"/>
              <a:cs typeface="Arial"/>
            </a:endParaRPr>
          </a:p>
          <a:p>
            <a:pPr marL="268605" marR="198120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Cannot normally be </a:t>
            </a:r>
            <a:r>
              <a:rPr sz="2800" dirty="0">
                <a:latin typeface="Arial"/>
                <a:cs typeface="Arial"/>
              </a:rPr>
              <a:t>reached until other </a:t>
            </a:r>
            <a:r>
              <a:rPr sz="2800" spc="-5" dirty="0">
                <a:latin typeface="Arial"/>
                <a:cs typeface="Arial"/>
              </a:rPr>
              <a:t>lower  order needs are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met</a:t>
            </a:r>
            <a:endParaRPr sz="28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Rarely </a:t>
            </a:r>
            <a:r>
              <a:rPr sz="2800" dirty="0">
                <a:latin typeface="Arial"/>
                <a:cs typeface="Arial"/>
              </a:rPr>
              <a:t>happens </a:t>
            </a:r>
            <a:r>
              <a:rPr sz="2800" spc="-5" dirty="0">
                <a:latin typeface="Arial"/>
                <a:cs typeface="Arial"/>
              </a:rPr>
              <a:t>- &lt;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1%</a:t>
            </a:r>
            <a:endParaRPr sz="2800">
              <a:latin typeface="Arial"/>
              <a:cs typeface="Arial"/>
            </a:endParaRPr>
          </a:p>
          <a:p>
            <a:pPr marL="268605" marR="5080" indent="-256540">
              <a:lnSpc>
                <a:spcPct val="100000"/>
              </a:lnSpc>
              <a:spcBef>
                <a:spcPts val="305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Acceptance of </a:t>
            </a:r>
            <a:r>
              <a:rPr sz="2800" dirty="0">
                <a:latin typeface="Arial"/>
                <a:cs typeface="Arial"/>
              </a:rPr>
              <a:t>facts, spontaneous, focused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  </a:t>
            </a:r>
            <a:r>
              <a:rPr sz="2800" spc="-5" dirty="0">
                <a:latin typeface="Arial"/>
                <a:cs typeface="Arial"/>
              </a:rPr>
              <a:t>problems </a:t>
            </a:r>
            <a:r>
              <a:rPr sz="2800" dirty="0">
                <a:latin typeface="Arial"/>
                <a:cs typeface="Arial"/>
              </a:rPr>
              <a:t>outside self, </a:t>
            </a:r>
            <a:r>
              <a:rPr sz="2800" spc="-5" dirty="0">
                <a:latin typeface="Arial"/>
                <a:cs typeface="Arial"/>
              </a:rPr>
              <a:t>without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prejudice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39471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Abraham</a:t>
            </a:r>
            <a:r>
              <a:rPr spc="-55" dirty="0"/>
              <a:t> </a:t>
            </a:r>
            <a:r>
              <a:rPr spc="-5" dirty="0"/>
              <a:t>Maslow</a:t>
            </a:r>
          </a:p>
        </p:txBody>
      </p:sp>
      <p:sp>
        <p:nvSpPr>
          <p:cNvPr id="3" name="object 3"/>
          <p:cNvSpPr/>
          <p:nvPr/>
        </p:nvSpPr>
        <p:spPr>
          <a:xfrm>
            <a:off x="5867400" y="1524000"/>
            <a:ext cx="2476500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2084654"/>
            <a:ext cx="410210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7475" indent="-105410">
              <a:lnSpc>
                <a:spcPct val="100000"/>
              </a:lnSpc>
              <a:spcBef>
                <a:spcPts val="100"/>
              </a:spcBef>
              <a:buSzPct val="94444"/>
              <a:buFont typeface="Wingdings"/>
              <a:buChar char=""/>
              <a:tabLst>
                <a:tab pos="118110" algn="l"/>
              </a:tabLst>
            </a:pPr>
            <a:r>
              <a:rPr sz="1800" spc="-5" dirty="0">
                <a:latin typeface="Arial"/>
                <a:cs typeface="Arial"/>
              </a:rPr>
              <a:t>Professor of</a:t>
            </a:r>
            <a:r>
              <a:rPr sz="1800" spc="-10" dirty="0">
                <a:latin typeface="Arial"/>
                <a:cs typeface="Arial"/>
              </a:rPr>
              <a:t> Psychology</a:t>
            </a:r>
            <a:endParaRPr sz="1800">
              <a:latin typeface="Arial"/>
              <a:cs typeface="Arial"/>
            </a:endParaRPr>
          </a:p>
          <a:p>
            <a:pPr marL="117475" indent="-105410">
              <a:lnSpc>
                <a:spcPct val="100000"/>
              </a:lnSpc>
              <a:buSzPct val="94444"/>
              <a:buFont typeface="Wingdings"/>
              <a:buChar char=""/>
              <a:tabLst>
                <a:tab pos="118110" algn="l"/>
              </a:tabLst>
            </a:pPr>
            <a:r>
              <a:rPr sz="1800" spc="-5" dirty="0">
                <a:latin typeface="Arial"/>
                <a:cs typeface="Arial"/>
              </a:rPr>
              <a:t>Columbia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University</a:t>
            </a:r>
            <a:endParaRPr sz="1800">
              <a:latin typeface="Arial"/>
              <a:cs typeface="Arial"/>
            </a:endParaRPr>
          </a:p>
          <a:p>
            <a:pPr marL="117475" indent="-105410">
              <a:lnSpc>
                <a:spcPct val="100000"/>
              </a:lnSpc>
              <a:buSzPct val="94444"/>
              <a:buFont typeface="Wingdings"/>
              <a:buChar char=""/>
              <a:tabLst>
                <a:tab pos="118110" algn="l"/>
              </a:tabLst>
            </a:pPr>
            <a:r>
              <a:rPr sz="1800" spc="-5" dirty="0">
                <a:latin typeface="Arial"/>
                <a:cs typeface="Arial"/>
              </a:rPr>
              <a:t>Original thinker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buSzPct val="94444"/>
              <a:buFont typeface="Wingdings"/>
              <a:buChar char=""/>
              <a:tabLst>
                <a:tab pos="118110" algn="l"/>
              </a:tabLst>
            </a:pPr>
            <a:r>
              <a:rPr sz="1800" spc="-5" dirty="0">
                <a:latin typeface="Arial"/>
                <a:cs typeface="Arial"/>
              </a:rPr>
              <a:t>Predecessors focused on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abnormal  and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ill</a:t>
            </a:r>
            <a:endParaRPr sz="1800">
              <a:latin typeface="Arial"/>
              <a:cs typeface="Arial"/>
            </a:endParaRPr>
          </a:p>
          <a:p>
            <a:pPr marL="117475" indent="-105410">
              <a:lnSpc>
                <a:spcPct val="100000"/>
              </a:lnSpc>
              <a:buSzPct val="94444"/>
              <a:buFont typeface="Wingdings"/>
              <a:buChar char=""/>
              <a:tabLst>
                <a:tab pos="118110" algn="l"/>
              </a:tabLst>
            </a:pPr>
            <a:r>
              <a:rPr sz="1800" spc="-5" dirty="0">
                <a:latin typeface="Arial"/>
                <a:cs typeface="Arial"/>
              </a:rPr>
              <a:t>Maslow focused on positive qualities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Arial"/>
                <a:cs typeface="Arial"/>
              </a:rPr>
              <a:t>people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42228" y="4828413"/>
            <a:ext cx="30327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(April </a:t>
            </a:r>
            <a:r>
              <a:rPr sz="1800" dirty="0">
                <a:latin typeface="Arial"/>
                <a:cs typeface="Arial"/>
              </a:rPr>
              <a:t>1, </a:t>
            </a:r>
            <a:r>
              <a:rPr sz="1800" spc="-5" dirty="0">
                <a:latin typeface="Arial"/>
                <a:cs typeface="Arial"/>
              </a:rPr>
              <a:t>1908 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-5" dirty="0">
                <a:latin typeface="Arial"/>
                <a:cs typeface="Arial"/>
              </a:rPr>
              <a:t>June </a:t>
            </a:r>
            <a:r>
              <a:rPr sz="1800" dirty="0">
                <a:latin typeface="Arial"/>
                <a:cs typeface="Arial"/>
              </a:rPr>
              <a:t>8,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1970)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82141"/>
            <a:ext cx="4392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The </a:t>
            </a:r>
            <a:r>
              <a:rPr sz="3600" dirty="0"/>
              <a:t>Hierarchal</a:t>
            </a:r>
            <a:r>
              <a:rPr sz="3600" spc="-90" dirty="0"/>
              <a:t> </a:t>
            </a:r>
            <a:r>
              <a:rPr sz="3600" spc="-5" dirty="0"/>
              <a:t>Model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676400" y="1828800"/>
            <a:ext cx="3895725" cy="828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3000" y="2743200"/>
            <a:ext cx="7239000" cy="312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37428" y="1932178"/>
            <a:ext cx="1279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B2C1F"/>
                </a:solidFill>
                <a:latin typeface="Arial"/>
                <a:cs typeface="Arial"/>
              </a:rPr>
              <a:t>Being</a:t>
            </a:r>
            <a:r>
              <a:rPr sz="1800" b="1" spc="-8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B2C1F"/>
                </a:solidFill>
                <a:latin typeface="Arial"/>
                <a:cs typeface="Arial"/>
              </a:rPr>
              <a:t>Need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96200" y="2590800"/>
            <a:ext cx="1143000" cy="2438400"/>
          </a:xfrm>
          <a:custGeom>
            <a:avLst/>
            <a:gdLst/>
            <a:ahLst/>
            <a:cxnLst/>
            <a:rect l="l" t="t" r="r" b="b"/>
            <a:pathLst>
              <a:path w="1143000" h="2438400">
                <a:moveTo>
                  <a:pt x="0" y="0"/>
                </a:moveTo>
                <a:lnTo>
                  <a:pt x="77541" y="870"/>
                </a:lnTo>
                <a:lnTo>
                  <a:pt x="151914" y="3404"/>
                </a:lnTo>
                <a:lnTo>
                  <a:pt x="222438" y="7489"/>
                </a:lnTo>
                <a:lnTo>
                  <a:pt x="288431" y="13010"/>
                </a:lnTo>
                <a:lnTo>
                  <a:pt x="349211" y="19854"/>
                </a:lnTo>
                <a:lnTo>
                  <a:pt x="404098" y="27908"/>
                </a:lnTo>
                <a:lnTo>
                  <a:pt x="452409" y="37057"/>
                </a:lnTo>
                <a:lnTo>
                  <a:pt x="493465" y="47187"/>
                </a:lnTo>
                <a:lnTo>
                  <a:pt x="551082" y="69938"/>
                </a:lnTo>
                <a:lnTo>
                  <a:pt x="571500" y="95250"/>
                </a:lnTo>
                <a:lnTo>
                  <a:pt x="571500" y="1123950"/>
                </a:lnTo>
                <a:lnTo>
                  <a:pt x="576717" y="1136869"/>
                </a:lnTo>
                <a:lnTo>
                  <a:pt x="616416" y="1161014"/>
                </a:lnTo>
                <a:lnTo>
                  <a:pt x="690590" y="1182142"/>
                </a:lnTo>
                <a:lnTo>
                  <a:pt x="738901" y="1191291"/>
                </a:lnTo>
                <a:lnTo>
                  <a:pt x="793788" y="1199345"/>
                </a:lnTo>
                <a:lnTo>
                  <a:pt x="854568" y="1206189"/>
                </a:lnTo>
                <a:lnTo>
                  <a:pt x="920561" y="1211710"/>
                </a:lnTo>
                <a:lnTo>
                  <a:pt x="991085" y="1215795"/>
                </a:lnTo>
                <a:lnTo>
                  <a:pt x="1065458" y="1218329"/>
                </a:lnTo>
                <a:lnTo>
                  <a:pt x="1143000" y="1219200"/>
                </a:lnTo>
                <a:lnTo>
                  <a:pt x="1065458" y="1220070"/>
                </a:lnTo>
                <a:lnTo>
                  <a:pt x="991085" y="1222604"/>
                </a:lnTo>
                <a:lnTo>
                  <a:pt x="920561" y="1226689"/>
                </a:lnTo>
                <a:lnTo>
                  <a:pt x="854568" y="1232210"/>
                </a:lnTo>
                <a:lnTo>
                  <a:pt x="793788" y="1239054"/>
                </a:lnTo>
                <a:lnTo>
                  <a:pt x="738901" y="1247108"/>
                </a:lnTo>
                <a:lnTo>
                  <a:pt x="690590" y="1256257"/>
                </a:lnTo>
                <a:lnTo>
                  <a:pt x="649534" y="1266387"/>
                </a:lnTo>
                <a:lnTo>
                  <a:pt x="591917" y="1289138"/>
                </a:lnTo>
                <a:lnTo>
                  <a:pt x="571500" y="1314450"/>
                </a:lnTo>
                <a:lnTo>
                  <a:pt x="571500" y="2343150"/>
                </a:lnTo>
                <a:lnTo>
                  <a:pt x="526583" y="2380214"/>
                </a:lnTo>
                <a:lnTo>
                  <a:pt x="452409" y="2401342"/>
                </a:lnTo>
                <a:lnTo>
                  <a:pt x="404098" y="2410491"/>
                </a:lnTo>
                <a:lnTo>
                  <a:pt x="349211" y="2418545"/>
                </a:lnTo>
                <a:lnTo>
                  <a:pt x="288431" y="2425389"/>
                </a:lnTo>
                <a:lnTo>
                  <a:pt x="222438" y="2430910"/>
                </a:lnTo>
                <a:lnTo>
                  <a:pt x="151914" y="2434995"/>
                </a:lnTo>
                <a:lnTo>
                  <a:pt x="77541" y="2437529"/>
                </a:lnTo>
                <a:lnTo>
                  <a:pt x="0" y="2438400"/>
                </a:lnTo>
              </a:path>
            </a:pathLst>
          </a:custGeom>
          <a:ln w="12700">
            <a:solidFill>
              <a:srgbClr val="D24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471409" y="3456559"/>
            <a:ext cx="57086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006FC0"/>
                </a:solidFill>
                <a:latin typeface="Arial"/>
                <a:cs typeface="Arial"/>
              </a:rPr>
              <a:t>D</a:t>
            </a:r>
            <a:r>
              <a:rPr sz="1400" b="1" dirty="0">
                <a:solidFill>
                  <a:srgbClr val="006FC0"/>
                </a:solidFill>
                <a:latin typeface="Arial"/>
                <a:cs typeface="Arial"/>
              </a:rPr>
              <a:t>eficit  </a:t>
            </a:r>
            <a:r>
              <a:rPr sz="1400" b="1" spc="-10" dirty="0">
                <a:solidFill>
                  <a:srgbClr val="006FC0"/>
                </a:solidFill>
                <a:latin typeface="Arial"/>
                <a:cs typeface="Arial"/>
              </a:rPr>
              <a:t>N</a:t>
            </a:r>
            <a:r>
              <a:rPr sz="1400" b="1" dirty="0">
                <a:solidFill>
                  <a:srgbClr val="006FC0"/>
                </a:solidFill>
                <a:latin typeface="Arial"/>
                <a:cs typeface="Arial"/>
              </a:rPr>
              <a:t>ee</a:t>
            </a:r>
            <a:r>
              <a:rPr sz="1400" b="1" spc="-10" dirty="0">
                <a:solidFill>
                  <a:srgbClr val="006FC0"/>
                </a:solidFill>
                <a:latin typeface="Arial"/>
                <a:cs typeface="Arial"/>
              </a:rPr>
              <a:t>d</a:t>
            </a:r>
            <a:r>
              <a:rPr sz="1400" b="1" dirty="0">
                <a:solidFill>
                  <a:srgbClr val="006FC0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45954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Physiological</a:t>
            </a:r>
            <a:r>
              <a:rPr spc="-50" dirty="0"/>
              <a:t> </a:t>
            </a:r>
            <a:r>
              <a:rPr spc="-5" dirty="0"/>
              <a:t>Needs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0" y="2133663"/>
            <a:ext cx="1073785" cy="1124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629400" y="2438400"/>
            <a:ext cx="1371600" cy="12557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08964" y="2438400"/>
            <a:ext cx="1676400" cy="1257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09206" y="4267200"/>
            <a:ext cx="1017727" cy="1600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19200" y="4648225"/>
            <a:ext cx="1892300" cy="14911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28456" y="3581400"/>
            <a:ext cx="877659" cy="1524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45954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Physiological</a:t>
            </a:r>
            <a:r>
              <a:rPr spc="-50" dirty="0"/>
              <a:t> </a:t>
            </a:r>
            <a:r>
              <a:rPr spc="-5" dirty="0"/>
              <a:t>Needs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35225"/>
            <a:ext cx="7514590" cy="235013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30" dirty="0">
                <a:latin typeface="Arial"/>
                <a:cs typeface="Arial"/>
              </a:rPr>
              <a:t>Mostly, </a:t>
            </a:r>
            <a:r>
              <a:rPr sz="2800" spc="-5" dirty="0">
                <a:latin typeface="Arial"/>
                <a:cs typeface="Arial"/>
              </a:rPr>
              <a:t>literal </a:t>
            </a:r>
            <a:r>
              <a:rPr sz="2800" dirty="0">
                <a:latin typeface="Arial"/>
                <a:cs typeface="Arial"/>
              </a:rPr>
              <a:t>requirements </a:t>
            </a:r>
            <a:r>
              <a:rPr sz="2800" spc="-5" dirty="0">
                <a:latin typeface="Arial"/>
                <a:cs typeface="Arial"/>
              </a:rPr>
              <a:t>for human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survival</a:t>
            </a:r>
            <a:endParaRPr sz="28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If not met, the human body </a:t>
            </a:r>
            <a:r>
              <a:rPr sz="2800" dirty="0">
                <a:latin typeface="Arial"/>
                <a:cs typeface="Arial"/>
              </a:rPr>
              <a:t>cannot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function</a:t>
            </a:r>
            <a:endParaRPr sz="28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Metabolic </a:t>
            </a:r>
            <a:r>
              <a:rPr sz="2800" dirty="0">
                <a:latin typeface="Arial"/>
                <a:cs typeface="Arial"/>
              </a:rPr>
              <a:t>needs </a:t>
            </a:r>
            <a:r>
              <a:rPr sz="2800" spc="-5" dirty="0">
                <a:latin typeface="Arial"/>
                <a:cs typeface="Arial"/>
              </a:rPr>
              <a:t>– </a:t>
            </a:r>
            <a:r>
              <a:rPr sz="2800" spc="-40" dirty="0">
                <a:latin typeface="Arial"/>
                <a:cs typeface="Arial"/>
              </a:rPr>
              <a:t>air, </a:t>
            </a:r>
            <a:r>
              <a:rPr sz="2800" spc="-30" dirty="0">
                <a:latin typeface="Arial"/>
                <a:cs typeface="Arial"/>
              </a:rPr>
              <a:t>water, </a:t>
            </a:r>
            <a:r>
              <a:rPr sz="2800" dirty="0">
                <a:latin typeface="Arial"/>
                <a:cs typeface="Arial"/>
              </a:rPr>
              <a:t>food,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rest</a:t>
            </a:r>
            <a:endParaRPr sz="28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dirty="0">
                <a:latin typeface="Arial"/>
                <a:cs typeface="Arial"/>
              </a:rPr>
              <a:t>Clothing, </a:t>
            </a:r>
            <a:r>
              <a:rPr sz="2800" spc="-5" dirty="0">
                <a:latin typeface="Arial"/>
                <a:cs typeface="Arial"/>
              </a:rPr>
              <a:t>shelter – needed by </a:t>
            </a:r>
            <a:r>
              <a:rPr sz="2800" dirty="0">
                <a:latin typeface="Arial"/>
                <a:cs typeface="Arial"/>
              </a:rPr>
              <a:t>even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animals</a:t>
            </a:r>
            <a:endParaRPr sz="28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Could </a:t>
            </a:r>
            <a:r>
              <a:rPr sz="2800" dirty="0">
                <a:latin typeface="Arial"/>
                <a:cs typeface="Arial"/>
              </a:rPr>
              <a:t>be classified </a:t>
            </a:r>
            <a:r>
              <a:rPr sz="2800" spc="-5" dirty="0">
                <a:latin typeface="Arial"/>
                <a:cs typeface="Arial"/>
              </a:rPr>
              <a:t>as </a:t>
            </a:r>
            <a:r>
              <a:rPr sz="2800" dirty="0">
                <a:latin typeface="Arial"/>
                <a:cs typeface="Arial"/>
              </a:rPr>
              <a:t>basic </a:t>
            </a:r>
            <a:r>
              <a:rPr sz="2800" spc="-5" dirty="0">
                <a:latin typeface="Arial"/>
                <a:cs typeface="Arial"/>
              </a:rPr>
              <a:t>animal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needs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30721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Safety</a:t>
            </a:r>
            <a:r>
              <a:rPr spc="-70" dirty="0"/>
              <a:t> </a:t>
            </a:r>
            <a:r>
              <a:rPr spc="-5" dirty="0"/>
              <a:t>Needs</a:t>
            </a:r>
          </a:p>
        </p:txBody>
      </p:sp>
      <p:sp>
        <p:nvSpPr>
          <p:cNvPr id="3" name="object 3"/>
          <p:cNvSpPr/>
          <p:nvPr/>
        </p:nvSpPr>
        <p:spPr>
          <a:xfrm>
            <a:off x="3962400" y="1752600"/>
            <a:ext cx="1232851" cy="129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8456" y="3581400"/>
            <a:ext cx="877659" cy="1524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48400" y="2133600"/>
            <a:ext cx="1447800" cy="14823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91200" y="4419625"/>
            <a:ext cx="1524000" cy="19610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13169" y="2286000"/>
            <a:ext cx="715617" cy="20367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43200" y="4495787"/>
            <a:ext cx="1447800" cy="18436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30721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Safety</a:t>
            </a:r>
            <a:r>
              <a:rPr spc="-70" dirty="0"/>
              <a:t> </a:t>
            </a:r>
            <a:r>
              <a:rPr spc="-5" dirty="0"/>
              <a:t>Needs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0830" marR="5080" indent="-256540">
              <a:lnSpc>
                <a:spcPct val="100000"/>
              </a:lnSpc>
              <a:spcBef>
                <a:spcPts val="95"/>
              </a:spcBef>
              <a:buClr>
                <a:srgbClr val="A18E6A"/>
              </a:buClr>
              <a:buFont typeface="Georgia"/>
              <a:buChar char="•"/>
              <a:tabLst>
                <a:tab pos="292100" algn="l"/>
              </a:tabLst>
            </a:pPr>
            <a:r>
              <a:rPr spc="-5" dirty="0"/>
              <a:t>Once physical needs are met, safety needs take  </a:t>
            </a:r>
            <a:r>
              <a:rPr dirty="0"/>
              <a:t>over</a:t>
            </a:r>
          </a:p>
          <a:p>
            <a:pPr marL="290830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92100" algn="l"/>
              </a:tabLst>
            </a:pPr>
            <a:r>
              <a:rPr spc="-5" dirty="0"/>
              <a:t>Personal </a:t>
            </a:r>
            <a:r>
              <a:rPr dirty="0"/>
              <a:t>including</a:t>
            </a:r>
            <a:r>
              <a:rPr spc="10" dirty="0"/>
              <a:t> </a:t>
            </a:r>
            <a:r>
              <a:rPr spc="-5" dirty="0"/>
              <a:t>emotional</a:t>
            </a:r>
          </a:p>
          <a:p>
            <a:pPr marL="290830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92100" algn="l"/>
              </a:tabLst>
            </a:pPr>
            <a:r>
              <a:rPr spc="-5" dirty="0"/>
              <a:t>Health </a:t>
            </a:r>
            <a:r>
              <a:rPr dirty="0"/>
              <a:t>and</a:t>
            </a:r>
            <a:r>
              <a:rPr spc="-55" dirty="0"/>
              <a:t> </a:t>
            </a:r>
            <a:r>
              <a:rPr dirty="0"/>
              <a:t>well-being</a:t>
            </a:r>
          </a:p>
          <a:p>
            <a:pPr marL="290830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92100" algn="l"/>
              </a:tabLst>
            </a:pPr>
            <a:r>
              <a:rPr spc="-5" dirty="0"/>
              <a:t>Financial, job</a:t>
            </a:r>
            <a:r>
              <a:rPr spc="-35" dirty="0"/>
              <a:t> </a:t>
            </a:r>
            <a:r>
              <a:rPr dirty="0"/>
              <a:t>security</a:t>
            </a:r>
          </a:p>
          <a:p>
            <a:pPr marL="290830" marR="735965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92100" algn="l"/>
              </a:tabLst>
            </a:pPr>
            <a:r>
              <a:rPr spc="-5" dirty="0"/>
              <a:t>Safety of property </a:t>
            </a:r>
            <a:r>
              <a:rPr dirty="0"/>
              <a:t>against natural disasters,  </a:t>
            </a:r>
            <a:r>
              <a:rPr spc="-5" dirty="0"/>
              <a:t>calamities, </a:t>
            </a:r>
            <a:r>
              <a:rPr dirty="0"/>
              <a:t>wars,</a:t>
            </a:r>
            <a:r>
              <a:rPr spc="-10" dirty="0"/>
              <a:t> </a:t>
            </a:r>
            <a:r>
              <a:rPr spc="-5" dirty="0"/>
              <a:t>etc</a:t>
            </a:r>
          </a:p>
          <a:p>
            <a:pPr marL="290830" indent="-256540">
              <a:lnSpc>
                <a:spcPct val="100000"/>
              </a:lnSpc>
              <a:spcBef>
                <a:spcPts val="305"/>
              </a:spcBef>
              <a:buClr>
                <a:srgbClr val="A18E6A"/>
              </a:buClr>
              <a:buFont typeface="Georgia"/>
              <a:buChar char="•"/>
              <a:tabLst>
                <a:tab pos="292100" algn="l"/>
              </a:tabLst>
            </a:pPr>
            <a:r>
              <a:rPr spc="-5" dirty="0"/>
              <a:t>Law &amp;</a:t>
            </a:r>
            <a:r>
              <a:rPr spc="-10" dirty="0"/>
              <a:t> </a:t>
            </a:r>
            <a:r>
              <a:rPr spc="-5" dirty="0"/>
              <a:t>order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30137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Social</a:t>
            </a:r>
            <a:r>
              <a:rPr spc="-65" dirty="0"/>
              <a:t> </a:t>
            </a:r>
            <a:r>
              <a:rPr spc="-10" dirty="0"/>
              <a:t>Needs</a:t>
            </a:r>
          </a:p>
        </p:txBody>
      </p:sp>
      <p:sp>
        <p:nvSpPr>
          <p:cNvPr id="3" name="object 3"/>
          <p:cNvSpPr/>
          <p:nvPr/>
        </p:nvSpPr>
        <p:spPr>
          <a:xfrm>
            <a:off x="4122928" y="3352800"/>
            <a:ext cx="679894" cy="11805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7600" y="1447800"/>
            <a:ext cx="2063496" cy="137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0" y="2895600"/>
            <a:ext cx="2209800" cy="15468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91000" y="4800600"/>
            <a:ext cx="2057400" cy="18196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43000" y="4419637"/>
            <a:ext cx="2057400" cy="16106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95400" y="2438400"/>
            <a:ext cx="1575943" cy="14872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30137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Social</a:t>
            </a:r>
            <a:r>
              <a:rPr spc="-65" dirty="0"/>
              <a:t> </a:t>
            </a:r>
            <a:r>
              <a:rPr spc="-10" dirty="0"/>
              <a:t>Needs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35225"/>
            <a:ext cx="7522845" cy="316547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Need to love </a:t>
            </a:r>
            <a:r>
              <a:rPr sz="2800" dirty="0">
                <a:latin typeface="Arial"/>
                <a:cs typeface="Arial"/>
              </a:rPr>
              <a:t>and be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loved</a:t>
            </a:r>
            <a:endParaRPr sz="2800">
              <a:latin typeface="Arial"/>
              <a:cs typeface="Arial"/>
            </a:endParaRPr>
          </a:p>
          <a:p>
            <a:pPr marL="268605" marR="1251585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Need to </a:t>
            </a:r>
            <a:r>
              <a:rPr sz="2800" dirty="0">
                <a:latin typeface="Arial"/>
                <a:cs typeface="Arial"/>
              </a:rPr>
              <a:t>feel </a:t>
            </a:r>
            <a:r>
              <a:rPr sz="2800" spc="-5" dirty="0">
                <a:latin typeface="Arial"/>
                <a:cs typeface="Arial"/>
              </a:rPr>
              <a:t>a sense of belonging and  </a:t>
            </a:r>
            <a:r>
              <a:rPr sz="2800" dirty="0">
                <a:latin typeface="Arial"/>
                <a:cs typeface="Arial"/>
              </a:rPr>
              <a:t>acceptance</a:t>
            </a:r>
            <a:endParaRPr sz="2800">
              <a:latin typeface="Arial"/>
              <a:cs typeface="Arial"/>
            </a:endParaRPr>
          </a:p>
          <a:p>
            <a:pPr marL="268605" marR="1734185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Small </a:t>
            </a:r>
            <a:r>
              <a:rPr sz="2800" dirty="0">
                <a:latin typeface="Arial"/>
                <a:cs typeface="Arial"/>
              </a:rPr>
              <a:t>groups </a:t>
            </a:r>
            <a:r>
              <a:rPr sz="2800" spc="-5" dirty="0">
                <a:latin typeface="Arial"/>
                <a:cs typeface="Arial"/>
              </a:rPr>
              <a:t>– </a:t>
            </a:r>
            <a:r>
              <a:rPr sz="2800" dirty="0">
                <a:latin typeface="Arial"/>
                <a:cs typeface="Arial"/>
              </a:rPr>
              <a:t>clubs, </a:t>
            </a:r>
            <a:r>
              <a:rPr sz="2800" spc="-10" dirty="0">
                <a:latin typeface="Arial"/>
                <a:cs typeface="Arial"/>
              </a:rPr>
              <a:t>office </a:t>
            </a:r>
            <a:r>
              <a:rPr sz="2800" spc="-5" dirty="0">
                <a:latin typeface="Arial"/>
                <a:cs typeface="Arial"/>
              </a:rPr>
              <a:t>teams,  </a:t>
            </a:r>
            <a:r>
              <a:rPr sz="2800" dirty="0">
                <a:latin typeface="Arial"/>
                <a:cs typeface="Arial"/>
              </a:rPr>
              <a:t>school/college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houses</a:t>
            </a:r>
            <a:endParaRPr sz="2800">
              <a:latin typeface="Arial"/>
              <a:cs typeface="Arial"/>
            </a:endParaRPr>
          </a:p>
          <a:p>
            <a:pPr marL="268605" marR="5080" indent="-256540">
              <a:lnSpc>
                <a:spcPct val="100000"/>
              </a:lnSpc>
              <a:spcBef>
                <a:spcPts val="300"/>
              </a:spcBef>
              <a:buClr>
                <a:srgbClr val="A18E6A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5" dirty="0">
                <a:latin typeface="Arial"/>
                <a:cs typeface="Arial"/>
              </a:rPr>
              <a:t>Large </a:t>
            </a:r>
            <a:r>
              <a:rPr sz="2800" dirty="0">
                <a:latin typeface="Arial"/>
                <a:cs typeface="Arial"/>
              </a:rPr>
              <a:t>groups </a:t>
            </a:r>
            <a:r>
              <a:rPr sz="2800" spc="-5" dirty="0">
                <a:latin typeface="Arial"/>
                <a:cs typeface="Arial"/>
              </a:rPr>
              <a:t>– political </a:t>
            </a:r>
            <a:r>
              <a:rPr sz="2800" dirty="0">
                <a:latin typeface="Arial"/>
                <a:cs typeface="Arial"/>
              </a:rPr>
              <a:t>parties, </a:t>
            </a:r>
            <a:r>
              <a:rPr sz="2800" spc="-5" dirty="0">
                <a:latin typeface="Arial"/>
                <a:cs typeface="Arial"/>
              </a:rPr>
              <a:t>Sports teams,  </a:t>
            </a:r>
            <a:r>
              <a:rPr sz="2800" dirty="0">
                <a:latin typeface="Arial"/>
                <a:cs typeface="Arial"/>
              </a:rPr>
              <a:t>facebook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296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Georgia</vt:lpstr>
      <vt:lpstr>Wingdings</vt:lpstr>
      <vt:lpstr>Office Theme</vt:lpstr>
      <vt:lpstr>Maslow’s Theory of  Hierarchy of Needs</vt:lpstr>
      <vt:lpstr>Abraham Maslow</vt:lpstr>
      <vt:lpstr>The Hierarchal Model</vt:lpstr>
      <vt:lpstr>Physiological Needs</vt:lpstr>
      <vt:lpstr>Physiological Needs</vt:lpstr>
      <vt:lpstr>Safety Needs</vt:lpstr>
      <vt:lpstr>Safety Needs</vt:lpstr>
      <vt:lpstr>Social Needs</vt:lpstr>
      <vt:lpstr>Social Needs</vt:lpstr>
      <vt:lpstr>Esteem Need</vt:lpstr>
      <vt:lpstr>Esteem Needs</vt:lpstr>
      <vt:lpstr>Self Actualization Needs</vt:lpstr>
      <vt:lpstr>Self Actualization Needs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Maslow’s Theory of  Hierarchy of Needs</dc:title>
  <cp:lastModifiedBy>Showrav</cp:lastModifiedBy>
  <cp:revision>2</cp:revision>
  <dcterms:created xsi:type="dcterms:W3CDTF">2020-06-28T16:53:21Z</dcterms:created>
  <dcterms:modified xsi:type="dcterms:W3CDTF">2023-04-26T03:29:34Z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2011-11-15T00:00:00Z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2020-06-28T00:00:00Z</vt:filetime>
  </property>
</Properties>
</file>