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 id="2147483678" r:id="rId2"/>
  </p:sldMasterIdLst>
  <p:notesMasterIdLst>
    <p:notesMasterId r:id="rId34"/>
  </p:notesMasterIdLst>
  <p:sldIdLst>
    <p:sldId id="291" r:id="rId3"/>
    <p:sldId id="288" r:id="rId4"/>
    <p:sldId id="260" r:id="rId5"/>
    <p:sldId id="28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90" r:id="rId24"/>
    <p:sldId id="278" r:id="rId25"/>
    <p:sldId id="279" r:id="rId26"/>
    <p:sldId id="280" r:id="rId27"/>
    <p:sldId id="281" r:id="rId28"/>
    <p:sldId id="282" r:id="rId29"/>
    <p:sldId id="283" r:id="rId30"/>
    <p:sldId id="284" r:id="rId31"/>
    <p:sldId id="285" r:id="rId32"/>
    <p:sldId id="286" r:id="rId33"/>
  </p:sldIdLst>
  <p:sldSz cx="9118600" cy="6832600"/>
  <p:notesSz cx="9118600" cy="683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92" y="78"/>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51288"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65725" y="0"/>
            <a:ext cx="3951288" cy="342900"/>
          </a:xfrm>
          <a:prstGeom prst="rect">
            <a:avLst/>
          </a:prstGeom>
        </p:spPr>
        <p:txBody>
          <a:bodyPr vert="horz" lIns="91440" tIns="45720" rIns="91440" bIns="45720" rtlCol="0"/>
          <a:lstStyle>
            <a:lvl1pPr algn="r">
              <a:defRPr sz="1200"/>
            </a:lvl1pPr>
          </a:lstStyle>
          <a:p>
            <a:fld id="{6975C93F-DA85-4E8F-BEEA-74897BD958B2}" type="datetimeFigureOut">
              <a:rPr lang="en-US" smtClean="0"/>
              <a:t>22-Jul-19</a:t>
            </a:fld>
            <a:endParaRPr lang="en-US"/>
          </a:p>
        </p:txBody>
      </p:sp>
      <p:sp>
        <p:nvSpPr>
          <p:cNvPr id="4" name="Slide Image Placeholder 3"/>
          <p:cNvSpPr>
            <a:spLocks noGrp="1" noRot="1" noChangeAspect="1"/>
          </p:cNvSpPr>
          <p:nvPr>
            <p:ph type="sldImg" idx="2"/>
          </p:nvPr>
        </p:nvSpPr>
        <p:spPr>
          <a:xfrm>
            <a:off x="3019425" y="854075"/>
            <a:ext cx="3079750" cy="230663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1225" y="3287713"/>
            <a:ext cx="7296150" cy="26908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489700"/>
            <a:ext cx="3951288"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65725" y="6489700"/>
            <a:ext cx="3951288" cy="342900"/>
          </a:xfrm>
          <a:prstGeom prst="rect">
            <a:avLst/>
          </a:prstGeom>
        </p:spPr>
        <p:txBody>
          <a:bodyPr vert="horz" lIns="91440" tIns="45720" rIns="91440" bIns="45720" rtlCol="0" anchor="b"/>
          <a:lstStyle>
            <a:lvl1pPr algn="r">
              <a:defRPr sz="1200"/>
            </a:lvl1pPr>
          </a:lstStyle>
          <a:p>
            <a:fld id="{F9D3AEA5-B689-492C-BEB1-0A988BA32713}" type="slidenum">
              <a:rPr lang="en-US" smtClean="0"/>
              <a:t>‹#›</a:t>
            </a:fld>
            <a:endParaRPr lang="en-US"/>
          </a:p>
        </p:txBody>
      </p:sp>
    </p:spTree>
    <p:extLst>
      <p:ext uri="{BB962C8B-B14F-4D97-AF65-F5344CB8AC3E}">
        <p14:creationId xmlns:p14="http://schemas.microsoft.com/office/powerpoint/2010/main" val="3118547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9D3AEA5-B689-492C-BEB1-0A988BA32713}" type="slidenum">
              <a:rPr lang="en-US" smtClean="0"/>
              <a:t>3</a:t>
            </a:fld>
            <a:endParaRPr lang="en-US"/>
          </a:p>
        </p:txBody>
      </p:sp>
    </p:spTree>
    <p:extLst>
      <p:ext uri="{BB962C8B-B14F-4D97-AF65-F5344CB8AC3E}">
        <p14:creationId xmlns:p14="http://schemas.microsoft.com/office/powerpoint/2010/main" val="3399659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2377" y="6377093"/>
            <a:ext cx="9116226" cy="4555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10856"/>
            <a:ext cx="9116226" cy="637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0674" y="756141"/>
            <a:ext cx="7522845" cy="3552952"/>
          </a:xfrm>
        </p:spPr>
        <p:txBody>
          <a:bodyPr anchor="b">
            <a:normAutofit/>
          </a:bodyPr>
          <a:lstStyle>
            <a:lvl1pPr algn="l">
              <a:lnSpc>
                <a:spcPct val="85000"/>
              </a:lnSpc>
              <a:defRPr sz="797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2746" y="4439119"/>
            <a:ext cx="7522845" cy="1138767"/>
          </a:xfrm>
        </p:spPr>
        <p:txBody>
          <a:bodyPr lIns="91440" rIns="91440">
            <a:normAutofit/>
          </a:bodyPr>
          <a:lstStyle>
            <a:lvl1pPr marL="0" indent="0" algn="l">
              <a:buNone/>
              <a:defRPr sz="2391" cap="all" spc="199" baseline="0">
                <a:solidFill>
                  <a:schemeClr val="tx2"/>
                </a:solidFill>
                <a:latin typeface="+mj-lt"/>
              </a:defRPr>
            </a:lvl1pPr>
            <a:lvl2pPr marL="455508" indent="0" algn="ctr">
              <a:buNone/>
              <a:defRPr sz="2391"/>
            </a:lvl2pPr>
            <a:lvl3pPr marL="911017" indent="0" algn="ctr">
              <a:buNone/>
              <a:defRPr sz="2391"/>
            </a:lvl3pPr>
            <a:lvl4pPr marL="1366525" indent="0" algn="ctr">
              <a:buNone/>
              <a:defRPr sz="1993"/>
            </a:lvl4pPr>
            <a:lvl5pPr marL="1822033" indent="0" algn="ctr">
              <a:buNone/>
              <a:defRPr sz="1993"/>
            </a:lvl5pPr>
            <a:lvl6pPr marL="2277542" indent="0" algn="ctr">
              <a:buNone/>
              <a:defRPr sz="1993"/>
            </a:lvl6pPr>
            <a:lvl7pPr marL="2733050" indent="0" algn="ctr">
              <a:buNone/>
              <a:defRPr sz="1993"/>
            </a:lvl7pPr>
            <a:lvl8pPr marL="3188559" indent="0" algn="ctr">
              <a:buNone/>
              <a:defRPr sz="1993"/>
            </a:lvl8pPr>
            <a:lvl9pPr marL="3644067" indent="0" algn="ctr">
              <a:buNone/>
              <a:defRPr sz="1993"/>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22-Jul-19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a:off x="903228" y="4327313"/>
            <a:ext cx="7386066"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1518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22-Jul-19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85720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77" y="6377093"/>
            <a:ext cx="9116226" cy="4555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10856"/>
            <a:ext cx="9116226" cy="637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25500" y="413245"/>
            <a:ext cx="1966198" cy="573609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6905" y="413243"/>
            <a:ext cx="5784612" cy="5736096"/>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22-Jul-19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91027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2376" y="6377093"/>
            <a:ext cx="9116226" cy="4555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10856"/>
            <a:ext cx="9116226" cy="637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0674" y="756141"/>
            <a:ext cx="7522845" cy="3552952"/>
          </a:xfrm>
        </p:spPr>
        <p:txBody>
          <a:bodyPr anchor="b">
            <a:normAutofit/>
          </a:bodyPr>
          <a:lstStyle>
            <a:lvl1pPr algn="l">
              <a:lnSpc>
                <a:spcPct val="85000"/>
              </a:lnSpc>
              <a:defRPr sz="797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2746" y="4439119"/>
            <a:ext cx="7522845" cy="1138767"/>
          </a:xfrm>
        </p:spPr>
        <p:txBody>
          <a:bodyPr lIns="91440" rIns="91440">
            <a:normAutofit/>
          </a:bodyPr>
          <a:lstStyle>
            <a:lvl1pPr marL="0" indent="0" algn="l">
              <a:buNone/>
              <a:defRPr sz="2391" cap="all" spc="199" baseline="0">
                <a:solidFill>
                  <a:schemeClr val="tx2"/>
                </a:solidFill>
                <a:latin typeface="+mj-lt"/>
              </a:defRPr>
            </a:lvl1pPr>
            <a:lvl2pPr marL="455508" indent="0" algn="ctr">
              <a:buNone/>
              <a:defRPr sz="2391"/>
            </a:lvl2pPr>
            <a:lvl3pPr marL="911017" indent="0" algn="ctr">
              <a:buNone/>
              <a:defRPr sz="2391"/>
            </a:lvl3pPr>
            <a:lvl4pPr marL="1366525" indent="0" algn="ctr">
              <a:buNone/>
              <a:defRPr sz="1993"/>
            </a:lvl4pPr>
            <a:lvl5pPr marL="1822033" indent="0" algn="ctr">
              <a:buNone/>
              <a:defRPr sz="1993"/>
            </a:lvl5pPr>
            <a:lvl6pPr marL="2277542" indent="0" algn="ctr">
              <a:buNone/>
              <a:defRPr sz="1993"/>
            </a:lvl6pPr>
            <a:lvl7pPr marL="2733050" indent="0" algn="ctr">
              <a:buNone/>
              <a:defRPr sz="1993"/>
            </a:lvl7pPr>
            <a:lvl8pPr marL="3188559" indent="0" algn="ctr">
              <a:buNone/>
              <a:defRPr sz="1993"/>
            </a:lvl8pPr>
            <a:lvl9pPr marL="3644067" indent="0" algn="ctr">
              <a:buNone/>
              <a:defRPr sz="1993"/>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marL="12700">
              <a:lnSpc>
                <a:spcPts val="2910"/>
              </a:lnSpc>
              <a:tabLst>
                <a:tab pos="3967479" algn="l"/>
              </a:tabLst>
            </a:pPr>
            <a:r>
              <a:rPr lang="en-US" spc="-10" smtClean="0"/>
              <a:t>System</a:t>
            </a:r>
            <a:r>
              <a:rPr lang="en-US" spc="-5" smtClean="0"/>
              <a:t>s</a:t>
            </a:r>
            <a:r>
              <a:rPr lang="en-US" smtClean="0"/>
              <a:t> </a:t>
            </a:r>
            <a:r>
              <a:rPr lang="en-US" spc="-10" smtClean="0"/>
              <a:t>Analysi</a:t>
            </a:r>
            <a:r>
              <a:rPr lang="en-US" spc="-5" smtClean="0"/>
              <a:t>s</a:t>
            </a:r>
            <a:r>
              <a:rPr lang="en-US" spc="5" smtClean="0"/>
              <a:t> </a:t>
            </a:r>
            <a:r>
              <a:rPr lang="en-US" spc="-10" smtClean="0"/>
              <a:t>An</a:t>
            </a:r>
            <a:r>
              <a:rPr lang="en-US" spc="-5" smtClean="0"/>
              <a:t>d</a:t>
            </a:r>
            <a:r>
              <a:rPr lang="en-US" smtClean="0"/>
              <a:t> </a:t>
            </a:r>
            <a:r>
              <a:rPr lang="en-US" spc="-5" smtClean="0"/>
              <a:t>Design</a:t>
            </a:r>
            <a:r>
              <a:rPr lang="en-US" smtClean="0"/>
              <a:t>	</a:t>
            </a:r>
            <a:r>
              <a:rPr lang="en-US" sz="2800" smtClean="0"/>
              <a:t>©</a:t>
            </a:r>
            <a:endParaRPr lang="en-US" sz="2800"/>
          </a:p>
        </p:txBody>
      </p:sp>
      <p:sp>
        <p:nvSpPr>
          <p:cNvPr id="5" name="Footer Placeholder 4"/>
          <p:cNvSpPr>
            <a:spLocks noGrp="1"/>
          </p:cNvSpPr>
          <p:nvPr>
            <p:ph type="ftr" sz="quarter" idx="11"/>
          </p:nvPr>
        </p:nvSpPr>
        <p:spPr/>
        <p:txBody>
          <a:bodyPr/>
          <a:lstStyle/>
          <a:p>
            <a:pPr marL="12700">
              <a:lnSpc>
                <a:spcPts val="2685"/>
              </a:lnSpc>
            </a:pPr>
            <a:r>
              <a:rPr lang="en-US" spc="-5" smtClean="0"/>
              <a:t>V.</a:t>
            </a:r>
            <a:r>
              <a:rPr lang="en-US" spc="-65" smtClean="0"/>
              <a:t> </a:t>
            </a:r>
            <a:r>
              <a:rPr lang="en-US" spc="-10" smtClean="0"/>
              <a:t>Rajaraman</a:t>
            </a:r>
            <a:endParaRPr lang="en-US" spc="-10" dirty="0"/>
          </a:p>
        </p:txBody>
      </p:sp>
      <p:sp>
        <p:nvSpPr>
          <p:cNvPr id="6" name="Slide Number Placeholder 5"/>
          <p:cNvSpPr>
            <a:spLocks noGrp="1"/>
          </p:cNvSpPr>
          <p:nvPr>
            <p:ph type="sldNum" sz="quarter" idx="12"/>
          </p:nvPr>
        </p:nvSpPr>
        <p:spPr/>
        <p:txBody>
          <a:bodyPr/>
          <a:lstStyle/>
          <a:p>
            <a:pPr marL="12700">
              <a:lnSpc>
                <a:spcPts val="2510"/>
              </a:lnSpc>
            </a:pPr>
            <a:r>
              <a:rPr lang="en-US" smtClean="0"/>
              <a:t>4.1.</a:t>
            </a:r>
            <a:fld id="{81D60167-4931-47E6-BA6A-407CBD079E47}" type="slidenum">
              <a:rPr smtClean="0"/>
              <a:pPr marL="12700">
                <a:lnSpc>
                  <a:spcPts val="2510"/>
                </a:lnSpc>
              </a:pPr>
              <a:t>‹#›</a:t>
            </a:fld>
            <a:endParaRPr dirty="0"/>
          </a:p>
        </p:txBody>
      </p:sp>
      <p:cxnSp>
        <p:nvCxnSpPr>
          <p:cNvPr id="9" name="Straight Connector 8"/>
          <p:cNvCxnSpPr/>
          <p:nvPr/>
        </p:nvCxnSpPr>
        <p:spPr>
          <a:xfrm>
            <a:off x="903228" y="4327313"/>
            <a:ext cx="7386066"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91141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12700">
              <a:lnSpc>
                <a:spcPts val="2910"/>
              </a:lnSpc>
              <a:tabLst>
                <a:tab pos="3967479" algn="l"/>
              </a:tabLst>
            </a:pPr>
            <a:r>
              <a:rPr lang="en-US" spc="-10" smtClean="0"/>
              <a:t>System</a:t>
            </a:r>
            <a:r>
              <a:rPr lang="en-US" spc="-5" smtClean="0"/>
              <a:t>s</a:t>
            </a:r>
            <a:r>
              <a:rPr lang="en-US" smtClean="0"/>
              <a:t> </a:t>
            </a:r>
            <a:r>
              <a:rPr lang="en-US" spc="-10" smtClean="0"/>
              <a:t>Analysi</a:t>
            </a:r>
            <a:r>
              <a:rPr lang="en-US" spc="-5" smtClean="0"/>
              <a:t>s</a:t>
            </a:r>
            <a:r>
              <a:rPr lang="en-US" spc="5" smtClean="0"/>
              <a:t> </a:t>
            </a:r>
            <a:r>
              <a:rPr lang="en-US" spc="-10" smtClean="0"/>
              <a:t>An</a:t>
            </a:r>
            <a:r>
              <a:rPr lang="en-US" spc="-5" smtClean="0"/>
              <a:t>d</a:t>
            </a:r>
            <a:r>
              <a:rPr lang="en-US" smtClean="0"/>
              <a:t> </a:t>
            </a:r>
            <a:r>
              <a:rPr lang="en-US" spc="-5" smtClean="0"/>
              <a:t>Design</a:t>
            </a:r>
            <a:r>
              <a:rPr lang="en-US" smtClean="0"/>
              <a:t>	</a:t>
            </a:r>
            <a:r>
              <a:rPr lang="en-US" sz="2800" smtClean="0"/>
              <a:t>©</a:t>
            </a:r>
            <a:endParaRPr lang="en-US" sz="2800"/>
          </a:p>
        </p:txBody>
      </p:sp>
      <p:sp>
        <p:nvSpPr>
          <p:cNvPr id="5" name="Footer Placeholder 4"/>
          <p:cNvSpPr>
            <a:spLocks noGrp="1"/>
          </p:cNvSpPr>
          <p:nvPr>
            <p:ph type="ftr" sz="quarter" idx="11"/>
          </p:nvPr>
        </p:nvSpPr>
        <p:spPr/>
        <p:txBody>
          <a:bodyPr/>
          <a:lstStyle/>
          <a:p>
            <a:pPr marL="12700">
              <a:lnSpc>
                <a:spcPts val="2685"/>
              </a:lnSpc>
            </a:pPr>
            <a:r>
              <a:rPr lang="en-US" spc="-5" smtClean="0"/>
              <a:t>V.</a:t>
            </a:r>
            <a:r>
              <a:rPr lang="en-US" spc="-65" smtClean="0"/>
              <a:t> </a:t>
            </a:r>
            <a:r>
              <a:rPr lang="en-US" spc="-10" smtClean="0"/>
              <a:t>Rajaraman</a:t>
            </a:r>
            <a:endParaRPr lang="en-US" spc="-10" dirty="0"/>
          </a:p>
        </p:txBody>
      </p:sp>
      <p:sp>
        <p:nvSpPr>
          <p:cNvPr id="6" name="Slide Number Placeholder 5"/>
          <p:cNvSpPr>
            <a:spLocks noGrp="1"/>
          </p:cNvSpPr>
          <p:nvPr>
            <p:ph type="sldNum" sz="quarter" idx="12"/>
          </p:nvPr>
        </p:nvSpPr>
        <p:spPr/>
        <p:txBody>
          <a:bodyPr/>
          <a:lstStyle/>
          <a:p>
            <a:pPr marL="12700">
              <a:lnSpc>
                <a:spcPts val="2510"/>
              </a:lnSpc>
            </a:pPr>
            <a:r>
              <a:rPr lang="en-US" smtClean="0"/>
              <a:t>4.1.</a:t>
            </a:r>
            <a:fld id="{81D60167-4931-47E6-BA6A-407CBD079E47}" type="slidenum">
              <a:rPr smtClean="0"/>
              <a:pPr marL="12700">
                <a:lnSpc>
                  <a:spcPts val="2510"/>
                </a:lnSpc>
              </a:pPr>
              <a:t>‹#›</a:t>
            </a:fld>
            <a:endParaRPr dirty="0"/>
          </a:p>
        </p:txBody>
      </p:sp>
    </p:spTree>
    <p:extLst>
      <p:ext uri="{BB962C8B-B14F-4D97-AF65-F5344CB8AC3E}">
        <p14:creationId xmlns:p14="http://schemas.microsoft.com/office/powerpoint/2010/main" val="14953797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376" y="6377093"/>
            <a:ext cx="9116226" cy="4555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10856"/>
            <a:ext cx="9116226" cy="637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0674" y="756141"/>
            <a:ext cx="7522845" cy="3552952"/>
          </a:xfrm>
        </p:spPr>
        <p:txBody>
          <a:bodyPr anchor="b" anchorCtr="0">
            <a:normAutofit/>
          </a:bodyPr>
          <a:lstStyle>
            <a:lvl1pPr>
              <a:lnSpc>
                <a:spcPct val="85000"/>
              </a:lnSpc>
              <a:defRPr sz="797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0674" y="4436635"/>
            <a:ext cx="7522845" cy="1138767"/>
          </a:xfrm>
        </p:spPr>
        <p:txBody>
          <a:bodyPr lIns="91440" rIns="91440" anchor="t" anchorCtr="0">
            <a:normAutofit/>
          </a:bodyPr>
          <a:lstStyle>
            <a:lvl1pPr marL="0" indent="0">
              <a:buNone/>
              <a:defRPr sz="2391" cap="all" spc="199" baseline="0">
                <a:solidFill>
                  <a:schemeClr val="tx2"/>
                </a:solidFill>
                <a:latin typeface="+mj-lt"/>
              </a:defRPr>
            </a:lvl1pPr>
            <a:lvl2pPr marL="455508" indent="0">
              <a:buNone/>
              <a:defRPr sz="1793">
                <a:solidFill>
                  <a:schemeClr val="tx1">
                    <a:tint val="75000"/>
                  </a:schemeClr>
                </a:solidFill>
              </a:defRPr>
            </a:lvl2pPr>
            <a:lvl3pPr marL="911017" indent="0">
              <a:buNone/>
              <a:defRPr sz="1594">
                <a:solidFill>
                  <a:schemeClr val="tx1">
                    <a:tint val="75000"/>
                  </a:schemeClr>
                </a:solidFill>
              </a:defRPr>
            </a:lvl3pPr>
            <a:lvl4pPr marL="1366525" indent="0">
              <a:buNone/>
              <a:defRPr sz="1395">
                <a:solidFill>
                  <a:schemeClr val="tx1">
                    <a:tint val="75000"/>
                  </a:schemeClr>
                </a:solidFill>
              </a:defRPr>
            </a:lvl4pPr>
            <a:lvl5pPr marL="1822033" indent="0">
              <a:buNone/>
              <a:defRPr sz="1395">
                <a:solidFill>
                  <a:schemeClr val="tx1">
                    <a:tint val="75000"/>
                  </a:schemeClr>
                </a:solidFill>
              </a:defRPr>
            </a:lvl5pPr>
            <a:lvl6pPr marL="2277542" indent="0">
              <a:buNone/>
              <a:defRPr sz="1395">
                <a:solidFill>
                  <a:schemeClr val="tx1">
                    <a:tint val="75000"/>
                  </a:schemeClr>
                </a:solidFill>
              </a:defRPr>
            </a:lvl6pPr>
            <a:lvl7pPr marL="2733050" indent="0">
              <a:buNone/>
              <a:defRPr sz="1395">
                <a:solidFill>
                  <a:schemeClr val="tx1">
                    <a:tint val="75000"/>
                  </a:schemeClr>
                </a:solidFill>
              </a:defRPr>
            </a:lvl7pPr>
            <a:lvl8pPr marL="3188559" indent="0">
              <a:buNone/>
              <a:defRPr sz="1395">
                <a:solidFill>
                  <a:schemeClr val="tx1">
                    <a:tint val="75000"/>
                  </a:schemeClr>
                </a:solidFill>
              </a:defRPr>
            </a:lvl8pPr>
            <a:lvl9pPr marL="3644067" indent="0">
              <a:buNone/>
              <a:defRPr sz="1395">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12700">
              <a:lnSpc>
                <a:spcPts val="2910"/>
              </a:lnSpc>
              <a:tabLst>
                <a:tab pos="3967479" algn="l"/>
              </a:tabLst>
            </a:pPr>
            <a:r>
              <a:rPr lang="en-US" spc="-10" smtClean="0"/>
              <a:t>System</a:t>
            </a:r>
            <a:r>
              <a:rPr lang="en-US" spc="-5" smtClean="0"/>
              <a:t>s</a:t>
            </a:r>
            <a:r>
              <a:rPr lang="en-US" smtClean="0"/>
              <a:t> </a:t>
            </a:r>
            <a:r>
              <a:rPr lang="en-US" spc="-10" smtClean="0"/>
              <a:t>Analysi</a:t>
            </a:r>
            <a:r>
              <a:rPr lang="en-US" spc="-5" smtClean="0"/>
              <a:t>s</a:t>
            </a:r>
            <a:r>
              <a:rPr lang="en-US" spc="5" smtClean="0"/>
              <a:t> </a:t>
            </a:r>
            <a:r>
              <a:rPr lang="en-US" spc="-10" smtClean="0"/>
              <a:t>An</a:t>
            </a:r>
            <a:r>
              <a:rPr lang="en-US" spc="-5" smtClean="0"/>
              <a:t>d</a:t>
            </a:r>
            <a:r>
              <a:rPr lang="en-US" smtClean="0"/>
              <a:t> </a:t>
            </a:r>
            <a:r>
              <a:rPr lang="en-US" spc="-5" smtClean="0"/>
              <a:t>Design</a:t>
            </a:r>
            <a:r>
              <a:rPr lang="en-US" smtClean="0"/>
              <a:t>	</a:t>
            </a:r>
            <a:r>
              <a:rPr lang="en-US" sz="2800" smtClean="0"/>
              <a:t>©</a:t>
            </a:r>
            <a:endParaRPr lang="en-US" sz="2800"/>
          </a:p>
        </p:txBody>
      </p:sp>
      <p:sp>
        <p:nvSpPr>
          <p:cNvPr id="5" name="Footer Placeholder 4"/>
          <p:cNvSpPr>
            <a:spLocks noGrp="1"/>
          </p:cNvSpPr>
          <p:nvPr>
            <p:ph type="ftr" sz="quarter" idx="11"/>
          </p:nvPr>
        </p:nvSpPr>
        <p:spPr/>
        <p:txBody>
          <a:bodyPr/>
          <a:lstStyle/>
          <a:p>
            <a:pPr marL="12700">
              <a:lnSpc>
                <a:spcPts val="2685"/>
              </a:lnSpc>
            </a:pPr>
            <a:r>
              <a:rPr lang="en-US" spc="-5" smtClean="0"/>
              <a:t>V.</a:t>
            </a:r>
            <a:r>
              <a:rPr lang="en-US" spc="-65" smtClean="0"/>
              <a:t> </a:t>
            </a:r>
            <a:r>
              <a:rPr lang="en-US" spc="-10" smtClean="0"/>
              <a:t>Rajaraman</a:t>
            </a:r>
            <a:endParaRPr lang="en-US" spc="-10" dirty="0"/>
          </a:p>
        </p:txBody>
      </p:sp>
      <p:sp>
        <p:nvSpPr>
          <p:cNvPr id="6" name="Slide Number Placeholder 5"/>
          <p:cNvSpPr>
            <a:spLocks noGrp="1"/>
          </p:cNvSpPr>
          <p:nvPr>
            <p:ph type="sldNum" sz="quarter" idx="12"/>
          </p:nvPr>
        </p:nvSpPr>
        <p:spPr/>
        <p:txBody>
          <a:bodyPr/>
          <a:lstStyle/>
          <a:p>
            <a:pPr marL="12700">
              <a:lnSpc>
                <a:spcPts val="2510"/>
              </a:lnSpc>
            </a:pPr>
            <a:r>
              <a:rPr lang="en-US" smtClean="0"/>
              <a:t>4.1.</a:t>
            </a:r>
            <a:fld id="{81D60167-4931-47E6-BA6A-407CBD079E47}" type="slidenum">
              <a:rPr smtClean="0"/>
              <a:pPr marL="12700">
                <a:lnSpc>
                  <a:spcPts val="2510"/>
                </a:lnSpc>
              </a:pPr>
              <a:t>‹#›</a:t>
            </a:fld>
            <a:endParaRPr dirty="0"/>
          </a:p>
        </p:txBody>
      </p:sp>
      <p:cxnSp>
        <p:nvCxnSpPr>
          <p:cNvPr id="9" name="Straight Connector 8"/>
          <p:cNvCxnSpPr/>
          <p:nvPr/>
        </p:nvCxnSpPr>
        <p:spPr>
          <a:xfrm>
            <a:off x="903228" y="4327313"/>
            <a:ext cx="7386066"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87774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0674" y="285543"/>
            <a:ext cx="7522845" cy="1445384"/>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0674" y="1838898"/>
            <a:ext cx="3693033" cy="40084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50486" y="1838900"/>
            <a:ext cx="3693033" cy="400845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marL="12700">
              <a:lnSpc>
                <a:spcPts val="2910"/>
              </a:lnSpc>
              <a:tabLst>
                <a:tab pos="3967479" algn="l"/>
              </a:tabLst>
            </a:pPr>
            <a:r>
              <a:rPr lang="en-US" spc="-10" smtClean="0"/>
              <a:t>System</a:t>
            </a:r>
            <a:r>
              <a:rPr lang="en-US" spc="-5" smtClean="0"/>
              <a:t>s</a:t>
            </a:r>
            <a:r>
              <a:rPr lang="en-US" smtClean="0"/>
              <a:t> </a:t>
            </a:r>
            <a:r>
              <a:rPr lang="en-US" spc="-10" smtClean="0"/>
              <a:t>Analysi</a:t>
            </a:r>
            <a:r>
              <a:rPr lang="en-US" spc="-5" smtClean="0"/>
              <a:t>s</a:t>
            </a:r>
            <a:r>
              <a:rPr lang="en-US" spc="5" smtClean="0"/>
              <a:t> </a:t>
            </a:r>
            <a:r>
              <a:rPr lang="en-US" spc="-10" smtClean="0"/>
              <a:t>An</a:t>
            </a:r>
            <a:r>
              <a:rPr lang="en-US" spc="-5" smtClean="0"/>
              <a:t>d</a:t>
            </a:r>
            <a:r>
              <a:rPr lang="en-US" smtClean="0"/>
              <a:t> </a:t>
            </a:r>
            <a:r>
              <a:rPr lang="en-US" spc="-5" smtClean="0"/>
              <a:t>Design</a:t>
            </a:r>
            <a:r>
              <a:rPr lang="en-US" smtClean="0"/>
              <a:t>	</a:t>
            </a:r>
            <a:r>
              <a:rPr lang="en-US" sz="2800" smtClean="0"/>
              <a:t>©</a:t>
            </a:r>
            <a:endParaRPr lang="en-US" sz="2800"/>
          </a:p>
        </p:txBody>
      </p:sp>
      <p:sp>
        <p:nvSpPr>
          <p:cNvPr id="6" name="Footer Placeholder 5"/>
          <p:cNvSpPr>
            <a:spLocks noGrp="1"/>
          </p:cNvSpPr>
          <p:nvPr>
            <p:ph type="ftr" sz="quarter" idx="11"/>
          </p:nvPr>
        </p:nvSpPr>
        <p:spPr/>
        <p:txBody>
          <a:bodyPr/>
          <a:lstStyle/>
          <a:p>
            <a:pPr marL="12700">
              <a:lnSpc>
                <a:spcPts val="2685"/>
              </a:lnSpc>
            </a:pPr>
            <a:r>
              <a:rPr lang="en-US" spc="-5" smtClean="0"/>
              <a:t>V.</a:t>
            </a:r>
            <a:r>
              <a:rPr lang="en-US" spc="-65" smtClean="0"/>
              <a:t> </a:t>
            </a:r>
            <a:r>
              <a:rPr lang="en-US" spc="-10" smtClean="0"/>
              <a:t>Rajaraman</a:t>
            </a:r>
            <a:endParaRPr lang="en-US" spc="-10" dirty="0"/>
          </a:p>
        </p:txBody>
      </p:sp>
      <p:sp>
        <p:nvSpPr>
          <p:cNvPr id="7" name="Slide Number Placeholder 6"/>
          <p:cNvSpPr>
            <a:spLocks noGrp="1"/>
          </p:cNvSpPr>
          <p:nvPr>
            <p:ph type="sldNum" sz="quarter" idx="12"/>
          </p:nvPr>
        </p:nvSpPr>
        <p:spPr/>
        <p:txBody>
          <a:bodyPr/>
          <a:lstStyle/>
          <a:p>
            <a:pPr marL="12700">
              <a:lnSpc>
                <a:spcPts val="2510"/>
              </a:lnSpc>
            </a:pPr>
            <a:r>
              <a:rPr lang="en-US" smtClean="0"/>
              <a:t>4.1.</a:t>
            </a:r>
            <a:fld id="{81D60167-4931-47E6-BA6A-407CBD079E47}" type="slidenum">
              <a:rPr smtClean="0"/>
              <a:pPr marL="12700">
                <a:lnSpc>
                  <a:spcPts val="2510"/>
                </a:lnSpc>
              </a:pPr>
              <a:t>‹#›</a:t>
            </a:fld>
            <a:endParaRPr dirty="0"/>
          </a:p>
        </p:txBody>
      </p:sp>
    </p:spTree>
    <p:extLst>
      <p:ext uri="{BB962C8B-B14F-4D97-AF65-F5344CB8AC3E}">
        <p14:creationId xmlns:p14="http://schemas.microsoft.com/office/powerpoint/2010/main" val="14836115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0674" y="285543"/>
            <a:ext cx="7522845" cy="144538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0674" y="1839215"/>
            <a:ext cx="3693033" cy="733555"/>
          </a:xfrm>
        </p:spPr>
        <p:txBody>
          <a:bodyPr lIns="91440" rIns="91440" anchor="ctr">
            <a:normAutofit/>
          </a:bodyPr>
          <a:lstStyle>
            <a:lvl1pPr marL="0" indent="0">
              <a:buNone/>
              <a:defRPr sz="1993" b="0" cap="all" baseline="0">
                <a:solidFill>
                  <a:schemeClr val="tx2"/>
                </a:solidFill>
              </a:defRPr>
            </a:lvl1pPr>
            <a:lvl2pPr marL="455508" indent="0">
              <a:buNone/>
              <a:defRPr sz="1993" b="1"/>
            </a:lvl2pPr>
            <a:lvl3pPr marL="911017" indent="0">
              <a:buNone/>
              <a:defRPr sz="1793" b="1"/>
            </a:lvl3pPr>
            <a:lvl4pPr marL="1366525" indent="0">
              <a:buNone/>
              <a:defRPr sz="1594" b="1"/>
            </a:lvl4pPr>
            <a:lvl5pPr marL="1822033" indent="0">
              <a:buNone/>
              <a:defRPr sz="1594" b="1"/>
            </a:lvl5pPr>
            <a:lvl6pPr marL="2277542" indent="0">
              <a:buNone/>
              <a:defRPr sz="1594" b="1"/>
            </a:lvl6pPr>
            <a:lvl7pPr marL="2733050" indent="0">
              <a:buNone/>
              <a:defRPr sz="1594" b="1"/>
            </a:lvl7pPr>
            <a:lvl8pPr marL="3188559" indent="0">
              <a:buNone/>
              <a:defRPr sz="1594" b="1"/>
            </a:lvl8pPr>
            <a:lvl9pPr marL="3644067" indent="0">
              <a:buNone/>
              <a:defRPr sz="1594" b="1"/>
            </a:lvl9pPr>
          </a:lstStyle>
          <a:p>
            <a:pPr lvl="0"/>
            <a:r>
              <a:rPr lang="en-US" smtClean="0"/>
              <a:t>Click to edit Master text styles</a:t>
            </a:r>
          </a:p>
        </p:txBody>
      </p:sp>
      <p:sp>
        <p:nvSpPr>
          <p:cNvPr id="4" name="Content Placeholder 3"/>
          <p:cNvSpPr>
            <a:spLocks noGrp="1"/>
          </p:cNvSpPr>
          <p:nvPr>
            <p:ph sz="half" idx="2"/>
          </p:nvPr>
        </p:nvSpPr>
        <p:spPr>
          <a:xfrm>
            <a:off x="820674" y="2572770"/>
            <a:ext cx="3693033" cy="32745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50486" y="1839215"/>
            <a:ext cx="3693033" cy="733555"/>
          </a:xfrm>
        </p:spPr>
        <p:txBody>
          <a:bodyPr lIns="91440" rIns="91440" anchor="ctr">
            <a:normAutofit/>
          </a:bodyPr>
          <a:lstStyle>
            <a:lvl1pPr marL="0" indent="0">
              <a:buNone/>
              <a:defRPr sz="1993" b="0" cap="all" baseline="0">
                <a:solidFill>
                  <a:schemeClr val="tx2"/>
                </a:solidFill>
              </a:defRPr>
            </a:lvl1pPr>
            <a:lvl2pPr marL="455508" indent="0">
              <a:buNone/>
              <a:defRPr sz="1993" b="1"/>
            </a:lvl2pPr>
            <a:lvl3pPr marL="911017" indent="0">
              <a:buNone/>
              <a:defRPr sz="1793" b="1"/>
            </a:lvl3pPr>
            <a:lvl4pPr marL="1366525" indent="0">
              <a:buNone/>
              <a:defRPr sz="1594" b="1"/>
            </a:lvl4pPr>
            <a:lvl5pPr marL="1822033" indent="0">
              <a:buNone/>
              <a:defRPr sz="1594" b="1"/>
            </a:lvl5pPr>
            <a:lvl6pPr marL="2277542" indent="0">
              <a:buNone/>
              <a:defRPr sz="1594" b="1"/>
            </a:lvl6pPr>
            <a:lvl7pPr marL="2733050" indent="0">
              <a:buNone/>
              <a:defRPr sz="1594" b="1"/>
            </a:lvl7pPr>
            <a:lvl8pPr marL="3188559" indent="0">
              <a:buNone/>
              <a:defRPr sz="1594" b="1"/>
            </a:lvl8pPr>
            <a:lvl9pPr marL="3644067" indent="0">
              <a:buNone/>
              <a:defRPr sz="1594" b="1"/>
            </a:lvl9pPr>
          </a:lstStyle>
          <a:p>
            <a:pPr lvl="0"/>
            <a:r>
              <a:rPr lang="en-US" smtClean="0"/>
              <a:t>Click to edit Master text styles</a:t>
            </a:r>
          </a:p>
        </p:txBody>
      </p:sp>
      <p:sp>
        <p:nvSpPr>
          <p:cNvPr id="6" name="Content Placeholder 5"/>
          <p:cNvSpPr>
            <a:spLocks noGrp="1"/>
          </p:cNvSpPr>
          <p:nvPr>
            <p:ph sz="quarter" idx="4"/>
          </p:nvPr>
        </p:nvSpPr>
        <p:spPr>
          <a:xfrm>
            <a:off x="4650486" y="2572770"/>
            <a:ext cx="3693033" cy="32745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marL="12700">
              <a:lnSpc>
                <a:spcPts val="2910"/>
              </a:lnSpc>
              <a:tabLst>
                <a:tab pos="3967479" algn="l"/>
              </a:tabLst>
            </a:pPr>
            <a:r>
              <a:rPr lang="en-US" spc="-10" smtClean="0"/>
              <a:t>System</a:t>
            </a:r>
            <a:r>
              <a:rPr lang="en-US" spc="-5" smtClean="0"/>
              <a:t>s</a:t>
            </a:r>
            <a:r>
              <a:rPr lang="en-US" smtClean="0"/>
              <a:t> </a:t>
            </a:r>
            <a:r>
              <a:rPr lang="en-US" spc="-10" smtClean="0"/>
              <a:t>Analysi</a:t>
            </a:r>
            <a:r>
              <a:rPr lang="en-US" spc="-5" smtClean="0"/>
              <a:t>s</a:t>
            </a:r>
            <a:r>
              <a:rPr lang="en-US" spc="5" smtClean="0"/>
              <a:t> </a:t>
            </a:r>
            <a:r>
              <a:rPr lang="en-US" spc="-10" smtClean="0"/>
              <a:t>An</a:t>
            </a:r>
            <a:r>
              <a:rPr lang="en-US" spc="-5" smtClean="0"/>
              <a:t>d</a:t>
            </a:r>
            <a:r>
              <a:rPr lang="en-US" smtClean="0"/>
              <a:t> </a:t>
            </a:r>
            <a:r>
              <a:rPr lang="en-US" spc="-5" smtClean="0"/>
              <a:t>Design</a:t>
            </a:r>
            <a:r>
              <a:rPr lang="en-US" smtClean="0"/>
              <a:t>	</a:t>
            </a:r>
            <a:r>
              <a:rPr lang="en-US" sz="2800" smtClean="0"/>
              <a:t>©</a:t>
            </a:r>
            <a:endParaRPr lang="en-US" sz="2800"/>
          </a:p>
        </p:txBody>
      </p:sp>
      <p:sp>
        <p:nvSpPr>
          <p:cNvPr id="8" name="Footer Placeholder 7"/>
          <p:cNvSpPr>
            <a:spLocks noGrp="1"/>
          </p:cNvSpPr>
          <p:nvPr>
            <p:ph type="ftr" sz="quarter" idx="11"/>
          </p:nvPr>
        </p:nvSpPr>
        <p:spPr/>
        <p:txBody>
          <a:bodyPr/>
          <a:lstStyle/>
          <a:p>
            <a:pPr marL="12700">
              <a:lnSpc>
                <a:spcPts val="2685"/>
              </a:lnSpc>
            </a:pPr>
            <a:r>
              <a:rPr lang="en-US" spc="-5" smtClean="0"/>
              <a:t>V.</a:t>
            </a:r>
            <a:r>
              <a:rPr lang="en-US" spc="-65" smtClean="0"/>
              <a:t> </a:t>
            </a:r>
            <a:r>
              <a:rPr lang="en-US" spc="-10" smtClean="0"/>
              <a:t>Rajaraman</a:t>
            </a:r>
            <a:endParaRPr lang="en-US" spc="-10" dirty="0"/>
          </a:p>
        </p:txBody>
      </p:sp>
      <p:sp>
        <p:nvSpPr>
          <p:cNvPr id="9" name="Slide Number Placeholder 8"/>
          <p:cNvSpPr>
            <a:spLocks noGrp="1"/>
          </p:cNvSpPr>
          <p:nvPr>
            <p:ph type="sldNum" sz="quarter" idx="12"/>
          </p:nvPr>
        </p:nvSpPr>
        <p:spPr/>
        <p:txBody>
          <a:bodyPr/>
          <a:lstStyle/>
          <a:p>
            <a:pPr marL="12700">
              <a:lnSpc>
                <a:spcPts val="2510"/>
              </a:lnSpc>
            </a:pPr>
            <a:r>
              <a:rPr lang="en-US" smtClean="0"/>
              <a:t>4.1.</a:t>
            </a:r>
            <a:fld id="{81D60167-4931-47E6-BA6A-407CBD079E47}" type="slidenum">
              <a:rPr smtClean="0"/>
              <a:pPr marL="12700">
                <a:lnSpc>
                  <a:spcPts val="2510"/>
                </a:lnSpc>
              </a:pPr>
              <a:t>‹#›</a:t>
            </a:fld>
            <a:endParaRPr dirty="0"/>
          </a:p>
        </p:txBody>
      </p:sp>
    </p:spTree>
    <p:extLst>
      <p:ext uri="{BB962C8B-B14F-4D97-AF65-F5344CB8AC3E}">
        <p14:creationId xmlns:p14="http://schemas.microsoft.com/office/powerpoint/2010/main" val="1021583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marL="12700">
              <a:lnSpc>
                <a:spcPts val="2910"/>
              </a:lnSpc>
              <a:tabLst>
                <a:tab pos="3967479" algn="l"/>
              </a:tabLst>
            </a:pPr>
            <a:r>
              <a:rPr lang="en-US" spc="-10" smtClean="0"/>
              <a:t>System</a:t>
            </a:r>
            <a:r>
              <a:rPr lang="en-US" spc="-5" smtClean="0"/>
              <a:t>s</a:t>
            </a:r>
            <a:r>
              <a:rPr lang="en-US" smtClean="0"/>
              <a:t> </a:t>
            </a:r>
            <a:r>
              <a:rPr lang="en-US" spc="-10" smtClean="0"/>
              <a:t>Analysi</a:t>
            </a:r>
            <a:r>
              <a:rPr lang="en-US" spc="-5" smtClean="0"/>
              <a:t>s</a:t>
            </a:r>
            <a:r>
              <a:rPr lang="en-US" spc="5" smtClean="0"/>
              <a:t> </a:t>
            </a:r>
            <a:r>
              <a:rPr lang="en-US" spc="-10" smtClean="0"/>
              <a:t>An</a:t>
            </a:r>
            <a:r>
              <a:rPr lang="en-US" spc="-5" smtClean="0"/>
              <a:t>d</a:t>
            </a:r>
            <a:r>
              <a:rPr lang="en-US" smtClean="0"/>
              <a:t> </a:t>
            </a:r>
            <a:r>
              <a:rPr lang="en-US" spc="-5" smtClean="0"/>
              <a:t>Design</a:t>
            </a:r>
            <a:r>
              <a:rPr lang="en-US" smtClean="0"/>
              <a:t>	</a:t>
            </a:r>
            <a:r>
              <a:rPr lang="en-US" sz="2800" smtClean="0"/>
              <a:t>©</a:t>
            </a:r>
            <a:endParaRPr lang="en-US" sz="2800"/>
          </a:p>
        </p:txBody>
      </p:sp>
      <p:sp>
        <p:nvSpPr>
          <p:cNvPr id="4" name="Footer Placeholder 3"/>
          <p:cNvSpPr>
            <a:spLocks noGrp="1"/>
          </p:cNvSpPr>
          <p:nvPr>
            <p:ph type="ftr" sz="quarter" idx="11"/>
          </p:nvPr>
        </p:nvSpPr>
        <p:spPr/>
        <p:txBody>
          <a:bodyPr/>
          <a:lstStyle/>
          <a:p>
            <a:pPr marL="12700">
              <a:lnSpc>
                <a:spcPts val="2685"/>
              </a:lnSpc>
            </a:pPr>
            <a:r>
              <a:rPr lang="en-US" spc="-5" smtClean="0"/>
              <a:t>V.</a:t>
            </a:r>
            <a:r>
              <a:rPr lang="en-US" spc="-65" smtClean="0"/>
              <a:t> </a:t>
            </a:r>
            <a:r>
              <a:rPr lang="en-US" spc="-10" smtClean="0"/>
              <a:t>Rajaraman</a:t>
            </a:r>
            <a:endParaRPr lang="en-US" spc="-10" dirty="0"/>
          </a:p>
        </p:txBody>
      </p:sp>
      <p:sp>
        <p:nvSpPr>
          <p:cNvPr id="5" name="Slide Number Placeholder 4"/>
          <p:cNvSpPr>
            <a:spLocks noGrp="1"/>
          </p:cNvSpPr>
          <p:nvPr>
            <p:ph type="sldNum" sz="quarter" idx="12"/>
          </p:nvPr>
        </p:nvSpPr>
        <p:spPr/>
        <p:txBody>
          <a:bodyPr/>
          <a:lstStyle/>
          <a:p>
            <a:pPr marL="12700">
              <a:lnSpc>
                <a:spcPts val="2510"/>
              </a:lnSpc>
            </a:pPr>
            <a:r>
              <a:rPr lang="en-US" smtClean="0"/>
              <a:t>4.1.</a:t>
            </a:r>
            <a:fld id="{81D60167-4931-47E6-BA6A-407CBD079E47}" type="slidenum">
              <a:rPr smtClean="0"/>
              <a:pPr marL="12700">
                <a:lnSpc>
                  <a:spcPts val="2510"/>
                </a:lnSpc>
              </a:pPr>
              <a:t>‹#›</a:t>
            </a:fld>
            <a:endParaRPr dirty="0"/>
          </a:p>
        </p:txBody>
      </p:sp>
    </p:spTree>
    <p:extLst>
      <p:ext uri="{BB962C8B-B14F-4D97-AF65-F5344CB8AC3E}">
        <p14:creationId xmlns:p14="http://schemas.microsoft.com/office/powerpoint/2010/main" val="16938203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2376" y="6377093"/>
            <a:ext cx="9116226" cy="4555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10856"/>
            <a:ext cx="9116226" cy="637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pPr marL="12700">
              <a:lnSpc>
                <a:spcPts val="2910"/>
              </a:lnSpc>
              <a:tabLst>
                <a:tab pos="3967479" algn="l"/>
              </a:tabLst>
            </a:pPr>
            <a:r>
              <a:rPr lang="en-US" spc="-10" smtClean="0"/>
              <a:t>System</a:t>
            </a:r>
            <a:r>
              <a:rPr lang="en-US" spc="-5" smtClean="0"/>
              <a:t>s</a:t>
            </a:r>
            <a:r>
              <a:rPr lang="en-US" smtClean="0"/>
              <a:t> </a:t>
            </a:r>
            <a:r>
              <a:rPr lang="en-US" spc="-10" smtClean="0"/>
              <a:t>Analysi</a:t>
            </a:r>
            <a:r>
              <a:rPr lang="en-US" spc="-5" smtClean="0"/>
              <a:t>s</a:t>
            </a:r>
            <a:r>
              <a:rPr lang="en-US" spc="5" smtClean="0"/>
              <a:t> </a:t>
            </a:r>
            <a:r>
              <a:rPr lang="en-US" spc="-10" smtClean="0"/>
              <a:t>An</a:t>
            </a:r>
            <a:r>
              <a:rPr lang="en-US" spc="-5" smtClean="0"/>
              <a:t>d</a:t>
            </a:r>
            <a:r>
              <a:rPr lang="en-US" smtClean="0"/>
              <a:t> </a:t>
            </a:r>
            <a:r>
              <a:rPr lang="en-US" spc="-5" smtClean="0"/>
              <a:t>Design</a:t>
            </a:r>
            <a:r>
              <a:rPr lang="en-US" smtClean="0"/>
              <a:t>	</a:t>
            </a:r>
            <a:r>
              <a:rPr lang="en-US" sz="2800" smtClean="0"/>
              <a:t>©</a:t>
            </a:r>
            <a:endParaRPr lang="en-US" sz="2800"/>
          </a:p>
        </p:txBody>
      </p:sp>
      <p:sp>
        <p:nvSpPr>
          <p:cNvPr id="8" name="Footer Placeholder 7"/>
          <p:cNvSpPr>
            <a:spLocks noGrp="1"/>
          </p:cNvSpPr>
          <p:nvPr>
            <p:ph type="ftr" sz="quarter" idx="11"/>
          </p:nvPr>
        </p:nvSpPr>
        <p:spPr/>
        <p:txBody>
          <a:bodyPr/>
          <a:lstStyle>
            <a:lvl1pPr>
              <a:defRPr>
                <a:solidFill>
                  <a:srgbClr val="FFFFFF"/>
                </a:solidFill>
              </a:defRPr>
            </a:lvl1pPr>
          </a:lstStyle>
          <a:p>
            <a:pPr marL="12700">
              <a:lnSpc>
                <a:spcPts val="2685"/>
              </a:lnSpc>
            </a:pPr>
            <a:r>
              <a:rPr lang="en-US" spc="-5" smtClean="0"/>
              <a:t>V.</a:t>
            </a:r>
            <a:r>
              <a:rPr lang="en-US" spc="-65" smtClean="0"/>
              <a:t> </a:t>
            </a:r>
            <a:r>
              <a:rPr lang="en-US" spc="-10" smtClean="0"/>
              <a:t>Rajaraman</a:t>
            </a:r>
            <a:endParaRPr lang="en-US" spc="-10" dirty="0"/>
          </a:p>
        </p:txBody>
      </p:sp>
      <p:sp>
        <p:nvSpPr>
          <p:cNvPr id="9" name="Slide Number Placeholder 8"/>
          <p:cNvSpPr>
            <a:spLocks noGrp="1"/>
          </p:cNvSpPr>
          <p:nvPr>
            <p:ph type="sldNum" sz="quarter" idx="12"/>
          </p:nvPr>
        </p:nvSpPr>
        <p:spPr/>
        <p:txBody>
          <a:bodyPr/>
          <a:lstStyle/>
          <a:p>
            <a:pPr marL="12700">
              <a:lnSpc>
                <a:spcPts val="2510"/>
              </a:lnSpc>
            </a:pPr>
            <a:r>
              <a:rPr lang="en-US" smtClean="0"/>
              <a:t>4.1.</a:t>
            </a:r>
            <a:fld id="{81D60167-4931-47E6-BA6A-407CBD079E47}" type="slidenum">
              <a:rPr smtClean="0"/>
              <a:pPr marL="12700">
                <a:lnSpc>
                  <a:spcPts val="2510"/>
                </a:lnSpc>
              </a:pPr>
              <a:t>‹#›</a:t>
            </a:fld>
            <a:endParaRPr dirty="0"/>
          </a:p>
        </p:txBody>
      </p:sp>
    </p:spTree>
    <p:extLst>
      <p:ext uri="{BB962C8B-B14F-4D97-AF65-F5344CB8AC3E}">
        <p14:creationId xmlns:p14="http://schemas.microsoft.com/office/powerpoint/2010/main" val="12338189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29654" cy="6832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21636" y="0"/>
            <a:ext cx="47873" cy="6832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1947" y="592158"/>
            <a:ext cx="2393633" cy="2277533"/>
          </a:xfrm>
        </p:spPr>
        <p:txBody>
          <a:bodyPr anchor="b">
            <a:normAutofit/>
          </a:bodyPr>
          <a:lstStyle>
            <a:lvl1pPr>
              <a:defRPr sz="3587"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50626" y="728811"/>
            <a:ext cx="4995478" cy="52383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1947" y="2915243"/>
            <a:ext cx="2393633" cy="3366609"/>
          </a:xfrm>
        </p:spPr>
        <p:txBody>
          <a:bodyPr lIns="91440" rIns="91440">
            <a:normAutofit/>
          </a:bodyPr>
          <a:lstStyle>
            <a:lvl1pPr marL="0" indent="0">
              <a:buNone/>
              <a:defRPr sz="1494">
                <a:solidFill>
                  <a:srgbClr val="FFFFFF"/>
                </a:solidFill>
              </a:defRPr>
            </a:lvl1pPr>
            <a:lvl2pPr marL="455508" indent="0">
              <a:buNone/>
              <a:defRPr sz="1196"/>
            </a:lvl2pPr>
            <a:lvl3pPr marL="911017" indent="0">
              <a:buNone/>
              <a:defRPr sz="996"/>
            </a:lvl3pPr>
            <a:lvl4pPr marL="1366525" indent="0">
              <a:buNone/>
              <a:defRPr sz="897"/>
            </a:lvl4pPr>
            <a:lvl5pPr marL="1822033" indent="0">
              <a:buNone/>
              <a:defRPr sz="897"/>
            </a:lvl5pPr>
            <a:lvl6pPr marL="2277542" indent="0">
              <a:buNone/>
              <a:defRPr sz="897"/>
            </a:lvl6pPr>
            <a:lvl7pPr marL="2733050" indent="0">
              <a:buNone/>
              <a:defRPr sz="897"/>
            </a:lvl7pPr>
            <a:lvl8pPr marL="3188559" indent="0">
              <a:buNone/>
              <a:defRPr sz="897"/>
            </a:lvl8pPr>
            <a:lvl9pPr marL="3644067" indent="0">
              <a:buNone/>
              <a:defRPr sz="897"/>
            </a:lvl9pPr>
          </a:lstStyle>
          <a:p>
            <a:pPr lvl="0"/>
            <a:r>
              <a:rPr lang="en-US" smtClean="0"/>
              <a:t>Click to edit Master text styles</a:t>
            </a:r>
          </a:p>
        </p:txBody>
      </p:sp>
      <p:sp>
        <p:nvSpPr>
          <p:cNvPr id="5" name="Date Placeholder 4"/>
          <p:cNvSpPr>
            <a:spLocks noGrp="1"/>
          </p:cNvSpPr>
          <p:nvPr>
            <p:ph type="dt" sz="half" idx="10"/>
          </p:nvPr>
        </p:nvSpPr>
        <p:spPr>
          <a:xfrm>
            <a:off x="348165" y="6435861"/>
            <a:ext cx="1958428" cy="363773"/>
          </a:xfrm>
        </p:spPr>
        <p:txBody>
          <a:bodyPr/>
          <a:lstStyle>
            <a:lvl1pPr algn="l">
              <a:defRPr/>
            </a:lvl1pPr>
          </a:lstStyle>
          <a:p>
            <a:pPr marL="12700">
              <a:lnSpc>
                <a:spcPts val="2910"/>
              </a:lnSpc>
              <a:tabLst>
                <a:tab pos="3967479" algn="l"/>
              </a:tabLst>
            </a:pPr>
            <a:r>
              <a:rPr lang="en-US" spc="-10" smtClean="0"/>
              <a:t>System</a:t>
            </a:r>
            <a:r>
              <a:rPr lang="en-US" spc="-5" smtClean="0"/>
              <a:t>s</a:t>
            </a:r>
            <a:r>
              <a:rPr lang="en-US" smtClean="0"/>
              <a:t> </a:t>
            </a:r>
            <a:r>
              <a:rPr lang="en-US" spc="-10" smtClean="0"/>
              <a:t>Analysi</a:t>
            </a:r>
            <a:r>
              <a:rPr lang="en-US" spc="-5" smtClean="0"/>
              <a:t>s</a:t>
            </a:r>
            <a:r>
              <a:rPr lang="en-US" spc="5" smtClean="0"/>
              <a:t> </a:t>
            </a:r>
            <a:r>
              <a:rPr lang="en-US" spc="-10" smtClean="0"/>
              <a:t>An</a:t>
            </a:r>
            <a:r>
              <a:rPr lang="en-US" spc="-5" smtClean="0"/>
              <a:t>d</a:t>
            </a:r>
            <a:r>
              <a:rPr lang="en-US" smtClean="0"/>
              <a:t> </a:t>
            </a:r>
            <a:r>
              <a:rPr lang="en-US" spc="-5" smtClean="0"/>
              <a:t>Design</a:t>
            </a:r>
            <a:r>
              <a:rPr lang="en-US" smtClean="0"/>
              <a:t>	</a:t>
            </a:r>
            <a:r>
              <a:rPr lang="en-US" sz="2800" smtClean="0"/>
              <a:t>©</a:t>
            </a:r>
            <a:endParaRPr lang="en-US" sz="2800"/>
          </a:p>
        </p:txBody>
      </p:sp>
      <p:sp>
        <p:nvSpPr>
          <p:cNvPr id="6" name="Footer Placeholder 5"/>
          <p:cNvSpPr>
            <a:spLocks noGrp="1"/>
          </p:cNvSpPr>
          <p:nvPr>
            <p:ph type="ftr" sz="quarter" idx="11"/>
          </p:nvPr>
        </p:nvSpPr>
        <p:spPr>
          <a:xfrm>
            <a:off x="3590449" y="6435861"/>
            <a:ext cx="3476466" cy="363773"/>
          </a:xfrm>
        </p:spPr>
        <p:txBody>
          <a:bodyPr/>
          <a:lstStyle>
            <a:lvl1pPr algn="l">
              <a:defRPr>
                <a:solidFill>
                  <a:schemeClr val="tx2"/>
                </a:solidFill>
              </a:defRPr>
            </a:lvl1pPr>
          </a:lstStyle>
          <a:p>
            <a:pPr marL="12700">
              <a:lnSpc>
                <a:spcPts val="2685"/>
              </a:lnSpc>
            </a:pPr>
            <a:r>
              <a:rPr lang="en-US" spc="-5" smtClean="0"/>
              <a:t>V.</a:t>
            </a:r>
            <a:r>
              <a:rPr lang="en-US" spc="-65" smtClean="0"/>
              <a:t> </a:t>
            </a:r>
            <a:r>
              <a:rPr lang="en-US" spc="-10" smtClean="0"/>
              <a:t>Rajaraman</a:t>
            </a:r>
            <a:endParaRPr lang="en-US" spc="-10"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pPr marL="12700">
              <a:lnSpc>
                <a:spcPts val="2510"/>
              </a:lnSpc>
            </a:pPr>
            <a:r>
              <a:rPr lang="en-US" smtClean="0"/>
              <a:t>4.1.</a:t>
            </a:r>
            <a:fld id="{81D60167-4931-47E6-BA6A-407CBD079E47}" type="slidenum">
              <a:rPr smtClean="0"/>
              <a:pPr marL="12700">
                <a:lnSpc>
                  <a:spcPts val="2510"/>
                </a:lnSpc>
              </a:pPr>
              <a:t>‹#›</a:t>
            </a:fld>
            <a:endParaRPr dirty="0"/>
          </a:p>
        </p:txBody>
      </p:sp>
    </p:spTree>
    <p:extLst>
      <p:ext uri="{BB962C8B-B14F-4D97-AF65-F5344CB8AC3E}">
        <p14:creationId xmlns:p14="http://schemas.microsoft.com/office/powerpoint/2010/main" val="3393421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22-Jul-19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421222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34656"/>
            <a:ext cx="9116226" cy="189794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896872"/>
            <a:ext cx="9116226" cy="637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0674" y="5056124"/>
            <a:ext cx="7568438" cy="819912"/>
          </a:xfrm>
        </p:spPr>
        <p:txBody>
          <a:bodyPr tIns="0" bIns="0" anchor="b">
            <a:noAutofit/>
          </a:bodyPr>
          <a:lstStyle>
            <a:lvl1pPr>
              <a:defRPr sz="3587"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18589" cy="4896872"/>
          </a:xfrm>
          <a:blipFill>
            <a:blip r:embed="rId2"/>
            <a:stretch>
              <a:fillRect/>
            </a:stretch>
          </a:blipFill>
        </p:spPr>
        <p:txBody>
          <a:bodyPr lIns="457200" tIns="457200" anchor="t"/>
          <a:lstStyle>
            <a:lvl1pPr marL="0" indent="0">
              <a:buNone/>
              <a:defRPr sz="3188">
                <a:solidFill>
                  <a:schemeClr val="bg1"/>
                </a:solidFill>
              </a:defRPr>
            </a:lvl1pPr>
            <a:lvl2pPr marL="455508" indent="0">
              <a:buNone/>
              <a:defRPr sz="2790"/>
            </a:lvl2pPr>
            <a:lvl3pPr marL="911017" indent="0">
              <a:buNone/>
              <a:defRPr sz="2391"/>
            </a:lvl3pPr>
            <a:lvl4pPr marL="1366525" indent="0">
              <a:buNone/>
              <a:defRPr sz="1993"/>
            </a:lvl4pPr>
            <a:lvl5pPr marL="1822033" indent="0">
              <a:buNone/>
              <a:defRPr sz="1993"/>
            </a:lvl5pPr>
            <a:lvl6pPr marL="2277542" indent="0">
              <a:buNone/>
              <a:defRPr sz="1993"/>
            </a:lvl6pPr>
            <a:lvl7pPr marL="2733050" indent="0">
              <a:buNone/>
              <a:defRPr sz="1993"/>
            </a:lvl7pPr>
            <a:lvl8pPr marL="3188559" indent="0">
              <a:buNone/>
              <a:defRPr sz="1993"/>
            </a:lvl8pPr>
            <a:lvl9pPr marL="3644067" indent="0">
              <a:buNone/>
              <a:defRPr sz="1993"/>
            </a:lvl9pPr>
          </a:lstStyle>
          <a:p>
            <a:r>
              <a:rPr lang="en-US" smtClean="0"/>
              <a:t>Click icon to add picture</a:t>
            </a:r>
            <a:endParaRPr lang="en-US" dirty="0"/>
          </a:p>
        </p:txBody>
      </p:sp>
      <p:sp>
        <p:nvSpPr>
          <p:cNvPr id="4" name="Text Placeholder 3"/>
          <p:cNvSpPr>
            <a:spLocks noGrp="1"/>
          </p:cNvSpPr>
          <p:nvPr>
            <p:ph type="body" sz="half" idx="2"/>
          </p:nvPr>
        </p:nvSpPr>
        <p:spPr>
          <a:xfrm>
            <a:off x="820673" y="5885146"/>
            <a:ext cx="7568438" cy="592159"/>
          </a:xfrm>
        </p:spPr>
        <p:txBody>
          <a:bodyPr lIns="91440" tIns="0" rIns="91440" bIns="0">
            <a:normAutofit/>
          </a:bodyPr>
          <a:lstStyle>
            <a:lvl1pPr marL="0" indent="0">
              <a:spcBef>
                <a:spcPts val="0"/>
              </a:spcBef>
              <a:spcAft>
                <a:spcPts val="598"/>
              </a:spcAft>
              <a:buNone/>
              <a:defRPr sz="1494">
                <a:solidFill>
                  <a:srgbClr val="FFFFFF"/>
                </a:solidFill>
              </a:defRPr>
            </a:lvl1pPr>
            <a:lvl2pPr marL="455508" indent="0">
              <a:buNone/>
              <a:defRPr sz="1196"/>
            </a:lvl2pPr>
            <a:lvl3pPr marL="911017" indent="0">
              <a:buNone/>
              <a:defRPr sz="996"/>
            </a:lvl3pPr>
            <a:lvl4pPr marL="1366525" indent="0">
              <a:buNone/>
              <a:defRPr sz="897"/>
            </a:lvl4pPr>
            <a:lvl5pPr marL="1822033" indent="0">
              <a:buNone/>
              <a:defRPr sz="897"/>
            </a:lvl5pPr>
            <a:lvl6pPr marL="2277542" indent="0">
              <a:buNone/>
              <a:defRPr sz="897"/>
            </a:lvl6pPr>
            <a:lvl7pPr marL="2733050" indent="0">
              <a:buNone/>
              <a:defRPr sz="897"/>
            </a:lvl7pPr>
            <a:lvl8pPr marL="3188559" indent="0">
              <a:buNone/>
              <a:defRPr sz="897"/>
            </a:lvl8pPr>
            <a:lvl9pPr marL="3644067" indent="0">
              <a:buNone/>
              <a:defRPr sz="897"/>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12700">
              <a:lnSpc>
                <a:spcPts val="2910"/>
              </a:lnSpc>
              <a:tabLst>
                <a:tab pos="3967479" algn="l"/>
              </a:tabLst>
            </a:pPr>
            <a:r>
              <a:rPr lang="en-US" spc="-10" smtClean="0"/>
              <a:t>System</a:t>
            </a:r>
            <a:r>
              <a:rPr lang="en-US" spc="-5" smtClean="0"/>
              <a:t>s</a:t>
            </a:r>
            <a:r>
              <a:rPr lang="en-US" smtClean="0"/>
              <a:t> </a:t>
            </a:r>
            <a:r>
              <a:rPr lang="en-US" spc="-10" smtClean="0"/>
              <a:t>Analysi</a:t>
            </a:r>
            <a:r>
              <a:rPr lang="en-US" spc="-5" smtClean="0"/>
              <a:t>s</a:t>
            </a:r>
            <a:r>
              <a:rPr lang="en-US" spc="5" smtClean="0"/>
              <a:t> </a:t>
            </a:r>
            <a:r>
              <a:rPr lang="en-US" spc="-10" smtClean="0"/>
              <a:t>An</a:t>
            </a:r>
            <a:r>
              <a:rPr lang="en-US" spc="-5" smtClean="0"/>
              <a:t>d</a:t>
            </a:r>
            <a:r>
              <a:rPr lang="en-US" smtClean="0"/>
              <a:t> </a:t>
            </a:r>
            <a:r>
              <a:rPr lang="en-US" spc="-5" smtClean="0"/>
              <a:t>Design</a:t>
            </a:r>
            <a:r>
              <a:rPr lang="en-US" smtClean="0"/>
              <a:t>	</a:t>
            </a:r>
            <a:r>
              <a:rPr lang="en-US" sz="2800" smtClean="0"/>
              <a:t>©</a:t>
            </a:r>
            <a:endParaRPr lang="en-US" sz="2800"/>
          </a:p>
        </p:txBody>
      </p:sp>
      <p:sp>
        <p:nvSpPr>
          <p:cNvPr id="6" name="Footer Placeholder 5"/>
          <p:cNvSpPr>
            <a:spLocks noGrp="1"/>
          </p:cNvSpPr>
          <p:nvPr>
            <p:ph type="ftr" sz="quarter" idx="11"/>
          </p:nvPr>
        </p:nvSpPr>
        <p:spPr/>
        <p:txBody>
          <a:bodyPr/>
          <a:lstStyle/>
          <a:p>
            <a:pPr marL="12700">
              <a:lnSpc>
                <a:spcPts val="2685"/>
              </a:lnSpc>
            </a:pPr>
            <a:r>
              <a:rPr lang="en-US" spc="-5" smtClean="0"/>
              <a:t>V.</a:t>
            </a:r>
            <a:r>
              <a:rPr lang="en-US" spc="-65" smtClean="0"/>
              <a:t> </a:t>
            </a:r>
            <a:r>
              <a:rPr lang="en-US" spc="-10" smtClean="0"/>
              <a:t>Rajaraman</a:t>
            </a:r>
            <a:endParaRPr lang="en-US" spc="-10" dirty="0"/>
          </a:p>
        </p:txBody>
      </p:sp>
      <p:sp>
        <p:nvSpPr>
          <p:cNvPr id="7" name="Slide Number Placeholder 6"/>
          <p:cNvSpPr>
            <a:spLocks noGrp="1"/>
          </p:cNvSpPr>
          <p:nvPr>
            <p:ph type="sldNum" sz="quarter" idx="12"/>
          </p:nvPr>
        </p:nvSpPr>
        <p:spPr/>
        <p:txBody>
          <a:bodyPr/>
          <a:lstStyle/>
          <a:p>
            <a:pPr marL="12700">
              <a:lnSpc>
                <a:spcPts val="2510"/>
              </a:lnSpc>
            </a:pPr>
            <a:r>
              <a:rPr lang="en-US" smtClean="0"/>
              <a:t>4.1.</a:t>
            </a:r>
            <a:fld id="{81D60167-4931-47E6-BA6A-407CBD079E47}" type="slidenum">
              <a:rPr smtClean="0"/>
              <a:pPr marL="12700">
                <a:lnSpc>
                  <a:spcPts val="2510"/>
                </a:lnSpc>
              </a:pPr>
              <a:t>‹#›</a:t>
            </a:fld>
            <a:endParaRPr dirty="0"/>
          </a:p>
        </p:txBody>
      </p:sp>
    </p:spTree>
    <p:extLst>
      <p:ext uri="{BB962C8B-B14F-4D97-AF65-F5344CB8AC3E}">
        <p14:creationId xmlns:p14="http://schemas.microsoft.com/office/powerpoint/2010/main" val="27254552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12700">
              <a:lnSpc>
                <a:spcPts val="2910"/>
              </a:lnSpc>
              <a:tabLst>
                <a:tab pos="3967479" algn="l"/>
              </a:tabLst>
            </a:pPr>
            <a:r>
              <a:rPr lang="en-US" spc="-10" smtClean="0"/>
              <a:t>System</a:t>
            </a:r>
            <a:r>
              <a:rPr lang="en-US" spc="-5" smtClean="0"/>
              <a:t>s</a:t>
            </a:r>
            <a:r>
              <a:rPr lang="en-US" smtClean="0"/>
              <a:t> </a:t>
            </a:r>
            <a:r>
              <a:rPr lang="en-US" spc="-10" smtClean="0"/>
              <a:t>Analysi</a:t>
            </a:r>
            <a:r>
              <a:rPr lang="en-US" spc="-5" smtClean="0"/>
              <a:t>s</a:t>
            </a:r>
            <a:r>
              <a:rPr lang="en-US" spc="5" smtClean="0"/>
              <a:t> </a:t>
            </a:r>
            <a:r>
              <a:rPr lang="en-US" spc="-10" smtClean="0"/>
              <a:t>An</a:t>
            </a:r>
            <a:r>
              <a:rPr lang="en-US" spc="-5" smtClean="0"/>
              <a:t>d</a:t>
            </a:r>
            <a:r>
              <a:rPr lang="en-US" smtClean="0"/>
              <a:t> </a:t>
            </a:r>
            <a:r>
              <a:rPr lang="en-US" spc="-5" smtClean="0"/>
              <a:t>Design</a:t>
            </a:r>
            <a:r>
              <a:rPr lang="en-US" smtClean="0"/>
              <a:t>	</a:t>
            </a:r>
            <a:r>
              <a:rPr lang="en-US" sz="2800" smtClean="0"/>
              <a:t>©</a:t>
            </a:r>
            <a:endParaRPr lang="en-US" sz="2800"/>
          </a:p>
        </p:txBody>
      </p:sp>
      <p:sp>
        <p:nvSpPr>
          <p:cNvPr id="5" name="Footer Placeholder 4"/>
          <p:cNvSpPr>
            <a:spLocks noGrp="1"/>
          </p:cNvSpPr>
          <p:nvPr>
            <p:ph type="ftr" sz="quarter" idx="11"/>
          </p:nvPr>
        </p:nvSpPr>
        <p:spPr/>
        <p:txBody>
          <a:bodyPr/>
          <a:lstStyle/>
          <a:p>
            <a:pPr marL="12700">
              <a:lnSpc>
                <a:spcPts val="2685"/>
              </a:lnSpc>
            </a:pPr>
            <a:r>
              <a:rPr lang="en-US" spc="-5" smtClean="0"/>
              <a:t>V.</a:t>
            </a:r>
            <a:r>
              <a:rPr lang="en-US" spc="-65" smtClean="0"/>
              <a:t> </a:t>
            </a:r>
            <a:r>
              <a:rPr lang="en-US" spc="-10" smtClean="0"/>
              <a:t>Rajaraman</a:t>
            </a:r>
            <a:endParaRPr lang="en-US" spc="-10" dirty="0"/>
          </a:p>
        </p:txBody>
      </p:sp>
      <p:sp>
        <p:nvSpPr>
          <p:cNvPr id="6" name="Slide Number Placeholder 5"/>
          <p:cNvSpPr>
            <a:spLocks noGrp="1"/>
          </p:cNvSpPr>
          <p:nvPr>
            <p:ph type="sldNum" sz="quarter" idx="12"/>
          </p:nvPr>
        </p:nvSpPr>
        <p:spPr/>
        <p:txBody>
          <a:bodyPr/>
          <a:lstStyle/>
          <a:p>
            <a:pPr marL="12700">
              <a:lnSpc>
                <a:spcPts val="2510"/>
              </a:lnSpc>
            </a:pPr>
            <a:r>
              <a:rPr lang="en-US" smtClean="0"/>
              <a:t>4.1.</a:t>
            </a:r>
            <a:fld id="{81D60167-4931-47E6-BA6A-407CBD079E47}" type="slidenum">
              <a:rPr smtClean="0"/>
              <a:pPr marL="12700">
                <a:lnSpc>
                  <a:spcPts val="2510"/>
                </a:lnSpc>
              </a:pPr>
              <a:t>‹#›</a:t>
            </a:fld>
            <a:endParaRPr dirty="0"/>
          </a:p>
        </p:txBody>
      </p:sp>
    </p:spTree>
    <p:extLst>
      <p:ext uri="{BB962C8B-B14F-4D97-AF65-F5344CB8AC3E}">
        <p14:creationId xmlns:p14="http://schemas.microsoft.com/office/powerpoint/2010/main" val="14582564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76" y="6377093"/>
            <a:ext cx="9116226" cy="4555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10856"/>
            <a:ext cx="9116226" cy="637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25499" y="413243"/>
            <a:ext cx="1966198" cy="573609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6904" y="413243"/>
            <a:ext cx="5784612" cy="5736096"/>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marL="12700">
              <a:lnSpc>
                <a:spcPts val="2910"/>
              </a:lnSpc>
              <a:tabLst>
                <a:tab pos="3967479" algn="l"/>
              </a:tabLst>
            </a:pPr>
            <a:r>
              <a:rPr lang="en-US" spc="-10" smtClean="0"/>
              <a:t>System</a:t>
            </a:r>
            <a:r>
              <a:rPr lang="en-US" spc="-5" smtClean="0"/>
              <a:t>s</a:t>
            </a:r>
            <a:r>
              <a:rPr lang="en-US" smtClean="0"/>
              <a:t> </a:t>
            </a:r>
            <a:r>
              <a:rPr lang="en-US" spc="-10" smtClean="0"/>
              <a:t>Analysi</a:t>
            </a:r>
            <a:r>
              <a:rPr lang="en-US" spc="-5" smtClean="0"/>
              <a:t>s</a:t>
            </a:r>
            <a:r>
              <a:rPr lang="en-US" spc="5" smtClean="0"/>
              <a:t> </a:t>
            </a:r>
            <a:r>
              <a:rPr lang="en-US" spc="-10" smtClean="0"/>
              <a:t>An</a:t>
            </a:r>
            <a:r>
              <a:rPr lang="en-US" spc="-5" smtClean="0"/>
              <a:t>d</a:t>
            </a:r>
            <a:r>
              <a:rPr lang="en-US" smtClean="0"/>
              <a:t> </a:t>
            </a:r>
            <a:r>
              <a:rPr lang="en-US" spc="-5" smtClean="0"/>
              <a:t>Design</a:t>
            </a:r>
            <a:r>
              <a:rPr lang="en-US" smtClean="0"/>
              <a:t>	</a:t>
            </a:r>
            <a:r>
              <a:rPr lang="en-US" sz="2800" smtClean="0"/>
              <a:t>©</a:t>
            </a:r>
            <a:endParaRPr lang="en-US" sz="2800"/>
          </a:p>
        </p:txBody>
      </p:sp>
      <p:sp>
        <p:nvSpPr>
          <p:cNvPr id="5" name="Footer Placeholder 4"/>
          <p:cNvSpPr>
            <a:spLocks noGrp="1"/>
          </p:cNvSpPr>
          <p:nvPr>
            <p:ph type="ftr" sz="quarter" idx="11"/>
          </p:nvPr>
        </p:nvSpPr>
        <p:spPr/>
        <p:txBody>
          <a:bodyPr/>
          <a:lstStyle/>
          <a:p>
            <a:pPr marL="12700">
              <a:lnSpc>
                <a:spcPts val="2685"/>
              </a:lnSpc>
            </a:pPr>
            <a:r>
              <a:rPr lang="en-US" spc="-5" smtClean="0"/>
              <a:t>V.</a:t>
            </a:r>
            <a:r>
              <a:rPr lang="en-US" spc="-65" smtClean="0"/>
              <a:t> </a:t>
            </a:r>
            <a:r>
              <a:rPr lang="en-US" spc="-10" smtClean="0"/>
              <a:t>Rajaraman</a:t>
            </a:r>
            <a:endParaRPr lang="en-US" spc="-10" dirty="0"/>
          </a:p>
        </p:txBody>
      </p:sp>
      <p:sp>
        <p:nvSpPr>
          <p:cNvPr id="6" name="Slide Number Placeholder 5"/>
          <p:cNvSpPr>
            <a:spLocks noGrp="1"/>
          </p:cNvSpPr>
          <p:nvPr>
            <p:ph type="sldNum" sz="quarter" idx="12"/>
          </p:nvPr>
        </p:nvSpPr>
        <p:spPr/>
        <p:txBody>
          <a:bodyPr/>
          <a:lstStyle/>
          <a:p>
            <a:pPr marL="12700">
              <a:lnSpc>
                <a:spcPts val="2510"/>
              </a:lnSpc>
            </a:pPr>
            <a:r>
              <a:rPr lang="en-US" smtClean="0"/>
              <a:t>4.1.</a:t>
            </a:r>
            <a:fld id="{81D60167-4931-47E6-BA6A-407CBD079E47}" type="slidenum">
              <a:rPr smtClean="0"/>
              <a:pPr marL="12700">
                <a:lnSpc>
                  <a:spcPts val="2510"/>
                </a:lnSpc>
              </a:pPr>
              <a:t>‹#›</a:t>
            </a:fld>
            <a:endParaRPr dirty="0"/>
          </a:p>
        </p:txBody>
      </p:sp>
    </p:spTree>
    <p:extLst>
      <p:ext uri="{BB962C8B-B14F-4D97-AF65-F5344CB8AC3E}">
        <p14:creationId xmlns:p14="http://schemas.microsoft.com/office/powerpoint/2010/main" val="2903273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2377" y="6377093"/>
            <a:ext cx="9116226" cy="4555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10856"/>
            <a:ext cx="9116226" cy="637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0674" y="756141"/>
            <a:ext cx="7522845" cy="3552952"/>
          </a:xfrm>
        </p:spPr>
        <p:txBody>
          <a:bodyPr anchor="b" anchorCtr="0">
            <a:normAutofit/>
          </a:bodyPr>
          <a:lstStyle>
            <a:lvl1pPr>
              <a:lnSpc>
                <a:spcPct val="85000"/>
              </a:lnSpc>
              <a:defRPr sz="797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0674" y="4436635"/>
            <a:ext cx="7522845" cy="1138767"/>
          </a:xfrm>
        </p:spPr>
        <p:txBody>
          <a:bodyPr lIns="91440" rIns="91440" anchor="t" anchorCtr="0">
            <a:normAutofit/>
          </a:bodyPr>
          <a:lstStyle>
            <a:lvl1pPr marL="0" indent="0">
              <a:buNone/>
              <a:defRPr sz="2391" cap="all" spc="199" baseline="0">
                <a:solidFill>
                  <a:schemeClr val="tx2"/>
                </a:solidFill>
                <a:latin typeface="+mj-lt"/>
              </a:defRPr>
            </a:lvl1pPr>
            <a:lvl2pPr marL="455508" indent="0">
              <a:buNone/>
              <a:defRPr sz="1793">
                <a:solidFill>
                  <a:schemeClr val="tx1">
                    <a:tint val="75000"/>
                  </a:schemeClr>
                </a:solidFill>
              </a:defRPr>
            </a:lvl2pPr>
            <a:lvl3pPr marL="911017" indent="0">
              <a:buNone/>
              <a:defRPr sz="1594">
                <a:solidFill>
                  <a:schemeClr val="tx1">
                    <a:tint val="75000"/>
                  </a:schemeClr>
                </a:solidFill>
              </a:defRPr>
            </a:lvl3pPr>
            <a:lvl4pPr marL="1366525" indent="0">
              <a:buNone/>
              <a:defRPr sz="1395">
                <a:solidFill>
                  <a:schemeClr val="tx1">
                    <a:tint val="75000"/>
                  </a:schemeClr>
                </a:solidFill>
              </a:defRPr>
            </a:lvl4pPr>
            <a:lvl5pPr marL="1822033" indent="0">
              <a:buNone/>
              <a:defRPr sz="1395">
                <a:solidFill>
                  <a:schemeClr val="tx1">
                    <a:tint val="75000"/>
                  </a:schemeClr>
                </a:solidFill>
              </a:defRPr>
            </a:lvl5pPr>
            <a:lvl6pPr marL="2277542" indent="0">
              <a:buNone/>
              <a:defRPr sz="1395">
                <a:solidFill>
                  <a:schemeClr val="tx1">
                    <a:tint val="75000"/>
                  </a:schemeClr>
                </a:solidFill>
              </a:defRPr>
            </a:lvl6pPr>
            <a:lvl7pPr marL="2733050" indent="0">
              <a:buNone/>
              <a:defRPr sz="1395">
                <a:solidFill>
                  <a:schemeClr val="tx1">
                    <a:tint val="75000"/>
                  </a:schemeClr>
                </a:solidFill>
              </a:defRPr>
            </a:lvl7pPr>
            <a:lvl8pPr marL="3188559" indent="0">
              <a:buNone/>
              <a:defRPr sz="1395">
                <a:solidFill>
                  <a:schemeClr val="tx1">
                    <a:tint val="75000"/>
                  </a:schemeClr>
                </a:solidFill>
              </a:defRPr>
            </a:lvl8pPr>
            <a:lvl9pPr marL="3644067" indent="0">
              <a:buNone/>
              <a:defRPr sz="1395">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22-Jul-19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a:off x="903228" y="4327313"/>
            <a:ext cx="7386066"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1224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0674" y="285545"/>
            <a:ext cx="7522845" cy="1445384"/>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0674" y="1838898"/>
            <a:ext cx="3693033" cy="40084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50486" y="1838902"/>
            <a:ext cx="3693033" cy="400845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22-Jul-19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948707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0674" y="285545"/>
            <a:ext cx="7522845" cy="144538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0674" y="1839215"/>
            <a:ext cx="3693033" cy="733555"/>
          </a:xfrm>
        </p:spPr>
        <p:txBody>
          <a:bodyPr lIns="91440" rIns="91440" anchor="ctr">
            <a:normAutofit/>
          </a:bodyPr>
          <a:lstStyle>
            <a:lvl1pPr marL="0" indent="0">
              <a:buNone/>
              <a:defRPr sz="1993" b="0" cap="all" baseline="0">
                <a:solidFill>
                  <a:schemeClr val="tx2"/>
                </a:solidFill>
              </a:defRPr>
            </a:lvl1pPr>
            <a:lvl2pPr marL="455508" indent="0">
              <a:buNone/>
              <a:defRPr sz="1993" b="1"/>
            </a:lvl2pPr>
            <a:lvl3pPr marL="911017" indent="0">
              <a:buNone/>
              <a:defRPr sz="1793" b="1"/>
            </a:lvl3pPr>
            <a:lvl4pPr marL="1366525" indent="0">
              <a:buNone/>
              <a:defRPr sz="1594" b="1"/>
            </a:lvl4pPr>
            <a:lvl5pPr marL="1822033" indent="0">
              <a:buNone/>
              <a:defRPr sz="1594" b="1"/>
            </a:lvl5pPr>
            <a:lvl6pPr marL="2277542" indent="0">
              <a:buNone/>
              <a:defRPr sz="1594" b="1"/>
            </a:lvl6pPr>
            <a:lvl7pPr marL="2733050" indent="0">
              <a:buNone/>
              <a:defRPr sz="1594" b="1"/>
            </a:lvl7pPr>
            <a:lvl8pPr marL="3188559" indent="0">
              <a:buNone/>
              <a:defRPr sz="1594" b="1"/>
            </a:lvl8pPr>
            <a:lvl9pPr marL="3644067" indent="0">
              <a:buNone/>
              <a:defRPr sz="1594" b="1"/>
            </a:lvl9pPr>
          </a:lstStyle>
          <a:p>
            <a:pPr lvl="0"/>
            <a:r>
              <a:rPr lang="en-US" smtClean="0"/>
              <a:t>Click to edit Master text styles</a:t>
            </a:r>
          </a:p>
        </p:txBody>
      </p:sp>
      <p:sp>
        <p:nvSpPr>
          <p:cNvPr id="4" name="Content Placeholder 3"/>
          <p:cNvSpPr>
            <a:spLocks noGrp="1"/>
          </p:cNvSpPr>
          <p:nvPr>
            <p:ph sz="half" idx="2"/>
          </p:nvPr>
        </p:nvSpPr>
        <p:spPr>
          <a:xfrm>
            <a:off x="820674" y="2572770"/>
            <a:ext cx="3693033" cy="32745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50486" y="1839215"/>
            <a:ext cx="3693033" cy="733555"/>
          </a:xfrm>
        </p:spPr>
        <p:txBody>
          <a:bodyPr lIns="91440" rIns="91440" anchor="ctr">
            <a:normAutofit/>
          </a:bodyPr>
          <a:lstStyle>
            <a:lvl1pPr marL="0" indent="0">
              <a:buNone/>
              <a:defRPr sz="1993" b="0" cap="all" baseline="0">
                <a:solidFill>
                  <a:schemeClr val="tx2"/>
                </a:solidFill>
              </a:defRPr>
            </a:lvl1pPr>
            <a:lvl2pPr marL="455508" indent="0">
              <a:buNone/>
              <a:defRPr sz="1993" b="1"/>
            </a:lvl2pPr>
            <a:lvl3pPr marL="911017" indent="0">
              <a:buNone/>
              <a:defRPr sz="1793" b="1"/>
            </a:lvl3pPr>
            <a:lvl4pPr marL="1366525" indent="0">
              <a:buNone/>
              <a:defRPr sz="1594" b="1"/>
            </a:lvl4pPr>
            <a:lvl5pPr marL="1822033" indent="0">
              <a:buNone/>
              <a:defRPr sz="1594" b="1"/>
            </a:lvl5pPr>
            <a:lvl6pPr marL="2277542" indent="0">
              <a:buNone/>
              <a:defRPr sz="1594" b="1"/>
            </a:lvl6pPr>
            <a:lvl7pPr marL="2733050" indent="0">
              <a:buNone/>
              <a:defRPr sz="1594" b="1"/>
            </a:lvl7pPr>
            <a:lvl8pPr marL="3188559" indent="0">
              <a:buNone/>
              <a:defRPr sz="1594" b="1"/>
            </a:lvl8pPr>
            <a:lvl9pPr marL="3644067" indent="0">
              <a:buNone/>
              <a:defRPr sz="1594" b="1"/>
            </a:lvl9pPr>
          </a:lstStyle>
          <a:p>
            <a:pPr lvl="0"/>
            <a:r>
              <a:rPr lang="en-US" smtClean="0"/>
              <a:t>Click to edit Master text styles</a:t>
            </a:r>
          </a:p>
        </p:txBody>
      </p:sp>
      <p:sp>
        <p:nvSpPr>
          <p:cNvPr id="6" name="Content Placeholder 5"/>
          <p:cNvSpPr>
            <a:spLocks noGrp="1"/>
          </p:cNvSpPr>
          <p:nvPr>
            <p:ph sz="quarter" idx="4"/>
          </p:nvPr>
        </p:nvSpPr>
        <p:spPr>
          <a:xfrm>
            <a:off x="4650486" y="2572770"/>
            <a:ext cx="3693033" cy="32745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22-Jul-19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37311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22-Jul-19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22387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2377" y="6377093"/>
            <a:ext cx="9116226" cy="4555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3" y="6310856"/>
            <a:ext cx="9116226" cy="637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D8BD707-D9CF-40AE-B4C6-C98DA3205C09}" type="datetimeFigureOut">
              <a:rPr lang="en-US" smtClean="0"/>
              <a:pPr/>
              <a:t>22-Jul-19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62986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14" y="0"/>
            <a:ext cx="3029654" cy="68326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21636" y="0"/>
            <a:ext cx="47873" cy="6832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1947" y="592158"/>
            <a:ext cx="2393633" cy="2277533"/>
          </a:xfrm>
        </p:spPr>
        <p:txBody>
          <a:bodyPr anchor="b">
            <a:normAutofit/>
          </a:bodyPr>
          <a:lstStyle>
            <a:lvl1pPr>
              <a:defRPr sz="3587"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450627" y="728811"/>
            <a:ext cx="4995478" cy="523832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1947" y="2915243"/>
            <a:ext cx="2393633" cy="3366609"/>
          </a:xfrm>
        </p:spPr>
        <p:txBody>
          <a:bodyPr lIns="91440" rIns="91440">
            <a:normAutofit/>
          </a:bodyPr>
          <a:lstStyle>
            <a:lvl1pPr marL="0" indent="0">
              <a:buNone/>
              <a:defRPr sz="1494">
                <a:solidFill>
                  <a:srgbClr val="FFFFFF"/>
                </a:solidFill>
              </a:defRPr>
            </a:lvl1pPr>
            <a:lvl2pPr marL="455508" indent="0">
              <a:buNone/>
              <a:defRPr sz="1196"/>
            </a:lvl2pPr>
            <a:lvl3pPr marL="911017" indent="0">
              <a:buNone/>
              <a:defRPr sz="996"/>
            </a:lvl3pPr>
            <a:lvl4pPr marL="1366525" indent="0">
              <a:buNone/>
              <a:defRPr sz="897"/>
            </a:lvl4pPr>
            <a:lvl5pPr marL="1822033" indent="0">
              <a:buNone/>
              <a:defRPr sz="897"/>
            </a:lvl5pPr>
            <a:lvl6pPr marL="2277542" indent="0">
              <a:buNone/>
              <a:defRPr sz="897"/>
            </a:lvl6pPr>
            <a:lvl7pPr marL="2733050" indent="0">
              <a:buNone/>
              <a:defRPr sz="897"/>
            </a:lvl7pPr>
            <a:lvl8pPr marL="3188559" indent="0">
              <a:buNone/>
              <a:defRPr sz="897"/>
            </a:lvl8pPr>
            <a:lvl9pPr marL="3644067" indent="0">
              <a:buNone/>
              <a:defRPr sz="897"/>
            </a:lvl9pPr>
          </a:lstStyle>
          <a:p>
            <a:pPr lvl="0"/>
            <a:r>
              <a:rPr lang="en-US" smtClean="0"/>
              <a:t>Click to edit Master text styles</a:t>
            </a:r>
          </a:p>
        </p:txBody>
      </p:sp>
      <p:sp>
        <p:nvSpPr>
          <p:cNvPr id="5" name="Date Placeholder 4"/>
          <p:cNvSpPr>
            <a:spLocks noGrp="1"/>
          </p:cNvSpPr>
          <p:nvPr>
            <p:ph type="dt" sz="half" idx="10"/>
          </p:nvPr>
        </p:nvSpPr>
        <p:spPr>
          <a:xfrm>
            <a:off x="348166" y="6435863"/>
            <a:ext cx="1958428" cy="363773"/>
          </a:xfrm>
        </p:spPr>
        <p:txBody>
          <a:bodyPr/>
          <a:lstStyle>
            <a:lvl1pPr algn="l">
              <a:defRPr/>
            </a:lvl1pPr>
          </a:lstStyle>
          <a:p>
            <a:fld id="{1D8BD707-D9CF-40AE-B4C6-C98DA3205C09}" type="datetimeFigureOut">
              <a:rPr lang="en-US" smtClean="0"/>
              <a:pPr/>
              <a:t>22-Jul-19</a:t>
            </a:fld>
            <a:endParaRPr lang="en-US"/>
          </a:p>
        </p:txBody>
      </p:sp>
      <p:sp>
        <p:nvSpPr>
          <p:cNvPr id="6" name="Footer Placeholder 5"/>
          <p:cNvSpPr>
            <a:spLocks noGrp="1"/>
          </p:cNvSpPr>
          <p:nvPr>
            <p:ph type="ftr" sz="quarter" idx="11"/>
          </p:nvPr>
        </p:nvSpPr>
        <p:spPr>
          <a:xfrm>
            <a:off x="3590449" y="6435863"/>
            <a:ext cx="3476466" cy="363773"/>
          </a:xfrm>
        </p:spPr>
        <p:txBody>
          <a:bodyPr/>
          <a:lstStyle>
            <a:lvl1pPr algn="l">
              <a:defRPr>
                <a:solidFill>
                  <a:schemeClr val="tx2"/>
                </a:solidFill>
              </a:defRPr>
            </a:lvl1pPr>
          </a:lstStyle>
          <a:p>
            <a:endParaRPr lang="en-US">
              <a:solidFill>
                <a:srgbClr val="637052"/>
              </a:solidFill>
            </a:endParaRP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B6F15528-21DE-4FAA-801E-634DDDAF4B2B}" type="slidenum">
              <a:rPr lang="en-US" smtClean="0">
                <a:solidFill>
                  <a:srgbClr val="637052"/>
                </a:solidFill>
              </a:rPr>
              <a:pPr/>
              <a:t>‹#›</a:t>
            </a:fld>
            <a:endParaRPr lang="en-US">
              <a:solidFill>
                <a:srgbClr val="637052"/>
              </a:solidFill>
            </a:endParaRPr>
          </a:p>
        </p:txBody>
      </p:sp>
    </p:spTree>
    <p:extLst>
      <p:ext uri="{BB962C8B-B14F-4D97-AF65-F5344CB8AC3E}">
        <p14:creationId xmlns:p14="http://schemas.microsoft.com/office/powerpoint/2010/main" val="1033017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1" y="4934656"/>
            <a:ext cx="9116226" cy="189794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3" y="4896872"/>
            <a:ext cx="9116226" cy="6377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0674" y="5056124"/>
            <a:ext cx="7568438" cy="819912"/>
          </a:xfrm>
        </p:spPr>
        <p:txBody>
          <a:bodyPr tIns="0" bIns="0" anchor="b">
            <a:noAutofit/>
          </a:bodyPr>
          <a:lstStyle>
            <a:lvl1pPr>
              <a:defRPr sz="3587"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3" y="0"/>
            <a:ext cx="9118589" cy="4896872"/>
          </a:xfrm>
          <a:blipFill>
            <a:blip r:embed="rId2"/>
            <a:stretch>
              <a:fillRect/>
            </a:stretch>
          </a:blipFill>
        </p:spPr>
        <p:txBody>
          <a:bodyPr lIns="457200" tIns="457200" anchor="t"/>
          <a:lstStyle>
            <a:lvl1pPr marL="0" indent="0">
              <a:buNone/>
              <a:defRPr sz="3188">
                <a:solidFill>
                  <a:schemeClr val="bg1"/>
                </a:solidFill>
              </a:defRPr>
            </a:lvl1pPr>
            <a:lvl2pPr marL="455508" indent="0">
              <a:buNone/>
              <a:defRPr sz="2790"/>
            </a:lvl2pPr>
            <a:lvl3pPr marL="911017" indent="0">
              <a:buNone/>
              <a:defRPr sz="2391"/>
            </a:lvl3pPr>
            <a:lvl4pPr marL="1366525" indent="0">
              <a:buNone/>
              <a:defRPr sz="1993"/>
            </a:lvl4pPr>
            <a:lvl5pPr marL="1822033" indent="0">
              <a:buNone/>
              <a:defRPr sz="1993"/>
            </a:lvl5pPr>
            <a:lvl6pPr marL="2277542" indent="0">
              <a:buNone/>
              <a:defRPr sz="1993"/>
            </a:lvl6pPr>
            <a:lvl7pPr marL="2733050" indent="0">
              <a:buNone/>
              <a:defRPr sz="1993"/>
            </a:lvl7pPr>
            <a:lvl8pPr marL="3188559" indent="0">
              <a:buNone/>
              <a:defRPr sz="1993"/>
            </a:lvl8pPr>
            <a:lvl9pPr marL="3644067" indent="0">
              <a:buNone/>
              <a:defRPr sz="1993"/>
            </a:lvl9pPr>
          </a:lstStyle>
          <a:p>
            <a:r>
              <a:rPr lang="en-US" smtClean="0"/>
              <a:t>Click icon to add picture</a:t>
            </a:r>
            <a:endParaRPr lang="en-US" dirty="0"/>
          </a:p>
        </p:txBody>
      </p:sp>
      <p:sp>
        <p:nvSpPr>
          <p:cNvPr id="4" name="Text Placeholder 3"/>
          <p:cNvSpPr>
            <a:spLocks noGrp="1"/>
          </p:cNvSpPr>
          <p:nvPr>
            <p:ph type="body" sz="half" idx="2"/>
          </p:nvPr>
        </p:nvSpPr>
        <p:spPr>
          <a:xfrm>
            <a:off x="820673" y="5885146"/>
            <a:ext cx="7568438" cy="592159"/>
          </a:xfrm>
        </p:spPr>
        <p:txBody>
          <a:bodyPr lIns="91440" tIns="0" rIns="91440" bIns="0">
            <a:normAutofit/>
          </a:bodyPr>
          <a:lstStyle>
            <a:lvl1pPr marL="0" indent="0">
              <a:spcBef>
                <a:spcPts val="0"/>
              </a:spcBef>
              <a:spcAft>
                <a:spcPts val="598"/>
              </a:spcAft>
              <a:buNone/>
              <a:defRPr sz="1494">
                <a:solidFill>
                  <a:srgbClr val="FFFFFF"/>
                </a:solidFill>
              </a:defRPr>
            </a:lvl1pPr>
            <a:lvl2pPr marL="455508" indent="0">
              <a:buNone/>
              <a:defRPr sz="1196"/>
            </a:lvl2pPr>
            <a:lvl3pPr marL="911017" indent="0">
              <a:buNone/>
              <a:defRPr sz="996"/>
            </a:lvl3pPr>
            <a:lvl4pPr marL="1366525" indent="0">
              <a:buNone/>
              <a:defRPr sz="897"/>
            </a:lvl4pPr>
            <a:lvl5pPr marL="1822033" indent="0">
              <a:buNone/>
              <a:defRPr sz="897"/>
            </a:lvl5pPr>
            <a:lvl6pPr marL="2277542" indent="0">
              <a:buNone/>
              <a:defRPr sz="897"/>
            </a:lvl6pPr>
            <a:lvl7pPr marL="2733050" indent="0">
              <a:buNone/>
              <a:defRPr sz="897"/>
            </a:lvl7pPr>
            <a:lvl8pPr marL="3188559" indent="0">
              <a:buNone/>
              <a:defRPr sz="897"/>
            </a:lvl8pPr>
            <a:lvl9pPr marL="3644067" indent="0">
              <a:buNone/>
              <a:defRPr sz="897"/>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22-Jul-19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34973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25">
          <a:fgClr>
            <a:schemeClr val="accent1"/>
          </a:fgClr>
          <a:bgClr>
            <a:schemeClr val="bg1"/>
          </a:bgClr>
        </a:pattFill>
        <a:effectLst/>
      </p:bgPr>
    </p:bg>
    <p:spTree>
      <p:nvGrpSpPr>
        <p:cNvPr id="1" name=""/>
        <p:cNvGrpSpPr/>
        <p:nvPr/>
      </p:nvGrpSpPr>
      <p:grpSpPr>
        <a:xfrm>
          <a:off x="0" y="0"/>
          <a:ext cx="0" cy="0"/>
          <a:chOff x="0" y="0"/>
          <a:chExt cx="0" cy="0"/>
        </a:xfrm>
      </p:grpSpPr>
      <p:sp>
        <p:nvSpPr>
          <p:cNvPr id="7" name="Rectangle 6"/>
          <p:cNvSpPr/>
          <p:nvPr/>
        </p:nvSpPr>
        <p:spPr>
          <a:xfrm>
            <a:off x="1" y="6377093"/>
            <a:ext cx="9118601" cy="4555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10857"/>
            <a:ext cx="9118601" cy="657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0674" y="285545"/>
            <a:ext cx="7522845" cy="144538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0673" y="1838898"/>
            <a:ext cx="7522846" cy="4008459"/>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0677" y="6435863"/>
            <a:ext cx="1849052" cy="363773"/>
          </a:xfrm>
          <a:prstGeom prst="rect">
            <a:avLst/>
          </a:prstGeom>
        </p:spPr>
        <p:txBody>
          <a:bodyPr vert="horz" lIns="91440" tIns="45720" rIns="91440" bIns="45720" rtlCol="0" anchor="ctr"/>
          <a:lstStyle>
            <a:lvl1pPr algn="l">
              <a:defRPr sz="897">
                <a:solidFill>
                  <a:srgbClr val="FFFFFF"/>
                </a:solidFill>
              </a:defRPr>
            </a:lvl1pPr>
          </a:lstStyle>
          <a:p>
            <a:fld id="{1D8BD707-D9CF-40AE-B4C6-C98DA3205C09}" type="datetimeFigureOut">
              <a:rPr lang="en-US" smtClean="0"/>
              <a:pPr/>
              <a:t>22-Jul-19</a:t>
            </a:fld>
            <a:endParaRPr lang="en-US"/>
          </a:p>
        </p:txBody>
      </p:sp>
      <p:sp>
        <p:nvSpPr>
          <p:cNvPr id="5" name="Footer Placeholder 4"/>
          <p:cNvSpPr>
            <a:spLocks noGrp="1"/>
          </p:cNvSpPr>
          <p:nvPr>
            <p:ph type="ftr" sz="quarter" idx="3"/>
          </p:nvPr>
        </p:nvSpPr>
        <p:spPr>
          <a:xfrm>
            <a:off x="2756961" y="6435863"/>
            <a:ext cx="3607055" cy="363773"/>
          </a:xfrm>
          <a:prstGeom prst="rect">
            <a:avLst/>
          </a:prstGeom>
        </p:spPr>
        <p:txBody>
          <a:bodyPr vert="horz" lIns="91440" tIns="45720" rIns="91440" bIns="45720" rtlCol="0" anchor="ctr"/>
          <a:lstStyle>
            <a:lvl1pPr algn="ctr">
              <a:defRPr sz="897"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04719" y="6435863"/>
            <a:ext cx="981286" cy="363773"/>
          </a:xfrm>
          <a:prstGeom prst="rect">
            <a:avLst/>
          </a:prstGeom>
        </p:spPr>
        <p:txBody>
          <a:bodyPr vert="horz" lIns="91440" tIns="45720" rIns="91440" bIns="45720" rtlCol="0" anchor="ctr"/>
          <a:lstStyle>
            <a:lvl1pPr algn="r">
              <a:defRPr sz="1046">
                <a:solidFill>
                  <a:srgbClr val="FFFFFF"/>
                </a:solidFill>
              </a:defRPr>
            </a:lvl1pPr>
          </a:lstStyle>
          <a:p>
            <a:fld id="{B6F15528-21DE-4FAA-801E-634DDDAF4B2B}" type="slidenum">
              <a:rPr lang="en-US" smtClean="0"/>
              <a:pPr/>
              <a:t>‹#›</a:t>
            </a:fld>
            <a:endParaRPr lang="en-US"/>
          </a:p>
        </p:txBody>
      </p:sp>
      <p:cxnSp>
        <p:nvCxnSpPr>
          <p:cNvPr id="10" name="Straight Connector 9"/>
          <p:cNvCxnSpPr/>
          <p:nvPr/>
        </p:nvCxnSpPr>
        <p:spPr>
          <a:xfrm>
            <a:off x="892662" y="1731409"/>
            <a:ext cx="7454456"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56147748"/>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txStyles>
    <p:titleStyle>
      <a:lvl1pPr algn="l" defTabSz="911017" rtl="0" eaLnBrk="1" latinLnBrk="0" hangingPunct="1">
        <a:lnSpc>
          <a:spcPct val="85000"/>
        </a:lnSpc>
        <a:spcBef>
          <a:spcPct val="0"/>
        </a:spcBef>
        <a:buNone/>
        <a:defRPr sz="4782" kern="1200" spc="-50" baseline="0">
          <a:solidFill>
            <a:schemeClr val="tx1">
              <a:lumMod val="75000"/>
              <a:lumOff val="25000"/>
            </a:schemeClr>
          </a:solidFill>
          <a:latin typeface="+mj-lt"/>
          <a:ea typeface="+mj-ea"/>
          <a:cs typeface="+mj-cs"/>
        </a:defRPr>
      </a:lvl1pPr>
    </p:titleStyle>
    <p:bodyStyle>
      <a:lvl1pPr marL="91102" indent="-91102" algn="l" defTabSz="911017" rtl="0" eaLnBrk="1" latinLnBrk="0" hangingPunct="1">
        <a:lnSpc>
          <a:spcPct val="90000"/>
        </a:lnSpc>
        <a:spcBef>
          <a:spcPts val="1196"/>
        </a:spcBef>
        <a:spcAft>
          <a:spcPts val="199"/>
        </a:spcAft>
        <a:buClr>
          <a:schemeClr val="accent1"/>
        </a:buClr>
        <a:buSzPct val="100000"/>
        <a:buFont typeface="Calibri" panose="020F0502020204030204" pitchFamily="34" charset="0"/>
        <a:buChar char=" "/>
        <a:defRPr sz="1993" kern="1200">
          <a:solidFill>
            <a:schemeClr val="tx1">
              <a:lumMod val="75000"/>
              <a:lumOff val="25000"/>
            </a:schemeClr>
          </a:solidFill>
          <a:latin typeface="+mn-lt"/>
          <a:ea typeface="+mn-ea"/>
          <a:cs typeface="+mn-cs"/>
        </a:defRPr>
      </a:lvl1pPr>
      <a:lvl2pPr marL="382627" indent="-182203" algn="l" defTabSz="911017" rtl="0" eaLnBrk="1" latinLnBrk="0" hangingPunct="1">
        <a:lnSpc>
          <a:spcPct val="90000"/>
        </a:lnSpc>
        <a:spcBef>
          <a:spcPts val="199"/>
        </a:spcBef>
        <a:spcAft>
          <a:spcPts val="399"/>
        </a:spcAft>
        <a:buClr>
          <a:schemeClr val="accent1"/>
        </a:buClr>
        <a:buFont typeface="Calibri" pitchFamily="34" charset="0"/>
        <a:buChar char="◦"/>
        <a:defRPr sz="1793" kern="1200">
          <a:solidFill>
            <a:schemeClr val="tx1">
              <a:lumMod val="75000"/>
              <a:lumOff val="25000"/>
            </a:schemeClr>
          </a:solidFill>
          <a:latin typeface="+mn-lt"/>
          <a:ea typeface="+mn-ea"/>
          <a:cs typeface="+mn-cs"/>
        </a:defRPr>
      </a:lvl2pPr>
      <a:lvl3pPr marL="564830" indent="-182203" algn="l" defTabSz="911017" rtl="0" eaLnBrk="1" latinLnBrk="0" hangingPunct="1">
        <a:lnSpc>
          <a:spcPct val="90000"/>
        </a:lnSpc>
        <a:spcBef>
          <a:spcPts val="199"/>
        </a:spcBef>
        <a:spcAft>
          <a:spcPts val="399"/>
        </a:spcAft>
        <a:buClr>
          <a:schemeClr val="accent1"/>
        </a:buClr>
        <a:buFont typeface="Calibri" pitchFamily="34" charset="0"/>
        <a:buChar char="◦"/>
        <a:defRPr sz="1395" kern="1200">
          <a:solidFill>
            <a:schemeClr val="tx1">
              <a:lumMod val="75000"/>
              <a:lumOff val="25000"/>
            </a:schemeClr>
          </a:solidFill>
          <a:latin typeface="+mn-lt"/>
          <a:ea typeface="+mn-ea"/>
          <a:cs typeface="+mn-cs"/>
        </a:defRPr>
      </a:lvl3pPr>
      <a:lvl4pPr marL="747034" indent="-182203" algn="l" defTabSz="911017" rtl="0" eaLnBrk="1" latinLnBrk="0" hangingPunct="1">
        <a:lnSpc>
          <a:spcPct val="90000"/>
        </a:lnSpc>
        <a:spcBef>
          <a:spcPts val="199"/>
        </a:spcBef>
        <a:spcAft>
          <a:spcPts val="399"/>
        </a:spcAft>
        <a:buClr>
          <a:schemeClr val="accent1"/>
        </a:buClr>
        <a:buFont typeface="Calibri" pitchFamily="34" charset="0"/>
        <a:buChar char="◦"/>
        <a:defRPr sz="1395" kern="1200">
          <a:solidFill>
            <a:schemeClr val="tx1">
              <a:lumMod val="75000"/>
              <a:lumOff val="25000"/>
            </a:schemeClr>
          </a:solidFill>
          <a:latin typeface="+mn-lt"/>
          <a:ea typeface="+mn-ea"/>
          <a:cs typeface="+mn-cs"/>
        </a:defRPr>
      </a:lvl4pPr>
      <a:lvl5pPr marL="929237" indent="-182203" algn="l" defTabSz="911017" rtl="0" eaLnBrk="1" latinLnBrk="0" hangingPunct="1">
        <a:lnSpc>
          <a:spcPct val="90000"/>
        </a:lnSpc>
        <a:spcBef>
          <a:spcPts val="199"/>
        </a:spcBef>
        <a:spcAft>
          <a:spcPts val="399"/>
        </a:spcAft>
        <a:buClr>
          <a:schemeClr val="accent1"/>
        </a:buClr>
        <a:buFont typeface="Calibri" pitchFamily="34" charset="0"/>
        <a:buChar char="◦"/>
        <a:defRPr sz="1395" kern="1200">
          <a:solidFill>
            <a:schemeClr val="tx1">
              <a:lumMod val="75000"/>
              <a:lumOff val="25000"/>
            </a:schemeClr>
          </a:solidFill>
          <a:latin typeface="+mn-lt"/>
          <a:ea typeface="+mn-ea"/>
          <a:cs typeface="+mn-cs"/>
        </a:defRPr>
      </a:lvl5pPr>
      <a:lvl6pPr marL="1095930" indent="-227754" algn="l" defTabSz="911017" rtl="0" eaLnBrk="1" latinLnBrk="0" hangingPunct="1">
        <a:lnSpc>
          <a:spcPct val="90000"/>
        </a:lnSpc>
        <a:spcBef>
          <a:spcPts val="199"/>
        </a:spcBef>
        <a:spcAft>
          <a:spcPts val="399"/>
        </a:spcAft>
        <a:buClr>
          <a:schemeClr val="accent1"/>
        </a:buClr>
        <a:buFont typeface="Calibri" pitchFamily="34" charset="0"/>
        <a:buChar char="◦"/>
        <a:defRPr sz="1395" kern="1200">
          <a:solidFill>
            <a:schemeClr val="tx1">
              <a:lumMod val="75000"/>
              <a:lumOff val="25000"/>
            </a:schemeClr>
          </a:solidFill>
          <a:latin typeface="+mn-lt"/>
          <a:ea typeface="+mn-ea"/>
          <a:cs typeface="+mn-cs"/>
        </a:defRPr>
      </a:lvl6pPr>
      <a:lvl7pPr marL="1295190" indent="-227754" algn="l" defTabSz="911017" rtl="0" eaLnBrk="1" latinLnBrk="0" hangingPunct="1">
        <a:lnSpc>
          <a:spcPct val="90000"/>
        </a:lnSpc>
        <a:spcBef>
          <a:spcPts val="199"/>
        </a:spcBef>
        <a:spcAft>
          <a:spcPts val="399"/>
        </a:spcAft>
        <a:buClr>
          <a:schemeClr val="accent1"/>
        </a:buClr>
        <a:buFont typeface="Calibri" pitchFamily="34" charset="0"/>
        <a:buChar char="◦"/>
        <a:defRPr sz="1395" kern="1200">
          <a:solidFill>
            <a:schemeClr val="tx1">
              <a:lumMod val="75000"/>
              <a:lumOff val="25000"/>
            </a:schemeClr>
          </a:solidFill>
          <a:latin typeface="+mn-lt"/>
          <a:ea typeface="+mn-ea"/>
          <a:cs typeface="+mn-cs"/>
        </a:defRPr>
      </a:lvl7pPr>
      <a:lvl8pPr marL="1494450" indent="-227754" algn="l" defTabSz="911017" rtl="0" eaLnBrk="1" latinLnBrk="0" hangingPunct="1">
        <a:lnSpc>
          <a:spcPct val="90000"/>
        </a:lnSpc>
        <a:spcBef>
          <a:spcPts val="199"/>
        </a:spcBef>
        <a:spcAft>
          <a:spcPts val="399"/>
        </a:spcAft>
        <a:buClr>
          <a:schemeClr val="accent1"/>
        </a:buClr>
        <a:buFont typeface="Calibri" pitchFamily="34" charset="0"/>
        <a:buChar char="◦"/>
        <a:defRPr sz="1395" kern="1200">
          <a:solidFill>
            <a:schemeClr val="tx1">
              <a:lumMod val="75000"/>
              <a:lumOff val="25000"/>
            </a:schemeClr>
          </a:solidFill>
          <a:latin typeface="+mn-lt"/>
          <a:ea typeface="+mn-ea"/>
          <a:cs typeface="+mn-cs"/>
        </a:defRPr>
      </a:lvl8pPr>
      <a:lvl9pPr marL="1693710" indent="-227754" algn="l" defTabSz="911017" rtl="0" eaLnBrk="1" latinLnBrk="0" hangingPunct="1">
        <a:lnSpc>
          <a:spcPct val="90000"/>
        </a:lnSpc>
        <a:spcBef>
          <a:spcPts val="199"/>
        </a:spcBef>
        <a:spcAft>
          <a:spcPts val="399"/>
        </a:spcAft>
        <a:buClr>
          <a:schemeClr val="accent1"/>
        </a:buClr>
        <a:buFont typeface="Calibri" pitchFamily="34" charset="0"/>
        <a:buChar char="◦"/>
        <a:defRPr sz="1395" kern="1200">
          <a:solidFill>
            <a:schemeClr val="tx1">
              <a:lumMod val="75000"/>
              <a:lumOff val="25000"/>
            </a:schemeClr>
          </a:solidFill>
          <a:latin typeface="+mn-lt"/>
          <a:ea typeface="+mn-ea"/>
          <a:cs typeface="+mn-cs"/>
        </a:defRPr>
      </a:lvl9pPr>
    </p:bodyStyle>
    <p:otherStyle>
      <a:defPPr>
        <a:defRPr lang="en-US"/>
      </a:defPPr>
      <a:lvl1pPr marL="0" algn="l" defTabSz="911017" rtl="0" eaLnBrk="1" latinLnBrk="0" hangingPunct="1">
        <a:defRPr sz="1793" kern="1200">
          <a:solidFill>
            <a:schemeClr val="tx1"/>
          </a:solidFill>
          <a:latin typeface="+mn-lt"/>
          <a:ea typeface="+mn-ea"/>
          <a:cs typeface="+mn-cs"/>
        </a:defRPr>
      </a:lvl1pPr>
      <a:lvl2pPr marL="455508" algn="l" defTabSz="911017" rtl="0" eaLnBrk="1" latinLnBrk="0" hangingPunct="1">
        <a:defRPr sz="1793" kern="1200">
          <a:solidFill>
            <a:schemeClr val="tx1"/>
          </a:solidFill>
          <a:latin typeface="+mn-lt"/>
          <a:ea typeface="+mn-ea"/>
          <a:cs typeface="+mn-cs"/>
        </a:defRPr>
      </a:lvl2pPr>
      <a:lvl3pPr marL="911017" algn="l" defTabSz="911017" rtl="0" eaLnBrk="1" latinLnBrk="0" hangingPunct="1">
        <a:defRPr sz="1793" kern="1200">
          <a:solidFill>
            <a:schemeClr val="tx1"/>
          </a:solidFill>
          <a:latin typeface="+mn-lt"/>
          <a:ea typeface="+mn-ea"/>
          <a:cs typeface="+mn-cs"/>
        </a:defRPr>
      </a:lvl3pPr>
      <a:lvl4pPr marL="1366525" algn="l" defTabSz="911017" rtl="0" eaLnBrk="1" latinLnBrk="0" hangingPunct="1">
        <a:defRPr sz="1793" kern="1200">
          <a:solidFill>
            <a:schemeClr val="tx1"/>
          </a:solidFill>
          <a:latin typeface="+mn-lt"/>
          <a:ea typeface="+mn-ea"/>
          <a:cs typeface="+mn-cs"/>
        </a:defRPr>
      </a:lvl4pPr>
      <a:lvl5pPr marL="1822033" algn="l" defTabSz="911017" rtl="0" eaLnBrk="1" latinLnBrk="0" hangingPunct="1">
        <a:defRPr sz="1793" kern="1200">
          <a:solidFill>
            <a:schemeClr val="tx1"/>
          </a:solidFill>
          <a:latin typeface="+mn-lt"/>
          <a:ea typeface="+mn-ea"/>
          <a:cs typeface="+mn-cs"/>
        </a:defRPr>
      </a:lvl5pPr>
      <a:lvl6pPr marL="2277542" algn="l" defTabSz="911017" rtl="0" eaLnBrk="1" latinLnBrk="0" hangingPunct="1">
        <a:defRPr sz="1793" kern="1200">
          <a:solidFill>
            <a:schemeClr val="tx1"/>
          </a:solidFill>
          <a:latin typeface="+mn-lt"/>
          <a:ea typeface="+mn-ea"/>
          <a:cs typeface="+mn-cs"/>
        </a:defRPr>
      </a:lvl6pPr>
      <a:lvl7pPr marL="2733050" algn="l" defTabSz="911017" rtl="0" eaLnBrk="1" latinLnBrk="0" hangingPunct="1">
        <a:defRPr sz="1793" kern="1200">
          <a:solidFill>
            <a:schemeClr val="tx1"/>
          </a:solidFill>
          <a:latin typeface="+mn-lt"/>
          <a:ea typeface="+mn-ea"/>
          <a:cs typeface="+mn-cs"/>
        </a:defRPr>
      </a:lvl7pPr>
      <a:lvl8pPr marL="3188559" algn="l" defTabSz="911017" rtl="0" eaLnBrk="1" latinLnBrk="0" hangingPunct="1">
        <a:defRPr sz="1793" kern="1200">
          <a:solidFill>
            <a:schemeClr val="tx1"/>
          </a:solidFill>
          <a:latin typeface="+mn-lt"/>
          <a:ea typeface="+mn-ea"/>
          <a:cs typeface="+mn-cs"/>
        </a:defRPr>
      </a:lvl8pPr>
      <a:lvl9pPr marL="3644067" algn="l" defTabSz="911017" rtl="0" eaLnBrk="1" latinLnBrk="0" hangingPunct="1">
        <a:defRPr sz="179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pattFill prst="pct25">
          <a:fgClr>
            <a:schemeClr val="accent1"/>
          </a:fgClr>
          <a:bgClr>
            <a:schemeClr val="bg1"/>
          </a:bgClr>
        </a:pattFill>
        <a:effectLst/>
      </p:bgPr>
    </p:bg>
    <p:spTree>
      <p:nvGrpSpPr>
        <p:cNvPr id="1" name=""/>
        <p:cNvGrpSpPr/>
        <p:nvPr/>
      </p:nvGrpSpPr>
      <p:grpSpPr>
        <a:xfrm>
          <a:off x="0" y="0"/>
          <a:ext cx="0" cy="0"/>
          <a:chOff x="0" y="0"/>
          <a:chExt cx="0" cy="0"/>
        </a:xfrm>
      </p:grpSpPr>
      <p:sp>
        <p:nvSpPr>
          <p:cNvPr id="7" name="Rectangle 6"/>
          <p:cNvSpPr/>
          <p:nvPr/>
        </p:nvSpPr>
        <p:spPr>
          <a:xfrm>
            <a:off x="0" y="6377093"/>
            <a:ext cx="9118601" cy="4555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10855"/>
            <a:ext cx="9118601" cy="6575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0674" y="285543"/>
            <a:ext cx="7522845" cy="144538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0673" y="1838898"/>
            <a:ext cx="7522846" cy="4008459"/>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0676" y="6435861"/>
            <a:ext cx="1849052" cy="363773"/>
          </a:xfrm>
          <a:prstGeom prst="rect">
            <a:avLst/>
          </a:prstGeom>
        </p:spPr>
        <p:txBody>
          <a:bodyPr vert="horz" lIns="91440" tIns="45720" rIns="91440" bIns="45720" rtlCol="0" anchor="ctr"/>
          <a:lstStyle>
            <a:lvl1pPr algn="l">
              <a:defRPr sz="897">
                <a:solidFill>
                  <a:srgbClr val="FFFFFF"/>
                </a:solidFill>
              </a:defRPr>
            </a:lvl1pPr>
          </a:lstStyle>
          <a:p>
            <a:pPr marL="12700">
              <a:lnSpc>
                <a:spcPts val="2910"/>
              </a:lnSpc>
              <a:tabLst>
                <a:tab pos="3967479" algn="l"/>
              </a:tabLst>
            </a:pPr>
            <a:r>
              <a:rPr lang="en-US" spc="-10" smtClean="0"/>
              <a:t>System</a:t>
            </a:r>
            <a:r>
              <a:rPr lang="en-US" spc="-5" smtClean="0"/>
              <a:t>s</a:t>
            </a:r>
            <a:r>
              <a:rPr lang="en-US" smtClean="0"/>
              <a:t> </a:t>
            </a:r>
            <a:r>
              <a:rPr lang="en-US" spc="-10" smtClean="0"/>
              <a:t>Analysi</a:t>
            </a:r>
            <a:r>
              <a:rPr lang="en-US" spc="-5" smtClean="0"/>
              <a:t>s</a:t>
            </a:r>
            <a:r>
              <a:rPr lang="en-US" spc="5" smtClean="0"/>
              <a:t> </a:t>
            </a:r>
            <a:r>
              <a:rPr lang="en-US" spc="-10" smtClean="0"/>
              <a:t>An</a:t>
            </a:r>
            <a:r>
              <a:rPr lang="en-US" spc="-5" smtClean="0"/>
              <a:t>d</a:t>
            </a:r>
            <a:r>
              <a:rPr lang="en-US" smtClean="0"/>
              <a:t> </a:t>
            </a:r>
            <a:r>
              <a:rPr lang="en-US" spc="-5" smtClean="0"/>
              <a:t>Design</a:t>
            </a:r>
            <a:r>
              <a:rPr lang="en-US" smtClean="0"/>
              <a:t>	</a:t>
            </a:r>
            <a:r>
              <a:rPr lang="en-US" sz="2800" smtClean="0"/>
              <a:t>©</a:t>
            </a:r>
            <a:endParaRPr lang="en-US" sz="2800"/>
          </a:p>
        </p:txBody>
      </p:sp>
      <p:sp>
        <p:nvSpPr>
          <p:cNvPr id="5" name="Footer Placeholder 4"/>
          <p:cNvSpPr>
            <a:spLocks noGrp="1"/>
          </p:cNvSpPr>
          <p:nvPr>
            <p:ph type="ftr" sz="quarter" idx="3"/>
          </p:nvPr>
        </p:nvSpPr>
        <p:spPr>
          <a:xfrm>
            <a:off x="2756960" y="6435861"/>
            <a:ext cx="3607055" cy="363773"/>
          </a:xfrm>
          <a:prstGeom prst="rect">
            <a:avLst/>
          </a:prstGeom>
        </p:spPr>
        <p:txBody>
          <a:bodyPr vert="horz" lIns="91440" tIns="45720" rIns="91440" bIns="45720" rtlCol="0" anchor="ctr"/>
          <a:lstStyle>
            <a:lvl1pPr algn="ctr">
              <a:defRPr sz="897" cap="all" baseline="0">
                <a:solidFill>
                  <a:srgbClr val="FFFFFF"/>
                </a:solidFill>
              </a:defRPr>
            </a:lvl1pPr>
          </a:lstStyle>
          <a:p>
            <a:pPr marL="12700">
              <a:lnSpc>
                <a:spcPts val="2685"/>
              </a:lnSpc>
            </a:pPr>
            <a:r>
              <a:rPr lang="en-US" spc="-5" smtClean="0"/>
              <a:t>V.</a:t>
            </a:r>
            <a:r>
              <a:rPr lang="en-US" spc="-65" smtClean="0"/>
              <a:t> </a:t>
            </a:r>
            <a:r>
              <a:rPr lang="en-US" spc="-10" smtClean="0"/>
              <a:t>Rajaraman</a:t>
            </a:r>
            <a:endParaRPr lang="en-US" spc="-10" dirty="0"/>
          </a:p>
        </p:txBody>
      </p:sp>
      <p:sp>
        <p:nvSpPr>
          <p:cNvPr id="6" name="Slide Number Placeholder 5"/>
          <p:cNvSpPr>
            <a:spLocks noGrp="1"/>
          </p:cNvSpPr>
          <p:nvPr>
            <p:ph type="sldNum" sz="quarter" idx="4"/>
          </p:nvPr>
        </p:nvSpPr>
        <p:spPr>
          <a:xfrm>
            <a:off x="7404718" y="6435861"/>
            <a:ext cx="981286" cy="363773"/>
          </a:xfrm>
          <a:prstGeom prst="rect">
            <a:avLst/>
          </a:prstGeom>
        </p:spPr>
        <p:txBody>
          <a:bodyPr vert="horz" lIns="91440" tIns="45720" rIns="91440" bIns="45720" rtlCol="0" anchor="ctr"/>
          <a:lstStyle>
            <a:lvl1pPr algn="r">
              <a:defRPr sz="1046">
                <a:solidFill>
                  <a:srgbClr val="FFFFFF"/>
                </a:solidFill>
              </a:defRPr>
            </a:lvl1pPr>
          </a:lstStyle>
          <a:p>
            <a:pPr marL="12700">
              <a:lnSpc>
                <a:spcPts val="2510"/>
              </a:lnSpc>
            </a:pPr>
            <a:r>
              <a:rPr lang="en-US" smtClean="0"/>
              <a:t>4.1.</a:t>
            </a:r>
            <a:fld id="{81D60167-4931-47E6-BA6A-407CBD079E47}" type="slidenum">
              <a:rPr smtClean="0"/>
              <a:pPr marL="12700">
                <a:lnSpc>
                  <a:spcPts val="2510"/>
                </a:lnSpc>
              </a:pPr>
              <a:t>‹#›</a:t>
            </a:fld>
            <a:endParaRPr dirty="0"/>
          </a:p>
        </p:txBody>
      </p:sp>
      <p:cxnSp>
        <p:nvCxnSpPr>
          <p:cNvPr id="10" name="Straight Connector 9"/>
          <p:cNvCxnSpPr/>
          <p:nvPr/>
        </p:nvCxnSpPr>
        <p:spPr>
          <a:xfrm>
            <a:off x="892662" y="1731409"/>
            <a:ext cx="7454456"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76236101"/>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1017" rtl="0" eaLnBrk="1" latinLnBrk="0" hangingPunct="1">
        <a:lnSpc>
          <a:spcPct val="85000"/>
        </a:lnSpc>
        <a:spcBef>
          <a:spcPct val="0"/>
        </a:spcBef>
        <a:buNone/>
        <a:defRPr sz="4782" kern="1200" spc="-50" baseline="0">
          <a:solidFill>
            <a:schemeClr val="tx1">
              <a:lumMod val="75000"/>
              <a:lumOff val="25000"/>
            </a:schemeClr>
          </a:solidFill>
          <a:latin typeface="+mj-lt"/>
          <a:ea typeface="+mj-ea"/>
          <a:cs typeface="+mj-cs"/>
        </a:defRPr>
      </a:lvl1pPr>
    </p:titleStyle>
    <p:bodyStyle>
      <a:lvl1pPr marL="91102" indent="-91102" algn="l" defTabSz="911017" rtl="0" eaLnBrk="1" latinLnBrk="0" hangingPunct="1">
        <a:lnSpc>
          <a:spcPct val="90000"/>
        </a:lnSpc>
        <a:spcBef>
          <a:spcPts val="1196"/>
        </a:spcBef>
        <a:spcAft>
          <a:spcPts val="199"/>
        </a:spcAft>
        <a:buClr>
          <a:schemeClr val="accent1"/>
        </a:buClr>
        <a:buSzPct val="100000"/>
        <a:buFont typeface="Calibri" panose="020F0502020204030204" pitchFamily="34" charset="0"/>
        <a:buChar char=" "/>
        <a:defRPr sz="1993" kern="1200">
          <a:solidFill>
            <a:schemeClr val="tx1">
              <a:lumMod val="75000"/>
              <a:lumOff val="25000"/>
            </a:schemeClr>
          </a:solidFill>
          <a:latin typeface="+mn-lt"/>
          <a:ea typeface="+mn-ea"/>
          <a:cs typeface="+mn-cs"/>
        </a:defRPr>
      </a:lvl1pPr>
      <a:lvl2pPr marL="382627" indent="-182203" algn="l" defTabSz="911017" rtl="0" eaLnBrk="1" latinLnBrk="0" hangingPunct="1">
        <a:lnSpc>
          <a:spcPct val="90000"/>
        </a:lnSpc>
        <a:spcBef>
          <a:spcPts val="199"/>
        </a:spcBef>
        <a:spcAft>
          <a:spcPts val="399"/>
        </a:spcAft>
        <a:buClr>
          <a:schemeClr val="accent1"/>
        </a:buClr>
        <a:buFont typeface="Calibri" pitchFamily="34" charset="0"/>
        <a:buChar char="◦"/>
        <a:defRPr sz="1793" kern="1200">
          <a:solidFill>
            <a:schemeClr val="tx1">
              <a:lumMod val="75000"/>
              <a:lumOff val="25000"/>
            </a:schemeClr>
          </a:solidFill>
          <a:latin typeface="+mn-lt"/>
          <a:ea typeface="+mn-ea"/>
          <a:cs typeface="+mn-cs"/>
        </a:defRPr>
      </a:lvl2pPr>
      <a:lvl3pPr marL="564830" indent="-182203" algn="l" defTabSz="911017" rtl="0" eaLnBrk="1" latinLnBrk="0" hangingPunct="1">
        <a:lnSpc>
          <a:spcPct val="90000"/>
        </a:lnSpc>
        <a:spcBef>
          <a:spcPts val="199"/>
        </a:spcBef>
        <a:spcAft>
          <a:spcPts val="399"/>
        </a:spcAft>
        <a:buClr>
          <a:schemeClr val="accent1"/>
        </a:buClr>
        <a:buFont typeface="Calibri" pitchFamily="34" charset="0"/>
        <a:buChar char="◦"/>
        <a:defRPr sz="1395" kern="1200">
          <a:solidFill>
            <a:schemeClr val="tx1">
              <a:lumMod val="75000"/>
              <a:lumOff val="25000"/>
            </a:schemeClr>
          </a:solidFill>
          <a:latin typeface="+mn-lt"/>
          <a:ea typeface="+mn-ea"/>
          <a:cs typeface="+mn-cs"/>
        </a:defRPr>
      </a:lvl3pPr>
      <a:lvl4pPr marL="747034" indent="-182203" algn="l" defTabSz="911017" rtl="0" eaLnBrk="1" latinLnBrk="0" hangingPunct="1">
        <a:lnSpc>
          <a:spcPct val="90000"/>
        </a:lnSpc>
        <a:spcBef>
          <a:spcPts val="199"/>
        </a:spcBef>
        <a:spcAft>
          <a:spcPts val="399"/>
        </a:spcAft>
        <a:buClr>
          <a:schemeClr val="accent1"/>
        </a:buClr>
        <a:buFont typeface="Calibri" pitchFamily="34" charset="0"/>
        <a:buChar char="◦"/>
        <a:defRPr sz="1395" kern="1200">
          <a:solidFill>
            <a:schemeClr val="tx1">
              <a:lumMod val="75000"/>
              <a:lumOff val="25000"/>
            </a:schemeClr>
          </a:solidFill>
          <a:latin typeface="+mn-lt"/>
          <a:ea typeface="+mn-ea"/>
          <a:cs typeface="+mn-cs"/>
        </a:defRPr>
      </a:lvl4pPr>
      <a:lvl5pPr marL="929237" indent="-182203" algn="l" defTabSz="911017" rtl="0" eaLnBrk="1" latinLnBrk="0" hangingPunct="1">
        <a:lnSpc>
          <a:spcPct val="90000"/>
        </a:lnSpc>
        <a:spcBef>
          <a:spcPts val="199"/>
        </a:spcBef>
        <a:spcAft>
          <a:spcPts val="399"/>
        </a:spcAft>
        <a:buClr>
          <a:schemeClr val="accent1"/>
        </a:buClr>
        <a:buFont typeface="Calibri" pitchFamily="34" charset="0"/>
        <a:buChar char="◦"/>
        <a:defRPr sz="1395" kern="1200">
          <a:solidFill>
            <a:schemeClr val="tx1">
              <a:lumMod val="75000"/>
              <a:lumOff val="25000"/>
            </a:schemeClr>
          </a:solidFill>
          <a:latin typeface="+mn-lt"/>
          <a:ea typeface="+mn-ea"/>
          <a:cs typeface="+mn-cs"/>
        </a:defRPr>
      </a:lvl5pPr>
      <a:lvl6pPr marL="1095930" indent="-227754" algn="l" defTabSz="911017" rtl="0" eaLnBrk="1" latinLnBrk="0" hangingPunct="1">
        <a:lnSpc>
          <a:spcPct val="90000"/>
        </a:lnSpc>
        <a:spcBef>
          <a:spcPts val="199"/>
        </a:spcBef>
        <a:spcAft>
          <a:spcPts val="399"/>
        </a:spcAft>
        <a:buClr>
          <a:schemeClr val="accent1"/>
        </a:buClr>
        <a:buFont typeface="Calibri" pitchFamily="34" charset="0"/>
        <a:buChar char="◦"/>
        <a:defRPr sz="1395" kern="1200">
          <a:solidFill>
            <a:schemeClr val="tx1">
              <a:lumMod val="75000"/>
              <a:lumOff val="25000"/>
            </a:schemeClr>
          </a:solidFill>
          <a:latin typeface="+mn-lt"/>
          <a:ea typeface="+mn-ea"/>
          <a:cs typeface="+mn-cs"/>
        </a:defRPr>
      </a:lvl6pPr>
      <a:lvl7pPr marL="1295190" indent="-227754" algn="l" defTabSz="911017" rtl="0" eaLnBrk="1" latinLnBrk="0" hangingPunct="1">
        <a:lnSpc>
          <a:spcPct val="90000"/>
        </a:lnSpc>
        <a:spcBef>
          <a:spcPts val="199"/>
        </a:spcBef>
        <a:spcAft>
          <a:spcPts val="399"/>
        </a:spcAft>
        <a:buClr>
          <a:schemeClr val="accent1"/>
        </a:buClr>
        <a:buFont typeface="Calibri" pitchFamily="34" charset="0"/>
        <a:buChar char="◦"/>
        <a:defRPr sz="1395" kern="1200">
          <a:solidFill>
            <a:schemeClr val="tx1">
              <a:lumMod val="75000"/>
              <a:lumOff val="25000"/>
            </a:schemeClr>
          </a:solidFill>
          <a:latin typeface="+mn-lt"/>
          <a:ea typeface="+mn-ea"/>
          <a:cs typeface="+mn-cs"/>
        </a:defRPr>
      </a:lvl7pPr>
      <a:lvl8pPr marL="1494450" indent="-227754" algn="l" defTabSz="911017" rtl="0" eaLnBrk="1" latinLnBrk="0" hangingPunct="1">
        <a:lnSpc>
          <a:spcPct val="90000"/>
        </a:lnSpc>
        <a:spcBef>
          <a:spcPts val="199"/>
        </a:spcBef>
        <a:spcAft>
          <a:spcPts val="399"/>
        </a:spcAft>
        <a:buClr>
          <a:schemeClr val="accent1"/>
        </a:buClr>
        <a:buFont typeface="Calibri" pitchFamily="34" charset="0"/>
        <a:buChar char="◦"/>
        <a:defRPr sz="1395" kern="1200">
          <a:solidFill>
            <a:schemeClr val="tx1">
              <a:lumMod val="75000"/>
              <a:lumOff val="25000"/>
            </a:schemeClr>
          </a:solidFill>
          <a:latin typeface="+mn-lt"/>
          <a:ea typeface="+mn-ea"/>
          <a:cs typeface="+mn-cs"/>
        </a:defRPr>
      </a:lvl8pPr>
      <a:lvl9pPr marL="1693710" indent="-227754" algn="l" defTabSz="911017" rtl="0" eaLnBrk="1" latinLnBrk="0" hangingPunct="1">
        <a:lnSpc>
          <a:spcPct val="90000"/>
        </a:lnSpc>
        <a:spcBef>
          <a:spcPts val="199"/>
        </a:spcBef>
        <a:spcAft>
          <a:spcPts val="399"/>
        </a:spcAft>
        <a:buClr>
          <a:schemeClr val="accent1"/>
        </a:buClr>
        <a:buFont typeface="Calibri" pitchFamily="34" charset="0"/>
        <a:buChar char="◦"/>
        <a:defRPr sz="1395" kern="1200">
          <a:solidFill>
            <a:schemeClr val="tx1">
              <a:lumMod val="75000"/>
              <a:lumOff val="25000"/>
            </a:schemeClr>
          </a:solidFill>
          <a:latin typeface="+mn-lt"/>
          <a:ea typeface="+mn-ea"/>
          <a:cs typeface="+mn-cs"/>
        </a:defRPr>
      </a:lvl9pPr>
    </p:bodyStyle>
    <p:otherStyle>
      <a:defPPr>
        <a:defRPr lang="en-US"/>
      </a:defPPr>
      <a:lvl1pPr marL="0" algn="l" defTabSz="911017" rtl="0" eaLnBrk="1" latinLnBrk="0" hangingPunct="1">
        <a:defRPr sz="1793" kern="1200">
          <a:solidFill>
            <a:schemeClr val="tx1"/>
          </a:solidFill>
          <a:latin typeface="+mn-lt"/>
          <a:ea typeface="+mn-ea"/>
          <a:cs typeface="+mn-cs"/>
        </a:defRPr>
      </a:lvl1pPr>
      <a:lvl2pPr marL="455508" algn="l" defTabSz="911017" rtl="0" eaLnBrk="1" latinLnBrk="0" hangingPunct="1">
        <a:defRPr sz="1793" kern="1200">
          <a:solidFill>
            <a:schemeClr val="tx1"/>
          </a:solidFill>
          <a:latin typeface="+mn-lt"/>
          <a:ea typeface="+mn-ea"/>
          <a:cs typeface="+mn-cs"/>
        </a:defRPr>
      </a:lvl2pPr>
      <a:lvl3pPr marL="911017" algn="l" defTabSz="911017" rtl="0" eaLnBrk="1" latinLnBrk="0" hangingPunct="1">
        <a:defRPr sz="1793" kern="1200">
          <a:solidFill>
            <a:schemeClr val="tx1"/>
          </a:solidFill>
          <a:latin typeface="+mn-lt"/>
          <a:ea typeface="+mn-ea"/>
          <a:cs typeface="+mn-cs"/>
        </a:defRPr>
      </a:lvl3pPr>
      <a:lvl4pPr marL="1366525" algn="l" defTabSz="911017" rtl="0" eaLnBrk="1" latinLnBrk="0" hangingPunct="1">
        <a:defRPr sz="1793" kern="1200">
          <a:solidFill>
            <a:schemeClr val="tx1"/>
          </a:solidFill>
          <a:latin typeface="+mn-lt"/>
          <a:ea typeface="+mn-ea"/>
          <a:cs typeface="+mn-cs"/>
        </a:defRPr>
      </a:lvl4pPr>
      <a:lvl5pPr marL="1822033" algn="l" defTabSz="911017" rtl="0" eaLnBrk="1" latinLnBrk="0" hangingPunct="1">
        <a:defRPr sz="1793" kern="1200">
          <a:solidFill>
            <a:schemeClr val="tx1"/>
          </a:solidFill>
          <a:latin typeface="+mn-lt"/>
          <a:ea typeface="+mn-ea"/>
          <a:cs typeface="+mn-cs"/>
        </a:defRPr>
      </a:lvl5pPr>
      <a:lvl6pPr marL="2277542" algn="l" defTabSz="911017" rtl="0" eaLnBrk="1" latinLnBrk="0" hangingPunct="1">
        <a:defRPr sz="1793" kern="1200">
          <a:solidFill>
            <a:schemeClr val="tx1"/>
          </a:solidFill>
          <a:latin typeface="+mn-lt"/>
          <a:ea typeface="+mn-ea"/>
          <a:cs typeface="+mn-cs"/>
        </a:defRPr>
      </a:lvl6pPr>
      <a:lvl7pPr marL="2733050" algn="l" defTabSz="911017" rtl="0" eaLnBrk="1" latinLnBrk="0" hangingPunct="1">
        <a:defRPr sz="1793" kern="1200">
          <a:solidFill>
            <a:schemeClr val="tx1"/>
          </a:solidFill>
          <a:latin typeface="+mn-lt"/>
          <a:ea typeface="+mn-ea"/>
          <a:cs typeface="+mn-cs"/>
        </a:defRPr>
      </a:lvl7pPr>
      <a:lvl8pPr marL="3188559" algn="l" defTabSz="911017" rtl="0" eaLnBrk="1" latinLnBrk="0" hangingPunct="1">
        <a:defRPr sz="1793" kern="1200">
          <a:solidFill>
            <a:schemeClr val="tx1"/>
          </a:solidFill>
          <a:latin typeface="+mn-lt"/>
          <a:ea typeface="+mn-ea"/>
          <a:cs typeface="+mn-cs"/>
        </a:defRPr>
      </a:lvl8pPr>
      <a:lvl9pPr marL="3644067" algn="l" defTabSz="911017" rtl="0" eaLnBrk="1" latinLnBrk="0" hangingPunct="1">
        <a:defRPr sz="179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95643" y="2542655"/>
            <a:ext cx="4175478" cy="688005"/>
          </a:xfrm>
        </p:spPr>
        <p:txBody>
          <a:bodyPr>
            <a:noAutofit/>
          </a:bodyPr>
          <a:lstStyle/>
          <a:p>
            <a:pPr algn="ctr"/>
            <a:r>
              <a:rPr lang="en-US" sz="5380" b="1" dirty="0">
                <a:solidFill>
                  <a:srgbClr val="7030A0"/>
                </a:solidFill>
                <a:latin typeface="Times New Roman" panose="02020603050405020304" pitchFamily="18" charset="0"/>
                <a:cs typeface="Times New Roman" panose="02020603050405020304" pitchFamily="18" charset="0"/>
              </a:rPr>
              <a:t>Chapter </a:t>
            </a:r>
            <a:r>
              <a:rPr lang="en-US" sz="5380" b="1" dirty="0" smtClean="0">
                <a:solidFill>
                  <a:srgbClr val="7030A0"/>
                </a:solidFill>
                <a:latin typeface="Times New Roman" panose="02020603050405020304" pitchFamily="18" charset="0"/>
                <a:cs typeface="Times New Roman" panose="02020603050405020304" pitchFamily="18" charset="0"/>
              </a:rPr>
              <a:t>6</a:t>
            </a:r>
            <a:endParaRPr lang="en-US" sz="5380" b="1" dirty="0">
              <a:solidFill>
                <a:srgbClr val="7030A0"/>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535658" y="3568136"/>
            <a:ext cx="8123202" cy="1454893"/>
          </a:xfrm>
        </p:spPr>
        <p:txBody>
          <a:bodyPr>
            <a:noAutofit/>
          </a:bodyPr>
          <a:lstStyle/>
          <a:p>
            <a:pPr algn="ctr"/>
            <a:r>
              <a:rPr lang="en-US" sz="5380" b="1" cap="none" dirty="0" smtClean="0">
                <a:solidFill>
                  <a:srgbClr val="0070C0"/>
                </a:solidFill>
                <a:latin typeface="Arial Black" panose="020B0A04020102020204" pitchFamily="34" charset="0"/>
                <a:cs typeface="Times New Roman" panose="02020603050405020304" pitchFamily="18" charset="0"/>
              </a:rPr>
              <a:t>Feasibility Analysis</a:t>
            </a:r>
            <a:endParaRPr lang="en-US" sz="5380" b="1" cap="none" dirty="0">
              <a:solidFill>
                <a:srgbClr val="0070C0"/>
              </a:solidFill>
              <a:latin typeface="Arial Black" panose="020B0A04020102020204" pitchFamily="34" charset="0"/>
              <a:cs typeface="Times New Roman" panose="02020603050405020304" pitchFamily="18" charset="0"/>
            </a:endParaRPr>
          </a:p>
        </p:txBody>
      </p:sp>
      <p:sp>
        <p:nvSpPr>
          <p:cNvPr id="4" name="Title 1"/>
          <p:cNvSpPr txBox="1">
            <a:spLocks/>
          </p:cNvSpPr>
          <p:nvPr/>
        </p:nvSpPr>
        <p:spPr>
          <a:xfrm>
            <a:off x="573617" y="451354"/>
            <a:ext cx="8123202" cy="1370673"/>
          </a:xfrm>
          <a:prstGeom prst="rect">
            <a:avLst/>
          </a:prstGeom>
        </p:spPr>
        <p:txBody>
          <a:bodyPr vert="horz" lIns="91101" tIns="45551" rIns="91101" bIns="45551" rtlCol="0" anchor="b">
            <a:noAutofit/>
          </a:bodyPr>
          <a:lstStyle>
            <a:lvl1pPr algn="l" defTabSz="914400" rtl="0" eaLnBrk="1" latinLnBrk="0" hangingPunct="1">
              <a:spcBef>
                <a:spcPct val="0"/>
              </a:spcBef>
              <a:buNone/>
              <a:defRPr sz="6600" kern="1200" cap="none" spc="-100" baseline="0">
                <a:ln>
                  <a:noFill/>
                </a:ln>
                <a:solidFill>
                  <a:schemeClr val="tx2"/>
                </a:solidFill>
                <a:effectLst/>
                <a:latin typeface="+mj-lt"/>
                <a:ea typeface="+mj-ea"/>
                <a:cs typeface="+mj-cs"/>
              </a:defRPr>
            </a:lvl1pPr>
          </a:lstStyle>
          <a:p>
            <a:pPr algn="ctr"/>
            <a:r>
              <a:rPr lang="en-US" sz="5380" u="sng" dirty="0">
                <a:solidFill>
                  <a:srgbClr val="002060"/>
                </a:solidFill>
                <a:latin typeface="Cooper Black" panose="0208090404030B020404" pitchFamily="18" charset="0"/>
                <a:cs typeface="Aharoni" pitchFamily="2" charset="-79"/>
              </a:rPr>
              <a:t>System Analysis Design</a:t>
            </a:r>
          </a:p>
        </p:txBody>
      </p:sp>
      <p:pic>
        <p:nvPicPr>
          <p:cNvPr id="5" name="Picture 4" descr="Image result for daffodil international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5820" y="5617916"/>
            <a:ext cx="3188547" cy="6832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6231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901700" y="2120900"/>
            <a:ext cx="7772400" cy="3675365"/>
          </a:xfrm>
          <a:prstGeom prst="rect">
            <a:avLst/>
          </a:prstGeom>
        </p:spPr>
        <p:txBody>
          <a:bodyPr vert="horz" wrap="square" lIns="0" tIns="0" rIns="0" bIns="0" rtlCol="0">
            <a:spAutoFit/>
          </a:bodyPr>
          <a:lstStyle/>
          <a:p>
            <a:pPr marL="469900" marR="495300" indent="-457200">
              <a:lnSpc>
                <a:spcPct val="100000"/>
              </a:lnSpc>
              <a:buFont typeface="Wingdings" panose="05000000000000000000" pitchFamily="2" charset="2"/>
              <a:buChar char="q"/>
            </a:pPr>
            <a:r>
              <a:rPr lang="en-US" sz="2800" b="1" u="heavy" spc="-5" dirty="0" smtClean="0">
                <a:solidFill>
                  <a:srgbClr val="7030A0"/>
                </a:solidFill>
                <a:latin typeface="Times New Roman"/>
                <a:cs typeface="Times New Roman"/>
              </a:rPr>
              <a:t>Unsatisfactory</a:t>
            </a:r>
            <a:r>
              <a:rPr lang="en-US" sz="2800" b="1" u="heavy" spc="-65" dirty="0" smtClean="0">
                <a:solidFill>
                  <a:srgbClr val="7030A0"/>
                </a:solidFill>
                <a:latin typeface="Times New Roman"/>
                <a:cs typeface="Times New Roman"/>
              </a:rPr>
              <a:t> </a:t>
            </a:r>
            <a:r>
              <a:rPr lang="en-US" sz="2800" b="1" u="heavy" spc="-5" dirty="0">
                <a:solidFill>
                  <a:srgbClr val="7030A0"/>
                </a:solidFill>
                <a:latin typeface="Times New Roman"/>
                <a:cs typeface="Times New Roman"/>
              </a:rPr>
              <a:t>P</a:t>
            </a:r>
            <a:r>
              <a:rPr lang="en-US" sz="2800" b="1" u="heavy" spc="-5" dirty="0" smtClean="0">
                <a:solidFill>
                  <a:srgbClr val="7030A0"/>
                </a:solidFill>
                <a:latin typeface="Times New Roman"/>
                <a:cs typeface="Times New Roman"/>
              </a:rPr>
              <a:t>erformance</a:t>
            </a:r>
            <a:endParaRPr sz="2800" b="1" dirty="0" smtClean="0">
              <a:solidFill>
                <a:srgbClr val="7030A0"/>
              </a:solidFill>
              <a:latin typeface="Times New Roman"/>
              <a:cs typeface="Times New Roman"/>
            </a:endParaRPr>
          </a:p>
          <a:p>
            <a:pPr marL="469900" lvl="2">
              <a:spcBef>
                <a:spcPts val="1689"/>
              </a:spcBef>
              <a:tabLst>
                <a:tab pos="633730" algn="l"/>
                <a:tab pos="634365" algn="l"/>
              </a:tabLst>
            </a:pPr>
            <a:r>
              <a:rPr lang="en-US" sz="2800" b="1" spc="-5" dirty="0" smtClean="0">
                <a:solidFill>
                  <a:srgbClr val="7030A0"/>
                </a:solidFill>
                <a:latin typeface="Times New Roman"/>
                <a:cs typeface="Times New Roman"/>
              </a:rPr>
              <a:t>2.1 : </a:t>
            </a:r>
            <a:r>
              <a:rPr sz="2800" spc="-5" dirty="0" smtClean="0">
                <a:latin typeface="Times New Roman"/>
                <a:cs typeface="Times New Roman"/>
              </a:rPr>
              <a:t>Billing not accurate and</a:t>
            </a:r>
            <a:r>
              <a:rPr sz="2800" spc="-65" dirty="0" smtClean="0">
                <a:latin typeface="Times New Roman"/>
                <a:cs typeface="Times New Roman"/>
              </a:rPr>
              <a:t> </a:t>
            </a:r>
            <a:r>
              <a:rPr sz="2800" spc="-5" dirty="0" smtClean="0">
                <a:latin typeface="Times New Roman"/>
                <a:cs typeface="Times New Roman"/>
              </a:rPr>
              <a:t>rapid</a:t>
            </a:r>
            <a:endParaRPr lang="en-US" sz="2800" spc="-5" dirty="0" smtClean="0">
              <a:latin typeface="Times New Roman"/>
              <a:cs typeface="Times New Roman"/>
            </a:endParaRPr>
          </a:p>
          <a:p>
            <a:pPr marL="469900" lvl="2">
              <a:spcBef>
                <a:spcPts val="1689"/>
              </a:spcBef>
              <a:tabLst>
                <a:tab pos="633730" algn="l"/>
                <a:tab pos="634365" algn="l"/>
              </a:tabLst>
            </a:pPr>
            <a:r>
              <a:rPr lang="en-US" sz="2800" b="1" spc="-5" dirty="0" smtClean="0">
                <a:solidFill>
                  <a:srgbClr val="7030A0"/>
                </a:solidFill>
                <a:latin typeface="Times New Roman"/>
                <a:cs typeface="Times New Roman"/>
              </a:rPr>
              <a:t>2.2 : </a:t>
            </a:r>
            <a:r>
              <a:rPr sz="2800" spc="-5" dirty="0" smtClean="0">
                <a:latin typeface="Times New Roman"/>
                <a:cs typeface="Times New Roman"/>
              </a:rPr>
              <a:t>Student </a:t>
            </a:r>
            <a:r>
              <a:rPr sz="2800" spc="-5" dirty="0">
                <a:latin typeface="Times New Roman"/>
                <a:cs typeface="Times New Roman"/>
              </a:rPr>
              <a:t>bills not</a:t>
            </a:r>
            <a:r>
              <a:rPr sz="2800" spc="-75" dirty="0">
                <a:latin typeface="Times New Roman"/>
                <a:cs typeface="Times New Roman"/>
              </a:rPr>
              <a:t> </a:t>
            </a:r>
            <a:r>
              <a:rPr sz="2800" spc="-5" dirty="0" smtClean="0">
                <a:latin typeface="Times New Roman"/>
                <a:cs typeface="Times New Roman"/>
              </a:rPr>
              <a:t>recorded</a:t>
            </a:r>
            <a:endParaRPr lang="en-US" sz="2800" spc="-5" dirty="0" smtClean="0">
              <a:latin typeface="Times New Roman"/>
              <a:cs typeface="Times New Roman"/>
            </a:endParaRPr>
          </a:p>
          <a:p>
            <a:pPr marL="469900" lvl="2">
              <a:spcBef>
                <a:spcPts val="1689"/>
              </a:spcBef>
              <a:tabLst>
                <a:tab pos="633730" algn="l"/>
                <a:tab pos="634365" algn="l"/>
              </a:tabLst>
            </a:pPr>
            <a:r>
              <a:rPr lang="en-US" sz="2800" b="1" spc="-5" dirty="0" smtClean="0">
                <a:solidFill>
                  <a:srgbClr val="7030A0"/>
                </a:solidFill>
                <a:latin typeface="Times New Roman"/>
                <a:cs typeface="Times New Roman"/>
              </a:rPr>
              <a:t>2.3 : </a:t>
            </a:r>
            <a:r>
              <a:rPr sz="2800" spc="-5" dirty="0" smtClean="0">
                <a:latin typeface="Times New Roman"/>
                <a:cs typeface="Times New Roman"/>
              </a:rPr>
              <a:t>Stores </a:t>
            </a:r>
            <a:r>
              <a:rPr sz="2800" spc="-5" dirty="0">
                <a:latin typeface="Times New Roman"/>
                <a:cs typeface="Times New Roman"/>
              </a:rPr>
              <a:t>issue to cooks</a:t>
            </a:r>
            <a:r>
              <a:rPr sz="2800" spc="-75" dirty="0">
                <a:latin typeface="Times New Roman"/>
                <a:cs typeface="Times New Roman"/>
              </a:rPr>
              <a:t> </a:t>
            </a:r>
            <a:r>
              <a:rPr sz="2800" spc="-5" dirty="0" smtClean="0">
                <a:latin typeface="Times New Roman"/>
                <a:cs typeface="Times New Roman"/>
              </a:rPr>
              <a:t>subjective</a:t>
            </a:r>
            <a:endParaRPr lang="en-US" sz="2800" spc="-5" dirty="0" smtClean="0">
              <a:latin typeface="Times New Roman"/>
              <a:cs typeface="Times New Roman"/>
            </a:endParaRPr>
          </a:p>
          <a:p>
            <a:pPr marL="469900" lvl="2">
              <a:spcBef>
                <a:spcPts val="1689"/>
              </a:spcBef>
              <a:tabLst>
                <a:tab pos="633730" algn="l"/>
                <a:tab pos="634365" algn="l"/>
              </a:tabLst>
            </a:pPr>
            <a:r>
              <a:rPr lang="en-US" sz="2800" b="1" spc="-5" dirty="0" smtClean="0">
                <a:solidFill>
                  <a:srgbClr val="7030A0"/>
                </a:solidFill>
                <a:latin typeface="Times New Roman"/>
                <a:cs typeface="Times New Roman"/>
              </a:rPr>
              <a:t>2.4 : </a:t>
            </a:r>
            <a:r>
              <a:rPr sz="2800" spc="-5" dirty="0" smtClean="0">
                <a:latin typeface="Times New Roman"/>
                <a:cs typeface="Times New Roman"/>
              </a:rPr>
              <a:t>Payments </a:t>
            </a:r>
            <a:r>
              <a:rPr sz="2800" spc="-5" dirty="0">
                <a:latin typeface="Times New Roman"/>
                <a:cs typeface="Times New Roman"/>
              </a:rPr>
              <a:t>to vendors not</a:t>
            </a:r>
            <a:r>
              <a:rPr sz="2800" spc="-65" dirty="0">
                <a:latin typeface="Times New Roman"/>
                <a:cs typeface="Times New Roman"/>
              </a:rPr>
              <a:t> </a:t>
            </a:r>
            <a:r>
              <a:rPr sz="2800" spc="-5" dirty="0" smtClean="0">
                <a:latin typeface="Times New Roman"/>
                <a:cs typeface="Times New Roman"/>
              </a:rPr>
              <a:t>speedy</a:t>
            </a:r>
            <a:endParaRPr lang="en-US" sz="2800" spc="-5" dirty="0" smtClean="0">
              <a:latin typeface="Times New Roman"/>
              <a:cs typeface="Times New Roman"/>
            </a:endParaRPr>
          </a:p>
          <a:p>
            <a:pPr marL="469900" lvl="2">
              <a:spcBef>
                <a:spcPts val="1689"/>
              </a:spcBef>
              <a:tabLst>
                <a:tab pos="633730" algn="l"/>
                <a:tab pos="634365" algn="l"/>
              </a:tabLst>
            </a:pPr>
            <a:r>
              <a:rPr lang="en-US" sz="2800" b="1" spc="-5" dirty="0" smtClean="0">
                <a:solidFill>
                  <a:srgbClr val="7030A0"/>
                </a:solidFill>
                <a:latin typeface="Times New Roman"/>
                <a:cs typeface="Times New Roman"/>
              </a:rPr>
              <a:t>2.5 : </a:t>
            </a:r>
            <a:r>
              <a:rPr sz="2800" spc="-5" dirty="0" smtClean="0">
                <a:latin typeface="Times New Roman"/>
                <a:cs typeface="Times New Roman"/>
              </a:rPr>
              <a:t>Large </a:t>
            </a:r>
            <a:r>
              <a:rPr sz="2800" spc="-5" dirty="0">
                <a:latin typeface="Times New Roman"/>
                <a:cs typeface="Times New Roman"/>
              </a:rPr>
              <a:t>variations in mess bills every</a:t>
            </a:r>
            <a:r>
              <a:rPr sz="2800" spc="-50" dirty="0">
                <a:latin typeface="Times New Roman"/>
                <a:cs typeface="Times New Roman"/>
              </a:rPr>
              <a:t> </a:t>
            </a:r>
            <a:r>
              <a:rPr sz="2800" spc="-5" dirty="0">
                <a:latin typeface="Times New Roman"/>
                <a:cs typeface="Times New Roman"/>
              </a:rPr>
              <a:t>month</a:t>
            </a:r>
            <a:endParaRPr sz="2800" dirty="0">
              <a:latin typeface="Times New Roman"/>
              <a:cs typeface="Times New Roman"/>
            </a:endParaRPr>
          </a:p>
        </p:txBody>
      </p:sp>
      <p:sp>
        <p:nvSpPr>
          <p:cNvPr id="5" name="object 2"/>
          <p:cNvSpPr txBox="1">
            <a:spLocks noGrp="1"/>
          </p:cNvSpPr>
          <p:nvPr>
            <p:ph type="title"/>
          </p:nvPr>
        </p:nvSpPr>
        <p:spPr>
          <a:xfrm>
            <a:off x="901700" y="1130300"/>
            <a:ext cx="6781800" cy="615553"/>
          </a:xfrm>
          <a:prstGeom prst="rect">
            <a:avLst/>
          </a:prstGeom>
        </p:spPr>
        <p:txBody>
          <a:bodyPr vert="horz" wrap="square" lIns="0" tIns="0" rIns="0" bIns="0" rtlCol="0">
            <a:spAutoFit/>
          </a:bodyPr>
          <a:lstStyle/>
          <a:p>
            <a:pPr marL="2926080" marR="5080" indent="-2914015" algn="ctr">
              <a:lnSpc>
                <a:spcPct val="100000"/>
              </a:lnSpc>
            </a:pPr>
            <a:r>
              <a:rPr lang="en-US" sz="4000" b="1" dirty="0">
                <a:solidFill>
                  <a:srgbClr val="0070C0"/>
                </a:solidFill>
                <a:latin typeface="Times New Roman"/>
                <a:cs typeface="Times New Roman"/>
              </a:rPr>
              <a:t>Deficiencies (bad</a:t>
            </a:r>
            <a:r>
              <a:rPr lang="en-US" sz="4000" b="1" spc="-75" dirty="0">
                <a:solidFill>
                  <a:srgbClr val="0070C0"/>
                </a:solidFill>
                <a:latin typeface="Times New Roman"/>
                <a:cs typeface="Times New Roman"/>
              </a:rPr>
              <a:t> </a:t>
            </a:r>
            <a:r>
              <a:rPr lang="en-US" sz="4000" b="1" dirty="0">
                <a:solidFill>
                  <a:srgbClr val="0070C0"/>
                </a:solidFill>
                <a:latin typeface="Times New Roman"/>
                <a:cs typeface="Times New Roman"/>
              </a:rPr>
              <a:t>performance)  </a:t>
            </a:r>
            <a:r>
              <a:rPr lang="en-US" sz="4000" b="1" u="sng" spc="-5" dirty="0" smtClean="0">
                <a:solidFill>
                  <a:srgbClr val="0070C0"/>
                </a:solidFill>
                <a:latin typeface="Times New Roman" panose="02020603050405020304" pitchFamily="18" charset="0"/>
                <a:cs typeface="Times New Roman" panose="02020603050405020304" pitchFamily="18" charset="0"/>
              </a:rPr>
              <a:t> </a:t>
            </a:r>
            <a:endParaRPr lang="en-US" sz="4000" b="1" u="sng" spc="-5" dirty="0">
              <a:solidFill>
                <a:srgbClr val="0070C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939800" y="2197100"/>
            <a:ext cx="7924800" cy="2808461"/>
          </a:xfrm>
          <a:prstGeom prst="rect">
            <a:avLst/>
          </a:prstGeom>
        </p:spPr>
        <p:txBody>
          <a:bodyPr vert="horz" wrap="square" lIns="0" tIns="0" rIns="0" bIns="0" rtlCol="0">
            <a:spAutoFit/>
          </a:bodyPr>
          <a:lstStyle/>
          <a:p>
            <a:pPr marL="12700" lvl="1" algn="just">
              <a:lnSpc>
                <a:spcPct val="100000"/>
              </a:lnSpc>
              <a:spcBef>
                <a:spcPts val="1689"/>
              </a:spcBef>
              <a:tabLst>
                <a:tab pos="457834" algn="l"/>
              </a:tabLst>
            </a:pPr>
            <a:r>
              <a:rPr lang="en-US" sz="2800" b="1" spc="-5" dirty="0" smtClean="0">
                <a:solidFill>
                  <a:srgbClr val="7030A0"/>
                </a:solidFill>
                <a:latin typeface="Times New Roman"/>
                <a:cs typeface="Times New Roman"/>
              </a:rPr>
              <a:t>3.1 : </a:t>
            </a:r>
            <a:r>
              <a:rPr sz="2800" spc="-5" dirty="0" smtClean="0">
                <a:latin typeface="Times New Roman"/>
                <a:cs typeface="Times New Roman"/>
              </a:rPr>
              <a:t>Unpaid </a:t>
            </a:r>
            <a:r>
              <a:rPr sz="2800" spc="-5" dirty="0">
                <a:latin typeface="Times New Roman"/>
                <a:cs typeface="Times New Roman"/>
              </a:rPr>
              <a:t>and long outstanding bills from</a:t>
            </a:r>
            <a:r>
              <a:rPr sz="2800" spc="-45" dirty="0">
                <a:latin typeface="Times New Roman"/>
                <a:cs typeface="Times New Roman"/>
              </a:rPr>
              <a:t> </a:t>
            </a:r>
            <a:r>
              <a:rPr sz="2800" spc="-5" dirty="0" smtClean="0">
                <a:latin typeface="Times New Roman"/>
                <a:cs typeface="Times New Roman"/>
              </a:rPr>
              <a:t>students</a:t>
            </a:r>
            <a:endParaRPr lang="en-US" sz="2800" dirty="0">
              <a:latin typeface="Times New Roman"/>
              <a:cs typeface="Times New Roman"/>
            </a:endParaRPr>
          </a:p>
          <a:p>
            <a:pPr marL="12700" lvl="1" algn="just">
              <a:lnSpc>
                <a:spcPct val="100000"/>
              </a:lnSpc>
              <a:spcBef>
                <a:spcPts val="1689"/>
              </a:spcBef>
              <a:tabLst>
                <a:tab pos="457834" algn="l"/>
              </a:tabLst>
            </a:pPr>
            <a:r>
              <a:rPr lang="en-US" sz="2800" b="1" spc="-5" dirty="0" smtClean="0">
                <a:solidFill>
                  <a:srgbClr val="7030A0"/>
                </a:solidFill>
                <a:latin typeface="Times New Roman"/>
                <a:cs typeface="Times New Roman"/>
              </a:rPr>
              <a:t>3.2 : </a:t>
            </a:r>
            <a:r>
              <a:rPr sz="2800" spc="-5" dirty="0" smtClean="0">
                <a:latin typeface="Times New Roman"/>
                <a:cs typeface="Times New Roman"/>
              </a:rPr>
              <a:t>Extras </a:t>
            </a:r>
            <a:r>
              <a:rPr sz="2800" spc="-5" dirty="0">
                <a:latin typeface="Times New Roman"/>
                <a:cs typeface="Times New Roman"/>
              </a:rPr>
              <a:t>and </a:t>
            </a:r>
            <a:r>
              <a:rPr sz="2800" spc="-5" dirty="0" smtClean="0">
                <a:latin typeface="Times New Roman"/>
                <a:cs typeface="Times New Roman"/>
              </a:rPr>
              <a:t>discounts </a:t>
            </a:r>
            <a:r>
              <a:rPr sz="2800" spc="-5" dirty="0">
                <a:latin typeface="Times New Roman"/>
                <a:cs typeface="Times New Roman"/>
              </a:rPr>
              <a:t>not reflected in stores</a:t>
            </a:r>
            <a:r>
              <a:rPr sz="2800" spc="-40" dirty="0">
                <a:latin typeface="Times New Roman"/>
                <a:cs typeface="Times New Roman"/>
              </a:rPr>
              <a:t> </a:t>
            </a:r>
            <a:r>
              <a:rPr sz="2800" spc="-5" dirty="0" smtClean="0">
                <a:latin typeface="Times New Roman"/>
                <a:cs typeface="Times New Roman"/>
              </a:rPr>
              <a:t>issues</a:t>
            </a:r>
            <a:endParaRPr lang="en-US" sz="2800" dirty="0">
              <a:latin typeface="Times New Roman"/>
              <a:cs typeface="Times New Roman"/>
            </a:endParaRPr>
          </a:p>
          <a:p>
            <a:pPr marL="12700" lvl="1" algn="just">
              <a:lnSpc>
                <a:spcPct val="100000"/>
              </a:lnSpc>
              <a:spcBef>
                <a:spcPts val="1689"/>
              </a:spcBef>
              <a:tabLst>
                <a:tab pos="457834" algn="l"/>
              </a:tabLst>
            </a:pPr>
            <a:r>
              <a:rPr lang="en-US" sz="2800" b="1" spc="-5" dirty="0" smtClean="0">
                <a:solidFill>
                  <a:srgbClr val="7030A0"/>
                </a:solidFill>
                <a:latin typeface="Times New Roman"/>
                <a:cs typeface="Times New Roman"/>
              </a:rPr>
              <a:t>3.3 : </a:t>
            </a:r>
            <a:r>
              <a:rPr sz="2800" spc="-5" dirty="0" smtClean="0">
                <a:latin typeface="Times New Roman"/>
                <a:cs typeface="Times New Roman"/>
              </a:rPr>
              <a:t>Frequent </a:t>
            </a:r>
            <a:r>
              <a:rPr sz="2800" spc="-5" dirty="0">
                <a:latin typeface="Times New Roman"/>
                <a:cs typeface="Times New Roman"/>
              </a:rPr>
              <a:t>small purchases at high</a:t>
            </a:r>
            <a:r>
              <a:rPr sz="2800" spc="-55" dirty="0">
                <a:latin typeface="Times New Roman"/>
                <a:cs typeface="Times New Roman"/>
              </a:rPr>
              <a:t> </a:t>
            </a:r>
            <a:r>
              <a:rPr sz="2800" spc="-5" dirty="0" smtClean="0">
                <a:latin typeface="Times New Roman"/>
                <a:cs typeface="Times New Roman"/>
              </a:rPr>
              <a:t>cost</a:t>
            </a:r>
            <a:endParaRPr lang="en-US" sz="2800" dirty="0">
              <a:latin typeface="Times New Roman"/>
              <a:cs typeface="Times New Roman"/>
            </a:endParaRPr>
          </a:p>
          <a:p>
            <a:pPr marL="12700" lvl="1" algn="just">
              <a:lnSpc>
                <a:spcPct val="100000"/>
              </a:lnSpc>
              <a:spcBef>
                <a:spcPts val="1689"/>
              </a:spcBef>
              <a:tabLst>
                <a:tab pos="457834" algn="l"/>
              </a:tabLst>
            </a:pPr>
            <a:r>
              <a:rPr lang="en-US" sz="2800" b="1" spc="-5" dirty="0" smtClean="0">
                <a:solidFill>
                  <a:srgbClr val="7030A0"/>
                </a:solidFill>
                <a:latin typeface="Times New Roman"/>
                <a:cs typeface="Times New Roman"/>
              </a:rPr>
              <a:t>3.4 : </a:t>
            </a:r>
            <a:r>
              <a:rPr sz="2800" spc="-5" dirty="0" smtClean="0">
                <a:latin typeface="Times New Roman"/>
                <a:cs typeface="Times New Roman"/>
              </a:rPr>
              <a:t>High </a:t>
            </a:r>
            <a:r>
              <a:rPr sz="2800" spc="-5" dirty="0">
                <a:latin typeface="Times New Roman"/>
                <a:cs typeface="Times New Roman"/>
              </a:rPr>
              <a:t>transport cost due to not consolidating  stores</a:t>
            </a:r>
            <a:r>
              <a:rPr sz="2800" spc="-85" dirty="0">
                <a:latin typeface="Times New Roman"/>
                <a:cs typeface="Times New Roman"/>
              </a:rPr>
              <a:t> </a:t>
            </a:r>
            <a:r>
              <a:rPr sz="2800" spc="-5" dirty="0">
                <a:latin typeface="Times New Roman"/>
                <a:cs typeface="Times New Roman"/>
              </a:rPr>
              <a:t>requirements</a:t>
            </a:r>
            <a:endParaRPr sz="2800" dirty="0">
              <a:latin typeface="Times New Roman"/>
              <a:cs typeface="Times New Roman"/>
            </a:endParaRPr>
          </a:p>
        </p:txBody>
      </p:sp>
      <p:sp>
        <p:nvSpPr>
          <p:cNvPr id="5" name="object 2"/>
          <p:cNvSpPr txBox="1">
            <a:spLocks noGrp="1"/>
          </p:cNvSpPr>
          <p:nvPr>
            <p:ph type="title"/>
          </p:nvPr>
        </p:nvSpPr>
        <p:spPr>
          <a:xfrm>
            <a:off x="1092200" y="1054100"/>
            <a:ext cx="7772400" cy="615553"/>
          </a:xfrm>
          <a:prstGeom prst="rect">
            <a:avLst/>
          </a:prstGeom>
        </p:spPr>
        <p:txBody>
          <a:bodyPr vert="horz" wrap="square" lIns="0" tIns="0" rIns="0" bIns="0" rtlCol="0">
            <a:spAutoFit/>
          </a:bodyPr>
          <a:lstStyle/>
          <a:p>
            <a:pPr marL="12700">
              <a:lnSpc>
                <a:spcPct val="100000"/>
              </a:lnSpc>
            </a:pPr>
            <a:r>
              <a:rPr lang="en-US" sz="4000" b="1" u="sng" dirty="0">
                <a:solidFill>
                  <a:srgbClr val="0070C0"/>
                </a:solidFill>
                <a:latin typeface="Times New Roman"/>
                <a:cs typeface="Times New Roman"/>
              </a:rPr>
              <a:t>Deficiencies </a:t>
            </a:r>
            <a:r>
              <a:rPr lang="en-US" sz="4000" b="1" u="sng" dirty="0" smtClean="0">
                <a:solidFill>
                  <a:srgbClr val="0070C0"/>
                </a:solidFill>
                <a:latin typeface="Times New Roman"/>
                <a:cs typeface="Times New Roman"/>
              </a:rPr>
              <a:t> (</a:t>
            </a:r>
            <a:r>
              <a:rPr lang="en-US" sz="4000" b="1" u="sng" dirty="0">
                <a:solidFill>
                  <a:srgbClr val="0070C0"/>
                </a:solidFill>
                <a:latin typeface="Times New Roman"/>
                <a:cs typeface="Times New Roman"/>
              </a:rPr>
              <a:t>High operational</a:t>
            </a:r>
            <a:r>
              <a:rPr lang="en-US" sz="4000" b="1" u="sng" spc="-65" dirty="0">
                <a:solidFill>
                  <a:srgbClr val="0070C0"/>
                </a:solidFill>
                <a:latin typeface="Times New Roman"/>
                <a:cs typeface="Times New Roman"/>
              </a:rPr>
              <a:t> </a:t>
            </a:r>
            <a:r>
              <a:rPr lang="en-US" sz="4000" b="1" u="sng" dirty="0">
                <a:solidFill>
                  <a:srgbClr val="0070C0"/>
                </a:solidFill>
                <a:latin typeface="Times New Roman"/>
                <a:cs typeface="Times New Roman"/>
              </a:rPr>
              <a:t>cost</a:t>
            </a:r>
            <a:r>
              <a:rPr lang="en-US" sz="4000" b="1" u="sng" dirty="0" smtClean="0">
                <a:solidFill>
                  <a:srgbClr val="0070C0"/>
                </a:solidFill>
                <a:latin typeface="Times New Roman"/>
                <a:cs typeface="Times New Roman"/>
              </a:rPr>
              <a:t>)</a:t>
            </a:r>
            <a:endParaRPr lang="en-US" sz="4000" b="1" u="sng" spc="-5" dirty="0">
              <a:solidFill>
                <a:srgbClr val="0070C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822759" y="1968500"/>
            <a:ext cx="8156141" cy="3642023"/>
          </a:xfrm>
          <a:prstGeom prst="rect">
            <a:avLst/>
          </a:prstGeom>
        </p:spPr>
        <p:txBody>
          <a:bodyPr vert="horz" wrap="square" lIns="0" tIns="0" rIns="0" bIns="0" rtlCol="0">
            <a:spAutoFit/>
          </a:bodyPr>
          <a:lstStyle/>
          <a:p>
            <a:pPr marL="12700">
              <a:lnSpc>
                <a:spcPct val="100000"/>
              </a:lnSpc>
              <a:spcBef>
                <a:spcPts val="835"/>
              </a:spcBef>
            </a:pPr>
            <a:r>
              <a:rPr lang="en-US" sz="2400" b="1" u="sng" spc="-5" dirty="0" smtClean="0">
                <a:latin typeface="Times New Roman"/>
                <a:cs typeface="Times New Roman"/>
              </a:rPr>
              <a:t>Main</a:t>
            </a:r>
            <a:r>
              <a:rPr lang="en-US" sz="2400" b="1" u="sng" spc="-90" dirty="0" smtClean="0">
                <a:latin typeface="Times New Roman"/>
                <a:cs typeface="Times New Roman"/>
              </a:rPr>
              <a:t> </a:t>
            </a:r>
            <a:r>
              <a:rPr lang="en-US" sz="2400" b="1" u="sng" dirty="0" smtClean="0">
                <a:latin typeface="Times New Roman"/>
                <a:cs typeface="Times New Roman"/>
              </a:rPr>
              <a:t>Goals:</a:t>
            </a:r>
          </a:p>
          <a:p>
            <a:pPr marL="469900" marR="5080" indent="-457200">
              <a:lnSpc>
                <a:spcPct val="100000"/>
              </a:lnSpc>
              <a:spcBef>
                <a:spcPts val="1680"/>
              </a:spcBef>
              <a:buFont typeface="Wingdings" panose="05000000000000000000" pitchFamily="2" charset="2"/>
              <a:buChar char="§"/>
            </a:pPr>
            <a:r>
              <a:rPr sz="2600" b="1" spc="-5" dirty="0" smtClean="0">
                <a:solidFill>
                  <a:srgbClr val="7030A0"/>
                </a:solidFill>
                <a:latin typeface="Times New Roman"/>
                <a:cs typeface="Times New Roman"/>
              </a:rPr>
              <a:t>Ml </a:t>
            </a:r>
            <a:r>
              <a:rPr lang="en-US" sz="2600" b="1" dirty="0" smtClean="0">
                <a:solidFill>
                  <a:srgbClr val="7030A0"/>
                </a:solidFill>
                <a:latin typeface="Times New Roman"/>
                <a:cs typeface="Times New Roman"/>
              </a:rPr>
              <a:t>: </a:t>
            </a:r>
            <a:r>
              <a:rPr sz="2600" spc="-5" dirty="0" smtClean="0">
                <a:latin typeface="Times New Roman"/>
                <a:cs typeface="Times New Roman"/>
              </a:rPr>
              <a:t>Send </a:t>
            </a:r>
            <a:r>
              <a:rPr sz="2600" spc="-5" dirty="0">
                <a:latin typeface="Times New Roman"/>
                <a:cs typeface="Times New Roman"/>
              </a:rPr>
              <a:t>bill to students within </a:t>
            </a:r>
            <a:r>
              <a:rPr sz="2600" dirty="0">
                <a:latin typeface="Times New Roman"/>
                <a:cs typeface="Times New Roman"/>
              </a:rPr>
              <a:t>5 </a:t>
            </a:r>
            <a:r>
              <a:rPr sz="2600" spc="-5" dirty="0">
                <a:latin typeface="Times New Roman"/>
                <a:cs typeface="Times New Roman"/>
              </a:rPr>
              <a:t>days of the end of  </a:t>
            </a:r>
            <a:r>
              <a:rPr sz="2600" spc="-5" dirty="0" smtClean="0">
                <a:latin typeface="Times New Roman"/>
                <a:cs typeface="Times New Roman"/>
              </a:rPr>
              <a:t>month</a:t>
            </a:r>
            <a:endParaRPr lang="en-US" sz="2600" dirty="0">
              <a:latin typeface="Times New Roman"/>
              <a:cs typeface="Times New Roman"/>
            </a:endParaRPr>
          </a:p>
          <a:p>
            <a:pPr marL="469900" marR="5080" indent="-457200">
              <a:lnSpc>
                <a:spcPct val="100000"/>
              </a:lnSpc>
              <a:spcBef>
                <a:spcPts val="1680"/>
              </a:spcBef>
              <a:buFont typeface="Wingdings" panose="05000000000000000000" pitchFamily="2" charset="2"/>
              <a:buChar char="§"/>
            </a:pPr>
            <a:r>
              <a:rPr sz="2600" b="1" spc="-5" dirty="0" smtClean="0">
                <a:solidFill>
                  <a:srgbClr val="7030A0"/>
                </a:solidFill>
                <a:latin typeface="Times New Roman"/>
                <a:cs typeface="Times New Roman"/>
              </a:rPr>
              <a:t>M2</a:t>
            </a:r>
            <a:r>
              <a:rPr lang="en-US" sz="2600" b="1" spc="-5" dirty="0" smtClean="0">
                <a:solidFill>
                  <a:srgbClr val="7030A0"/>
                </a:solidFill>
                <a:latin typeface="Times New Roman"/>
                <a:cs typeface="Times New Roman"/>
              </a:rPr>
              <a:t> : </a:t>
            </a:r>
            <a:r>
              <a:rPr sz="2600" spc="-5" dirty="0" smtClean="0">
                <a:latin typeface="Times New Roman"/>
                <a:cs typeface="Times New Roman"/>
              </a:rPr>
              <a:t>Control </a:t>
            </a:r>
            <a:r>
              <a:rPr sz="2600" spc="-5" dirty="0">
                <a:latin typeface="Times New Roman"/>
                <a:cs typeface="Times New Roman"/>
              </a:rPr>
              <a:t>inventory of items in stores </a:t>
            </a:r>
            <a:r>
              <a:rPr sz="2600" dirty="0">
                <a:latin typeface="Times New Roman"/>
                <a:cs typeface="Times New Roman"/>
              </a:rPr>
              <a:t>&amp; </a:t>
            </a:r>
            <a:r>
              <a:rPr sz="2600" spc="-5" dirty="0">
                <a:latin typeface="Times New Roman"/>
                <a:cs typeface="Times New Roman"/>
              </a:rPr>
              <a:t>issues to  cooks to bring down mess bill by</a:t>
            </a:r>
            <a:r>
              <a:rPr sz="2600" spc="-45" dirty="0">
                <a:latin typeface="Times New Roman"/>
                <a:cs typeface="Times New Roman"/>
              </a:rPr>
              <a:t> </a:t>
            </a:r>
            <a:r>
              <a:rPr sz="2600" spc="-5" dirty="0" smtClean="0">
                <a:latin typeface="Times New Roman"/>
                <a:cs typeface="Times New Roman"/>
              </a:rPr>
              <a:t>10%</a:t>
            </a:r>
            <a:endParaRPr lang="en-US" sz="2600" dirty="0">
              <a:latin typeface="Times New Roman"/>
              <a:cs typeface="Times New Roman"/>
            </a:endParaRPr>
          </a:p>
          <a:p>
            <a:pPr marL="469900" marR="5080" indent="-457200">
              <a:lnSpc>
                <a:spcPct val="100000"/>
              </a:lnSpc>
              <a:spcBef>
                <a:spcPts val="1680"/>
              </a:spcBef>
              <a:buFont typeface="Wingdings" panose="05000000000000000000" pitchFamily="2" charset="2"/>
              <a:buChar char="§"/>
            </a:pPr>
            <a:r>
              <a:rPr sz="2600" b="1" spc="-5" dirty="0" smtClean="0">
                <a:solidFill>
                  <a:srgbClr val="7030A0"/>
                </a:solidFill>
                <a:latin typeface="Times New Roman"/>
                <a:cs typeface="Times New Roman"/>
              </a:rPr>
              <a:t>M3</a:t>
            </a:r>
            <a:r>
              <a:rPr lang="en-US" sz="2600" b="1" spc="-5" dirty="0" smtClean="0">
                <a:solidFill>
                  <a:srgbClr val="7030A0"/>
                </a:solidFill>
                <a:latin typeface="Times New Roman"/>
                <a:cs typeface="Times New Roman"/>
              </a:rPr>
              <a:t>: </a:t>
            </a:r>
            <a:r>
              <a:rPr sz="2600" spc="-5" dirty="0" smtClean="0">
                <a:latin typeface="Times New Roman"/>
                <a:cs typeface="Times New Roman"/>
              </a:rPr>
              <a:t>Balance </a:t>
            </a:r>
            <a:r>
              <a:rPr sz="2600" spc="-5" dirty="0">
                <a:latin typeface="Times New Roman"/>
                <a:cs typeface="Times New Roman"/>
              </a:rPr>
              <a:t>menu to meet nutritional requirements  </a:t>
            </a:r>
            <a:endParaRPr lang="en-US" sz="2600" spc="-5" dirty="0">
              <a:latin typeface="Times New Roman"/>
              <a:cs typeface="Times New Roman"/>
            </a:endParaRPr>
          </a:p>
          <a:p>
            <a:pPr marL="469900" marR="5080" indent="-457200">
              <a:lnSpc>
                <a:spcPct val="100000"/>
              </a:lnSpc>
              <a:spcBef>
                <a:spcPts val="1680"/>
              </a:spcBef>
              <a:buFont typeface="Wingdings" panose="05000000000000000000" pitchFamily="2" charset="2"/>
              <a:buChar char="§"/>
            </a:pPr>
            <a:r>
              <a:rPr sz="2600" b="1" spc="-5" dirty="0" smtClean="0">
                <a:solidFill>
                  <a:srgbClr val="7030A0"/>
                </a:solidFill>
                <a:latin typeface="Times New Roman"/>
                <a:cs typeface="Times New Roman"/>
              </a:rPr>
              <a:t>M4</a:t>
            </a:r>
            <a:r>
              <a:rPr lang="en-US" sz="2600" b="1" spc="-5" dirty="0" smtClean="0">
                <a:solidFill>
                  <a:srgbClr val="7030A0"/>
                </a:solidFill>
                <a:latin typeface="Times New Roman"/>
                <a:cs typeface="Times New Roman"/>
              </a:rPr>
              <a:t>: </a:t>
            </a:r>
            <a:r>
              <a:rPr sz="2600" spc="-5" dirty="0" smtClean="0">
                <a:latin typeface="Times New Roman"/>
                <a:cs typeface="Times New Roman"/>
              </a:rPr>
              <a:t>Cost </a:t>
            </a:r>
            <a:r>
              <a:rPr sz="2600" spc="-5" dirty="0">
                <a:latin typeface="Times New Roman"/>
                <a:cs typeface="Times New Roman"/>
              </a:rPr>
              <a:t>of new menu not to exceed current</a:t>
            </a:r>
            <a:r>
              <a:rPr sz="2600" spc="-30" dirty="0">
                <a:latin typeface="Times New Roman"/>
                <a:cs typeface="Times New Roman"/>
              </a:rPr>
              <a:t> </a:t>
            </a:r>
            <a:r>
              <a:rPr sz="2600" spc="-5" dirty="0">
                <a:latin typeface="Times New Roman"/>
                <a:cs typeface="Times New Roman"/>
              </a:rPr>
              <a:t>cost</a:t>
            </a:r>
            <a:endParaRPr sz="2600" dirty="0">
              <a:latin typeface="Times New Roman"/>
              <a:cs typeface="Times New Roman"/>
            </a:endParaRPr>
          </a:p>
        </p:txBody>
      </p:sp>
      <p:sp>
        <p:nvSpPr>
          <p:cNvPr id="5" name="object 2"/>
          <p:cNvSpPr txBox="1">
            <a:spLocks noGrp="1"/>
          </p:cNvSpPr>
          <p:nvPr>
            <p:ph type="title"/>
          </p:nvPr>
        </p:nvSpPr>
        <p:spPr>
          <a:xfrm>
            <a:off x="596900" y="1077436"/>
            <a:ext cx="8382000" cy="738664"/>
          </a:xfrm>
          <a:prstGeom prst="rect">
            <a:avLst/>
          </a:prstGeom>
        </p:spPr>
        <p:txBody>
          <a:bodyPr vert="horz" wrap="square" lIns="0" tIns="0" rIns="0" bIns="0" rtlCol="0">
            <a:spAutoFit/>
          </a:bodyPr>
          <a:lstStyle/>
          <a:p>
            <a:pPr marL="1459865">
              <a:lnSpc>
                <a:spcPct val="100000"/>
              </a:lnSpc>
            </a:pPr>
            <a:r>
              <a:rPr lang="en-US" sz="4800" b="1" u="sng" spc="-5" dirty="0" smtClean="0">
                <a:solidFill>
                  <a:srgbClr val="0070C0"/>
                </a:solidFill>
                <a:latin typeface="Times New Roman"/>
                <a:cs typeface="Times New Roman"/>
              </a:rPr>
              <a:t>Formulation of</a:t>
            </a:r>
            <a:r>
              <a:rPr lang="en-US" sz="4800" b="1" u="sng" spc="-75" dirty="0" smtClean="0">
                <a:solidFill>
                  <a:srgbClr val="0070C0"/>
                </a:solidFill>
                <a:latin typeface="Times New Roman"/>
                <a:cs typeface="Times New Roman"/>
              </a:rPr>
              <a:t> </a:t>
            </a:r>
            <a:r>
              <a:rPr lang="en-US" sz="4800" b="1" u="sng" spc="-5" dirty="0" smtClean="0">
                <a:solidFill>
                  <a:srgbClr val="0070C0"/>
                </a:solidFill>
                <a:latin typeface="Times New Roman"/>
                <a:cs typeface="Times New Roman"/>
              </a:rPr>
              <a:t>Goals</a:t>
            </a:r>
            <a:endParaRPr lang="en-US" sz="4800" b="1" u="sng" dirty="0">
              <a:solidFill>
                <a:srgbClr val="0070C0"/>
              </a:solidFill>
              <a:latin typeface="Times New Roman"/>
              <a:cs typeface="Times New Roman"/>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807113" y="1968500"/>
            <a:ext cx="8171787" cy="4042132"/>
          </a:xfrm>
          <a:prstGeom prst="rect">
            <a:avLst/>
          </a:prstGeom>
        </p:spPr>
        <p:txBody>
          <a:bodyPr vert="horz" wrap="square" lIns="0" tIns="0" rIns="0" bIns="0" rtlCol="0">
            <a:spAutoFit/>
          </a:bodyPr>
          <a:lstStyle/>
          <a:p>
            <a:pPr marL="469900" indent="-457200">
              <a:lnSpc>
                <a:spcPct val="100000"/>
              </a:lnSpc>
              <a:spcBef>
                <a:spcPts val="240"/>
              </a:spcBef>
              <a:buFont typeface="Wingdings" panose="05000000000000000000" pitchFamily="2" charset="2"/>
              <a:buChar char="§"/>
              <a:tabLst>
                <a:tab pos="831850" algn="l"/>
              </a:tabLst>
            </a:pPr>
            <a:r>
              <a:rPr sz="2500" b="1" spc="-5" dirty="0" smtClean="0">
                <a:solidFill>
                  <a:srgbClr val="7030A0"/>
                </a:solidFill>
                <a:latin typeface="Times New Roman"/>
                <a:cs typeface="Times New Roman"/>
              </a:rPr>
              <a:t>S1.1</a:t>
            </a:r>
            <a:r>
              <a:rPr lang="en-US" sz="2500" b="1" spc="-5" dirty="0">
                <a:solidFill>
                  <a:srgbClr val="7030A0"/>
                </a:solidFill>
                <a:latin typeface="Times New Roman"/>
                <a:cs typeface="Times New Roman"/>
              </a:rPr>
              <a:t> </a:t>
            </a:r>
            <a:r>
              <a:rPr lang="en-US" sz="2500" spc="-5" dirty="0" smtClean="0">
                <a:latin typeface="Times New Roman"/>
                <a:cs typeface="Times New Roman"/>
              </a:rPr>
              <a:t>: </a:t>
            </a:r>
            <a:r>
              <a:rPr sz="2500" spc="-5" dirty="0" smtClean="0">
                <a:latin typeface="Times New Roman"/>
                <a:cs typeface="Times New Roman"/>
              </a:rPr>
              <a:t>Itemize </a:t>
            </a:r>
            <a:r>
              <a:rPr sz="2500" spc="-5" dirty="0">
                <a:latin typeface="Times New Roman"/>
                <a:cs typeface="Times New Roman"/>
              </a:rPr>
              <a:t>bills showing extras and rebates with</a:t>
            </a:r>
            <a:r>
              <a:rPr sz="2500" spc="-35" dirty="0">
                <a:latin typeface="Times New Roman"/>
                <a:cs typeface="Times New Roman"/>
              </a:rPr>
              <a:t> </a:t>
            </a:r>
            <a:r>
              <a:rPr sz="2500" spc="-5" dirty="0">
                <a:latin typeface="Times New Roman"/>
                <a:cs typeface="Times New Roman"/>
              </a:rPr>
              <a:t>dates</a:t>
            </a:r>
            <a:endParaRPr sz="2500" dirty="0">
              <a:latin typeface="Times New Roman"/>
              <a:cs typeface="Times New Roman"/>
            </a:endParaRPr>
          </a:p>
          <a:p>
            <a:pPr marL="469900" marR="6985" indent="-457200">
              <a:lnSpc>
                <a:spcPct val="100000"/>
              </a:lnSpc>
              <a:spcBef>
                <a:spcPts val="1689"/>
              </a:spcBef>
              <a:buFont typeface="Wingdings" panose="05000000000000000000" pitchFamily="2" charset="2"/>
              <a:buChar char="§"/>
              <a:tabLst>
                <a:tab pos="831850" algn="l"/>
              </a:tabLst>
            </a:pPr>
            <a:r>
              <a:rPr sz="2500" b="1" spc="-5" dirty="0" smtClean="0">
                <a:solidFill>
                  <a:srgbClr val="7030A0"/>
                </a:solidFill>
                <a:latin typeface="Times New Roman"/>
                <a:cs typeface="Times New Roman"/>
              </a:rPr>
              <a:t>S1.2</a:t>
            </a:r>
            <a:r>
              <a:rPr lang="en-US" sz="2500" b="1" spc="-5" dirty="0" smtClean="0">
                <a:solidFill>
                  <a:srgbClr val="7030A0"/>
                </a:solidFill>
                <a:latin typeface="Times New Roman"/>
                <a:cs typeface="Times New Roman"/>
              </a:rPr>
              <a:t>: </a:t>
            </a:r>
            <a:r>
              <a:rPr sz="2500" spc="-5" dirty="0" smtClean="0">
                <a:latin typeface="Times New Roman"/>
                <a:cs typeface="Times New Roman"/>
              </a:rPr>
              <a:t>Ensure </a:t>
            </a:r>
            <a:r>
              <a:rPr sz="2500" spc="-5" dirty="0">
                <a:latin typeface="Times New Roman"/>
                <a:cs typeface="Times New Roman"/>
              </a:rPr>
              <a:t>less than 5% variations of bills</a:t>
            </a:r>
            <a:r>
              <a:rPr sz="2500" spc="-20" dirty="0">
                <a:latin typeface="Times New Roman"/>
                <a:cs typeface="Times New Roman"/>
              </a:rPr>
              <a:t> </a:t>
            </a:r>
            <a:r>
              <a:rPr sz="2500" spc="-5" dirty="0">
                <a:latin typeface="Times New Roman"/>
                <a:cs typeface="Times New Roman"/>
              </a:rPr>
              <a:t>from</a:t>
            </a:r>
            <a:r>
              <a:rPr sz="2500" spc="-10" dirty="0">
                <a:latin typeface="Times New Roman"/>
                <a:cs typeface="Times New Roman"/>
              </a:rPr>
              <a:t> </a:t>
            </a:r>
            <a:r>
              <a:rPr sz="2500" spc="-5" dirty="0">
                <a:latin typeface="Times New Roman"/>
                <a:cs typeface="Times New Roman"/>
              </a:rPr>
              <a:t>month  to</a:t>
            </a:r>
            <a:r>
              <a:rPr sz="2500" spc="-90" dirty="0">
                <a:latin typeface="Times New Roman"/>
                <a:cs typeface="Times New Roman"/>
              </a:rPr>
              <a:t> </a:t>
            </a:r>
            <a:r>
              <a:rPr sz="2500" spc="-5" dirty="0">
                <a:latin typeface="Times New Roman"/>
                <a:cs typeface="Times New Roman"/>
              </a:rPr>
              <a:t>month</a:t>
            </a:r>
            <a:endParaRPr sz="2500" dirty="0">
              <a:latin typeface="Times New Roman"/>
              <a:cs typeface="Times New Roman"/>
            </a:endParaRPr>
          </a:p>
          <a:p>
            <a:pPr marL="469900" marR="19050" indent="-457200">
              <a:lnSpc>
                <a:spcPct val="100000"/>
              </a:lnSpc>
              <a:spcBef>
                <a:spcPts val="1689"/>
              </a:spcBef>
              <a:buFont typeface="Wingdings" panose="05000000000000000000" pitchFamily="2" charset="2"/>
              <a:buChar char="§"/>
            </a:pPr>
            <a:r>
              <a:rPr sz="2500" b="1" spc="-5" dirty="0" smtClean="0">
                <a:solidFill>
                  <a:srgbClr val="7030A0"/>
                </a:solidFill>
                <a:latin typeface="Times New Roman"/>
                <a:cs typeface="Times New Roman"/>
              </a:rPr>
              <a:t>S</a:t>
            </a:r>
            <a:r>
              <a:rPr lang="en-US" sz="2500" b="1" spc="-5" dirty="0" smtClean="0">
                <a:solidFill>
                  <a:srgbClr val="7030A0"/>
                </a:solidFill>
                <a:latin typeface="Times New Roman"/>
                <a:cs typeface="Times New Roman"/>
              </a:rPr>
              <a:t>1</a:t>
            </a:r>
            <a:r>
              <a:rPr sz="2500" b="1" spc="-5" dirty="0" smtClean="0">
                <a:solidFill>
                  <a:srgbClr val="7030A0"/>
                </a:solidFill>
                <a:latin typeface="Times New Roman"/>
                <a:cs typeface="Times New Roman"/>
              </a:rPr>
              <a:t>.3 </a:t>
            </a:r>
            <a:r>
              <a:rPr lang="en-US" sz="2500" b="1" spc="-5" dirty="0" smtClean="0">
                <a:solidFill>
                  <a:srgbClr val="7030A0"/>
                </a:solidFill>
                <a:latin typeface="Times New Roman"/>
                <a:cs typeface="Times New Roman"/>
              </a:rPr>
              <a:t>: </a:t>
            </a:r>
            <a:r>
              <a:rPr sz="2500" spc="-5" dirty="0" smtClean="0">
                <a:latin typeface="Times New Roman"/>
                <a:cs typeface="Times New Roman"/>
              </a:rPr>
              <a:t>Bills </a:t>
            </a:r>
            <a:r>
              <a:rPr sz="2500" spc="-5" dirty="0">
                <a:latin typeface="Times New Roman"/>
                <a:cs typeface="Times New Roman"/>
              </a:rPr>
              <a:t>not paid within 10 days of issue brought to the  attention of chief</a:t>
            </a:r>
            <a:r>
              <a:rPr sz="2500" spc="-75" dirty="0">
                <a:latin typeface="Times New Roman"/>
                <a:cs typeface="Times New Roman"/>
              </a:rPr>
              <a:t> </a:t>
            </a:r>
            <a:r>
              <a:rPr sz="2500" spc="-5" dirty="0">
                <a:latin typeface="Times New Roman"/>
                <a:cs typeface="Times New Roman"/>
              </a:rPr>
              <a:t>warden</a:t>
            </a:r>
            <a:endParaRPr sz="2500" dirty="0">
              <a:latin typeface="Times New Roman"/>
              <a:cs typeface="Times New Roman"/>
            </a:endParaRPr>
          </a:p>
          <a:p>
            <a:pPr marL="469900" indent="-457200">
              <a:lnSpc>
                <a:spcPct val="100000"/>
              </a:lnSpc>
              <a:spcBef>
                <a:spcPts val="1689"/>
              </a:spcBef>
              <a:buFont typeface="Wingdings" panose="05000000000000000000" pitchFamily="2" charset="2"/>
              <a:buChar char="§"/>
            </a:pPr>
            <a:r>
              <a:rPr sz="2500" b="1" spc="-5" dirty="0">
                <a:solidFill>
                  <a:srgbClr val="7030A0"/>
                </a:solidFill>
                <a:latin typeface="Times New Roman"/>
                <a:cs typeface="Times New Roman"/>
              </a:rPr>
              <a:t>S1.4 </a:t>
            </a:r>
            <a:r>
              <a:rPr lang="en-US" sz="2500" b="1" spc="-5" dirty="0" smtClean="0">
                <a:solidFill>
                  <a:srgbClr val="7030A0"/>
                </a:solidFill>
                <a:latin typeface="Times New Roman"/>
                <a:cs typeface="Times New Roman"/>
              </a:rPr>
              <a:t>: </a:t>
            </a:r>
            <a:r>
              <a:rPr sz="2500" spc="-5" dirty="0" smtClean="0">
                <a:latin typeface="Times New Roman"/>
                <a:cs typeface="Times New Roman"/>
              </a:rPr>
              <a:t>Update </a:t>
            </a:r>
            <a:r>
              <a:rPr sz="2500" spc="-5" dirty="0">
                <a:latin typeface="Times New Roman"/>
                <a:cs typeface="Times New Roman"/>
              </a:rPr>
              <a:t>daily rates every</a:t>
            </a:r>
            <a:r>
              <a:rPr sz="2500" spc="-65" dirty="0">
                <a:latin typeface="Times New Roman"/>
                <a:cs typeface="Times New Roman"/>
              </a:rPr>
              <a:t> </a:t>
            </a:r>
            <a:r>
              <a:rPr sz="2500" spc="-5" dirty="0">
                <a:latin typeface="Times New Roman"/>
                <a:cs typeface="Times New Roman"/>
              </a:rPr>
              <a:t>day</a:t>
            </a:r>
            <a:endParaRPr sz="2500" dirty="0">
              <a:latin typeface="Times New Roman"/>
              <a:cs typeface="Times New Roman"/>
            </a:endParaRPr>
          </a:p>
          <a:p>
            <a:pPr marL="469900" marR="481965" indent="-457200">
              <a:lnSpc>
                <a:spcPct val="100000"/>
              </a:lnSpc>
              <a:spcBef>
                <a:spcPts val="1685"/>
              </a:spcBef>
              <a:buFont typeface="Wingdings" panose="05000000000000000000" pitchFamily="2" charset="2"/>
              <a:buChar char="q"/>
            </a:pPr>
            <a:r>
              <a:rPr sz="2800" spc="-5" dirty="0" smtClean="0">
                <a:latin typeface="Times New Roman"/>
                <a:cs typeface="Times New Roman"/>
              </a:rPr>
              <a:t>Main </a:t>
            </a:r>
            <a:r>
              <a:rPr sz="2800" spc="-5" dirty="0">
                <a:latin typeface="Times New Roman"/>
                <a:cs typeface="Times New Roman"/>
              </a:rPr>
              <a:t>goals </a:t>
            </a:r>
            <a:r>
              <a:rPr sz="2800" b="1" spc="-5" dirty="0">
                <a:solidFill>
                  <a:srgbClr val="7030A0"/>
                </a:solidFill>
                <a:latin typeface="Times New Roman"/>
                <a:cs typeface="Times New Roman"/>
              </a:rPr>
              <a:t>M1</a:t>
            </a:r>
            <a:r>
              <a:rPr sz="2800" spc="-5" dirty="0">
                <a:latin typeface="Times New Roman"/>
                <a:cs typeface="Times New Roman"/>
              </a:rPr>
              <a:t> and sub-goals </a:t>
            </a:r>
            <a:r>
              <a:rPr sz="2800" b="1" spc="-5" dirty="0">
                <a:solidFill>
                  <a:srgbClr val="7030A0"/>
                </a:solidFill>
                <a:latin typeface="Times New Roman"/>
                <a:cs typeface="Times New Roman"/>
              </a:rPr>
              <a:t>S1.1</a:t>
            </a:r>
            <a:r>
              <a:rPr sz="2800" spc="-5" dirty="0">
                <a:latin typeface="Times New Roman"/>
                <a:cs typeface="Times New Roman"/>
              </a:rPr>
              <a:t>,</a:t>
            </a:r>
            <a:r>
              <a:rPr sz="2800" b="1" spc="-5" dirty="0">
                <a:solidFill>
                  <a:srgbClr val="7030A0"/>
                </a:solidFill>
                <a:latin typeface="Times New Roman"/>
                <a:cs typeface="Times New Roman"/>
              </a:rPr>
              <a:t>S1.2</a:t>
            </a:r>
            <a:r>
              <a:rPr sz="2800" spc="-5" dirty="0">
                <a:latin typeface="Times New Roman"/>
                <a:cs typeface="Times New Roman"/>
              </a:rPr>
              <a:t>,</a:t>
            </a:r>
            <a:r>
              <a:rPr sz="2800" b="1" spc="-5" dirty="0">
                <a:solidFill>
                  <a:srgbClr val="7030A0"/>
                </a:solidFill>
                <a:latin typeface="Times New Roman"/>
                <a:cs typeface="Times New Roman"/>
              </a:rPr>
              <a:t>S1.3</a:t>
            </a:r>
            <a:r>
              <a:rPr sz="2800" spc="-5" dirty="0">
                <a:latin typeface="Times New Roman"/>
                <a:cs typeface="Times New Roman"/>
              </a:rPr>
              <a:t> remove  deficiencies</a:t>
            </a:r>
            <a:r>
              <a:rPr sz="2800" spc="-70" dirty="0">
                <a:latin typeface="Times New Roman"/>
                <a:cs typeface="Times New Roman"/>
              </a:rPr>
              <a:t> </a:t>
            </a:r>
            <a:r>
              <a:rPr sz="2800" b="1" spc="-5" dirty="0">
                <a:solidFill>
                  <a:srgbClr val="7030A0"/>
                </a:solidFill>
                <a:latin typeface="Times New Roman"/>
                <a:cs typeface="Times New Roman"/>
              </a:rPr>
              <a:t>1.3</a:t>
            </a:r>
            <a:r>
              <a:rPr sz="2800" spc="-5" dirty="0">
                <a:latin typeface="Times New Roman"/>
                <a:cs typeface="Times New Roman"/>
              </a:rPr>
              <a:t>,</a:t>
            </a:r>
            <a:r>
              <a:rPr sz="2800" b="1" spc="-5" dirty="0">
                <a:solidFill>
                  <a:srgbClr val="7030A0"/>
                </a:solidFill>
                <a:latin typeface="Times New Roman"/>
                <a:cs typeface="Times New Roman"/>
              </a:rPr>
              <a:t>2.1</a:t>
            </a:r>
            <a:r>
              <a:rPr sz="2800" spc="-5" dirty="0">
                <a:latin typeface="Times New Roman"/>
                <a:cs typeface="Times New Roman"/>
              </a:rPr>
              <a:t>,</a:t>
            </a:r>
            <a:r>
              <a:rPr sz="2800" b="1" spc="-5" dirty="0">
                <a:solidFill>
                  <a:srgbClr val="7030A0"/>
                </a:solidFill>
                <a:latin typeface="Times New Roman"/>
                <a:cs typeface="Times New Roman"/>
              </a:rPr>
              <a:t>1.2.2</a:t>
            </a:r>
            <a:r>
              <a:rPr sz="2800" spc="-5" dirty="0">
                <a:latin typeface="Times New Roman"/>
                <a:cs typeface="Times New Roman"/>
              </a:rPr>
              <a:t>,</a:t>
            </a:r>
            <a:r>
              <a:rPr sz="2800" b="1" spc="-5" dirty="0">
                <a:solidFill>
                  <a:srgbClr val="7030A0"/>
                </a:solidFill>
                <a:latin typeface="Times New Roman"/>
                <a:cs typeface="Times New Roman"/>
              </a:rPr>
              <a:t>2.5</a:t>
            </a:r>
            <a:r>
              <a:rPr sz="2800" spc="-5" dirty="0">
                <a:latin typeface="Times New Roman"/>
                <a:cs typeface="Times New Roman"/>
              </a:rPr>
              <a:t>,</a:t>
            </a:r>
            <a:r>
              <a:rPr sz="2800" b="1" spc="-5" dirty="0">
                <a:solidFill>
                  <a:srgbClr val="7030A0"/>
                </a:solidFill>
                <a:latin typeface="Times New Roman"/>
                <a:cs typeface="Times New Roman"/>
              </a:rPr>
              <a:t>3.1</a:t>
            </a:r>
            <a:endParaRPr sz="2800" b="1" dirty="0">
              <a:solidFill>
                <a:srgbClr val="7030A0"/>
              </a:solidFill>
              <a:latin typeface="Times New Roman"/>
              <a:cs typeface="Times New Roman"/>
            </a:endParaRPr>
          </a:p>
        </p:txBody>
      </p:sp>
      <p:sp>
        <p:nvSpPr>
          <p:cNvPr id="5" name="Rectangle 4"/>
          <p:cNvSpPr/>
          <p:nvPr/>
        </p:nvSpPr>
        <p:spPr>
          <a:xfrm>
            <a:off x="825500" y="901700"/>
            <a:ext cx="7772400" cy="830997"/>
          </a:xfrm>
          <a:prstGeom prst="rect">
            <a:avLst/>
          </a:prstGeom>
        </p:spPr>
        <p:txBody>
          <a:bodyPr wrap="square">
            <a:spAutoFit/>
          </a:bodyPr>
          <a:lstStyle/>
          <a:p>
            <a:pPr marR="44450" algn="ctr">
              <a:lnSpc>
                <a:spcPct val="100000"/>
              </a:lnSpc>
              <a:tabLst>
                <a:tab pos="3504565" algn="l"/>
              </a:tabLst>
            </a:pPr>
            <a:r>
              <a:rPr lang="en-US" sz="4800" b="1" u="sng" spc="-5" dirty="0" smtClean="0">
                <a:solidFill>
                  <a:srgbClr val="0070C0"/>
                </a:solidFill>
                <a:latin typeface="Times New Roman"/>
                <a:cs typeface="Times New Roman"/>
              </a:rPr>
              <a:t>Formulation</a:t>
            </a:r>
            <a:r>
              <a:rPr lang="en-US" sz="4800" b="1" u="sng" dirty="0" smtClean="0">
                <a:solidFill>
                  <a:srgbClr val="0070C0"/>
                </a:solidFill>
                <a:latin typeface="Times New Roman"/>
                <a:cs typeface="Times New Roman"/>
              </a:rPr>
              <a:t> </a:t>
            </a:r>
            <a:r>
              <a:rPr lang="en-US" sz="4800" b="1" u="sng" spc="-5" dirty="0" smtClean="0">
                <a:solidFill>
                  <a:srgbClr val="0070C0"/>
                </a:solidFill>
                <a:latin typeface="Times New Roman"/>
                <a:cs typeface="Times New Roman"/>
              </a:rPr>
              <a:t>of Sub-Goals</a:t>
            </a:r>
            <a:endParaRPr lang="en-US" sz="4800" b="1" u="sng" dirty="0">
              <a:solidFill>
                <a:srgbClr val="0070C0"/>
              </a:solidFill>
              <a:latin typeface="Times New Roman"/>
              <a:cs typeface="Times New Roman"/>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802564" y="1968500"/>
            <a:ext cx="8100136" cy="4175502"/>
          </a:xfrm>
          <a:prstGeom prst="rect">
            <a:avLst/>
          </a:prstGeom>
        </p:spPr>
        <p:txBody>
          <a:bodyPr vert="horz" wrap="square" lIns="0" tIns="0" rIns="0" bIns="0" rtlCol="0">
            <a:spAutoFit/>
          </a:bodyPr>
          <a:lstStyle/>
          <a:p>
            <a:pPr marL="355600" indent="-342900">
              <a:lnSpc>
                <a:spcPct val="100000"/>
              </a:lnSpc>
              <a:spcBef>
                <a:spcPts val="235"/>
              </a:spcBef>
              <a:buFont typeface="Wingdings" panose="05000000000000000000" pitchFamily="2" charset="2"/>
              <a:buChar char="§"/>
              <a:tabLst>
                <a:tab pos="715010" algn="l"/>
              </a:tabLst>
            </a:pPr>
            <a:r>
              <a:rPr sz="2200" b="1" spc="-5" dirty="0" smtClean="0">
                <a:solidFill>
                  <a:srgbClr val="7030A0"/>
                </a:solidFill>
                <a:latin typeface="Times New Roman"/>
                <a:cs typeface="Times New Roman"/>
              </a:rPr>
              <a:t>S2.1</a:t>
            </a:r>
            <a:r>
              <a:rPr lang="en-US" sz="2200" spc="-5" dirty="0" smtClean="0">
                <a:solidFill>
                  <a:srgbClr val="7030A0"/>
                </a:solidFill>
                <a:latin typeface="Times New Roman"/>
                <a:cs typeface="Times New Roman"/>
              </a:rPr>
              <a:t> :</a:t>
            </a:r>
            <a:r>
              <a:rPr lang="en-US" sz="2200" spc="-5" dirty="0" smtClean="0">
                <a:solidFill>
                  <a:srgbClr val="C00000"/>
                </a:solidFill>
                <a:latin typeface="Times New Roman"/>
                <a:cs typeface="Times New Roman"/>
              </a:rPr>
              <a:t> </a:t>
            </a:r>
            <a:r>
              <a:rPr sz="2200" dirty="0" smtClean="0">
                <a:latin typeface="Times New Roman"/>
                <a:cs typeface="Times New Roman"/>
              </a:rPr>
              <a:t>Ensure </a:t>
            </a:r>
            <a:r>
              <a:rPr sz="2200" spc="-5" dirty="0">
                <a:latin typeface="Times New Roman"/>
                <a:cs typeface="Times New Roman"/>
              </a:rPr>
              <a:t>payment </a:t>
            </a:r>
            <a:r>
              <a:rPr sz="2200" dirty="0">
                <a:latin typeface="Times New Roman"/>
                <a:cs typeface="Times New Roman"/>
              </a:rPr>
              <a:t>to </a:t>
            </a:r>
            <a:r>
              <a:rPr sz="2200" spc="-5" dirty="0">
                <a:latin typeface="Times New Roman"/>
                <a:cs typeface="Times New Roman"/>
              </a:rPr>
              <a:t>vendors within five days of supply of</a:t>
            </a:r>
            <a:r>
              <a:rPr sz="2200" spc="-35" dirty="0">
                <a:latin typeface="Times New Roman"/>
                <a:cs typeface="Times New Roman"/>
              </a:rPr>
              <a:t> </a:t>
            </a:r>
            <a:r>
              <a:rPr sz="2200" spc="-5" dirty="0">
                <a:latin typeface="Times New Roman"/>
                <a:cs typeface="Times New Roman"/>
              </a:rPr>
              <a:t>items</a:t>
            </a:r>
            <a:endParaRPr sz="2200" dirty="0">
              <a:latin typeface="Times New Roman"/>
              <a:cs typeface="Times New Roman"/>
            </a:endParaRPr>
          </a:p>
          <a:p>
            <a:pPr marL="355600" marR="5080" indent="-342900">
              <a:lnSpc>
                <a:spcPct val="100000"/>
              </a:lnSpc>
              <a:spcBef>
                <a:spcPts val="1425"/>
              </a:spcBef>
              <a:buFont typeface="Wingdings" panose="05000000000000000000" pitchFamily="2" charset="2"/>
              <a:buChar char="§"/>
              <a:tabLst>
                <a:tab pos="715010" algn="l"/>
              </a:tabLst>
            </a:pPr>
            <a:r>
              <a:rPr sz="2200" b="1" spc="-5" dirty="0">
                <a:solidFill>
                  <a:srgbClr val="7030A0"/>
                </a:solidFill>
                <a:latin typeface="Times New Roman"/>
                <a:cs typeface="Times New Roman"/>
              </a:rPr>
              <a:t>S2.2</a:t>
            </a:r>
            <a:r>
              <a:rPr sz="2200" spc="-5" dirty="0">
                <a:solidFill>
                  <a:srgbClr val="7030A0"/>
                </a:solidFill>
                <a:latin typeface="Times New Roman"/>
                <a:cs typeface="Times New Roman"/>
              </a:rPr>
              <a:t>	</a:t>
            </a:r>
            <a:r>
              <a:rPr lang="en-US" sz="2200" spc="-5" dirty="0" smtClean="0">
                <a:solidFill>
                  <a:srgbClr val="7030A0"/>
                </a:solidFill>
                <a:latin typeface="Times New Roman"/>
                <a:cs typeface="Times New Roman"/>
              </a:rPr>
              <a:t>: </a:t>
            </a:r>
            <a:r>
              <a:rPr sz="2200" spc="-5" dirty="0" smtClean="0">
                <a:latin typeface="Times New Roman"/>
                <a:cs typeface="Times New Roman"/>
              </a:rPr>
              <a:t>Maximum </a:t>
            </a:r>
            <a:r>
              <a:rPr sz="2200" spc="-5" dirty="0">
                <a:latin typeface="Times New Roman"/>
                <a:cs typeface="Times New Roman"/>
              </a:rPr>
              <a:t>4 trips per month for purchases. Cartage less</a:t>
            </a:r>
            <a:r>
              <a:rPr sz="2200" spc="-40" dirty="0">
                <a:latin typeface="Times New Roman"/>
                <a:cs typeface="Times New Roman"/>
              </a:rPr>
              <a:t> </a:t>
            </a:r>
            <a:r>
              <a:rPr sz="2200" dirty="0">
                <a:latin typeface="Times New Roman"/>
                <a:cs typeface="Times New Roman"/>
              </a:rPr>
              <a:t>than</a:t>
            </a:r>
            <a:r>
              <a:rPr sz="2200" spc="-5" dirty="0">
                <a:latin typeface="Times New Roman"/>
                <a:cs typeface="Times New Roman"/>
              </a:rPr>
              <a:t> 1%  of item</a:t>
            </a:r>
            <a:r>
              <a:rPr sz="2200" spc="-95" dirty="0">
                <a:latin typeface="Times New Roman"/>
                <a:cs typeface="Times New Roman"/>
              </a:rPr>
              <a:t> </a:t>
            </a:r>
            <a:r>
              <a:rPr sz="2200" spc="-5" dirty="0">
                <a:latin typeface="Times New Roman"/>
                <a:cs typeface="Times New Roman"/>
              </a:rPr>
              <a:t>cost</a:t>
            </a:r>
            <a:endParaRPr sz="2200" dirty="0">
              <a:latin typeface="Times New Roman"/>
              <a:cs typeface="Times New Roman"/>
            </a:endParaRPr>
          </a:p>
          <a:p>
            <a:pPr marL="355600" marR="1463040" indent="-342900">
              <a:lnSpc>
                <a:spcPct val="100000"/>
              </a:lnSpc>
              <a:spcBef>
                <a:spcPts val="1425"/>
              </a:spcBef>
              <a:buFont typeface="Wingdings" panose="05000000000000000000" pitchFamily="2" charset="2"/>
              <a:buChar char="§"/>
              <a:tabLst>
                <a:tab pos="714375" algn="l"/>
              </a:tabLst>
            </a:pPr>
            <a:r>
              <a:rPr sz="2200" b="1" spc="-5" dirty="0">
                <a:solidFill>
                  <a:srgbClr val="7030A0"/>
                </a:solidFill>
                <a:latin typeface="Times New Roman"/>
                <a:cs typeface="Times New Roman"/>
              </a:rPr>
              <a:t>S2.3</a:t>
            </a:r>
            <a:r>
              <a:rPr sz="2200" spc="-5" dirty="0">
                <a:solidFill>
                  <a:srgbClr val="7030A0"/>
                </a:solidFill>
                <a:latin typeface="Times New Roman"/>
                <a:cs typeface="Times New Roman"/>
              </a:rPr>
              <a:t>	</a:t>
            </a:r>
            <a:r>
              <a:rPr lang="en-US" sz="2200" spc="-5" dirty="0" smtClean="0">
                <a:solidFill>
                  <a:srgbClr val="7030A0"/>
                </a:solidFill>
                <a:latin typeface="Times New Roman"/>
                <a:cs typeface="Times New Roman"/>
              </a:rPr>
              <a:t>: </a:t>
            </a:r>
            <a:r>
              <a:rPr sz="2200" spc="-5" dirty="0" smtClean="0">
                <a:latin typeface="Times New Roman"/>
                <a:cs typeface="Times New Roman"/>
              </a:rPr>
              <a:t>Reduce </a:t>
            </a:r>
            <a:r>
              <a:rPr sz="2200" spc="-5" dirty="0">
                <a:latin typeface="Times New Roman"/>
                <a:cs typeface="Times New Roman"/>
              </a:rPr>
              <a:t>inventory level. Level not more than</a:t>
            </a:r>
            <a:r>
              <a:rPr sz="2200" spc="-65" dirty="0">
                <a:latin typeface="Times New Roman"/>
                <a:cs typeface="Times New Roman"/>
              </a:rPr>
              <a:t> </a:t>
            </a:r>
            <a:r>
              <a:rPr sz="2200" spc="-5" dirty="0">
                <a:latin typeface="Times New Roman"/>
                <a:cs typeface="Times New Roman"/>
              </a:rPr>
              <a:t>10%</a:t>
            </a:r>
            <a:r>
              <a:rPr sz="2200" spc="-15" dirty="0">
                <a:latin typeface="Times New Roman"/>
                <a:cs typeface="Times New Roman"/>
              </a:rPr>
              <a:t> </a:t>
            </a:r>
            <a:r>
              <a:rPr sz="2200" spc="-5" dirty="0">
                <a:latin typeface="Times New Roman"/>
                <a:cs typeface="Times New Roman"/>
              </a:rPr>
              <a:t>of  requirements </a:t>
            </a:r>
            <a:r>
              <a:rPr sz="2200" dirty="0">
                <a:latin typeface="Times New Roman"/>
                <a:cs typeface="Times New Roman"/>
              </a:rPr>
              <a:t>in a</a:t>
            </a:r>
            <a:r>
              <a:rPr sz="2200" spc="-80" dirty="0">
                <a:latin typeface="Times New Roman"/>
                <a:cs typeface="Times New Roman"/>
              </a:rPr>
              <a:t> </a:t>
            </a:r>
            <a:r>
              <a:rPr sz="2200" spc="-10" dirty="0">
                <a:latin typeface="Times New Roman"/>
                <a:cs typeface="Times New Roman"/>
              </a:rPr>
              <a:t>month</a:t>
            </a:r>
            <a:endParaRPr sz="2200" dirty="0">
              <a:latin typeface="Times New Roman"/>
              <a:cs typeface="Times New Roman"/>
            </a:endParaRPr>
          </a:p>
          <a:p>
            <a:pPr marL="355600" marR="192405" indent="-342900">
              <a:lnSpc>
                <a:spcPct val="149800"/>
              </a:lnSpc>
              <a:buFont typeface="Wingdings" panose="05000000000000000000" pitchFamily="2" charset="2"/>
              <a:buChar char="§"/>
              <a:tabLst>
                <a:tab pos="715010" algn="l"/>
              </a:tabLst>
            </a:pPr>
            <a:r>
              <a:rPr sz="2200" b="1" spc="-5" dirty="0">
                <a:solidFill>
                  <a:srgbClr val="7030A0"/>
                </a:solidFill>
                <a:latin typeface="Times New Roman"/>
                <a:cs typeface="Times New Roman"/>
              </a:rPr>
              <a:t>S2.4</a:t>
            </a:r>
            <a:r>
              <a:rPr sz="2200" spc="-5" dirty="0">
                <a:solidFill>
                  <a:srgbClr val="7030A0"/>
                </a:solidFill>
                <a:latin typeface="Times New Roman"/>
                <a:cs typeface="Times New Roman"/>
              </a:rPr>
              <a:t>	</a:t>
            </a:r>
            <a:r>
              <a:rPr lang="en-US" sz="2200" spc="-5" dirty="0" smtClean="0">
                <a:solidFill>
                  <a:srgbClr val="7030A0"/>
                </a:solidFill>
                <a:latin typeface="Times New Roman"/>
                <a:cs typeface="Times New Roman"/>
              </a:rPr>
              <a:t>: </a:t>
            </a:r>
            <a:r>
              <a:rPr sz="2200" spc="-5" dirty="0" smtClean="0">
                <a:latin typeface="Times New Roman"/>
                <a:cs typeface="Times New Roman"/>
              </a:rPr>
              <a:t>Issue </a:t>
            </a:r>
            <a:r>
              <a:rPr sz="2200" spc="-5" dirty="0">
                <a:latin typeface="Times New Roman"/>
                <a:cs typeface="Times New Roman"/>
              </a:rPr>
              <a:t>to cooks every day not to exceed 5% of</a:t>
            </a:r>
            <a:r>
              <a:rPr sz="2200" spc="-45" dirty="0">
                <a:latin typeface="Times New Roman"/>
                <a:cs typeface="Times New Roman"/>
              </a:rPr>
              <a:t> </a:t>
            </a:r>
            <a:r>
              <a:rPr sz="2200" spc="-5" dirty="0">
                <a:latin typeface="Times New Roman"/>
                <a:cs typeface="Times New Roman"/>
              </a:rPr>
              <a:t>calculated</a:t>
            </a:r>
            <a:r>
              <a:rPr sz="2200" spc="-10" dirty="0">
                <a:latin typeface="Times New Roman"/>
                <a:cs typeface="Times New Roman"/>
              </a:rPr>
              <a:t> </a:t>
            </a:r>
            <a:r>
              <a:rPr sz="2200" spc="-5" dirty="0">
                <a:latin typeface="Times New Roman"/>
                <a:cs typeface="Times New Roman"/>
              </a:rPr>
              <a:t>values  </a:t>
            </a:r>
            <a:endParaRPr lang="en-US" sz="2400" spc="-5" dirty="0" smtClean="0">
              <a:latin typeface="Times New Roman"/>
              <a:cs typeface="Times New Roman"/>
            </a:endParaRPr>
          </a:p>
          <a:p>
            <a:pPr marL="355600" marR="192405" indent="-342900">
              <a:lnSpc>
                <a:spcPct val="149800"/>
              </a:lnSpc>
              <a:buFont typeface="Wingdings" panose="05000000000000000000" pitchFamily="2" charset="2"/>
              <a:buChar char="q"/>
              <a:tabLst>
                <a:tab pos="715010" algn="l"/>
              </a:tabLst>
            </a:pPr>
            <a:r>
              <a:rPr sz="2400" spc="-5" dirty="0" smtClean="0">
                <a:latin typeface="Times New Roman"/>
                <a:cs typeface="Times New Roman"/>
              </a:rPr>
              <a:t>Main </a:t>
            </a:r>
            <a:r>
              <a:rPr sz="2400" spc="-5" dirty="0">
                <a:latin typeface="Times New Roman"/>
                <a:cs typeface="Times New Roman"/>
              </a:rPr>
              <a:t>goals M1&amp; sub-goals above remove </a:t>
            </a:r>
            <a:r>
              <a:rPr sz="2400" spc="-5" dirty="0" smtClean="0">
                <a:latin typeface="Times New Roman"/>
                <a:cs typeface="Times New Roman"/>
              </a:rPr>
              <a:t>deficiencies</a:t>
            </a:r>
            <a:r>
              <a:rPr lang="en-US" sz="2400" spc="-5" dirty="0" smtClean="0">
                <a:latin typeface="Times New Roman"/>
                <a:cs typeface="Times New Roman"/>
              </a:rPr>
              <a:t> </a:t>
            </a:r>
            <a:r>
              <a:rPr sz="2400" b="1" dirty="0" smtClean="0">
                <a:solidFill>
                  <a:srgbClr val="7030A0"/>
                </a:solidFill>
                <a:latin typeface="Times New Roman"/>
                <a:cs typeface="Times New Roman"/>
              </a:rPr>
              <a:t>1.1</a:t>
            </a:r>
            <a:r>
              <a:rPr sz="2400" dirty="0" smtClean="0">
                <a:latin typeface="Times New Roman"/>
                <a:cs typeface="Times New Roman"/>
              </a:rPr>
              <a:t>,</a:t>
            </a:r>
            <a:r>
              <a:rPr lang="en-US" sz="2400" dirty="0" smtClean="0">
                <a:latin typeface="Times New Roman"/>
                <a:cs typeface="Times New Roman"/>
              </a:rPr>
              <a:t> </a:t>
            </a:r>
            <a:r>
              <a:rPr sz="2400" b="1" dirty="0" smtClean="0">
                <a:solidFill>
                  <a:srgbClr val="7030A0"/>
                </a:solidFill>
                <a:latin typeface="Times New Roman"/>
                <a:cs typeface="Times New Roman"/>
              </a:rPr>
              <a:t>1.2</a:t>
            </a:r>
            <a:r>
              <a:rPr sz="2400" dirty="0" smtClean="0">
                <a:latin typeface="Times New Roman"/>
                <a:cs typeface="Times New Roman"/>
              </a:rPr>
              <a:t>,</a:t>
            </a:r>
            <a:r>
              <a:rPr lang="en-US" sz="2400" dirty="0" smtClean="0">
                <a:latin typeface="Times New Roman"/>
                <a:cs typeface="Times New Roman"/>
              </a:rPr>
              <a:t> </a:t>
            </a:r>
            <a:r>
              <a:rPr sz="2400" b="1" dirty="0" smtClean="0">
                <a:solidFill>
                  <a:srgbClr val="7030A0"/>
                </a:solidFill>
                <a:latin typeface="Times New Roman"/>
                <a:cs typeface="Times New Roman"/>
              </a:rPr>
              <a:t>2.3</a:t>
            </a:r>
            <a:r>
              <a:rPr sz="2400" dirty="0" smtClean="0">
                <a:latin typeface="Times New Roman"/>
                <a:cs typeface="Times New Roman"/>
              </a:rPr>
              <a:t>,</a:t>
            </a:r>
            <a:r>
              <a:rPr lang="en-US" sz="2400" dirty="0" smtClean="0">
                <a:latin typeface="Times New Roman"/>
                <a:cs typeface="Times New Roman"/>
              </a:rPr>
              <a:t> </a:t>
            </a:r>
            <a:r>
              <a:rPr sz="2400" b="1" dirty="0" smtClean="0">
                <a:solidFill>
                  <a:srgbClr val="7030A0"/>
                </a:solidFill>
                <a:latin typeface="Times New Roman"/>
                <a:cs typeface="Times New Roman"/>
              </a:rPr>
              <a:t>2.4</a:t>
            </a:r>
            <a:r>
              <a:rPr sz="2400" dirty="0" smtClean="0">
                <a:latin typeface="Times New Roman"/>
                <a:cs typeface="Times New Roman"/>
              </a:rPr>
              <a:t>,</a:t>
            </a:r>
            <a:r>
              <a:rPr sz="2400" b="1" dirty="0" smtClean="0">
                <a:solidFill>
                  <a:srgbClr val="7030A0"/>
                </a:solidFill>
                <a:latin typeface="Times New Roman"/>
                <a:cs typeface="Times New Roman"/>
              </a:rPr>
              <a:t>3.2</a:t>
            </a:r>
            <a:r>
              <a:rPr sz="2400" dirty="0" smtClean="0">
                <a:latin typeface="Times New Roman"/>
                <a:cs typeface="Times New Roman"/>
              </a:rPr>
              <a:t>,</a:t>
            </a:r>
            <a:r>
              <a:rPr sz="2400" b="1" dirty="0" smtClean="0">
                <a:solidFill>
                  <a:srgbClr val="7030A0"/>
                </a:solidFill>
                <a:latin typeface="Times New Roman"/>
                <a:cs typeface="Times New Roman"/>
              </a:rPr>
              <a:t>3.3</a:t>
            </a:r>
            <a:r>
              <a:rPr sz="2400" dirty="0" smtClean="0">
                <a:latin typeface="Times New Roman"/>
                <a:cs typeface="Times New Roman"/>
              </a:rPr>
              <a:t>,</a:t>
            </a:r>
            <a:r>
              <a:rPr sz="2400" b="1" dirty="0" smtClean="0">
                <a:solidFill>
                  <a:srgbClr val="7030A0"/>
                </a:solidFill>
                <a:latin typeface="Times New Roman"/>
                <a:cs typeface="Times New Roman"/>
              </a:rPr>
              <a:t>3.4</a:t>
            </a:r>
            <a:endParaRPr sz="2400" b="1" dirty="0">
              <a:solidFill>
                <a:srgbClr val="7030A0"/>
              </a:solidFill>
              <a:latin typeface="Times New Roman"/>
              <a:cs typeface="Times New Roman"/>
            </a:endParaRPr>
          </a:p>
        </p:txBody>
      </p:sp>
      <p:sp>
        <p:nvSpPr>
          <p:cNvPr id="5" name="Rectangle 4"/>
          <p:cNvSpPr/>
          <p:nvPr/>
        </p:nvSpPr>
        <p:spPr>
          <a:xfrm>
            <a:off x="825500" y="901700"/>
            <a:ext cx="7772400" cy="830997"/>
          </a:xfrm>
          <a:prstGeom prst="rect">
            <a:avLst/>
          </a:prstGeom>
        </p:spPr>
        <p:txBody>
          <a:bodyPr wrap="square">
            <a:spAutoFit/>
          </a:bodyPr>
          <a:lstStyle/>
          <a:p>
            <a:pPr marR="44450" algn="ctr">
              <a:lnSpc>
                <a:spcPct val="100000"/>
              </a:lnSpc>
              <a:tabLst>
                <a:tab pos="3504565" algn="l"/>
              </a:tabLst>
            </a:pPr>
            <a:r>
              <a:rPr lang="en-US" sz="4800" b="1" u="sng" spc="-5" dirty="0" smtClean="0">
                <a:solidFill>
                  <a:srgbClr val="0070C0"/>
                </a:solidFill>
                <a:latin typeface="Times New Roman"/>
                <a:cs typeface="Times New Roman"/>
              </a:rPr>
              <a:t>Formulation</a:t>
            </a:r>
            <a:r>
              <a:rPr lang="en-US" sz="4800" b="1" u="sng" dirty="0" smtClean="0">
                <a:solidFill>
                  <a:srgbClr val="0070C0"/>
                </a:solidFill>
                <a:latin typeface="Times New Roman"/>
                <a:cs typeface="Times New Roman"/>
              </a:rPr>
              <a:t> </a:t>
            </a:r>
            <a:r>
              <a:rPr lang="en-US" sz="4800" b="1" u="sng" spc="-5" dirty="0" smtClean="0">
                <a:solidFill>
                  <a:srgbClr val="0070C0"/>
                </a:solidFill>
                <a:latin typeface="Times New Roman"/>
                <a:cs typeface="Times New Roman"/>
              </a:rPr>
              <a:t>of Sub-Goals</a:t>
            </a:r>
            <a:endParaRPr lang="en-US" sz="4800" b="1" u="sng" dirty="0">
              <a:solidFill>
                <a:srgbClr val="0070C0"/>
              </a:solidFill>
              <a:latin typeface="Times New Roman"/>
              <a:cs typeface="Times New Roman"/>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73100" y="1062792"/>
            <a:ext cx="8049895" cy="677108"/>
          </a:xfrm>
          <a:prstGeom prst="rect">
            <a:avLst/>
          </a:prstGeom>
        </p:spPr>
        <p:txBody>
          <a:bodyPr vert="horz" wrap="square" lIns="0" tIns="0" rIns="0" bIns="0" rtlCol="0">
            <a:spAutoFit/>
          </a:bodyPr>
          <a:lstStyle/>
          <a:p>
            <a:pPr marL="12700" algn="ctr">
              <a:lnSpc>
                <a:spcPct val="100000"/>
              </a:lnSpc>
            </a:pPr>
            <a:r>
              <a:rPr lang="en-US" sz="4400" b="1" u="sng" spc="-5" dirty="0" smtClean="0">
                <a:solidFill>
                  <a:srgbClr val="0070C0"/>
                </a:solidFill>
                <a:latin typeface="Times New Roman" panose="02020603050405020304" pitchFamily="18" charset="0"/>
                <a:cs typeface="Times New Roman" panose="02020603050405020304" pitchFamily="18" charset="0"/>
              </a:rPr>
              <a:t>Examining Alternative</a:t>
            </a:r>
            <a:r>
              <a:rPr lang="en-US" sz="4400" b="1" u="sng" spc="5" dirty="0" smtClean="0">
                <a:solidFill>
                  <a:srgbClr val="0070C0"/>
                </a:solidFill>
                <a:latin typeface="Times New Roman" panose="02020603050405020304" pitchFamily="18" charset="0"/>
                <a:cs typeface="Times New Roman" panose="02020603050405020304" pitchFamily="18" charset="0"/>
              </a:rPr>
              <a:t> </a:t>
            </a:r>
            <a:r>
              <a:rPr lang="en-US" sz="4400" b="1" u="sng" spc="-5" dirty="0" smtClean="0">
                <a:solidFill>
                  <a:srgbClr val="0070C0"/>
                </a:solidFill>
                <a:latin typeface="Times New Roman" panose="02020603050405020304" pitchFamily="18" charset="0"/>
                <a:cs typeface="Times New Roman" panose="02020603050405020304" pitchFamily="18" charset="0"/>
              </a:rPr>
              <a:t>Solutions</a:t>
            </a:r>
            <a:endParaRPr lang="en-US" sz="4400" b="1" u="sng" spc="-5" dirty="0">
              <a:solidFill>
                <a:srgbClr val="0070C0"/>
              </a:solidFill>
              <a:latin typeface="Times New Roman" panose="02020603050405020304" pitchFamily="18" charset="0"/>
              <a:cs typeface="Times New Roman" panose="02020603050405020304" pitchFamily="18" charset="0"/>
            </a:endParaRPr>
          </a:p>
        </p:txBody>
      </p:sp>
      <p:sp>
        <p:nvSpPr>
          <p:cNvPr id="4" name="object 4"/>
          <p:cNvSpPr txBox="1"/>
          <p:nvPr/>
        </p:nvSpPr>
        <p:spPr>
          <a:xfrm>
            <a:off x="931544" y="2120900"/>
            <a:ext cx="7533005" cy="3362459"/>
          </a:xfrm>
          <a:prstGeom prst="rect">
            <a:avLst/>
          </a:prstGeom>
        </p:spPr>
        <p:txBody>
          <a:bodyPr vert="horz" wrap="square" lIns="0" tIns="0" rIns="0" bIns="0" rtlCol="0">
            <a:spAutoFit/>
          </a:bodyPr>
          <a:lstStyle/>
          <a:p>
            <a:pPr marL="1345565">
              <a:lnSpc>
                <a:spcPct val="100000"/>
              </a:lnSpc>
            </a:pPr>
            <a:r>
              <a:rPr lang="en-US" sz="3600" b="1" u="sng" spc="-5" dirty="0" smtClean="0">
                <a:solidFill>
                  <a:srgbClr val="7030A0"/>
                </a:solidFill>
                <a:latin typeface="Times New Roman"/>
                <a:cs typeface="Times New Roman"/>
              </a:rPr>
              <a:t>Hostel Information</a:t>
            </a:r>
            <a:r>
              <a:rPr lang="en-US" sz="3600" b="1" u="sng" spc="-65" dirty="0" smtClean="0">
                <a:solidFill>
                  <a:srgbClr val="7030A0"/>
                </a:solidFill>
                <a:latin typeface="Times New Roman"/>
                <a:cs typeface="Times New Roman"/>
              </a:rPr>
              <a:t> </a:t>
            </a:r>
            <a:r>
              <a:rPr lang="en-US" sz="3600" b="1" u="sng" spc="-5" dirty="0" smtClean="0">
                <a:solidFill>
                  <a:srgbClr val="7030A0"/>
                </a:solidFill>
                <a:latin typeface="Times New Roman"/>
                <a:cs typeface="Times New Roman"/>
              </a:rPr>
              <a:t>System</a:t>
            </a:r>
            <a:endParaRPr lang="en-US" sz="3600" dirty="0" smtClean="0">
              <a:solidFill>
                <a:srgbClr val="7030A0"/>
              </a:solidFill>
              <a:latin typeface="Times New Roman"/>
              <a:cs typeface="Times New Roman"/>
            </a:endParaRPr>
          </a:p>
          <a:p>
            <a:pPr marL="12700">
              <a:lnSpc>
                <a:spcPct val="100000"/>
              </a:lnSpc>
            </a:pPr>
            <a:endParaRPr lang="en-US" sz="2800" b="1" i="1" dirty="0" smtClean="0">
              <a:solidFill>
                <a:srgbClr val="C00000"/>
              </a:solidFill>
              <a:latin typeface="Times New Roman"/>
              <a:cs typeface="Times New Roman"/>
            </a:endParaRPr>
          </a:p>
          <a:p>
            <a:pPr marL="12700">
              <a:lnSpc>
                <a:spcPct val="100000"/>
              </a:lnSpc>
            </a:pPr>
            <a:r>
              <a:rPr lang="en-US" sz="2800" b="1" u="sng" dirty="0" smtClean="0">
                <a:solidFill>
                  <a:srgbClr val="7030A0"/>
                </a:solidFill>
                <a:latin typeface="Times New Roman"/>
                <a:cs typeface="Times New Roman"/>
              </a:rPr>
              <a:t>Alternative</a:t>
            </a:r>
            <a:r>
              <a:rPr lang="en-US" sz="2800" b="1" u="sng" spc="-80" dirty="0" smtClean="0">
                <a:solidFill>
                  <a:srgbClr val="7030A0"/>
                </a:solidFill>
                <a:latin typeface="Times New Roman"/>
                <a:cs typeface="Times New Roman"/>
              </a:rPr>
              <a:t> </a:t>
            </a:r>
            <a:r>
              <a:rPr lang="en-US" sz="2800" b="1" u="sng" dirty="0" smtClean="0">
                <a:solidFill>
                  <a:srgbClr val="7030A0"/>
                </a:solidFill>
                <a:latin typeface="Times New Roman"/>
                <a:cs typeface="Times New Roman"/>
              </a:rPr>
              <a:t>Solutions:</a:t>
            </a:r>
          </a:p>
          <a:p>
            <a:pPr marL="12700">
              <a:lnSpc>
                <a:spcPct val="100000"/>
              </a:lnSpc>
              <a:spcBef>
                <a:spcPts val="1689"/>
              </a:spcBef>
            </a:pPr>
            <a:r>
              <a:rPr sz="2800" b="1" spc="-5" dirty="0" smtClean="0">
                <a:solidFill>
                  <a:srgbClr val="7030A0"/>
                </a:solidFill>
                <a:latin typeface="Times New Roman"/>
                <a:cs typeface="Times New Roman"/>
              </a:rPr>
              <a:t>A</a:t>
            </a:r>
            <a:r>
              <a:rPr sz="2800" b="1" spc="-5" dirty="0">
                <a:solidFill>
                  <a:srgbClr val="7030A0"/>
                </a:solidFill>
                <a:latin typeface="Times New Roman"/>
                <a:cs typeface="Times New Roman"/>
              </a:rPr>
              <a:t>: </a:t>
            </a:r>
            <a:r>
              <a:rPr sz="2800" spc="-5" dirty="0">
                <a:latin typeface="Times New Roman"/>
                <a:cs typeface="Times New Roman"/>
              </a:rPr>
              <a:t>Improve manual</a:t>
            </a:r>
            <a:r>
              <a:rPr sz="2800" spc="-70" dirty="0">
                <a:latin typeface="Times New Roman"/>
                <a:cs typeface="Times New Roman"/>
              </a:rPr>
              <a:t> </a:t>
            </a:r>
            <a:r>
              <a:rPr sz="2800" spc="-5" dirty="0">
                <a:latin typeface="Times New Roman"/>
                <a:cs typeface="Times New Roman"/>
              </a:rPr>
              <a:t>system</a:t>
            </a:r>
            <a:endParaRPr sz="2800" dirty="0">
              <a:latin typeface="Times New Roman"/>
              <a:cs typeface="Times New Roman"/>
            </a:endParaRPr>
          </a:p>
          <a:p>
            <a:pPr marL="12700">
              <a:lnSpc>
                <a:spcPct val="100000"/>
              </a:lnSpc>
              <a:spcBef>
                <a:spcPts val="1689"/>
              </a:spcBef>
            </a:pPr>
            <a:r>
              <a:rPr sz="2800" b="1" spc="-5" dirty="0">
                <a:solidFill>
                  <a:srgbClr val="7030A0"/>
                </a:solidFill>
                <a:latin typeface="Times New Roman"/>
                <a:cs typeface="Times New Roman"/>
              </a:rPr>
              <a:t>B: </a:t>
            </a:r>
            <a:r>
              <a:rPr sz="2800" spc="-5" dirty="0">
                <a:latin typeface="Times New Roman"/>
                <a:cs typeface="Times New Roman"/>
              </a:rPr>
              <a:t>Use PC based periodic update</a:t>
            </a:r>
            <a:r>
              <a:rPr sz="2800" spc="-50" dirty="0">
                <a:latin typeface="Times New Roman"/>
                <a:cs typeface="Times New Roman"/>
              </a:rPr>
              <a:t> </a:t>
            </a:r>
            <a:r>
              <a:rPr sz="2800" spc="-5" dirty="0">
                <a:latin typeface="Times New Roman"/>
                <a:cs typeface="Times New Roman"/>
              </a:rPr>
              <a:t>system</a:t>
            </a:r>
            <a:endParaRPr sz="2800" dirty="0">
              <a:latin typeface="Times New Roman"/>
              <a:cs typeface="Times New Roman"/>
            </a:endParaRPr>
          </a:p>
          <a:p>
            <a:pPr marL="12700">
              <a:lnSpc>
                <a:spcPct val="100000"/>
              </a:lnSpc>
              <a:spcBef>
                <a:spcPts val="1685"/>
              </a:spcBef>
              <a:tabLst>
                <a:tab pos="5497830" algn="l"/>
              </a:tabLst>
            </a:pPr>
            <a:r>
              <a:rPr sz="2800" b="1" spc="-5" dirty="0">
                <a:solidFill>
                  <a:srgbClr val="7030A0"/>
                </a:solidFill>
                <a:latin typeface="Times New Roman"/>
                <a:cs typeface="Times New Roman"/>
              </a:rPr>
              <a:t>C: </a:t>
            </a:r>
            <a:r>
              <a:rPr sz="2800" spc="-5" dirty="0">
                <a:latin typeface="Times New Roman"/>
                <a:cs typeface="Times New Roman"/>
              </a:rPr>
              <a:t>An on-line system with</a:t>
            </a:r>
            <a:r>
              <a:rPr sz="2800" spc="30" dirty="0">
                <a:latin typeface="Times New Roman"/>
                <a:cs typeface="Times New Roman"/>
              </a:rPr>
              <a:t> </a:t>
            </a:r>
            <a:r>
              <a:rPr sz="2800" spc="-5" dirty="0">
                <a:latin typeface="Times New Roman"/>
                <a:cs typeface="Times New Roman"/>
              </a:rPr>
              <a:t>server</a:t>
            </a:r>
            <a:r>
              <a:rPr sz="2800" dirty="0">
                <a:latin typeface="Times New Roman"/>
                <a:cs typeface="Times New Roman"/>
              </a:rPr>
              <a:t> </a:t>
            </a:r>
            <a:r>
              <a:rPr sz="2800" spc="-5" dirty="0">
                <a:latin typeface="Times New Roman"/>
                <a:cs typeface="Times New Roman"/>
              </a:rPr>
              <a:t>and	several</a:t>
            </a:r>
            <a:r>
              <a:rPr sz="2800" spc="-90" dirty="0">
                <a:latin typeface="Times New Roman"/>
                <a:cs typeface="Times New Roman"/>
              </a:rPr>
              <a:t> </a:t>
            </a:r>
            <a:r>
              <a:rPr sz="2800" spc="-5" dirty="0">
                <a:latin typeface="Times New Roman"/>
                <a:cs typeface="Times New Roman"/>
              </a:rPr>
              <a:t>clients</a:t>
            </a:r>
            <a:endParaRPr sz="2800" dirty="0">
              <a:latin typeface="Times New Roman"/>
              <a:cs typeface="Times New Roman"/>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02653" y="977900"/>
            <a:ext cx="8045069" cy="738664"/>
          </a:xfrm>
          <a:prstGeom prst="rect">
            <a:avLst/>
          </a:prstGeom>
        </p:spPr>
        <p:txBody>
          <a:bodyPr vert="horz" wrap="square" lIns="0" tIns="0" rIns="0" bIns="0" rtlCol="0">
            <a:spAutoFit/>
          </a:bodyPr>
          <a:lstStyle/>
          <a:p>
            <a:pPr marL="571500">
              <a:lnSpc>
                <a:spcPct val="100000"/>
              </a:lnSpc>
            </a:pPr>
            <a:r>
              <a:rPr lang="en-US" sz="4800" b="1" u="sng" spc="-5" dirty="0" smtClean="0">
                <a:solidFill>
                  <a:srgbClr val="0070C0"/>
                </a:solidFill>
                <a:latin typeface="Times New Roman" panose="02020603050405020304" pitchFamily="18" charset="0"/>
                <a:cs typeface="Times New Roman" panose="02020603050405020304" pitchFamily="18" charset="0"/>
              </a:rPr>
              <a:t>Solution A: Manual</a:t>
            </a:r>
            <a:r>
              <a:rPr lang="en-US" sz="4800" b="1" u="sng" spc="-20" dirty="0" smtClean="0">
                <a:solidFill>
                  <a:srgbClr val="0070C0"/>
                </a:solidFill>
                <a:latin typeface="Times New Roman" panose="02020603050405020304" pitchFamily="18" charset="0"/>
                <a:cs typeface="Times New Roman" panose="02020603050405020304" pitchFamily="18" charset="0"/>
              </a:rPr>
              <a:t> </a:t>
            </a:r>
            <a:r>
              <a:rPr lang="en-US" sz="4800" b="1" u="sng" spc="-5" dirty="0" smtClean="0">
                <a:solidFill>
                  <a:srgbClr val="0070C0"/>
                </a:solidFill>
                <a:latin typeface="Times New Roman" panose="02020603050405020304" pitchFamily="18" charset="0"/>
                <a:cs typeface="Times New Roman" panose="02020603050405020304" pitchFamily="18" charset="0"/>
              </a:rPr>
              <a:t>System</a:t>
            </a:r>
            <a:endParaRPr lang="en-US" sz="4800" b="1" u="sng" spc="-5" dirty="0">
              <a:solidFill>
                <a:srgbClr val="0070C0"/>
              </a:solidFill>
              <a:latin typeface="Times New Roman" panose="02020603050405020304" pitchFamily="18" charset="0"/>
              <a:cs typeface="Times New Roman" panose="02020603050405020304" pitchFamily="18" charset="0"/>
            </a:endParaRPr>
          </a:p>
        </p:txBody>
      </p:sp>
      <p:sp>
        <p:nvSpPr>
          <p:cNvPr id="4" name="object 4"/>
          <p:cNvSpPr txBox="1"/>
          <p:nvPr/>
        </p:nvSpPr>
        <p:spPr>
          <a:xfrm>
            <a:off x="602653" y="1816100"/>
            <a:ext cx="8515947" cy="4396075"/>
          </a:xfrm>
          <a:prstGeom prst="rect">
            <a:avLst/>
          </a:prstGeom>
        </p:spPr>
        <p:txBody>
          <a:bodyPr vert="horz" wrap="square" lIns="0" tIns="0" rIns="0" bIns="0" rtlCol="0">
            <a:spAutoFit/>
          </a:bodyPr>
          <a:lstStyle/>
          <a:p>
            <a:pPr marL="355600" indent="-342900">
              <a:lnSpc>
                <a:spcPct val="100000"/>
              </a:lnSpc>
              <a:buFont typeface="Wingdings" panose="05000000000000000000" pitchFamily="2" charset="2"/>
              <a:buChar char="q"/>
            </a:pPr>
            <a:r>
              <a:rPr sz="2400" b="1" spc="-5" dirty="0">
                <a:solidFill>
                  <a:srgbClr val="7030A0"/>
                </a:solidFill>
                <a:latin typeface="Times New Roman"/>
                <a:cs typeface="Times New Roman"/>
              </a:rPr>
              <a:t>Manual System may be improved as</a:t>
            </a:r>
            <a:r>
              <a:rPr sz="2400" b="1" spc="-50" dirty="0">
                <a:solidFill>
                  <a:srgbClr val="7030A0"/>
                </a:solidFill>
                <a:latin typeface="Times New Roman"/>
                <a:cs typeface="Times New Roman"/>
              </a:rPr>
              <a:t> </a:t>
            </a:r>
            <a:r>
              <a:rPr sz="2400" b="1" spc="-10" dirty="0" smtClean="0">
                <a:solidFill>
                  <a:srgbClr val="7030A0"/>
                </a:solidFill>
                <a:latin typeface="Times New Roman"/>
                <a:cs typeface="Times New Roman"/>
              </a:rPr>
              <a:t>follows</a:t>
            </a:r>
            <a:r>
              <a:rPr lang="en-US" sz="2400" b="1" spc="-10" dirty="0" smtClean="0">
                <a:solidFill>
                  <a:srgbClr val="7030A0"/>
                </a:solidFill>
                <a:latin typeface="Times New Roman"/>
                <a:cs typeface="Times New Roman"/>
              </a:rPr>
              <a:t>:</a:t>
            </a:r>
            <a:endParaRPr sz="2400" b="1" dirty="0">
              <a:solidFill>
                <a:srgbClr val="7030A0"/>
              </a:solidFill>
              <a:latin typeface="Times New Roman"/>
              <a:cs typeface="Times New Roman"/>
            </a:endParaRPr>
          </a:p>
          <a:p>
            <a:pPr marL="812800" lvl="1" indent="-342900">
              <a:spcBef>
                <a:spcPts val="1425"/>
              </a:spcBef>
              <a:buFont typeface="Wingdings" panose="05000000000000000000" pitchFamily="2" charset="2"/>
              <a:buChar char="§"/>
              <a:tabLst>
                <a:tab pos="271145" algn="l"/>
                <a:tab pos="271780" algn="l"/>
              </a:tabLst>
            </a:pPr>
            <a:r>
              <a:rPr sz="2000" spc="-5" dirty="0">
                <a:latin typeface="Times New Roman"/>
                <a:cs typeface="Times New Roman"/>
              </a:rPr>
              <a:t>Keep up-to-date running total of extras and rebates for each</a:t>
            </a:r>
            <a:r>
              <a:rPr sz="2000" spc="-50" dirty="0">
                <a:latin typeface="Times New Roman"/>
                <a:cs typeface="Times New Roman"/>
              </a:rPr>
              <a:t> </a:t>
            </a:r>
            <a:r>
              <a:rPr sz="2000" spc="-5" dirty="0" smtClean="0">
                <a:latin typeface="Times New Roman"/>
                <a:cs typeface="Times New Roman"/>
              </a:rPr>
              <a:t>student</a:t>
            </a:r>
            <a:endParaRPr lang="en-US" sz="2000" dirty="0">
              <a:latin typeface="Times New Roman"/>
              <a:cs typeface="Times New Roman"/>
            </a:endParaRPr>
          </a:p>
          <a:p>
            <a:pPr marL="812800" lvl="1" indent="-342900">
              <a:spcBef>
                <a:spcPts val="1425"/>
              </a:spcBef>
              <a:buFont typeface="Wingdings" panose="05000000000000000000" pitchFamily="2" charset="2"/>
              <a:buChar char="§"/>
              <a:tabLst>
                <a:tab pos="271145" algn="l"/>
                <a:tab pos="271780" algn="l"/>
              </a:tabLst>
            </a:pPr>
            <a:r>
              <a:rPr sz="2000" spc="-5" dirty="0" smtClean="0">
                <a:latin typeface="Times New Roman"/>
                <a:cs typeface="Times New Roman"/>
              </a:rPr>
              <a:t>Use </a:t>
            </a:r>
            <a:r>
              <a:rPr sz="2000" spc="-5" dirty="0">
                <a:latin typeface="Times New Roman"/>
                <a:cs typeface="Times New Roman"/>
              </a:rPr>
              <a:t>look up table to find material needed each day based on number  </a:t>
            </a:r>
            <a:r>
              <a:rPr sz="2000" dirty="0">
                <a:latin typeface="Times New Roman"/>
                <a:cs typeface="Times New Roman"/>
              </a:rPr>
              <a:t>of</a:t>
            </a:r>
            <a:r>
              <a:rPr sz="2000" spc="-100" dirty="0">
                <a:latin typeface="Times New Roman"/>
                <a:cs typeface="Times New Roman"/>
              </a:rPr>
              <a:t> </a:t>
            </a:r>
            <a:r>
              <a:rPr sz="2000" dirty="0">
                <a:latin typeface="Times New Roman"/>
                <a:cs typeface="Times New Roman"/>
              </a:rPr>
              <a:t>extras</a:t>
            </a:r>
          </a:p>
          <a:p>
            <a:pPr marL="812800" lvl="1" indent="-342900">
              <a:spcBef>
                <a:spcPts val="1435"/>
              </a:spcBef>
              <a:buFont typeface="Wingdings" panose="05000000000000000000" pitchFamily="2" charset="2"/>
              <a:buChar char="§"/>
              <a:tabLst>
                <a:tab pos="195580" algn="l"/>
              </a:tabLst>
            </a:pPr>
            <a:r>
              <a:rPr sz="2000" spc="-5" dirty="0">
                <a:latin typeface="Times New Roman"/>
                <a:cs typeface="Times New Roman"/>
              </a:rPr>
              <a:t>Cost each day's issue and keep running</a:t>
            </a:r>
            <a:r>
              <a:rPr sz="2000" spc="-50" dirty="0">
                <a:latin typeface="Times New Roman"/>
                <a:cs typeface="Times New Roman"/>
              </a:rPr>
              <a:t> </a:t>
            </a:r>
            <a:r>
              <a:rPr sz="2000" spc="-5" dirty="0">
                <a:latin typeface="Times New Roman"/>
                <a:cs typeface="Times New Roman"/>
              </a:rPr>
              <a:t>total</a:t>
            </a:r>
            <a:endParaRPr sz="2000" dirty="0">
              <a:latin typeface="Times New Roman"/>
              <a:cs typeface="Times New Roman"/>
            </a:endParaRPr>
          </a:p>
          <a:p>
            <a:pPr marL="812800" lvl="1" indent="-342900">
              <a:spcBef>
                <a:spcPts val="1435"/>
              </a:spcBef>
              <a:buFont typeface="Wingdings" panose="05000000000000000000" pitchFamily="2" charset="2"/>
              <a:buChar char="§"/>
              <a:tabLst>
                <a:tab pos="195580" algn="l"/>
              </a:tabLst>
            </a:pPr>
            <a:r>
              <a:rPr sz="2000" spc="-5" dirty="0">
                <a:latin typeface="Times New Roman"/>
                <a:cs typeface="Times New Roman"/>
              </a:rPr>
              <a:t>Calculate standard quantities needed and use for vendor</a:t>
            </a:r>
            <a:r>
              <a:rPr sz="2000" spc="-70" dirty="0">
                <a:latin typeface="Times New Roman"/>
                <a:cs typeface="Times New Roman"/>
              </a:rPr>
              <a:t> </a:t>
            </a:r>
            <a:r>
              <a:rPr sz="2000" spc="-5" dirty="0">
                <a:latin typeface="Times New Roman"/>
                <a:cs typeface="Times New Roman"/>
              </a:rPr>
              <a:t>order</a:t>
            </a:r>
            <a:endParaRPr sz="2000" dirty="0">
              <a:latin typeface="Times New Roman"/>
              <a:cs typeface="Times New Roman"/>
            </a:endParaRPr>
          </a:p>
          <a:p>
            <a:pPr marL="812800" lvl="1" indent="-342900">
              <a:spcBef>
                <a:spcPts val="1435"/>
              </a:spcBef>
              <a:buFont typeface="Wingdings" panose="05000000000000000000" pitchFamily="2" charset="2"/>
              <a:buChar char="§"/>
              <a:tabLst>
                <a:tab pos="195580" algn="l"/>
              </a:tabLst>
            </a:pPr>
            <a:r>
              <a:rPr sz="2000" spc="-5" dirty="0">
                <a:latin typeface="Times New Roman"/>
                <a:cs typeface="Times New Roman"/>
              </a:rPr>
              <a:t>Track student payments to find overdue</a:t>
            </a:r>
            <a:r>
              <a:rPr sz="2000" spc="-75" dirty="0">
                <a:latin typeface="Times New Roman"/>
                <a:cs typeface="Times New Roman"/>
              </a:rPr>
              <a:t> </a:t>
            </a:r>
            <a:r>
              <a:rPr sz="2000" spc="-5" dirty="0">
                <a:latin typeface="Times New Roman"/>
                <a:cs typeface="Times New Roman"/>
              </a:rPr>
              <a:t>payments</a:t>
            </a:r>
            <a:endParaRPr sz="2000" dirty="0">
              <a:latin typeface="Times New Roman"/>
              <a:cs typeface="Times New Roman"/>
            </a:endParaRPr>
          </a:p>
          <a:p>
            <a:pPr marL="812800" marR="568960" lvl="1" indent="-342900">
              <a:spcBef>
                <a:spcPts val="1425"/>
              </a:spcBef>
              <a:buFont typeface="Wingdings" panose="05000000000000000000" pitchFamily="2" charset="2"/>
              <a:buChar char="§"/>
              <a:tabLst>
                <a:tab pos="195580" algn="l"/>
              </a:tabLst>
            </a:pPr>
            <a:r>
              <a:rPr sz="2000" spc="-5" dirty="0">
                <a:latin typeface="Times New Roman"/>
                <a:cs typeface="Times New Roman"/>
              </a:rPr>
              <a:t>Solution does not ensure reduction in bill variations and prompt  payment to</a:t>
            </a:r>
            <a:r>
              <a:rPr sz="2000" spc="-105" dirty="0">
                <a:latin typeface="Times New Roman"/>
                <a:cs typeface="Times New Roman"/>
              </a:rPr>
              <a:t> </a:t>
            </a:r>
            <a:r>
              <a:rPr sz="2000" spc="-5" dirty="0">
                <a:latin typeface="Times New Roman"/>
                <a:cs typeface="Times New Roman"/>
              </a:rPr>
              <a:t>vendors</a:t>
            </a:r>
            <a:endParaRPr sz="2000" dirty="0">
              <a:latin typeface="Times New Roman"/>
              <a:cs typeface="Times New Roman"/>
            </a:endParaRPr>
          </a:p>
          <a:p>
            <a:pPr marL="812800" lvl="1" indent="-342900">
              <a:spcBef>
                <a:spcPts val="1435"/>
              </a:spcBef>
              <a:buFont typeface="Wingdings" panose="05000000000000000000" pitchFamily="2" charset="2"/>
              <a:buChar char="§"/>
              <a:tabLst>
                <a:tab pos="195580" algn="l"/>
              </a:tabLst>
            </a:pPr>
            <a:r>
              <a:rPr sz="2000" spc="-5" dirty="0">
                <a:latin typeface="Times New Roman"/>
                <a:cs typeface="Times New Roman"/>
              </a:rPr>
              <a:t>Solution not scalable to large student</a:t>
            </a:r>
            <a:r>
              <a:rPr sz="2000" spc="-75" dirty="0">
                <a:latin typeface="Times New Roman"/>
                <a:cs typeface="Times New Roman"/>
              </a:rPr>
              <a:t> </a:t>
            </a:r>
            <a:r>
              <a:rPr sz="2000" spc="-5" dirty="0">
                <a:latin typeface="Times New Roman"/>
                <a:cs typeface="Times New Roman"/>
              </a:rPr>
              <a:t>population</a:t>
            </a:r>
            <a:endParaRPr sz="2000" dirty="0">
              <a:latin typeface="Times New Roman"/>
              <a:cs typeface="Times New Roman"/>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96900" y="869434"/>
            <a:ext cx="7525003" cy="738664"/>
          </a:xfrm>
          <a:prstGeom prst="rect">
            <a:avLst/>
          </a:prstGeom>
        </p:spPr>
        <p:txBody>
          <a:bodyPr vert="horz" wrap="square" lIns="0" tIns="0" rIns="0" bIns="0" rtlCol="0">
            <a:spAutoFit/>
          </a:bodyPr>
          <a:lstStyle/>
          <a:p>
            <a:pPr marL="2502535">
              <a:lnSpc>
                <a:spcPct val="100000"/>
              </a:lnSpc>
            </a:pPr>
            <a:r>
              <a:rPr lang="en-US" sz="4800" b="1" u="sng" spc="-5" dirty="0" smtClean="0">
                <a:solidFill>
                  <a:srgbClr val="0070C0"/>
                </a:solidFill>
                <a:latin typeface="Times New Roman" panose="02020603050405020304" pitchFamily="18" charset="0"/>
                <a:cs typeface="Times New Roman" panose="02020603050405020304" pitchFamily="18" charset="0"/>
              </a:rPr>
              <a:t>Solution</a:t>
            </a:r>
            <a:r>
              <a:rPr lang="en-US" sz="4800" b="1" u="sng" spc="-70" dirty="0" smtClean="0">
                <a:solidFill>
                  <a:srgbClr val="0070C0"/>
                </a:solidFill>
                <a:latin typeface="Times New Roman" panose="02020603050405020304" pitchFamily="18" charset="0"/>
                <a:cs typeface="Times New Roman" panose="02020603050405020304" pitchFamily="18" charset="0"/>
              </a:rPr>
              <a:t> : </a:t>
            </a:r>
            <a:r>
              <a:rPr lang="en-US" sz="4800" b="1" u="sng" spc="-5" dirty="0" smtClean="0">
                <a:solidFill>
                  <a:srgbClr val="0070C0"/>
                </a:solidFill>
                <a:latin typeface="Times New Roman" panose="02020603050405020304" pitchFamily="18" charset="0"/>
                <a:cs typeface="Times New Roman" panose="02020603050405020304" pitchFamily="18" charset="0"/>
              </a:rPr>
              <a:t>B</a:t>
            </a:r>
            <a:endParaRPr lang="en-US" sz="4800" b="1" u="sng" spc="-5" dirty="0">
              <a:solidFill>
                <a:srgbClr val="0070C0"/>
              </a:solidFill>
              <a:latin typeface="Times New Roman" panose="02020603050405020304" pitchFamily="18" charset="0"/>
              <a:cs typeface="Times New Roman" panose="02020603050405020304" pitchFamily="18" charset="0"/>
            </a:endParaRPr>
          </a:p>
        </p:txBody>
      </p:sp>
      <p:sp>
        <p:nvSpPr>
          <p:cNvPr id="4" name="object 4"/>
          <p:cNvSpPr txBox="1"/>
          <p:nvPr/>
        </p:nvSpPr>
        <p:spPr>
          <a:xfrm>
            <a:off x="596900" y="1892300"/>
            <a:ext cx="8688070" cy="3954929"/>
          </a:xfrm>
          <a:prstGeom prst="rect">
            <a:avLst/>
          </a:prstGeom>
        </p:spPr>
        <p:txBody>
          <a:bodyPr vert="horz" wrap="square" lIns="0" tIns="0" rIns="0" bIns="0" rtlCol="0">
            <a:spAutoFit/>
          </a:bodyPr>
          <a:lstStyle/>
          <a:p>
            <a:pPr marL="469900" indent="-457200">
              <a:lnSpc>
                <a:spcPct val="100000"/>
              </a:lnSpc>
              <a:buFont typeface="Wingdings" panose="05000000000000000000" pitchFamily="2" charset="2"/>
              <a:buChar char="q"/>
            </a:pPr>
            <a:r>
              <a:rPr sz="2800" b="1" spc="-5" dirty="0">
                <a:solidFill>
                  <a:srgbClr val="7030A0"/>
                </a:solidFill>
                <a:latin typeface="Times New Roman"/>
                <a:cs typeface="Times New Roman"/>
              </a:rPr>
              <a:t>Use </a:t>
            </a:r>
            <a:r>
              <a:rPr sz="2800" b="1" dirty="0">
                <a:solidFill>
                  <a:srgbClr val="7030A0"/>
                </a:solidFill>
                <a:latin typeface="Times New Roman"/>
                <a:cs typeface="Times New Roman"/>
              </a:rPr>
              <a:t>a </a:t>
            </a:r>
            <a:r>
              <a:rPr sz="2800" b="1" spc="-5" dirty="0">
                <a:solidFill>
                  <a:srgbClr val="7030A0"/>
                </a:solidFill>
                <a:latin typeface="Times New Roman"/>
                <a:cs typeface="Times New Roman"/>
              </a:rPr>
              <a:t>single PC</a:t>
            </a:r>
            <a:r>
              <a:rPr sz="2800" b="1" spc="-85" dirty="0">
                <a:solidFill>
                  <a:srgbClr val="7030A0"/>
                </a:solidFill>
                <a:latin typeface="Times New Roman"/>
                <a:cs typeface="Times New Roman"/>
              </a:rPr>
              <a:t> </a:t>
            </a:r>
            <a:r>
              <a:rPr sz="2800" b="1" spc="-5" dirty="0">
                <a:solidFill>
                  <a:srgbClr val="7030A0"/>
                </a:solidFill>
                <a:latin typeface="Times New Roman"/>
                <a:cs typeface="Times New Roman"/>
              </a:rPr>
              <a:t>to</a:t>
            </a:r>
            <a:endParaRPr sz="2800" b="1" dirty="0">
              <a:solidFill>
                <a:srgbClr val="7030A0"/>
              </a:solidFill>
              <a:latin typeface="Times New Roman"/>
              <a:cs typeface="Times New Roman"/>
            </a:endParaRPr>
          </a:p>
          <a:p>
            <a:pPr marL="927100" lvl="1" indent="-457200">
              <a:spcBef>
                <a:spcPts val="1689"/>
              </a:spcBef>
              <a:buFont typeface="Wingdings" panose="05000000000000000000" pitchFamily="2" charset="2"/>
              <a:buChar char="§"/>
              <a:tabLst>
                <a:tab pos="226060" algn="l"/>
              </a:tabLst>
            </a:pPr>
            <a:r>
              <a:rPr sz="2400" spc="-5" dirty="0">
                <a:latin typeface="Times New Roman"/>
                <a:cs typeface="Times New Roman"/>
              </a:rPr>
              <a:t>Prepare students bills-itemize</a:t>
            </a:r>
            <a:r>
              <a:rPr sz="2400" spc="-60" dirty="0">
                <a:latin typeface="Times New Roman"/>
                <a:cs typeface="Times New Roman"/>
              </a:rPr>
              <a:t> </a:t>
            </a:r>
            <a:r>
              <a:rPr sz="2400" spc="-5" dirty="0">
                <a:latin typeface="Times New Roman"/>
                <a:cs typeface="Times New Roman"/>
              </a:rPr>
              <a:t>bills</a:t>
            </a:r>
            <a:endParaRPr sz="2400" dirty="0">
              <a:latin typeface="Times New Roman"/>
              <a:cs typeface="Times New Roman"/>
            </a:endParaRPr>
          </a:p>
          <a:p>
            <a:pPr marL="927100" lvl="1" indent="-457200">
              <a:spcBef>
                <a:spcPts val="1689"/>
              </a:spcBef>
              <a:buFont typeface="Wingdings" panose="05000000000000000000" pitchFamily="2" charset="2"/>
              <a:buChar char="§"/>
              <a:tabLst>
                <a:tab pos="226060" algn="l"/>
              </a:tabLst>
            </a:pPr>
            <a:r>
              <a:rPr sz="2400" spc="-5" dirty="0">
                <a:latin typeface="Times New Roman"/>
                <a:cs typeface="Times New Roman"/>
              </a:rPr>
              <a:t>Prepare number of members who will eat for next two</a:t>
            </a:r>
            <a:r>
              <a:rPr sz="2400" spc="-10" dirty="0">
                <a:latin typeface="Times New Roman"/>
                <a:cs typeface="Times New Roman"/>
              </a:rPr>
              <a:t> </a:t>
            </a:r>
            <a:r>
              <a:rPr sz="2400" spc="-5" dirty="0">
                <a:latin typeface="Times New Roman"/>
                <a:cs typeface="Times New Roman"/>
              </a:rPr>
              <a:t>days</a:t>
            </a:r>
            <a:endParaRPr sz="2400" dirty="0">
              <a:latin typeface="Times New Roman"/>
              <a:cs typeface="Times New Roman"/>
            </a:endParaRPr>
          </a:p>
          <a:p>
            <a:pPr marL="927100" lvl="1" indent="-457200">
              <a:spcBef>
                <a:spcPts val="1685"/>
              </a:spcBef>
              <a:buFont typeface="Wingdings" panose="05000000000000000000" pitchFamily="2" charset="2"/>
              <a:buChar char="§"/>
              <a:tabLst>
                <a:tab pos="226060" algn="l"/>
              </a:tabLst>
            </a:pPr>
            <a:r>
              <a:rPr sz="2400" spc="-5" dirty="0">
                <a:latin typeface="Times New Roman"/>
                <a:cs typeface="Times New Roman"/>
              </a:rPr>
              <a:t>Alert warden when bill not paid within 10 days of</a:t>
            </a:r>
            <a:r>
              <a:rPr sz="2400" spc="-20" dirty="0">
                <a:latin typeface="Times New Roman"/>
                <a:cs typeface="Times New Roman"/>
              </a:rPr>
              <a:t> </a:t>
            </a:r>
            <a:r>
              <a:rPr sz="2400" spc="-5" dirty="0">
                <a:latin typeface="Times New Roman"/>
                <a:cs typeface="Times New Roman"/>
              </a:rPr>
              <a:t>issue</a:t>
            </a:r>
            <a:endParaRPr sz="2400" dirty="0">
              <a:latin typeface="Times New Roman"/>
              <a:cs typeface="Times New Roman"/>
            </a:endParaRPr>
          </a:p>
          <a:p>
            <a:pPr marL="927100" lvl="1" indent="-457200">
              <a:spcBef>
                <a:spcPts val="1689"/>
              </a:spcBef>
              <a:buFont typeface="Wingdings" panose="05000000000000000000" pitchFamily="2" charset="2"/>
              <a:buChar char="§"/>
              <a:tabLst>
                <a:tab pos="226695" algn="l"/>
              </a:tabLst>
            </a:pPr>
            <a:r>
              <a:rPr sz="2400" spc="-5" dirty="0">
                <a:latin typeface="Times New Roman"/>
                <a:cs typeface="Times New Roman"/>
              </a:rPr>
              <a:t>Vendor order</a:t>
            </a:r>
            <a:r>
              <a:rPr sz="2400" spc="-80" dirty="0">
                <a:latin typeface="Times New Roman"/>
                <a:cs typeface="Times New Roman"/>
              </a:rPr>
              <a:t> </a:t>
            </a:r>
            <a:r>
              <a:rPr sz="2400" spc="-5" dirty="0">
                <a:latin typeface="Times New Roman"/>
                <a:cs typeface="Times New Roman"/>
              </a:rPr>
              <a:t>generation</a:t>
            </a:r>
            <a:endParaRPr sz="2400" dirty="0">
              <a:latin typeface="Times New Roman"/>
              <a:cs typeface="Times New Roman"/>
            </a:endParaRPr>
          </a:p>
          <a:p>
            <a:pPr marL="927100" lvl="1" indent="-457200">
              <a:spcBef>
                <a:spcPts val="1689"/>
              </a:spcBef>
              <a:buFont typeface="Wingdings" panose="05000000000000000000" pitchFamily="2" charset="2"/>
              <a:buChar char="§"/>
              <a:tabLst>
                <a:tab pos="226060" algn="l"/>
              </a:tabLst>
            </a:pPr>
            <a:r>
              <a:rPr sz="2400" spc="-5" dirty="0">
                <a:latin typeface="Times New Roman"/>
                <a:cs typeface="Times New Roman"/>
              </a:rPr>
              <a:t>Inventory control of</a:t>
            </a:r>
            <a:r>
              <a:rPr sz="2400" spc="-60" dirty="0">
                <a:latin typeface="Times New Roman"/>
                <a:cs typeface="Times New Roman"/>
              </a:rPr>
              <a:t> </a:t>
            </a:r>
            <a:r>
              <a:rPr sz="2400" spc="-5" dirty="0">
                <a:latin typeface="Times New Roman"/>
                <a:cs typeface="Times New Roman"/>
              </a:rPr>
              <a:t>store</a:t>
            </a:r>
            <a:endParaRPr sz="2400" dirty="0">
              <a:latin typeface="Times New Roman"/>
              <a:cs typeface="Times New Roman"/>
            </a:endParaRPr>
          </a:p>
          <a:p>
            <a:pPr marL="927100" lvl="1" indent="-457200">
              <a:spcBef>
                <a:spcPts val="1685"/>
              </a:spcBef>
              <a:buFont typeface="Wingdings" panose="05000000000000000000" pitchFamily="2" charset="2"/>
              <a:buChar char="§"/>
              <a:tabLst>
                <a:tab pos="226060" algn="l"/>
              </a:tabLst>
            </a:pPr>
            <a:r>
              <a:rPr sz="2400" spc="-5" dirty="0">
                <a:latin typeface="Times New Roman"/>
                <a:cs typeface="Times New Roman"/>
              </a:rPr>
              <a:t>Menu</a:t>
            </a:r>
            <a:r>
              <a:rPr sz="2400" spc="-95" dirty="0">
                <a:latin typeface="Times New Roman"/>
                <a:cs typeface="Times New Roman"/>
              </a:rPr>
              <a:t> </a:t>
            </a:r>
            <a:r>
              <a:rPr sz="2400" spc="-5" dirty="0">
                <a:latin typeface="Times New Roman"/>
                <a:cs typeface="Times New Roman"/>
              </a:rPr>
              <a:t>planning</a:t>
            </a:r>
            <a:endParaRPr sz="2400" dirty="0">
              <a:latin typeface="Times New Roman"/>
              <a:cs typeface="Times New Roman"/>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p:nvPr/>
        </p:nvSpPr>
        <p:spPr>
          <a:xfrm>
            <a:off x="573964" y="1892300"/>
            <a:ext cx="8404936" cy="4347344"/>
          </a:xfrm>
          <a:prstGeom prst="rect">
            <a:avLst/>
          </a:prstGeom>
        </p:spPr>
        <p:txBody>
          <a:bodyPr vert="horz" wrap="square" lIns="0" tIns="0" rIns="0" bIns="0" rtlCol="0">
            <a:spAutoFit/>
          </a:bodyPr>
          <a:lstStyle/>
          <a:p>
            <a:pPr marL="469900" marR="1345565" indent="-457200">
              <a:lnSpc>
                <a:spcPct val="150400"/>
              </a:lnSpc>
              <a:buFont typeface="Wingdings" panose="05000000000000000000" pitchFamily="2" charset="2"/>
              <a:buChar char="§"/>
            </a:pPr>
            <a:r>
              <a:rPr sz="2400" spc="-5" dirty="0">
                <a:latin typeface="Times New Roman"/>
                <a:cs typeface="Times New Roman"/>
              </a:rPr>
              <a:t>PC configuration needed based on data base sizes  PC with 20 MB disk, 1.2 MB floppy</a:t>
            </a:r>
            <a:r>
              <a:rPr sz="2400" spc="-35" dirty="0">
                <a:latin typeface="Times New Roman"/>
                <a:cs typeface="Times New Roman"/>
              </a:rPr>
              <a:t> </a:t>
            </a:r>
            <a:r>
              <a:rPr sz="2400" spc="-5" dirty="0">
                <a:latin typeface="Times New Roman"/>
                <a:cs typeface="Times New Roman"/>
              </a:rPr>
              <a:t>sufficient</a:t>
            </a:r>
            <a:endParaRPr sz="2400" dirty="0">
              <a:latin typeface="Times New Roman"/>
              <a:cs typeface="Times New Roman"/>
            </a:endParaRPr>
          </a:p>
          <a:p>
            <a:pPr marL="469900" marR="5080" indent="-457200">
              <a:lnSpc>
                <a:spcPct val="100000"/>
              </a:lnSpc>
              <a:spcBef>
                <a:spcPts val="1685"/>
              </a:spcBef>
              <a:buFont typeface="Wingdings" panose="05000000000000000000" pitchFamily="2" charset="2"/>
              <a:buChar char="§"/>
            </a:pPr>
            <a:r>
              <a:rPr sz="2400" spc="-5" dirty="0">
                <a:latin typeface="Times New Roman"/>
                <a:cs typeface="Times New Roman"/>
              </a:rPr>
              <a:t>However minimum configuration available today(2004) is  PC with 128 MB main memory, 40 GB disk 1.2MB floppy  </a:t>
            </a:r>
            <a:r>
              <a:rPr sz="2400" dirty="0">
                <a:latin typeface="Times New Roman"/>
                <a:cs typeface="Times New Roman"/>
              </a:rPr>
              <a:t>&amp; </a:t>
            </a:r>
            <a:r>
              <a:rPr sz="2400" spc="-5" dirty="0">
                <a:latin typeface="Times New Roman"/>
                <a:cs typeface="Times New Roman"/>
              </a:rPr>
              <a:t>CD R/W costs Rs. 25,000.Systems software(Windows  XP+MSOffice+anti-virus) will cost around</a:t>
            </a:r>
            <a:r>
              <a:rPr sz="2400" spc="-50" dirty="0">
                <a:latin typeface="Times New Roman"/>
                <a:cs typeface="Times New Roman"/>
              </a:rPr>
              <a:t> </a:t>
            </a:r>
            <a:r>
              <a:rPr sz="2400" spc="-5" dirty="0">
                <a:latin typeface="Times New Roman"/>
                <a:cs typeface="Times New Roman"/>
              </a:rPr>
              <a:t>Rs.25,000.</a:t>
            </a:r>
            <a:endParaRPr sz="2400" dirty="0">
              <a:latin typeface="Times New Roman"/>
              <a:cs typeface="Times New Roman"/>
            </a:endParaRPr>
          </a:p>
          <a:p>
            <a:pPr marL="469900" indent="-457200">
              <a:lnSpc>
                <a:spcPct val="100000"/>
              </a:lnSpc>
              <a:spcBef>
                <a:spcPts val="1689"/>
              </a:spcBef>
              <a:buFont typeface="Wingdings" panose="05000000000000000000" pitchFamily="2" charset="2"/>
              <a:buChar char="§"/>
            </a:pPr>
            <a:r>
              <a:rPr sz="2400" spc="-5" dirty="0">
                <a:latin typeface="Times New Roman"/>
                <a:cs typeface="Times New Roman"/>
              </a:rPr>
              <a:t>Total cost=Rs</a:t>
            </a:r>
            <a:r>
              <a:rPr sz="2400" spc="-80" dirty="0">
                <a:latin typeface="Times New Roman"/>
                <a:cs typeface="Times New Roman"/>
              </a:rPr>
              <a:t> </a:t>
            </a:r>
            <a:r>
              <a:rPr sz="2400" spc="-5" dirty="0">
                <a:latin typeface="Times New Roman"/>
                <a:cs typeface="Times New Roman"/>
              </a:rPr>
              <a:t>50,000</a:t>
            </a:r>
            <a:endParaRPr sz="2400" dirty="0">
              <a:latin typeface="Times New Roman"/>
              <a:cs typeface="Times New Roman"/>
            </a:endParaRPr>
          </a:p>
          <a:p>
            <a:pPr marL="469900" marR="544195" indent="-457200">
              <a:lnSpc>
                <a:spcPct val="100000"/>
              </a:lnSpc>
              <a:spcBef>
                <a:spcPts val="1689"/>
              </a:spcBef>
              <a:buFont typeface="Wingdings" panose="05000000000000000000" pitchFamily="2" charset="2"/>
              <a:buChar char="§"/>
            </a:pPr>
            <a:r>
              <a:rPr sz="2400" spc="-5" dirty="0">
                <a:latin typeface="Times New Roman"/>
                <a:cs typeface="Times New Roman"/>
              </a:rPr>
              <a:t>Need PC+ printer+uninterrupted power supply cost Rs.  </a:t>
            </a:r>
            <a:r>
              <a:rPr sz="2400" dirty="0">
                <a:latin typeface="Times New Roman"/>
                <a:cs typeface="Times New Roman"/>
              </a:rPr>
              <a:t>70,000</a:t>
            </a:r>
          </a:p>
        </p:txBody>
      </p:sp>
      <p:sp>
        <p:nvSpPr>
          <p:cNvPr id="5" name="object 2"/>
          <p:cNvSpPr txBox="1">
            <a:spLocks noGrp="1"/>
          </p:cNvSpPr>
          <p:nvPr>
            <p:ph type="title"/>
          </p:nvPr>
        </p:nvSpPr>
        <p:spPr>
          <a:xfrm>
            <a:off x="-469900" y="901700"/>
            <a:ext cx="8229600" cy="738664"/>
          </a:xfrm>
          <a:prstGeom prst="rect">
            <a:avLst/>
          </a:prstGeom>
        </p:spPr>
        <p:txBody>
          <a:bodyPr vert="horz" wrap="square" lIns="0" tIns="0" rIns="0" bIns="0" rtlCol="0">
            <a:spAutoFit/>
          </a:bodyPr>
          <a:lstStyle/>
          <a:p>
            <a:pPr marL="2502535" algn="ctr">
              <a:lnSpc>
                <a:spcPct val="100000"/>
              </a:lnSpc>
            </a:pPr>
            <a:r>
              <a:rPr lang="en-US" sz="4800" b="1" u="sng" spc="-5" dirty="0" smtClean="0">
                <a:solidFill>
                  <a:srgbClr val="0070C0"/>
                </a:solidFill>
                <a:latin typeface="Times New Roman" panose="02020603050405020304" pitchFamily="18" charset="0"/>
                <a:cs typeface="Times New Roman" panose="02020603050405020304" pitchFamily="18" charset="0"/>
              </a:rPr>
              <a:t>Solution</a:t>
            </a:r>
            <a:r>
              <a:rPr lang="en-US" sz="4800" b="1" u="sng" spc="-70" dirty="0" smtClean="0">
                <a:solidFill>
                  <a:srgbClr val="0070C0"/>
                </a:solidFill>
                <a:latin typeface="Times New Roman" panose="02020603050405020304" pitchFamily="18" charset="0"/>
                <a:cs typeface="Times New Roman" panose="02020603050405020304" pitchFamily="18" charset="0"/>
              </a:rPr>
              <a:t>: </a:t>
            </a:r>
            <a:r>
              <a:rPr lang="en-US" sz="4800" b="1" u="sng" spc="-5" dirty="0" smtClean="0">
                <a:solidFill>
                  <a:srgbClr val="0070C0"/>
                </a:solidFill>
                <a:latin typeface="Times New Roman" panose="02020603050405020304" pitchFamily="18" charset="0"/>
                <a:cs typeface="Times New Roman" panose="02020603050405020304" pitchFamily="18" charset="0"/>
              </a:rPr>
              <a:t>B (Contd..)</a:t>
            </a:r>
            <a:endParaRPr lang="en-US" sz="4800" b="1" u="sng" spc="-5" dirty="0">
              <a:solidFill>
                <a:srgbClr val="0070C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96900" y="901700"/>
            <a:ext cx="7525003" cy="738664"/>
          </a:xfrm>
          <a:prstGeom prst="rect">
            <a:avLst/>
          </a:prstGeom>
        </p:spPr>
        <p:txBody>
          <a:bodyPr vert="horz" wrap="square" lIns="0" tIns="0" rIns="0" bIns="0" rtlCol="0">
            <a:spAutoFit/>
          </a:bodyPr>
          <a:lstStyle/>
          <a:p>
            <a:pPr marL="2491105">
              <a:lnSpc>
                <a:spcPct val="100000"/>
              </a:lnSpc>
            </a:pPr>
            <a:r>
              <a:rPr lang="en-US" sz="4800" b="1" u="sng" spc="-5" dirty="0" smtClean="0">
                <a:solidFill>
                  <a:srgbClr val="0070C0"/>
                </a:solidFill>
                <a:latin typeface="Times New Roman" panose="02020603050405020304" pitchFamily="18" charset="0"/>
                <a:cs typeface="Times New Roman" panose="02020603050405020304" pitchFamily="18" charset="0"/>
              </a:rPr>
              <a:t>Solution</a:t>
            </a:r>
            <a:r>
              <a:rPr lang="en-US" sz="4800" b="1" u="sng" spc="-70" dirty="0" smtClean="0">
                <a:solidFill>
                  <a:srgbClr val="0070C0"/>
                </a:solidFill>
                <a:latin typeface="Times New Roman" panose="02020603050405020304" pitchFamily="18" charset="0"/>
                <a:cs typeface="Times New Roman" panose="02020603050405020304" pitchFamily="18" charset="0"/>
              </a:rPr>
              <a:t> : </a:t>
            </a:r>
            <a:r>
              <a:rPr lang="en-US" sz="4800" b="1" u="sng" spc="-5" dirty="0" smtClean="0">
                <a:solidFill>
                  <a:srgbClr val="0070C0"/>
                </a:solidFill>
                <a:latin typeface="Times New Roman" panose="02020603050405020304" pitchFamily="18" charset="0"/>
                <a:cs typeface="Times New Roman" panose="02020603050405020304" pitchFamily="18" charset="0"/>
              </a:rPr>
              <a:t>C</a:t>
            </a:r>
            <a:endParaRPr lang="en-US" sz="4800" b="1" u="sng" spc="-5" dirty="0">
              <a:solidFill>
                <a:srgbClr val="0070C0"/>
              </a:solidFill>
              <a:latin typeface="Times New Roman" panose="02020603050405020304" pitchFamily="18" charset="0"/>
              <a:cs typeface="Times New Roman" panose="02020603050405020304" pitchFamily="18" charset="0"/>
            </a:endParaRPr>
          </a:p>
        </p:txBody>
      </p:sp>
      <p:sp>
        <p:nvSpPr>
          <p:cNvPr id="4" name="object 4"/>
          <p:cNvSpPr txBox="1"/>
          <p:nvPr/>
        </p:nvSpPr>
        <p:spPr>
          <a:xfrm>
            <a:off x="749300" y="2044700"/>
            <a:ext cx="8077200" cy="3642995"/>
          </a:xfrm>
          <a:prstGeom prst="rect">
            <a:avLst/>
          </a:prstGeom>
        </p:spPr>
        <p:txBody>
          <a:bodyPr vert="horz" wrap="square" lIns="0" tIns="0" rIns="0" bIns="0" rtlCol="0">
            <a:spAutoFit/>
          </a:bodyPr>
          <a:lstStyle/>
          <a:p>
            <a:pPr marL="469900" marR="5080" indent="-457200">
              <a:lnSpc>
                <a:spcPct val="100000"/>
              </a:lnSpc>
              <a:buFont typeface="Wingdings" panose="05000000000000000000" pitchFamily="2" charset="2"/>
              <a:buChar char="q"/>
              <a:tabLst>
                <a:tab pos="226060" algn="l"/>
              </a:tabLst>
            </a:pPr>
            <a:r>
              <a:rPr sz="2800" spc="-5" dirty="0">
                <a:latin typeface="Times New Roman"/>
                <a:cs typeface="Times New Roman"/>
              </a:rPr>
              <a:t>Use </a:t>
            </a:r>
            <a:r>
              <a:rPr sz="2800" dirty="0">
                <a:latin typeface="Times New Roman"/>
                <a:cs typeface="Times New Roman"/>
              </a:rPr>
              <a:t>a </a:t>
            </a:r>
            <a:r>
              <a:rPr sz="2800" spc="-5" dirty="0">
                <a:latin typeface="Times New Roman"/>
                <a:cs typeface="Times New Roman"/>
              </a:rPr>
              <a:t>server which is accessed by </a:t>
            </a:r>
            <a:r>
              <a:rPr sz="2800" dirty="0">
                <a:latin typeface="Times New Roman"/>
                <a:cs typeface="Times New Roman"/>
              </a:rPr>
              <a:t>3 </a:t>
            </a:r>
            <a:r>
              <a:rPr sz="2800" spc="-5" dirty="0">
                <a:latin typeface="Times New Roman"/>
                <a:cs typeface="Times New Roman"/>
              </a:rPr>
              <a:t>clients one each in the  mess, the stores and the accounts sections; perform on-line  transaction</a:t>
            </a:r>
            <a:r>
              <a:rPr sz="2800" spc="-90" dirty="0">
                <a:latin typeface="Times New Roman"/>
                <a:cs typeface="Times New Roman"/>
              </a:rPr>
              <a:t> </a:t>
            </a:r>
            <a:r>
              <a:rPr sz="2800" spc="-5" dirty="0">
                <a:latin typeface="Times New Roman"/>
                <a:cs typeface="Times New Roman"/>
              </a:rPr>
              <a:t>processing.</a:t>
            </a:r>
            <a:endParaRPr sz="2800" dirty="0">
              <a:latin typeface="Times New Roman"/>
              <a:cs typeface="Times New Roman"/>
            </a:endParaRPr>
          </a:p>
          <a:p>
            <a:pPr marL="469900" indent="-457200">
              <a:lnSpc>
                <a:spcPct val="100000"/>
              </a:lnSpc>
              <a:spcBef>
                <a:spcPts val="1685"/>
              </a:spcBef>
              <a:buFont typeface="Wingdings" panose="05000000000000000000" pitchFamily="2" charset="2"/>
              <a:buChar char="q"/>
              <a:tabLst>
                <a:tab pos="226060" algn="l"/>
              </a:tabLst>
            </a:pPr>
            <a:r>
              <a:rPr sz="2800" spc="-5" dirty="0">
                <a:latin typeface="Times New Roman"/>
                <a:cs typeface="Times New Roman"/>
              </a:rPr>
              <a:t>Advantage: Up to the minute status can be</a:t>
            </a:r>
            <a:r>
              <a:rPr sz="2800" spc="-35" dirty="0">
                <a:latin typeface="Times New Roman"/>
                <a:cs typeface="Times New Roman"/>
              </a:rPr>
              <a:t> </a:t>
            </a:r>
            <a:r>
              <a:rPr sz="2800" spc="-5" dirty="0">
                <a:latin typeface="Times New Roman"/>
                <a:cs typeface="Times New Roman"/>
              </a:rPr>
              <a:t>found</a:t>
            </a:r>
            <a:endParaRPr sz="2800" dirty="0">
              <a:latin typeface="Times New Roman"/>
              <a:cs typeface="Times New Roman"/>
            </a:endParaRPr>
          </a:p>
          <a:p>
            <a:pPr marL="469900" marR="1073150" indent="-457200">
              <a:lnSpc>
                <a:spcPct val="100000"/>
              </a:lnSpc>
              <a:spcBef>
                <a:spcPts val="1689"/>
              </a:spcBef>
              <a:buFont typeface="Wingdings" panose="05000000000000000000" pitchFamily="2" charset="2"/>
              <a:buChar char="q"/>
            </a:pPr>
            <a:r>
              <a:rPr sz="2800" spc="-5" dirty="0" smtClean="0">
                <a:latin typeface="Times New Roman"/>
                <a:cs typeface="Times New Roman"/>
              </a:rPr>
              <a:t>Number </a:t>
            </a:r>
            <a:r>
              <a:rPr sz="2800" spc="-5" dirty="0">
                <a:latin typeface="Times New Roman"/>
                <a:cs typeface="Times New Roman"/>
              </a:rPr>
              <a:t>of transactions small and does not justify </a:t>
            </a:r>
            <a:r>
              <a:rPr sz="2800" dirty="0">
                <a:latin typeface="Times New Roman"/>
                <a:cs typeface="Times New Roman"/>
              </a:rPr>
              <a:t>4  </a:t>
            </a:r>
            <a:r>
              <a:rPr sz="2800" spc="-5" dirty="0">
                <a:latin typeface="Times New Roman"/>
                <a:cs typeface="Times New Roman"/>
              </a:rPr>
              <a:t>computers</a:t>
            </a:r>
            <a:endParaRPr sz="2800" dirty="0">
              <a:latin typeface="Times New Roman"/>
              <a:cs typeface="Times New Roman"/>
            </a:endParaRPr>
          </a:p>
          <a:p>
            <a:pPr marL="469900" indent="-457200">
              <a:lnSpc>
                <a:spcPct val="100000"/>
              </a:lnSpc>
              <a:spcBef>
                <a:spcPts val="1689"/>
              </a:spcBef>
              <a:buFont typeface="Wingdings" panose="05000000000000000000" pitchFamily="2" charset="2"/>
              <a:buChar char="q"/>
            </a:pPr>
            <a:r>
              <a:rPr sz="2800" spc="-5" dirty="0" smtClean="0">
                <a:latin typeface="Times New Roman"/>
                <a:cs typeface="Times New Roman"/>
              </a:rPr>
              <a:t>Solution </a:t>
            </a:r>
            <a:r>
              <a:rPr sz="2800" spc="-5" dirty="0">
                <a:latin typeface="Times New Roman"/>
                <a:cs typeface="Times New Roman"/>
              </a:rPr>
              <a:t>unnecessarily expensive and</a:t>
            </a:r>
            <a:r>
              <a:rPr sz="2800" spc="-55" dirty="0">
                <a:latin typeface="Times New Roman"/>
                <a:cs typeface="Times New Roman"/>
              </a:rPr>
              <a:t> </a:t>
            </a:r>
            <a:r>
              <a:rPr sz="2800" spc="-5" dirty="0">
                <a:latin typeface="Times New Roman"/>
                <a:cs typeface="Times New Roman"/>
              </a:rPr>
              <a:t>rejected</a:t>
            </a:r>
            <a:endParaRPr sz="2800" dirty="0">
              <a:latin typeface="Times New Roman"/>
              <a:cs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p:cNvSpPr txBox="1">
            <a:spLocks noGrp="1"/>
          </p:cNvSpPr>
          <p:nvPr>
            <p:ph type="title"/>
          </p:nvPr>
        </p:nvSpPr>
        <p:spPr>
          <a:xfrm>
            <a:off x="673100" y="766814"/>
            <a:ext cx="7525003" cy="973086"/>
          </a:xfrm>
          <a:prstGeom prst="rect">
            <a:avLst/>
          </a:prstGeom>
        </p:spPr>
        <p:txBody>
          <a:bodyPr vert="horz" wrap="square" lIns="0" tIns="232155" rIns="0" bIns="0" rtlCol="0">
            <a:spAutoFit/>
          </a:bodyPr>
          <a:lstStyle/>
          <a:p>
            <a:pPr marL="1711960">
              <a:lnSpc>
                <a:spcPct val="100000"/>
              </a:lnSpc>
            </a:pPr>
            <a:r>
              <a:rPr lang="en-US" sz="4800" b="1" u="sng" dirty="0" smtClean="0">
                <a:solidFill>
                  <a:srgbClr val="0070C0"/>
                </a:solidFill>
                <a:latin typeface="Times New Roman" panose="02020603050405020304" pitchFamily="18" charset="0"/>
                <a:cs typeface="Times New Roman" panose="02020603050405020304" pitchFamily="18" charset="0"/>
              </a:rPr>
              <a:t> </a:t>
            </a:r>
            <a:r>
              <a:rPr lang="en-US" sz="4800" b="1" u="sng" spc="-5" dirty="0" smtClean="0">
                <a:solidFill>
                  <a:srgbClr val="0070C0"/>
                </a:solidFill>
                <a:latin typeface="Times New Roman" panose="02020603050405020304" pitchFamily="18" charset="0"/>
                <a:cs typeface="Times New Roman" panose="02020603050405020304" pitchFamily="18" charset="0"/>
              </a:rPr>
              <a:t>Learning</a:t>
            </a:r>
            <a:r>
              <a:rPr lang="en-US" sz="4800" b="1" u="sng" spc="-90" dirty="0" smtClean="0">
                <a:solidFill>
                  <a:srgbClr val="0070C0"/>
                </a:solidFill>
                <a:latin typeface="Times New Roman" panose="02020603050405020304" pitchFamily="18" charset="0"/>
                <a:cs typeface="Times New Roman" panose="02020603050405020304" pitchFamily="18" charset="0"/>
              </a:rPr>
              <a:t> </a:t>
            </a:r>
            <a:r>
              <a:rPr lang="en-US" sz="4800" b="1" u="sng" spc="-5" dirty="0">
                <a:solidFill>
                  <a:srgbClr val="0070C0"/>
                </a:solidFill>
                <a:latin typeface="Times New Roman" panose="02020603050405020304" pitchFamily="18" charset="0"/>
                <a:cs typeface="Times New Roman" panose="02020603050405020304" pitchFamily="18" charset="0"/>
              </a:rPr>
              <a:t>G</a:t>
            </a:r>
            <a:r>
              <a:rPr lang="en-US" sz="4800" b="1" u="sng" spc="-5" dirty="0" smtClean="0">
                <a:solidFill>
                  <a:srgbClr val="0070C0"/>
                </a:solidFill>
                <a:latin typeface="Times New Roman" panose="02020603050405020304" pitchFamily="18" charset="0"/>
                <a:cs typeface="Times New Roman" panose="02020603050405020304" pitchFamily="18" charset="0"/>
              </a:rPr>
              <a:t>oals</a:t>
            </a:r>
            <a:endParaRPr lang="en-US" sz="4800" b="1" u="sng" dirty="0">
              <a:solidFill>
                <a:srgbClr val="0070C0"/>
              </a:solidFill>
              <a:latin typeface="Times New Roman" panose="02020603050405020304" pitchFamily="18" charset="0"/>
              <a:cs typeface="Times New Roman" panose="02020603050405020304" pitchFamily="18" charset="0"/>
            </a:endParaRPr>
          </a:p>
        </p:txBody>
      </p:sp>
      <p:sp>
        <p:nvSpPr>
          <p:cNvPr id="5" name="object 4"/>
          <p:cNvSpPr txBox="1"/>
          <p:nvPr/>
        </p:nvSpPr>
        <p:spPr>
          <a:xfrm>
            <a:off x="673100" y="1892300"/>
            <a:ext cx="8305800" cy="3944670"/>
          </a:xfrm>
          <a:prstGeom prst="rect">
            <a:avLst/>
          </a:prstGeom>
        </p:spPr>
        <p:txBody>
          <a:bodyPr vert="horz" wrap="square" lIns="0" tIns="0" rIns="0" bIns="0" rtlCol="0">
            <a:spAutoFit/>
          </a:bodyPr>
          <a:lstStyle/>
          <a:p>
            <a:pPr marL="355600" marR="199390" indent="-342900">
              <a:lnSpc>
                <a:spcPct val="100000"/>
              </a:lnSpc>
              <a:buFont typeface="Wingdings" panose="05000000000000000000" pitchFamily="2" charset="2"/>
              <a:buChar char="q"/>
              <a:tabLst>
                <a:tab pos="195580" algn="l"/>
              </a:tabLst>
            </a:pPr>
            <a:r>
              <a:rPr sz="2200" b="1" spc="-5" dirty="0">
                <a:latin typeface="Times New Roman"/>
                <a:cs typeface="Times New Roman"/>
              </a:rPr>
              <a:t>How </a:t>
            </a:r>
            <a:r>
              <a:rPr sz="2200" b="1" dirty="0">
                <a:latin typeface="Times New Roman"/>
                <a:cs typeface="Times New Roman"/>
              </a:rPr>
              <a:t>to </a:t>
            </a:r>
            <a:r>
              <a:rPr sz="2200" b="1" spc="-5" dirty="0">
                <a:latin typeface="Times New Roman"/>
                <a:cs typeface="Times New Roman"/>
              </a:rPr>
              <a:t>formulate </a:t>
            </a:r>
            <a:r>
              <a:rPr sz="2200" b="1" dirty="0">
                <a:latin typeface="Times New Roman"/>
                <a:cs typeface="Times New Roman"/>
              </a:rPr>
              <a:t>the </a:t>
            </a:r>
            <a:r>
              <a:rPr sz="2200" b="1" spc="-5" dirty="0">
                <a:latin typeface="Times New Roman"/>
                <a:cs typeface="Times New Roman"/>
              </a:rPr>
              <a:t>goals </a:t>
            </a:r>
            <a:r>
              <a:rPr sz="2200" b="1" dirty="0">
                <a:latin typeface="Times New Roman"/>
                <a:cs typeface="Times New Roman"/>
              </a:rPr>
              <a:t>to </a:t>
            </a:r>
            <a:r>
              <a:rPr sz="2200" b="1" spc="-5" dirty="0">
                <a:latin typeface="Times New Roman"/>
                <a:cs typeface="Times New Roman"/>
              </a:rPr>
              <a:t>be met by the information system to  be</a:t>
            </a:r>
            <a:r>
              <a:rPr sz="2200" b="1" spc="-95" dirty="0">
                <a:latin typeface="Times New Roman"/>
                <a:cs typeface="Times New Roman"/>
              </a:rPr>
              <a:t> </a:t>
            </a:r>
            <a:r>
              <a:rPr sz="2200" b="1" spc="-5" dirty="0" smtClean="0">
                <a:latin typeface="Times New Roman"/>
                <a:cs typeface="Times New Roman"/>
              </a:rPr>
              <a:t>designed</a:t>
            </a:r>
            <a:r>
              <a:rPr lang="en-US" sz="2200" b="1" spc="-5" dirty="0" smtClean="0">
                <a:latin typeface="Times New Roman"/>
                <a:cs typeface="Times New Roman"/>
              </a:rPr>
              <a:t>.</a:t>
            </a:r>
            <a:endParaRPr sz="2200" b="1" dirty="0">
              <a:latin typeface="Times New Roman"/>
              <a:cs typeface="Times New Roman"/>
            </a:endParaRPr>
          </a:p>
          <a:p>
            <a:pPr marL="355600" indent="-342900">
              <a:lnSpc>
                <a:spcPct val="100000"/>
              </a:lnSpc>
              <a:spcBef>
                <a:spcPts val="1435"/>
              </a:spcBef>
              <a:buFont typeface="Wingdings" panose="05000000000000000000" pitchFamily="2" charset="2"/>
              <a:buChar char="q"/>
            </a:pPr>
            <a:r>
              <a:rPr sz="2200" b="1" spc="-5" dirty="0" smtClean="0">
                <a:latin typeface="Times New Roman"/>
                <a:cs typeface="Times New Roman"/>
              </a:rPr>
              <a:t>How </a:t>
            </a:r>
            <a:r>
              <a:rPr sz="2200" b="1" dirty="0">
                <a:latin typeface="Times New Roman"/>
                <a:cs typeface="Times New Roman"/>
              </a:rPr>
              <a:t>to </a:t>
            </a:r>
            <a:r>
              <a:rPr sz="2200" b="1" spc="-5" dirty="0">
                <a:latin typeface="Times New Roman"/>
                <a:cs typeface="Times New Roman"/>
              </a:rPr>
              <a:t>quantify </a:t>
            </a:r>
            <a:r>
              <a:rPr sz="2200" b="1" dirty="0">
                <a:latin typeface="Times New Roman"/>
                <a:cs typeface="Times New Roman"/>
              </a:rPr>
              <a:t>the</a:t>
            </a:r>
            <a:r>
              <a:rPr sz="2200" b="1" spc="-100" dirty="0">
                <a:latin typeface="Times New Roman"/>
                <a:cs typeface="Times New Roman"/>
              </a:rPr>
              <a:t> </a:t>
            </a:r>
            <a:r>
              <a:rPr sz="2200" b="1" spc="-5" dirty="0" smtClean="0">
                <a:latin typeface="Times New Roman"/>
                <a:cs typeface="Times New Roman"/>
              </a:rPr>
              <a:t>goals</a:t>
            </a:r>
            <a:r>
              <a:rPr lang="en-US" sz="2200" b="1" spc="-5" dirty="0" smtClean="0">
                <a:latin typeface="Times New Roman"/>
                <a:cs typeface="Times New Roman"/>
              </a:rPr>
              <a:t>.</a:t>
            </a:r>
            <a:endParaRPr sz="2200" b="1" dirty="0">
              <a:latin typeface="Times New Roman"/>
              <a:cs typeface="Times New Roman"/>
            </a:endParaRPr>
          </a:p>
          <a:p>
            <a:pPr marL="355600" indent="-342900">
              <a:lnSpc>
                <a:spcPct val="100000"/>
              </a:lnSpc>
              <a:spcBef>
                <a:spcPts val="1425"/>
              </a:spcBef>
              <a:buFont typeface="Wingdings" panose="05000000000000000000" pitchFamily="2" charset="2"/>
              <a:buChar char="q"/>
            </a:pPr>
            <a:r>
              <a:rPr sz="2200" b="1" spc="-5" dirty="0" smtClean="0">
                <a:latin typeface="Times New Roman"/>
                <a:cs typeface="Times New Roman"/>
              </a:rPr>
              <a:t>How </a:t>
            </a:r>
            <a:r>
              <a:rPr sz="2200" b="1" spc="-5" dirty="0">
                <a:latin typeface="Times New Roman"/>
                <a:cs typeface="Times New Roman"/>
              </a:rPr>
              <a:t>to obtain alternative solutions to satisfy the</a:t>
            </a:r>
            <a:r>
              <a:rPr sz="2200" b="1" spc="-70" dirty="0">
                <a:latin typeface="Times New Roman"/>
                <a:cs typeface="Times New Roman"/>
              </a:rPr>
              <a:t> </a:t>
            </a:r>
            <a:r>
              <a:rPr sz="2200" b="1" spc="-5" dirty="0" smtClean="0">
                <a:latin typeface="Times New Roman"/>
                <a:cs typeface="Times New Roman"/>
              </a:rPr>
              <a:t>goals</a:t>
            </a:r>
            <a:r>
              <a:rPr lang="en-US" sz="2200" b="1" spc="-5" dirty="0" smtClean="0">
                <a:latin typeface="Times New Roman"/>
                <a:cs typeface="Times New Roman"/>
              </a:rPr>
              <a:t>.</a:t>
            </a:r>
            <a:endParaRPr sz="2200" b="1" dirty="0">
              <a:latin typeface="Times New Roman"/>
              <a:cs typeface="Times New Roman"/>
            </a:endParaRPr>
          </a:p>
          <a:p>
            <a:pPr marL="355600" indent="-342900">
              <a:lnSpc>
                <a:spcPct val="100000"/>
              </a:lnSpc>
              <a:spcBef>
                <a:spcPts val="1430"/>
              </a:spcBef>
              <a:buFont typeface="Wingdings" panose="05000000000000000000" pitchFamily="2" charset="2"/>
              <a:buChar char="q"/>
            </a:pPr>
            <a:r>
              <a:rPr sz="2200" b="1" spc="-5" dirty="0" smtClean="0">
                <a:latin typeface="Times New Roman"/>
                <a:cs typeface="Times New Roman"/>
              </a:rPr>
              <a:t>How </a:t>
            </a:r>
            <a:r>
              <a:rPr sz="2200" b="1" spc="-5" dirty="0">
                <a:latin typeface="Times New Roman"/>
                <a:cs typeface="Times New Roman"/>
              </a:rPr>
              <a:t>to assess the feasibility of implementing alternative</a:t>
            </a:r>
            <a:r>
              <a:rPr sz="2200" b="1" spc="-65" dirty="0">
                <a:latin typeface="Times New Roman"/>
                <a:cs typeface="Times New Roman"/>
              </a:rPr>
              <a:t> </a:t>
            </a:r>
            <a:r>
              <a:rPr sz="2200" b="1" spc="-5" dirty="0">
                <a:latin typeface="Times New Roman"/>
                <a:cs typeface="Times New Roman"/>
              </a:rPr>
              <a:t>solutions.</a:t>
            </a:r>
            <a:endParaRPr sz="2200" b="1" dirty="0">
              <a:latin typeface="Times New Roman"/>
              <a:cs typeface="Times New Roman"/>
            </a:endParaRPr>
          </a:p>
          <a:p>
            <a:pPr marL="355600" indent="-342900" algn="just">
              <a:lnSpc>
                <a:spcPct val="100000"/>
              </a:lnSpc>
              <a:spcBef>
                <a:spcPts val="1430"/>
              </a:spcBef>
              <a:buFont typeface="Wingdings" panose="05000000000000000000" pitchFamily="2" charset="2"/>
              <a:buChar char="q"/>
            </a:pPr>
            <a:r>
              <a:rPr sz="2200" b="1" spc="-5" dirty="0" smtClean="0">
                <a:latin typeface="Times New Roman"/>
                <a:cs typeface="Times New Roman"/>
              </a:rPr>
              <a:t>How </a:t>
            </a:r>
            <a:r>
              <a:rPr sz="2200" b="1" spc="-5" dirty="0">
                <a:latin typeface="Times New Roman"/>
                <a:cs typeface="Times New Roman"/>
              </a:rPr>
              <a:t>to compute cost vs benefits of each alternative feasible</a:t>
            </a:r>
            <a:r>
              <a:rPr sz="2200" b="1" spc="-50" dirty="0">
                <a:latin typeface="Times New Roman"/>
                <a:cs typeface="Times New Roman"/>
              </a:rPr>
              <a:t> </a:t>
            </a:r>
            <a:r>
              <a:rPr sz="2200" b="1" spc="-5" dirty="0" smtClean="0">
                <a:latin typeface="Times New Roman"/>
                <a:cs typeface="Times New Roman"/>
              </a:rPr>
              <a:t>solution</a:t>
            </a:r>
            <a:r>
              <a:rPr lang="en-US" sz="2200" b="1" spc="-5" dirty="0" smtClean="0">
                <a:latin typeface="Times New Roman"/>
                <a:cs typeface="Times New Roman"/>
              </a:rPr>
              <a:t>.</a:t>
            </a:r>
            <a:endParaRPr sz="2200" b="1" dirty="0">
              <a:latin typeface="Times New Roman"/>
              <a:cs typeface="Times New Roman"/>
            </a:endParaRPr>
          </a:p>
          <a:p>
            <a:pPr marL="355600" marR="737870" indent="-342900">
              <a:lnSpc>
                <a:spcPct val="100000"/>
              </a:lnSpc>
              <a:spcBef>
                <a:spcPts val="1430"/>
              </a:spcBef>
              <a:buFont typeface="Wingdings" panose="05000000000000000000" pitchFamily="2" charset="2"/>
              <a:buChar char="q"/>
            </a:pPr>
            <a:r>
              <a:rPr sz="2200" b="1" spc="-5" dirty="0" smtClean="0">
                <a:latin typeface="Times New Roman"/>
                <a:cs typeface="Times New Roman"/>
              </a:rPr>
              <a:t>How </a:t>
            </a:r>
            <a:r>
              <a:rPr sz="2200" b="1" dirty="0">
                <a:latin typeface="Times New Roman"/>
                <a:cs typeface="Times New Roman"/>
              </a:rPr>
              <a:t>to </a:t>
            </a:r>
            <a:r>
              <a:rPr sz="2200" b="1" spc="-5" dirty="0">
                <a:latin typeface="Times New Roman"/>
                <a:cs typeface="Times New Roman"/>
              </a:rPr>
              <a:t>prepare </a:t>
            </a:r>
            <a:r>
              <a:rPr sz="2200" b="1" dirty="0">
                <a:latin typeface="Times New Roman"/>
                <a:cs typeface="Times New Roman"/>
              </a:rPr>
              <a:t>a </a:t>
            </a:r>
            <a:r>
              <a:rPr sz="2200" b="1" spc="-5" dirty="0">
                <a:latin typeface="Times New Roman"/>
                <a:cs typeface="Times New Roman"/>
              </a:rPr>
              <a:t>system proposal for </a:t>
            </a:r>
            <a:r>
              <a:rPr sz="2200" b="1" dirty="0">
                <a:latin typeface="Times New Roman"/>
                <a:cs typeface="Times New Roman"/>
              </a:rPr>
              <a:t>the </a:t>
            </a:r>
            <a:r>
              <a:rPr sz="2200" b="1" spc="-5" dirty="0">
                <a:latin typeface="Times New Roman"/>
                <a:cs typeface="Times New Roman"/>
              </a:rPr>
              <a:t>potential users of </a:t>
            </a:r>
            <a:r>
              <a:rPr sz="2200" b="1" dirty="0">
                <a:latin typeface="Times New Roman"/>
                <a:cs typeface="Times New Roman"/>
              </a:rPr>
              <a:t>the  </a:t>
            </a:r>
            <a:r>
              <a:rPr sz="2200" b="1" spc="-10" dirty="0" smtClean="0">
                <a:latin typeface="Times New Roman"/>
                <a:cs typeface="Times New Roman"/>
              </a:rPr>
              <a:t>system</a:t>
            </a:r>
            <a:r>
              <a:rPr lang="en-US" sz="2200" b="1" spc="-10" dirty="0" smtClean="0">
                <a:latin typeface="Times New Roman"/>
                <a:cs typeface="Times New Roman"/>
              </a:rPr>
              <a:t>.</a:t>
            </a:r>
            <a:endParaRPr sz="2200" b="1" dirty="0">
              <a:latin typeface="Times New Roman"/>
              <a:cs typeface="Times New Roman"/>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6589" y="966311"/>
            <a:ext cx="8762012" cy="738664"/>
          </a:xfrm>
          <a:prstGeom prst="rect">
            <a:avLst/>
          </a:prstGeom>
        </p:spPr>
        <p:txBody>
          <a:bodyPr vert="horz" wrap="square" lIns="0" tIns="0" rIns="0" bIns="0" rtlCol="0">
            <a:spAutoFit/>
          </a:bodyPr>
          <a:lstStyle/>
          <a:p>
            <a:pPr marL="12700">
              <a:lnSpc>
                <a:spcPct val="100000"/>
              </a:lnSpc>
            </a:pPr>
            <a:r>
              <a:rPr lang="en-US" sz="4800" b="1" u="sng" spc="-5" dirty="0" smtClean="0">
                <a:solidFill>
                  <a:srgbClr val="0070C0"/>
                </a:solidFill>
                <a:latin typeface="Times New Roman" panose="02020603050405020304" pitchFamily="18" charset="0"/>
                <a:cs typeface="Times New Roman" panose="02020603050405020304" pitchFamily="18" charset="0"/>
              </a:rPr>
              <a:t>Evaluating Alternative</a:t>
            </a:r>
            <a:r>
              <a:rPr lang="en-US" sz="4800" b="1" u="sng" spc="5" dirty="0" smtClean="0">
                <a:solidFill>
                  <a:srgbClr val="0070C0"/>
                </a:solidFill>
                <a:latin typeface="Times New Roman" panose="02020603050405020304" pitchFamily="18" charset="0"/>
                <a:cs typeface="Times New Roman" panose="02020603050405020304" pitchFamily="18" charset="0"/>
              </a:rPr>
              <a:t> </a:t>
            </a:r>
            <a:r>
              <a:rPr lang="en-US" sz="4800" b="1" u="sng" spc="-5" dirty="0" smtClean="0">
                <a:solidFill>
                  <a:srgbClr val="0070C0"/>
                </a:solidFill>
                <a:latin typeface="Times New Roman" panose="02020603050405020304" pitchFamily="18" charset="0"/>
                <a:cs typeface="Times New Roman" panose="02020603050405020304" pitchFamily="18" charset="0"/>
              </a:rPr>
              <a:t>Solutions</a:t>
            </a:r>
            <a:endParaRPr lang="en-US" sz="4800" b="1" u="sng" spc="-5" dirty="0">
              <a:solidFill>
                <a:srgbClr val="0070C0"/>
              </a:solidFill>
              <a:latin typeface="Times New Roman" panose="02020603050405020304" pitchFamily="18" charset="0"/>
              <a:cs typeface="Times New Roman" panose="02020603050405020304" pitchFamily="18" charset="0"/>
            </a:endParaRPr>
          </a:p>
        </p:txBody>
      </p:sp>
      <p:sp>
        <p:nvSpPr>
          <p:cNvPr id="4" name="object 4"/>
          <p:cNvSpPr txBox="1"/>
          <p:nvPr/>
        </p:nvSpPr>
        <p:spPr>
          <a:xfrm>
            <a:off x="356588" y="2120900"/>
            <a:ext cx="8531098" cy="3760004"/>
          </a:xfrm>
          <a:prstGeom prst="rect">
            <a:avLst/>
          </a:prstGeom>
        </p:spPr>
        <p:txBody>
          <a:bodyPr vert="horz" wrap="square" lIns="0" tIns="0" rIns="0" bIns="0" rtlCol="0">
            <a:spAutoFit/>
          </a:bodyPr>
          <a:lstStyle/>
          <a:p>
            <a:pPr marL="469900" marR="66040" indent="-457200" algn="just">
              <a:lnSpc>
                <a:spcPct val="100000"/>
              </a:lnSpc>
              <a:buFont typeface="Wingdings" panose="05000000000000000000" pitchFamily="2" charset="2"/>
              <a:buChar char="q"/>
              <a:tabLst>
                <a:tab pos="226060" algn="l"/>
              </a:tabLst>
            </a:pPr>
            <a:r>
              <a:rPr sz="2400" spc="-5" dirty="0">
                <a:latin typeface="Times New Roman"/>
                <a:cs typeface="Times New Roman"/>
              </a:rPr>
              <a:t>Determine </a:t>
            </a:r>
            <a:r>
              <a:rPr sz="2400" b="1" u="sng" spc="-5" dirty="0">
                <a:solidFill>
                  <a:srgbClr val="7030A0"/>
                </a:solidFill>
                <a:latin typeface="Times New Roman"/>
                <a:cs typeface="Times New Roman"/>
              </a:rPr>
              <a:t>Technical feasibility </a:t>
            </a:r>
            <a:r>
              <a:rPr sz="2400" spc="-5" dirty="0">
                <a:latin typeface="Times New Roman"/>
                <a:cs typeface="Times New Roman"/>
              </a:rPr>
              <a:t>of each solution,in other  words is </a:t>
            </a:r>
            <a:r>
              <a:rPr sz="2400" b="1" spc="-5" dirty="0">
                <a:solidFill>
                  <a:srgbClr val="FF0000"/>
                </a:solidFill>
                <a:latin typeface="Times New Roman"/>
                <a:cs typeface="Times New Roman"/>
              </a:rPr>
              <a:t>technology</a:t>
            </a:r>
            <a:r>
              <a:rPr sz="2400" spc="-5" dirty="0">
                <a:latin typeface="Times New Roman"/>
                <a:cs typeface="Times New Roman"/>
              </a:rPr>
              <a:t> mature to implement </a:t>
            </a:r>
            <a:r>
              <a:rPr sz="2400" dirty="0">
                <a:latin typeface="Times New Roman"/>
                <a:cs typeface="Times New Roman"/>
              </a:rPr>
              <a:t>a</a:t>
            </a:r>
            <a:r>
              <a:rPr sz="2400" spc="-55" dirty="0">
                <a:latin typeface="Times New Roman"/>
                <a:cs typeface="Times New Roman"/>
              </a:rPr>
              <a:t> </a:t>
            </a:r>
            <a:r>
              <a:rPr sz="2400" spc="-5" dirty="0" smtClean="0">
                <a:latin typeface="Times New Roman"/>
                <a:cs typeface="Times New Roman"/>
              </a:rPr>
              <a:t>solution</a:t>
            </a:r>
            <a:r>
              <a:rPr lang="en-US" sz="2400" spc="-5" dirty="0" smtClean="0">
                <a:latin typeface="Times New Roman"/>
                <a:cs typeface="Times New Roman"/>
              </a:rPr>
              <a:t>.</a:t>
            </a:r>
            <a:endParaRPr sz="2400" dirty="0">
              <a:latin typeface="Times New Roman"/>
              <a:cs typeface="Times New Roman"/>
            </a:endParaRPr>
          </a:p>
          <a:p>
            <a:pPr marL="469900" marR="67310" indent="-457200" algn="just">
              <a:lnSpc>
                <a:spcPct val="100000"/>
              </a:lnSpc>
              <a:spcBef>
                <a:spcPts val="1689"/>
              </a:spcBef>
              <a:buFont typeface="Wingdings" panose="05000000000000000000" pitchFamily="2" charset="2"/>
              <a:buChar char="q"/>
              <a:tabLst>
                <a:tab pos="226060" algn="l"/>
              </a:tabLst>
            </a:pPr>
            <a:r>
              <a:rPr sz="2400" spc="-5" dirty="0">
                <a:latin typeface="Times New Roman"/>
                <a:cs typeface="Times New Roman"/>
              </a:rPr>
              <a:t>Determine </a:t>
            </a:r>
            <a:r>
              <a:rPr sz="2400" b="1" u="sng" spc="-5" dirty="0">
                <a:solidFill>
                  <a:srgbClr val="7030A0"/>
                </a:solidFill>
                <a:latin typeface="Times New Roman"/>
                <a:cs typeface="Times New Roman"/>
              </a:rPr>
              <a:t>Operational feasibility </a:t>
            </a:r>
            <a:r>
              <a:rPr sz="2400" spc="-5" dirty="0">
                <a:latin typeface="Times New Roman"/>
                <a:cs typeface="Times New Roman"/>
              </a:rPr>
              <a:t>of each solution</a:t>
            </a:r>
            <a:r>
              <a:rPr sz="2400" spc="-5" dirty="0" smtClean="0">
                <a:latin typeface="Times New Roman"/>
                <a:cs typeface="Times New Roman"/>
              </a:rPr>
              <a:t>.</a:t>
            </a:r>
            <a:r>
              <a:rPr lang="en-US" sz="2400" spc="-5" dirty="0" smtClean="0">
                <a:latin typeface="Times New Roman"/>
                <a:cs typeface="Times New Roman"/>
              </a:rPr>
              <a:t> </a:t>
            </a:r>
            <a:r>
              <a:rPr sz="2400" spc="-5" dirty="0" smtClean="0">
                <a:latin typeface="Times New Roman"/>
                <a:cs typeface="Times New Roman"/>
              </a:rPr>
              <a:t>In  </a:t>
            </a:r>
            <a:r>
              <a:rPr sz="2400" spc="-5" dirty="0">
                <a:latin typeface="Times New Roman"/>
                <a:cs typeface="Times New Roman"/>
              </a:rPr>
              <a:t>other words,for </a:t>
            </a:r>
            <a:r>
              <a:rPr sz="2400" dirty="0">
                <a:latin typeface="Times New Roman"/>
                <a:cs typeface="Times New Roman"/>
              </a:rPr>
              <a:t>a </a:t>
            </a:r>
            <a:r>
              <a:rPr sz="2400" spc="-5" dirty="0">
                <a:latin typeface="Times New Roman"/>
                <a:cs typeface="Times New Roman"/>
              </a:rPr>
              <a:t>given </a:t>
            </a:r>
            <a:r>
              <a:rPr sz="2400" b="1" spc="-5" dirty="0">
                <a:solidFill>
                  <a:srgbClr val="FF0000"/>
                </a:solidFill>
                <a:latin typeface="Times New Roman"/>
                <a:cs typeface="Times New Roman"/>
              </a:rPr>
              <a:t>organizational structure</a:t>
            </a:r>
            <a:r>
              <a:rPr sz="2400" spc="-5" dirty="0">
                <a:latin typeface="Times New Roman"/>
                <a:cs typeface="Times New Roman"/>
              </a:rPr>
              <a:t> will the  solution fit in</a:t>
            </a:r>
            <a:r>
              <a:rPr sz="2400" spc="-5" dirty="0" smtClean="0">
                <a:latin typeface="Times New Roman"/>
                <a:cs typeface="Times New Roman"/>
              </a:rPr>
              <a:t>.</a:t>
            </a:r>
            <a:r>
              <a:rPr lang="en-US" sz="2400" spc="-5" dirty="0" smtClean="0">
                <a:latin typeface="Times New Roman"/>
                <a:cs typeface="Times New Roman"/>
              </a:rPr>
              <a:t> </a:t>
            </a:r>
            <a:r>
              <a:rPr sz="2400" spc="-5" dirty="0" smtClean="0">
                <a:latin typeface="Times New Roman"/>
                <a:cs typeface="Times New Roman"/>
              </a:rPr>
              <a:t>Will </a:t>
            </a:r>
            <a:r>
              <a:rPr sz="2400" spc="-5" dirty="0">
                <a:latin typeface="Times New Roman"/>
                <a:cs typeface="Times New Roman"/>
              </a:rPr>
              <a:t>it provide right information at the right  time to</a:t>
            </a:r>
            <a:r>
              <a:rPr sz="2400" spc="-90" dirty="0">
                <a:latin typeface="Times New Roman"/>
                <a:cs typeface="Times New Roman"/>
              </a:rPr>
              <a:t> </a:t>
            </a:r>
            <a:r>
              <a:rPr sz="2400" spc="-5" dirty="0">
                <a:latin typeface="Times New Roman"/>
                <a:cs typeface="Times New Roman"/>
              </a:rPr>
              <a:t>users</a:t>
            </a:r>
            <a:endParaRPr sz="2400" dirty="0">
              <a:latin typeface="Times New Roman"/>
              <a:cs typeface="Times New Roman"/>
            </a:endParaRPr>
          </a:p>
          <a:p>
            <a:pPr marL="469900" marR="5080" indent="-457200" algn="just">
              <a:lnSpc>
                <a:spcPct val="100000"/>
              </a:lnSpc>
              <a:spcBef>
                <a:spcPts val="1689"/>
              </a:spcBef>
              <a:buFont typeface="Wingdings" panose="05000000000000000000" pitchFamily="2" charset="2"/>
              <a:buChar char="q"/>
              <a:tabLst>
                <a:tab pos="226060" algn="l"/>
              </a:tabLst>
            </a:pPr>
            <a:r>
              <a:rPr sz="2400" spc="-5" dirty="0">
                <a:latin typeface="Times New Roman"/>
                <a:cs typeface="Times New Roman"/>
              </a:rPr>
              <a:t>Determine </a:t>
            </a:r>
            <a:r>
              <a:rPr sz="2400" b="1" u="sng" spc="-5" dirty="0">
                <a:solidFill>
                  <a:srgbClr val="7030A0"/>
                </a:solidFill>
                <a:latin typeface="Times New Roman"/>
                <a:cs typeface="Times New Roman"/>
              </a:rPr>
              <a:t>Economic feasibility </a:t>
            </a:r>
            <a:r>
              <a:rPr sz="2400" spc="-5" dirty="0">
                <a:latin typeface="Times New Roman"/>
                <a:cs typeface="Times New Roman"/>
              </a:rPr>
              <a:t>of each solution</a:t>
            </a:r>
            <a:r>
              <a:rPr sz="2400" spc="-5" dirty="0" smtClean="0">
                <a:latin typeface="Times New Roman"/>
                <a:cs typeface="Times New Roman"/>
              </a:rPr>
              <a:t>.</a:t>
            </a:r>
            <a:r>
              <a:rPr lang="en-US" sz="2400" spc="-5" dirty="0" smtClean="0">
                <a:latin typeface="Times New Roman"/>
                <a:cs typeface="Times New Roman"/>
              </a:rPr>
              <a:t> </a:t>
            </a:r>
            <a:r>
              <a:rPr sz="2400" spc="-5" dirty="0" smtClean="0">
                <a:latin typeface="Times New Roman"/>
                <a:cs typeface="Times New Roman"/>
              </a:rPr>
              <a:t>In </a:t>
            </a:r>
            <a:r>
              <a:rPr sz="2400" spc="-5" dirty="0">
                <a:latin typeface="Times New Roman"/>
                <a:cs typeface="Times New Roman"/>
              </a:rPr>
              <a:t>other  words, are </a:t>
            </a:r>
            <a:r>
              <a:rPr sz="2400" b="1" spc="-5" dirty="0">
                <a:solidFill>
                  <a:srgbClr val="FF0000"/>
                </a:solidFill>
                <a:latin typeface="Times New Roman"/>
                <a:cs typeface="Times New Roman"/>
              </a:rPr>
              <a:t>finances available </a:t>
            </a:r>
            <a:r>
              <a:rPr sz="2400" spc="-5" dirty="0">
                <a:latin typeface="Times New Roman"/>
                <a:cs typeface="Times New Roman"/>
              </a:rPr>
              <a:t>to implement system</a:t>
            </a:r>
            <a:r>
              <a:rPr sz="2400" spc="-5" dirty="0" smtClean="0">
                <a:latin typeface="Times New Roman"/>
                <a:cs typeface="Times New Roman"/>
              </a:rPr>
              <a:t>?</a:t>
            </a:r>
            <a:r>
              <a:rPr lang="en-US" sz="2400" spc="-5" dirty="0" smtClean="0">
                <a:latin typeface="Times New Roman"/>
                <a:cs typeface="Times New Roman"/>
              </a:rPr>
              <a:t> </a:t>
            </a:r>
            <a:r>
              <a:rPr sz="2400" spc="-5" dirty="0" smtClean="0">
                <a:latin typeface="Times New Roman"/>
                <a:cs typeface="Times New Roman"/>
              </a:rPr>
              <a:t>Will </a:t>
            </a:r>
            <a:r>
              <a:rPr sz="2400" spc="-5" dirty="0">
                <a:latin typeface="Times New Roman"/>
                <a:cs typeface="Times New Roman"/>
              </a:rPr>
              <a:t>it  be cost effective</a:t>
            </a:r>
            <a:r>
              <a:rPr sz="2400" spc="-5" dirty="0" smtClean="0">
                <a:latin typeface="Times New Roman"/>
                <a:cs typeface="Times New Roman"/>
              </a:rPr>
              <a:t>?</a:t>
            </a:r>
            <a:r>
              <a:rPr lang="en-US" sz="2400" spc="-5" dirty="0" smtClean="0">
                <a:latin typeface="Times New Roman"/>
                <a:cs typeface="Times New Roman"/>
              </a:rPr>
              <a:t> </a:t>
            </a:r>
            <a:r>
              <a:rPr sz="2400" spc="-5" dirty="0" smtClean="0">
                <a:latin typeface="Times New Roman"/>
                <a:cs typeface="Times New Roman"/>
              </a:rPr>
              <a:t>Will </a:t>
            </a:r>
            <a:r>
              <a:rPr sz="2400" spc="-5" dirty="0">
                <a:latin typeface="Times New Roman"/>
                <a:cs typeface="Times New Roman"/>
              </a:rPr>
              <a:t>the money spent be recovered by  savings or by better services to</a:t>
            </a:r>
            <a:r>
              <a:rPr sz="2400" spc="-55" dirty="0">
                <a:latin typeface="Times New Roman"/>
                <a:cs typeface="Times New Roman"/>
              </a:rPr>
              <a:t> </a:t>
            </a:r>
            <a:r>
              <a:rPr sz="2400" spc="-5" dirty="0" smtClean="0">
                <a:latin typeface="Times New Roman"/>
                <a:cs typeface="Times New Roman"/>
              </a:rPr>
              <a:t>users</a:t>
            </a:r>
            <a:r>
              <a:rPr lang="en-US" sz="2400" spc="-5" dirty="0" smtClean="0">
                <a:latin typeface="Times New Roman"/>
                <a:cs typeface="Times New Roman"/>
              </a:rPr>
              <a:t>?</a:t>
            </a:r>
            <a:endParaRPr sz="2400" dirty="0">
              <a:latin typeface="Times New Roman"/>
              <a:cs typeface="Times New Roman"/>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20674" y="344287"/>
            <a:ext cx="7522845" cy="1471813"/>
          </a:xfrm>
          <a:prstGeom prst="rect">
            <a:avLst/>
          </a:prstGeom>
        </p:spPr>
        <p:txBody>
          <a:bodyPr vert="horz" wrap="square" lIns="0" tIns="0" rIns="0" bIns="0" rtlCol="0">
            <a:spAutoFit/>
          </a:bodyPr>
          <a:lstStyle/>
          <a:p>
            <a:pPr marL="2450465" marR="5080" indent="-1976755">
              <a:lnSpc>
                <a:spcPct val="100000"/>
              </a:lnSpc>
            </a:pPr>
            <a:r>
              <a:rPr lang="en-US" sz="4800" b="1" u="sng" spc="-5" dirty="0" smtClean="0">
                <a:solidFill>
                  <a:srgbClr val="0070C0"/>
                </a:solidFill>
                <a:latin typeface="Times New Roman" panose="02020603050405020304" pitchFamily="18" charset="0"/>
                <a:cs typeface="Times New Roman" panose="02020603050405020304" pitchFamily="18" charset="0"/>
              </a:rPr>
              <a:t>Technical and Operational  </a:t>
            </a:r>
            <a:r>
              <a:rPr lang="en-US" sz="4800" b="1" u="sng" spc="-5" dirty="0">
                <a:solidFill>
                  <a:srgbClr val="0070C0"/>
                </a:solidFill>
                <a:latin typeface="Times New Roman" panose="02020603050405020304" pitchFamily="18" charset="0"/>
                <a:cs typeface="Times New Roman" panose="02020603050405020304" pitchFamily="18" charset="0"/>
              </a:rPr>
              <a:t>F</a:t>
            </a:r>
            <a:r>
              <a:rPr lang="en-US" sz="4800" b="1" u="sng" spc="-5" dirty="0" smtClean="0">
                <a:solidFill>
                  <a:srgbClr val="0070C0"/>
                </a:solidFill>
                <a:latin typeface="Times New Roman" panose="02020603050405020304" pitchFamily="18" charset="0"/>
                <a:cs typeface="Times New Roman" panose="02020603050405020304" pitchFamily="18" charset="0"/>
              </a:rPr>
              <a:t>easibility</a:t>
            </a:r>
            <a:endParaRPr lang="en-US" sz="4800" b="1" u="sng" spc="-5" dirty="0">
              <a:solidFill>
                <a:srgbClr val="0070C0"/>
              </a:solidFill>
              <a:latin typeface="Times New Roman" panose="02020603050405020304" pitchFamily="18" charset="0"/>
              <a:cs typeface="Times New Roman" panose="02020603050405020304" pitchFamily="18" charset="0"/>
            </a:endParaRPr>
          </a:p>
        </p:txBody>
      </p:sp>
      <p:sp>
        <p:nvSpPr>
          <p:cNvPr id="4" name="object 4"/>
          <p:cNvSpPr txBox="1"/>
          <p:nvPr/>
        </p:nvSpPr>
        <p:spPr>
          <a:xfrm>
            <a:off x="388873" y="2197100"/>
            <a:ext cx="8386445" cy="3429000"/>
          </a:xfrm>
          <a:prstGeom prst="rect">
            <a:avLst/>
          </a:prstGeom>
        </p:spPr>
        <p:txBody>
          <a:bodyPr vert="horz" wrap="square" lIns="0" tIns="0" rIns="0" bIns="0" rtlCol="0">
            <a:spAutoFit/>
          </a:bodyPr>
          <a:lstStyle/>
          <a:p>
            <a:pPr marL="469900" indent="-457200" algn="just">
              <a:lnSpc>
                <a:spcPct val="100000"/>
              </a:lnSpc>
              <a:buFont typeface="Wingdings" panose="05000000000000000000" pitchFamily="2" charset="2"/>
              <a:buChar char="q"/>
            </a:pPr>
            <a:r>
              <a:rPr sz="2800" spc="-5" dirty="0" smtClean="0">
                <a:solidFill>
                  <a:srgbClr val="7030A0"/>
                </a:solidFill>
                <a:latin typeface="Times New Roman"/>
                <a:cs typeface="Times New Roman"/>
              </a:rPr>
              <a:t>Solution </a:t>
            </a:r>
            <a:r>
              <a:rPr sz="2800" dirty="0">
                <a:solidFill>
                  <a:srgbClr val="7030A0"/>
                </a:solidFill>
                <a:latin typeface="Times New Roman"/>
                <a:cs typeface="Times New Roman"/>
              </a:rPr>
              <a:t>B </a:t>
            </a:r>
            <a:r>
              <a:rPr sz="2800" spc="-5" dirty="0">
                <a:latin typeface="Times New Roman"/>
                <a:cs typeface="Times New Roman"/>
              </a:rPr>
              <a:t>is selected for further</a:t>
            </a:r>
            <a:r>
              <a:rPr sz="2800" spc="-55" dirty="0">
                <a:latin typeface="Times New Roman"/>
                <a:cs typeface="Times New Roman"/>
              </a:rPr>
              <a:t> </a:t>
            </a:r>
            <a:r>
              <a:rPr sz="2800" spc="-5" dirty="0">
                <a:latin typeface="Times New Roman"/>
                <a:cs typeface="Times New Roman"/>
              </a:rPr>
              <a:t>consideration</a:t>
            </a:r>
            <a:endParaRPr sz="2800" dirty="0">
              <a:latin typeface="Times New Roman"/>
              <a:cs typeface="Times New Roman"/>
            </a:endParaRPr>
          </a:p>
          <a:p>
            <a:pPr marL="469900" marR="5080" indent="-457200" algn="just">
              <a:lnSpc>
                <a:spcPct val="100000"/>
              </a:lnSpc>
              <a:spcBef>
                <a:spcPts val="1689"/>
              </a:spcBef>
              <a:buFont typeface="Wingdings" panose="05000000000000000000" pitchFamily="2" charset="2"/>
              <a:buChar char="q"/>
              <a:tabLst>
                <a:tab pos="226060" algn="l"/>
              </a:tabLst>
            </a:pPr>
            <a:r>
              <a:rPr sz="2800" dirty="0">
                <a:latin typeface="Times New Roman"/>
                <a:cs typeface="Times New Roman"/>
              </a:rPr>
              <a:t>It </a:t>
            </a:r>
            <a:r>
              <a:rPr sz="2800" spc="-5" dirty="0">
                <a:latin typeface="Times New Roman"/>
                <a:cs typeface="Times New Roman"/>
              </a:rPr>
              <a:t>is </a:t>
            </a:r>
            <a:r>
              <a:rPr sz="2800" spc="-5" dirty="0">
                <a:solidFill>
                  <a:srgbClr val="7030A0"/>
                </a:solidFill>
                <a:latin typeface="Times New Roman"/>
                <a:cs typeface="Times New Roman"/>
              </a:rPr>
              <a:t>technically feasible </a:t>
            </a:r>
            <a:r>
              <a:rPr sz="2800" spc="-5" dirty="0">
                <a:latin typeface="Times New Roman"/>
                <a:cs typeface="Times New Roman"/>
              </a:rPr>
              <a:t>as PC of necessary configuration  is easily</a:t>
            </a:r>
            <a:r>
              <a:rPr sz="2800" spc="-85" dirty="0">
                <a:latin typeface="Times New Roman"/>
                <a:cs typeface="Times New Roman"/>
              </a:rPr>
              <a:t> </a:t>
            </a:r>
            <a:r>
              <a:rPr sz="2800" spc="-5" dirty="0">
                <a:latin typeface="Times New Roman"/>
                <a:cs typeface="Times New Roman"/>
              </a:rPr>
              <a:t>available.</a:t>
            </a:r>
            <a:endParaRPr sz="2800" dirty="0">
              <a:latin typeface="Times New Roman"/>
              <a:cs typeface="Times New Roman"/>
            </a:endParaRPr>
          </a:p>
          <a:p>
            <a:pPr marL="469900" marR="149860" indent="-457200" algn="just">
              <a:lnSpc>
                <a:spcPct val="100000"/>
              </a:lnSpc>
              <a:spcBef>
                <a:spcPts val="1689"/>
              </a:spcBef>
              <a:buFont typeface="Wingdings" panose="05000000000000000000" pitchFamily="2" charset="2"/>
              <a:buChar char="q"/>
              <a:tabLst>
                <a:tab pos="226060" algn="l"/>
              </a:tabLst>
            </a:pPr>
            <a:r>
              <a:rPr sz="2800" dirty="0">
                <a:latin typeface="Times New Roman"/>
                <a:cs typeface="Times New Roman"/>
              </a:rPr>
              <a:t>It </a:t>
            </a:r>
            <a:r>
              <a:rPr sz="2800" spc="-5" dirty="0">
                <a:latin typeface="Times New Roman"/>
                <a:cs typeface="Times New Roman"/>
              </a:rPr>
              <a:t>is also </a:t>
            </a:r>
            <a:r>
              <a:rPr sz="2800" spc="-5" dirty="0">
                <a:solidFill>
                  <a:srgbClr val="7030A0"/>
                </a:solidFill>
                <a:latin typeface="Times New Roman"/>
                <a:cs typeface="Times New Roman"/>
              </a:rPr>
              <a:t>operationally feasible </a:t>
            </a:r>
            <a:r>
              <a:rPr sz="2800" spc="-5" dirty="0">
                <a:latin typeface="Times New Roman"/>
                <a:cs typeface="Times New Roman"/>
              </a:rPr>
              <a:t>as clerks in hostel office  can be easily trained to use </a:t>
            </a:r>
            <a:r>
              <a:rPr sz="2800" dirty="0">
                <a:latin typeface="Times New Roman"/>
                <a:cs typeface="Times New Roman"/>
              </a:rPr>
              <a:t>a </a:t>
            </a:r>
            <a:r>
              <a:rPr sz="2800" spc="-5" dirty="0">
                <a:latin typeface="Times New Roman"/>
                <a:cs typeface="Times New Roman"/>
              </a:rPr>
              <a:t>PC. The necessary problems  will be written by system analyst/ programmer hired for  this</a:t>
            </a:r>
            <a:r>
              <a:rPr sz="2800" spc="-100" dirty="0">
                <a:latin typeface="Times New Roman"/>
                <a:cs typeface="Times New Roman"/>
              </a:rPr>
              <a:t> </a:t>
            </a:r>
            <a:r>
              <a:rPr sz="2800" spc="-5" dirty="0">
                <a:latin typeface="Times New Roman"/>
                <a:cs typeface="Times New Roman"/>
              </a:rPr>
              <a:t>purpose.</a:t>
            </a:r>
            <a:endParaRPr sz="2800" dirty="0">
              <a:latin typeface="Times New Roman"/>
              <a:cs typeface="Times New Roman"/>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44500" y="977900"/>
            <a:ext cx="7525003" cy="735907"/>
          </a:xfrm>
          <a:prstGeom prst="rect">
            <a:avLst/>
          </a:prstGeom>
        </p:spPr>
        <p:txBody>
          <a:bodyPr vert="horz" wrap="square" lIns="0" tIns="0" rIns="0" bIns="0" rtlCol="0">
            <a:spAutoFit/>
          </a:bodyPr>
          <a:lstStyle/>
          <a:p>
            <a:pPr marL="464184" algn="ctr">
              <a:lnSpc>
                <a:spcPct val="100000"/>
              </a:lnSpc>
            </a:pPr>
            <a:r>
              <a:rPr lang="en-US" sz="4800" b="1" u="sng" spc="-5" dirty="0" smtClean="0">
                <a:solidFill>
                  <a:srgbClr val="0070C0"/>
                </a:solidFill>
                <a:latin typeface="Times New Roman" panose="02020603050405020304" pitchFamily="18" charset="0"/>
                <a:cs typeface="Times New Roman" panose="02020603050405020304" pitchFamily="18" charset="0"/>
              </a:rPr>
              <a:t>Practice Example</a:t>
            </a:r>
            <a:endParaRPr sz="4800" b="1" u="sng" spc="-5" dirty="0">
              <a:solidFill>
                <a:srgbClr val="0070C0"/>
              </a:solidFill>
              <a:latin typeface="Times New Roman" panose="02020603050405020304" pitchFamily="18" charset="0"/>
              <a:cs typeface="Times New Roman" panose="02020603050405020304" pitchFamily="18" charset="0"/>
            </a:endParaRPr>
          </a:p>
        </p:txBody>
      </p:sp>
      <p:sp>
        <p:nvSpPr>
          <p:cNvPr id="5" name="Rectangle 4"/>
          <p:cNvSpPr/>
          <p:nvPr/>
        </p:nvSpPr>
        <p:spPr>
          <a:xfrm>
            <a:off x="215900" y="1816100"/>
            <a:ext cx="8610600" cy="4247317"/>
          </a:xfrm>
          <a:prstGeom prst="rect">
            <a:avLst/>
          </a:prstGeom>
        </p:spPr>
        <p:txBody>
          <a:bodyPr wrap="square">
            <a:spAutoFit/>
          </a:bodyPr>
          <a:lstStyle/>
          <a:p>
            <a:r>
              <a:rPr lang="en-US" b="1" dirty="0">
                <a:latin typeface="Times New Roman" panose="02020603050405020304" pitchFamily="18" charset="0"/>
                <a:cs typeface="Times New Roman" panose="02020603050405020304" pitchFamily="18" charset="0"/>
              </a:rPr>
              <a:t>‘’</a:t>
            </a:r>
            <a:r>
              <a:rPr lang="en-US" b="1" dirty="0" err="1">
                <a:latin typeface="Times New Roman" panose="02020603050405020304" pitchFamily="18" charset="0"/>
                <a:cs typeface="Times New Roman" panose="02020603050405020304" pitchFamily="18" charset="0"/>
              </a:rPr>
              <a:t>Hasan</a:t>
            </a:r>
            <a:r>
              <a:rPr lang="en-US" b="1" dirty="0">
                <a:latin typeface="Times New Roman" panose="02020603050405020304" pitchFamily="18" charset="0"/>
                <a:cs typeface="Times New Roman" panose="02020603050405020304" pitchFamily="18" charset="0"/>
              </a:rPr>
              <a:t> hospital’’ is one of the familiar hospitals that includes a number of departments, rooms, doctors, nurses, compounders, and other staff working in the hospital. </a:t>
            </a:r>
          </a:p>
          <a:p>
            <a:r>
              <a:rPr lang="en-US" b="1" dirty="0">
                <a:latin typeface="Times New Roman" panose="02020603050405020304" pitchFamily="18" charset="0"/>
                <a:cs typeface="Times New Roman" panose="02020603050405020304" pitchFamily="18" charset="0"/>
              </a:rPr>
              <a:t>Nowadays hospital management is facing some problems such as indoor patients are not paying their bills on time and there is no forecasting for daily requirements of these indoor patients. On the other hand, outdoor patients need to wait for a long time to meet with the concerned  doctor as well as they also need to buy the ticket to stand in a long line .However, the payment system of the hospital is the another suffer for the patient since it’s totally manual.</a:t>
            </a:r>
          </a:p>
          <a:p>
            <a:r>
              <a:rPr lang="en-US" b="1" dirty="0">
                <a:latin typeface="Times New Roman" panose="02020603050405020304" pitchFamily="18" charset="0"/>
                <a:cs typeface="Times New Roman" panose="02020603050405020304" pitchFamily="18" charset="0"/>
              </a:rPr>
              <a:t>Now management feels that an information system is very necessary to optimize the operation of the hospital management. Consider that you are the System Analyst of that project and now give the answers given below:</a:t>
            </a:r>
          </a:p>
          <a:p>
            <a:endParaRPr lang="en-US" dirty="0">
              <a:latin typeface="Times New Roman" panose="02020603050405020304" pitchFamily="18" charset="0"/>
              <a:cs typeface="Times New Roman" panose="02020603050405020304" pitchFamily="18" charset="0"/>
            </a:endParaRPr>
          </a:p>
          <a:p>
            <a:r>
              <a:rPr lang="en-US" b="1" dirty="0" err="1" smtClean="0">
                <a:latin typeface="Times New Roman" panose="02020603050405020304" pitchFamily="18" charset="0"/>
                <a:cs typeface="Times New Roman" panose="02020603050405020304" pitchFamily="18" charset="0"/>
              </a:rPr>
              <a:t>i</a:t>
            </a:r>
            <a:r>
              <a:rPr lang="en-US" b="1" dirty="0" smtClean="0">
                <a:latin typeface="Times New Roman" panose="02020603050405020304" pitchFamily="18" charset="0"/>
                <a:cs typeface="Times New Roman" panose="02020603050405020304" pitchFamily="18" charset="0"/>
              </a:rPr>
              <a:t>) What </a:t>
            </a:r>
            <a:r>
              <a:rPr lang="en-US" b="1" dirty="0">
                <a:latin typeface="Times New Roman" panose="02020603050405020304" pitchFamily="18" charset="0"/>
                <a:cs typeface="Times New Roman" panose="02020603050405020304" pitchFamily="18" charset="0"/>
              </a:rPr>
              <a:t>are the deficiencies in above scenario?             </a:t>
            </a:r>
            <a:r>
              <a:rPr lang="en-US" b="1" dirty="0" smtClean="0">
                <a:latin typeface="Times New Roman" panose="02020603050405020304" pitchFamily="18" charset="0"/>
                <a:cs typeface="Times New Roman" panose="02020603050405020304" pitchFamily="18" charset="0"/>
              </a:rPr>
              <a:t> </a:t>
            </a:r>
            <a:endParaRPr lang="en-US" b="1" dirty="0">
              <a:latin typeface="Times New Roman" panose="02020603050405020304" pitchFamily="18" charset="0"/>
              <a:cs typeface="Times New Roman" panose="02020603050405020304" pitchFamily="18" charset="0"/>
            </a:endParaRPr>
          </a:p>
          <a:p>
            <a:r>
              <a:rPr lang="en-US" b="1" dirty="0" smtClean="0">
                <a:latin typeface="Times New Roman" panose="02020603050405020304" pitchFamily="18" charset="0"/>
                <a:cs typeface="Times New Roman" panose="02020603050405020304" pitchFamily="18" charset="0"/>
              </a:rPr>
              <a:t>ii) What </a:t>
            </a:r>
            <a:r>
              <a:rPr lang="en-US" b="1" dirty="0">
                <a:latin typeface="Times New Roman" panose="02020603050405020304" pitchFamily="18" charset="0"/>
                <a:cs typeface="Times New Roman" panose="02020603050405020304" pitchFamily="18" charset="0"/>
              </a:rPr>
              <a:t>would be your main goals and sub goals to eliminate those deficiencies?                     </a:t>
            </a:r>
          </a:p>
        </p:txBody>
      </p:sp>
    </p:spTree>
    <p:extLst>
      <p:ext uri="{BB962C8B-B14F-4D97-AF65-F5344CB8AC3E}">
        <p14:creationId xmlns:p14="http://schemas.microsoft.com/office/powerpoint/2010/main" val="22369507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8698" y="1054100"/>
            <a:ext cx="7525003" cy="738664"/>
          </a:xfrm>
          <a:prstGeom prst="rect">
            <a:avLst/>
          </a:prstGeom>
        </p:spPr>
        <p:txBody>
          <a:bodyPr vert="horz" wrap="square" lIns="0" tIns="0" rIns="0" bIns="0" rtlCol="0">
            <a:spAutoFit/>
          </a:bodyPr>
          <a:lstStyle/>
          <a:p>
            <a:pPr marL="1169035">
              <a:lnSpc>
                <a:spcPct val="100000"/>
              </a:lnSpc>
            </a:pPr>
            <a:r>
              <a:rPr lang="en-US" sz="4800" b="1" u="sng" spc="-5" dirty="0" smtClean="0">
                <a:solidFill>
                  <a:srgbClr val="0070C0"/>
                </a:solidFill>
                <a:latin typeface="Times New Roman" panose="02020603050405020304" pitchFamily="18" charset="0"/>
                <a:cs typeface="Times New Roman" panose="02020603050405020304" pitchFamily="18" charset="0"/>
              </a:rPr>
              <a:t>Cost-Benefit</a:t>
            </a:r>
            <a:r>
              <a:rPr lang="en-US" sz="4800" b="1" u="sng" spc="-30" dirty="0" smtClean="0">
                <a:solidFill>
                  <a:srgbClr val="0070C0"/>
                </a:solidFill>
                <a:latin typeface="Times New Roman" panose="02020603050405020304" pitchFamily="18" charset="0"/>
                <a:cs typeface="Times New Roman" panose="02020603050405020304" pitchFamily="18" charset="0"/>
              </a:rPr>
              <a:t> </a:t>
            </a:r>
            <a:r>
              <a:rPr lang="en-US" sz="4800" b="1" u="sng" spc="-5" dirty="0" smtClean="0">
                <a:solidFill>
                  <a:srgbClr val="0070C0"/>
                </a:solidFill>
                <a:latin typeface="Times New Roman" panose="02020603050405020304" pitchFamily="18" charset="0"/>
                <a:cs typeface="Times New Roman" panose="02020603050405020304" pitchFamily="18" charset="0"/>
              </a:rPr>
              <a:t>Analysis</a:t>
            </a:r>
            <a:endParaRPr lang="en-US" sz="4800" b="1" u="sng" spc="-5" dirty="0">
              <a:solidFill>
                <a:srgbClr val="0070C0"/>
              </a:solidFill>
              <a:latin typeface="Times New Roman" panose="02020603050405020304" pitchFamily="18" charset="0"/>
              <a:cs typeface="Times New Roman" panose="02020603050405020304" pitchFamily="18" charset="0"/>
            </a:endParaRPr>
          </a:p>
        </p:txBody>
      </p:sp>
      <p:sp>
        <p:nvSpPr>
          <p:cNvPr id="4" name="object 4"/>
          <p:cNvSpPr txBox="1"/>
          <p:nvPr/>
        </p:nvSpPr>
        <p:spPr>
          <a:xfrm>
            <a:off x="596900" y="1892300"/>
            <a:ext cx="7848600" cy="4252446"/>
          </a:xfrm>
          <a:prstGeom prst="rect">
            <a:avLst/>
          </a:prstGeom>
        </p:spPr>
        <p:txBody>
          <a:bodyPr vert="horz" wrap="square" lIns="0" tIns="0" rIns="0" bIns="0" rtlCol="0">
            <a:spAutoFit/>
          </a:bodyPr>
          <a:lstStyle/>
          <a:p>
            <a:pPr marL="355600" indent="-342900">
              <a:lnSpc>
                <a:spcPct val="100000"/>
              </a:lnSpc>
              <a:buFont typeface="Wingdings" panose="05000000000000000000" pitchFamily="2" charset="2"/>
              <a:buChar char="q"/>
              <a:tabLst>
                <a:tab pos="271145" algn="l"/>
                <a:tab pos="271780" algn="l"/>
              </a:tabLst>
            </a:pPr>
            <a:r>
              <a:rPr sz="2200" spc="-5" dirty="0">
                <a:latin typeface="Times New Roman"/>
                <a:cs typeface="Times New Roman"/>
              </a:rPr>
              <a:t>Needed to find economic feasibility of proposed</a:t>
            </a:r>
            <a:r>
              <a:rPr sz="2200" spc="-60" dirty="0">
                <a:latin typeface="Times New Roman"/>
                <a:cs typeface="Times New Roman"/>
              </a:rPr>
              <a:t> </a:t>
            </a:r>
            <a:r>
              <a:rPr sz="2200" spc="-5" dirty="0">
                <a:latin typeface="Times New Roman"/>
                <a:cs typeface="Times New Roman"/>
              </a:rPr>
              <a:t>solution</a:t>
            </a:r>
            <a:endParaRPr sz="2200" dirty="0">
              <a:latin typeface="Times New Roman"/>
              <a:cs typeface="Times New Roman"/>
            </a:endParaRPr>
          </a:p>
          <a:p>
            <a:pPr marL="355600" marR="421005" indent="-342900">
              <a:lnSpc>
                <a:spcPct val="100000"/>
              </a:lnSpc>
              <a:spcBef>
                <a:spcPts val="1425"/>
              </a:spcBef>
              <a:buFont typeface="Wingdings" panose="05000000000000000000" pitchFamily="2" charset="2"/>
              <a:buChar char="q"/>
              <a:tabLst>
                <a:tab pos="271145" algn="l"/>
                <a:tab pos="271780" algn="l"/>
              </a:tabLst>
            </a:pPr>
            <a:r>
              <a:rPr sz="2200" spc="-5" dirty="0">
                <a:latin typeface="Times New Roman"/>
                <a:cs typeface="Times New Roman"/>
              </a:rPr>
              <a:t>Objective to find whether returns by implementing </a:t>
            </a:r>
            <a:r>
              <a:rPr sz="2200" dirty="0">
                <a:latin typeface="Times New Roman"/>
                <a:cs typeface="Times New Roman"/>
              </a:rPr>
              <a:t>a </a:t>
            </a:r>
            <a:r>
              <a:rPr sz="2200" spc="-10" dirty="0">
                <a:latin typeface="Times New Roman"/>
                <a:cs typeface="Times New Roman"/>
              </a:rPr>
              <a:t>system  </a:t>
            </a:r>
            <a:r>
              <a:rPr sz="2200" spc="-5" dirty="0">
                <a:latin typeface="Times New Roman"/>
                <a:cs typeface="Times New Roman"/>
              </a:rPr>
              <a:t>justify </a:t>
            </a:r>
            <a:r>
              <a:rPr sz="2200" dirty="0">
                <a:latin typeface="Times New Roman"/>
                <a:cs typeface="Times New Roman"/>
              </a:rPr>
              <a:t>the</a:t>
            </a:r>
            <a:r>
              <a:rPr sz="2200" spc="-75" dirty="0">
                <a:latin typeface="Times New Roman"/>
                <a:cs typeface="Times New Roman"/>
              </a:rPr>
              <a:t> </a:t>
            </a:r>
            <a:r>
              <a:rPr sz="2200" spc="-5" dirty="0">
                <a:latin typeface="Times New Roman"/>
                <a:cs typeface="Times New Roman"/>
              </a:rPr>
              <a:t>cost</a:t>
            </a:r>
            <a:endParaRPr sz="2200" dirty="0">
              <a:latin typeface="Times New Roman"/>
              <a:cs typeface="Times New Roman"/>
            </a:endParaRPr>
          </a:p>
          <a:p>
            <a:pPr marL="355600" indent="-342900">
              <a:lnSpc>
                <a:spcPct val="100000"/>
              </a:lnSpc>
              <a:spcBef>
                <a:spcPts val="1425"/>
              </a:spcBef>
              <a:buFont typeface="Wingdings" panose="05000000000000000000" pitchFamily="2" charset="2"/>
              <a:buChar char="q"/>
              <a:tabLst>
                <a:tab pos="195580" algn="l"/>
              </a:tabLst>
            </a:pPr>
            <a:r>
              <a:rPr sz="2200" spc="-5" dirty="0">
                <a:latin typeface="Times New Roman"/>
                <a:cs typeface="Times New Roman"/>
              </a:rPr>
              <a:t>Found by listing all costs direct and</a:t>
            </a:r>
            <a:r>
              <a:rPr sz="2200" spc="-75" dirty="0">
                <a:latin typeface="Times New Roman"/>
                <a:cs typeface="Times New Roman"/>
              </a:rPr>
              <a:t> </a:t>
            </a:r>
            <a:r>
              <a:rPr sz="2200" spc="-5" dirty="0" smtClean="0">
                <a:latin typeface="Times New Roman"/>
                <a:cs typeface="Times New Roman"/>
              </a:rPr>
              <a:t>indirect</a:t>
            </a:r>
            <a:r>
              <a:rPr lang="en-US" sz="2200" spc="-5" dirty="0" smtClean="0">
                <a:latin typeface="Times New Roman"/>
                <a:cs typeface="Times New Roman"/>
              </a:rPr>
              <a:t>.</a:t>
            </a:r>
            <a:endParaRPr sz="2200" dirty="0">
              <a:latin typeface="Times New Roman"/>
              <a:cs typeface="Times New Roman"/>
            </a:endParaRPr>
          </a:p>
          <a:p>
            <a:pPr marL="355600" marR="5080" indent="-342900">
              <a:lnSpc>
                <a:spcPct val="149800"/>
              </a:lnSpc>
              <a:buFont typeface="Wingdings" panose="05000000000000000000" pitchFamily="2" charset="2"/>
              <a:buChar char="q"/>
              <a:tabLst>
                <a:tab pos="195580" algn="l"/>
              </a:tabLst>
            </a:pPr>
            <a:r>
              <a:rPr sz="2200" b="1" spc="-5" dirty="0">
                <a:solidFill>
                  <a:srgbClr val="7030A0"/>
                </a:solidFill>
                <a:latin typeface="Times New Roman"/>
                <a:cs typeface="Times New Roman"/>
              </a:rPr>
              <a:t>Direct </a:t>
            </a:r>
            <a:r>
              <a:rPr lang="en-US" sz="2200" b="1" dirty="0" smtClean="0">
                <a:solidFill>
                  <a:srgbClr val="7030A0"/>
                </a:solidFill>
                <a:latin typeface="Times New Roman"/>
                <a:cs typeface="Times New Roman"/>
              </a:rPr>
              <a:t>C</a:t>
            </a:r>
            <a:r>
              <a:rPr sz="2200" b="1" dirty="0" smtClean="0">
                <a:solidFill>
                  <a:srgbClr val="7030A0"/>
                </a:solidFill>
                <a:latin typeface="Times New Roman"/>
                <a:cs typeface="Times New Roman"/>
              </a:rPr>
              <a:t>ost- </a:t>
            </a:r>
            <a:r>
              <a:rPr sz="2200" spc="-5" dirty="0">
                <a:latin typeface="Times New Roman"/>
                <a:cs typeface="Times New Roman"/>
              </a:rPr>
              <a:t>Cost of </a:t>
            </a:r>
            <a:r>
              <a:rPr sz="2200" dirty="0">
                <a:latin typeface="Times New Roman"/>
                <a:cs typeface="Times New Roman"/>
              </a:rPr>
              <a:t>computer, </a:t>
            </a:r>
            <a:r>
              <a:rPr sz="2200" spc="-5" dirty="0">
                <a:latin typeface="Times New Roman"/>
                <a:cs typeface="Times New Roman"/>
              </a:rPr>
              <a:t>software, space, human resource,  material,travel, training</a:t>
            </a:r>
            <a:r>
              <a:rPr sz="2200" spc="-105" dirty="0">
                <a:latin typeface="Times New Roman"/>
                <a:cs typeface="Times New Roman"/>
              </a:rPr>
              <a:t> </a:t>
            </a:r>
            <a:r>
              <a:rPr sz="2200" spc="-5" dirty="0">
                <a:latin typeface="Times New Roman"/>
                <a:cs typeface="Times New Roman"/>
              </a:rPr>
              <a:t>etc.</a:t>
            </a:r>
            <a:endParaRPr sz="2200" dirty="0">
              <a:latin typeface="Times New Roman"/>
              <a:cs typeface="Times New Roman"/>
            </a:endParaRPr>
          </a:p>
          <a:p>
            <a:pPr marL="355600" indent="-342900">
              <a:lnSpc>
                <a:spcPct val="100000"/>
              </a:lnSpc>
              <a:spcBef>
                <a:spcPts val="1435"/>
              </a:spcBef>
              <a:buFont typeface="Wingdings" panose="05000000000000000000" pitchFamily="2" charset="2"/>
              <a:buChar char="q"/>
              <a:tabLst>
                <a:tab pos="195580" algn="l"/>
              </a:tabLst>
            </a:pPr>
            <a:r>
              <a:rPr sz="2200" b="1" spc="-5" dirty="0">
                <a:solidFill>
                  <a:srgbClr val="7030A0"/>
                </a:solidFill>
                <a:latin typeface="Times New Roman"/>
                <a:cs typeface="Times New Roman"/>
              </a:rPr>
              <a:t>Indirect </a:t>
            </a:r>
            <a:r>
              <a:rPr lang="en-US" sz="2200" b="1" spc="-5" dirty="0" smtClean="0">
                <a:solidFill>
                  <a:srgbClr val="7030A0"/>
                </a:solidFill>
                <a:latin typeface="Times New Roman"/>
                <a:cs typeface="Times New Roman"/>
              </a:rPr>
              <a:t>C</a:t>
            </a:r>
            <a:r>
              <a:rPr sz="2200" b="1" spc="-5" dirty="0" smtClean="0">
                <a:solidFill>
                  <a:srgbClr val="7030A0"/>
                </a:solidFill>
                <a:latin typeface="Times New Roman"/>
                <a:cs typeface="Times New Roman"/>
              </a:rPr>
              <a:t>ost- </a:t>
            </a:r>
            <a:r>
              <a:rPr sz="2200" spc="-5" dirty="0">
                <a:latin typeface="Times New Roman"/>
                <a:cs typeface="Times New Roman"/>
              </a:rPr>
              <a:t>Time spent by persons and data</a:t>
            </a:r>
            <a:r>
              <a:rPr sz="2200" spc="-60" dirty="0">
                <a:latin typeface="Times New Roman"/>
                <a:cs typeface="Times New Roman"/>
              </a:rPr>
              <a:t> </a:t>
            </a:r>
            <a:r>
              <a:rPr sz="2200" spc="-5" dirty="0" smtClean="0">
                <a:latin typeface="Times New Roman"/>
                <a:cs typeface="Times New Roman"/>
              </a:rPr>
              <a:t>gathering</a:t>
            </a:r>
            <a:r>
              <a:rPr lang="en-US" sz="2200" spc="-5" dirty="0" smtClean="0">
                <a:latin typeface="Times New Roman"/>
                <a:cs typeface="Times New Roman"/>
              </a:rPr>
              <a:t>.</a:t>
            </a:r>
            <a:endParaRPr sz="2200" dirty="0">
              <a:latin typeface="Times New Roman"/>
              <a:cs typeface="Times New Roman"/>
            </a:endParaRPr>
          </a:p>
          <a:p>
            <a:pPr marL="355600" indent="-342900">
              <a:lnSpc>
                <a:spcPct val="100000"/>
              </a:lnSpc>
              <a:spcBef>
                <a:spcPts val="1425"/>
              </a:spcBef>
              <a:buFont typeface="Wingdings" panose="05000000000000000000" pitchFamily="2" charset="2"/>
              <a:buChar char="q"/>
              <a:tabLst>
                <a:tab pos="196215" algn="l"/>
              </a:tabLst>
            </a:pPr>
            <a:r>
              <a:rPr sz="2200" b="1" spc="-5" dirty="0" smtClean="0">
                <a:solidFill>
                  <a:srgbClr val="7030A0"/>
                </a:solidFill>
                <a:latin typeface="Times New Roman"/>
                <a:cs typeface="Times New Roman"/>
              </a:rPr>
              <a:t>Benefit</a:t>
            </a:r>
            <a:r>
              <a:rPr lang="en-US" sz="2200" b="1" spc="-5" dirty="0" smtClean="0">
                <a:solidFill>
                  <a:srgbClr val="7030A0"/>
                </a:solidFill>
                <a:latin typeface="Times New Roman"/>
                <a:cs typeface="Times New Roman"/>
              </a:rPr>
              <a:t>s</a:t>
            </a:r>
            <a:r>
              <a:rPr sz="2200" b="1" spc="-5" dirty="0" smtClean="0">
                <a:latin typeface="Times New Roman"/>
                <a:cs typeface="Times New Roman"/>
              </a:rPr>
              <a:t>-</a:t>
            </a:r>
            <a:r>
              <a:rPr sz="2200" spc="-5" dirty="0" smtClean="0">
                <a:latin typeface="Times New Roman"/>
                <a:cs typeface="Times New Roman"/>
              </a:rPr>
              <a:t> </a:t>
            </a:r>
            <a:r>
              <a:rPr sz="2000" spc="-5" dirty="0" smtClean="0">
                <a:latin typeface="Times New Roman"/>
                <a:cs typeface="Times New Roman"/>
              </a:rPr>
              <a:t>Tangible</a:t>
            </a:r>
            <a:r>
              <a:rPr lang="en-US" sz="2000" spc="-5" dirty="0" smtClean="0">
                <a:latin typeface="Times New Roman"/>
                <a:cs typeface="Times New Roman"/>
              </a:rPr>
              <a:t>/Physical</a:t>
            </a:r>
            <a:r>
              <a:rPr sz="2000" spc="-5" dirty="0" smtClean="0">
                <a:latin typeface="Times New Roman"/>
                <a:cs typeface="Times New Roman"/>
              </a:rPr>
              <a:t>-</a:t>
            </a:r>
            <a:r>
              <a:rPr sz="2000" spc="-90" dirty="0" smtClean="0">
                <a:latin typeface="Times New Roman"/>
                <a:cs typeface="Times New Roman"/>
              </a:rPr>
              <a:t> </a:t>
            </a:r>
            <a:r>
              <a:rPr sz="2000" spc="-5" dirty="0">
                <a:latin typeface="Times New Roman"/>
                <a:cs typeface="Times New Roman"/>
              </a:rPr>
              <a:t>measurable</a:t>
            </a:r>
            <a:endParaRPr sz="2000" dirty="0">
              <a:latin typeface="Times New Roman"/>
              <a:cs typeface="Times New Roman"/>
            </a:endParaRPr>
          </a:p>
          <a:p>
            <a:pPr marL="1308100">
              <a:lnSpc>
                <a:spcPct val="100000"/>
              </a:lnSpc>
              <a:spcBef>
                <a:spcPts val="1435"/>
              </a:spcBef>
            </a:pPr>
            <a:r>
              <a:rPr lang="en-US" sz="2000" spc="-5" dirty="0" smtClean="0">
                <a:latin typeface="Times New Roman"/>
                <a:cs typeface="Times New Roman"/>
              </a:rPr>
              <a:t>- </a:t>
            </a:r>
            <a:r>
              <a:rPr sz="2000" spc="-5" dirty="0" smtClean="0">
                <a:latin typeface="Times New Roman"/>
                <a:cs typeface="Times New Roman"/>
              </a:rPr>
              <a:t>Intangible- </a:t>
            </a:r>
            <a:r>
              <a:rPr sz="2000" spc="-5" dirty="0">
                <a:latin typeface="Times New Roman"/>
                <a:cs typeface="Times New Roman"/>
              </a:rPr>
              <a:t>better</a:t>
            </a:r>
            <a:r>
              <a:rPr sz="2000" spc="-100" dirty="0">
                <a:latin typeface="Times New Roman"/>
                <a:cs typeface="Times New Roman"/>
              </a:rPr>
              <a:t> </a:t>
            </a:r>
            <a:r>
              <a:rPr sz="2000" spc="-5" dirty="0" smtClean="0">
                <a:latin typeface="Times New Roman"/>
                <a:cs typeface="Times New Roman"/>
              </a:rPr>
              <a:t>management</a:t>
            </a:r>
            <a:r>
              <a:rPr lang="en-US" sz="2000" dirty="0" smtClean="0">
                <a:latin typeface="Times New Roman"/>
                <a:cs typeface="Times New Roman"/>
              </a:rPr>
              <a:t>, </a:t>
            </a:r>
            <a:r>
              <a:rPr sz="2000" spc="-5" dirty="0" smtClean="0">
                <a:latin typeface="Times New Roman"/>
                <a:cs typeface="Times New Roman"/>
              </a:rPr>
              <a:t>better </a:t>
            </a:r>
            <a:r>
              <a:rPr sz="2000" spc="-5" dirty="0">
                <a:latin typeface="Times New Roman"/>
                <a:cs typeface="Times New Roman"/>
              </a:rPr>
              <a:t>user</a:t>
            </a:r>
            <a:r>
              <a:rPr sz="2000" spc="-90" dirty="0">
                <a:latin typeface="Times New Roman"/>
                <a:cs typeface="Times New Roman"/>
              </a:rPr>
              <a:t> </a:t>
            </a:r>
            <a:r>
              <a:rPr sz="2000" spc="-5" dirty="0">
                <a:latin typeface="Times New Roman"/>
                <a:cs typeface="Times New Roman"/>
              </a:rPr>
              <a:t>satisfaction</a:t>
            </a:r>
            <a:endParaRPr sz="2000" dirty="0">
              <a:latin typeface="Times New Roman"/>
              <a:cs typeface="Times New Roman"/>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68300" y="810636"/>
            <a:ext cx="7525003" cy="735907"/>
          </a:xfrm>
          <a:prstGeom prst="rect">
            <a:avLst/>
          </a:prstGeom>
        </p:spPr>
        <p:txBody>
          <a:bodyPr vert="horz" wrap="square" lIns="0" tIns="0" rIns="0" bIns="0" rtlCol="0">
            <a:spAutoFit/>
          </a:bodyPr>
          <a:lstStyle/>
          <a:p>
            <a:pPr marL="2755900">
              <a:lnSpc>
                <a:spcPct val="100000"/>
              </a:lnSpc>
            </a:pPr>
            <a:r>
              <a:rPr lang="en-US" sz="4800" b="1" u="sng" spc="-5" dirty="0" smtClean="0">
                <a:solidFill>
                  <a:srgbClr val="0070C0"/>
                </a:solidFill>
                <a:latin typeface="Times New Roman" panose="02020603050405020304" pitchFamily="18" charset="0"/>
                <a:cs typeface="Times New Roman" panose="02020603050405020304" pitchFamily="18" charset="0"/>
              </a:rPr>
              <a:t>Benefits</a:t>
            </a:r>
            <a:endParaRPr lang="en-US" sz="4800" b="1" u="sng" spc="-5" dirty="0">
              <a:solidFill>
                <a:srgbClr val="0070C0"/>
              </a:solidFill>
              <a:latin typeface="Times New Roman" panose="02020603050405020304" pitchFamily="18" charset="0"/>
              <a:cs typeface="Times New Roman" panose="02020603050405020304" pitchFamily="18" charset="0"/>
            </a:endParaRPr>
          </a:p>
        </p:txBody>
      </p:sp>
      <p:sp>
        <p:nvSpPr>
          <p:cNvPr id="4" name="object 4"/>
          <p:cNvSpPr txBox="1"/>
          <p:nvPr/>
        </p:nvSpPr>
        <p:spPr>
          <a:xfrm>
            <a:off x="582295" y="1816100"/>
            <a:ext cx="8536305" cy="4180760"/>
          </a:xfrm>
          <a:prstGeom prst="rect">
            <a:avLst/>
          </a:prstGeom>
        </p:spPr>
        <p:txBody>
          <a:bodyPr vert="horz" wrap="square" lIns="0" tIns="0" rIns="0" bIns="0" rtlCol="0">
            <a:spAutoFit/>
          </a:bodyPr>
          <a:lstStyle/>
          <a:p>
            <a:pPr marL="469900" marR="197485" indent="-457200">
              <a:lnSpc>
                <a:spcPct val="100000"/>
              </a:lnSpc>
              <a:buFont typeface="Wingdings" panose="05000000000000000000" pitchFamily="2" charset="2"/>
              <a:buChar char="q"/>
            </a:pPr>
            <a:r>
              <a:rPr sz="2200" b="1" spc="-5" dirty="0">
                <a:latin typeface="Times New Roman"/>
                <a:cs typeface="Times New Roman"/>
              </a:rPr>
              <a:t>Direct</a:t>
            </a:r>
            <a:r>
              <a:rPr sz="2200" spc="-5" dirty="0">
                <a:latin typeface="Times New Roman"/>
                <a:cs typeface="Times New Roman"/>
              </a:rPr>
              <a:t> </a:t>
            </a:r>
            <a:r>
              <a:rPr sz="2200" dirty="0">
                <a:latin typeface="Times New Roman"/>
                <a:cs typeface="Times New Roman"/>
              </a:rPr>
              <a:t>- </a:t>
            </a:r>
            <a:r>
              <a:rPr sz="2200" spc="-5" dirty="0">
                <a:latin typeface="Times New Roman"/>
                <a:cs typeface="Times New Roman"/>
              </a:rPr>
              <a:t>Savings due to reduced inventory, early collection  of outstanding payments, reduced wastage,faster  production, increased</a:t>
            </a:r>
            <a:r>
              <a:rPr sz="2200" spc="-75" dirty="0">
                <a:latin typeface="Times New Roman"/>
                <a:cs typeface="Times New Roman"/>
              </a:rPr>
              <a:t> </a:t>
            </a:r>
            <a:r>
              <a:rPr sz="2200" spc="-5" dirty="0">
                <a:latin typeface="Times New Roman"/>
                <a:cs typeface="Times New Roman"/>
              </a:rPr>
              <a:t>production</a:t>
            </a:r>
            <a:endParaRPr sz="2200" dirty="0">
              <a:latin typeface="Times New Roman"/>
              <a:cs typeface="Times New Roman"/>
            </a:endParaRPr>
          </a:p>
          <a:p>
            <a:pPr marL="469900" marR="293370" indent="-457200">
              <a:lnSpc>
                <a:spcPts val="5050"/>
              </a:lnSpc>
              <a:spcBef>
                <a:spcPts val="445"/>
              </a:spcBef>
              <a:buFont typeface="Wingdings" panose="05000000000000000000" pitchFamily="2" charset="2"/>
              <a:buChar char="q"/>
              <a:tabLst>
                <a:tab pos="1630045" algn="l"/>
              </a:tabLst>
            </a:pPr>
            <a:r>
              <a:rPr sz="2200" b="1" spc="-5" dirty="0">
                <a:latin typeface="Times New Roman"/>
                <a:cs typeface="Times New Roman"/>
              </a:rPr>
              <a:t>Indirect</a:t>
            </a:r>
            <a:r>
              <a:rPr sz="2200" spc="-5" dirty="0">
                <a:latin typeface="Times New Roman"/>
                <a:cs typeface="Times New Roman"/>
              </a:rPr>
              <a:t> –Increased work done with same human resource  </a:t>
            </a:r>
            <a:endParaRPr lang="en-US" sz="2200" spc="-5" dirty="0" smtClean="0">
              <a:latin typeface="Times New Roman"/>
              <a:cs typeface="Times New Roman"/>
            </a:endParaRPr>
          </a:p>
          <a:p>
            <a:pPr marL="469900" marR="293370" indent="-457200">
              <a:lnSpc>
                <a:spcPts val="5050"/>
              </a:lnSpc>
              <a:spcBef>
                <a:spcPts val="445"/>
              </a:spcBef>
              <a:buFont typeface="Wingdings" panose="05000000000000000000" pitchFamily="2" charset="2"/>
              <a:buChar char="q"/>
              <a:tabLst>
                <a:tab pos="1630045" algn="l"/>
              </a:tabLst>
            </a:pPr>
            <a:r>
              <a:rPr sz="2200" b="1" spc="-5" dirty="0" smtClean="0">
                <a:latin typeface="Times New Roman"/>
                <a:cs typeface="Times New Roman"/>
              </a:rPr>
              <a:t>Intangible</a:t>
            </a:r>
            <a:r>
              <a:rPr lang="en-US" sz="2200" spc="-5" dirty="0">
                <a:latin typeface="Times New Roman"/>
                <a:cs typeface="Times New Roman"/>
              </a:rPr>
              <a:t> </a:t>
            </a:r>
            <a:r>
              <a:rPr sz="2200" dirty="0" smtClean="0">
                <a:latin typeface="Times New Roman"/>
                <a:cs typeface="Times New Roman"/>
              </a:rPr>
              <a:t>- </a:t>
            </a:r>
            <a:r>
              <a:rPr sz="2200" spc="-5" dirty="0">
                <a:latin typeface="Times New Roman"/>
                <a:cs typeface="Times New Roman"/>
              </a:rPr>
              <a:t>better service to</a:t>
            </a:r>
            <a:r>
              <a:rPr sz="2200" spc="-75" dirty="0">
                <a:latin typeface="Times New Roman"/>
                <a:cs typeface="Times New Roman"/>
              </a:rPr>
              <a:t> </a:t>
            </a:r>
            <a:r>
              <a:rPr sz="2200" spc="-5" dirty="0">
                <a:latin typeface="Times New Roman"/>
                <a:cs typeface="Times New Roman"/>
              </a:rPr>
              <a:t>customers</a:t>
            </a:r>
            <a:endParaRPr sz="2200" dirty="0">
              <a:latin typeface="Times New Roman"/>
              <a:cs typeface="Times New Roman"/>
            </a:endParaRPr>
          </a:p>
          <a:p>
            <a:pPr marL="1790064" indent="-177165">
              <a:lnSpc>
                <a:spcPct val="100000"/>
              </a:lnSpc>
              <a:spcBef>
                <a:spcPts val="1240"/>
              </a:spcBef>
              <a:buChar char="-"/>
              <a:tabLst>
                <a:tab pos="1821180" algn="l"/>
              </a:tabLst>
            </a:pPr>
            <a:r>
              <a:rPr sz="2200" spc="-5" dirty="0">
                <a:latin typeface="Times New Roman"/>
                <a:cs typeface="Times New Roman"/>
              </a:rPr>
              <a:t>superior product</a:t>
            </a:r>
            <a:r>
              <a:rPr sz="2200" spc="-80" dirty="0">
                <a:latin typeface="Times New Roman"/>
                <a:cs typeface="Times New Roman"/>
              </a:rPr>
              <a:t> </a:t>
            </a:r>
            <a:r>
              <a:rPr sz="2200" spc="-5" dirty="0">
                <a:latin typeface="Times New Roman"/>
                <a:cs typeface="Times New Roman"/>
              </a:rPr>
              <a:t>quality</a:t>
            </a:r>
            <a:endParaRPr sz="2200" dirty="0">
              <a:latin typeface="Times New Roman"/>
              <a:cs typeface="Times New Roman"/>
            </a:endParaRPr>
          </a:p>
          <a:p>
            <a:pPr marL="1790064" marR="5080" indent="-177165">
              <a:lnSpc>
                <a:spcPts val="5050"/>
              </a:lnSpc>
              <a:spcBef>
                <a:spcPts val="445"/>
              </a:spcBef>
              <a:buChar char="-"/>
              <a:tabLst>
                <a:tab pos="1821180" algn="l"/>
              </a:tabLst>
            </a:pPr>
            <a:r>
              <a:rPr sz="2200" spc="-5" dirty="0">
                <a:latin typeface="Times New Roman"/>
                <a:cs typeface="Times New Roman"/>
              </a:rPr>
              <a:t>accurate,reliable,timely and up-to-date  strategic,tactical and operational information to  management</a:t>
            </a:r>
            <a:endParaRPr sz="2200" dirty="0">
              <a:latin typeface="Times New Roman"/>
              <a:cs typeface="Times New Roman"/>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691107" y="444500"/>
            <a:ext cx="7525003" cy="738664"/>
          </a:xfrm>
          <a:prstGeom prst="rect">
            <a:avLst/>
          </a:prstGeom>
        </p:spPr>
        <p:txBody>
          <a:bodyPr vert="horz" wrap="square" lIns="0" tIns="0" rIns="0" bIns="0" rtlCol="0">
            <a:spAutoFit/>
          </a:bodyPr>
          <a:lstStyle/>
          <a:p>
            <a:pPr marL="920750">
              <a:lnSpc>
                <a:spcPct val="100000"/>
              </a:lnSpc>
            </a:pPr>
            <a:r>
              <a:rPr lang="en-US" sz="4800" b="1" u="sng" spc="-5" dirty="0" smtClean="0">
                <a:solidFill>
                  <a:srgbClr val="0070C0"/>
                </a:solidFill>
                <a:latin typeface="Times New Roman" panose="02020603050405020304" pitchFamily="18" charset="0"/>
                <a:cs typeface="Times New Roman" panose="02020603050405020304" pitchFamily="18" charset="0"/>
              </a:rPr>
              <a:t>Cost – Benefits</a:t>
            </a:r>
            <a:r>
              <a:rPr lang="en-US" sz="4800" b="1" u="sng" spc="-20" dirty="0" smtClean="0">
                <a:solidFill>
                  <a:srgbClr val="0070C0"/>
                </a:solidFill>
                <a:latin typeface="Times New Roman" panose="02020603050405020304" pitchFamily="18" charset="0"/>
                <a:cs typeface="Times New Roman" panose="02020603050405020304" pitchFamily="18" charset="0"/>
              </a:rPr>
              <a:t> </a:t>
            </a:r>
            <a:r>
              <a:rPr lang="en-US" sz="4800" b="1" u="sng" spc="-5" dirty="0" smtClean="0">
                <a:solidFill>
                  <a:srgbClr val="0070C0"/>
                </a:solidFill>
                <a:latin typeface="Times New Roman" panose="02020603050405020304" pitchFamily="18" charset="0"/>
                <a:cs typeface="Times New Roman" panose="02020603050405020304" pitchFamily="18" charset="0"/>
              </a:rPr>
              <a:t>Analysis</a:t>
            </a:r>
            <a:endParaRPr lang="en-US" sz="4800" b="1" u="sng" spc="-5" dirty="0">
              <a:solidFill>
                <a:srgbClr val="0070C0"/>
              </a:solidFill>
              <a:latin typeface="Times New Roman" panose="02020603050405020304" pitchFamily="18" charset="0"/>
              <a:cs typeface="Times New Roman" panose="02020603050405020304" pitchFamily="18" charset="0"/>
            </a:endParaRPr>
          </a:p>
        </p:txBody>
      </p:sp>
      <p:sp>
        <p:nvSpPr>
          <p:cNvPr id="4" name="object 4"/>
          <p:cNvSpPr txBox="1"/>
          <p:nvPr/>
        </p:nvSpPr>
        <p:spPr>
          <a:xfrm>
            <a:off x="584201" y="1739900"/>
            <a:ext cx="8534399" cy="4501232"/>
          </a:xfrm>
          <a:prstGeom prst="rect">
            <a:avLst/>
          </a:prstGeom>
        </p:spPr>
        <p:txBody>
          <a:bodyPr vert="horz" wrap="square" lIns="0" tIns="0" rIns="0" bIns="0" rtlCol="0">
            <a:spAutoFit/>
          </a:bodyPr>
          <a:lstStyle/>
          <a:p>
            <a:pPr marL="355600" marR="2286000" indent="-342900" algn="just">
              <a:lnSpc>
                <a:spcPts val="3610"/>
              </a:lnSpc>
              <a:spcBef>
                <a:spcPts val="320"/>
              </a:spcBef>
              <a:buFont typeface="Wingdings" panose="05000000000000000000" pitchFamily="2" charset="2"/>
              <a:buChar char="q"/>
              <a:tabLst>
                <a:tab pos="1374140" algn="l"/>
                <a:tab pos="2514600" algn="l"/>
                <a:tab pos="3609340" algn="l"/>
              </a:tabLst>
            </a:pPr>
            <a:r>
              <a:rPr sz="2000" b="1" spc="-10" dirty="0" smtClean="0">
                <a:solidFill>
                  <a:srgbClr val="7030A0"/>
                </a:solidFill>
                <a:latin typeface="Times New Roman"/>
                <a:cs typeface="Times New Roman"/>
              </a:rPr>
              <a:t>C</a:t>
            </a:r>
            <a:r>
              <a:rPr lang="en-US" sz="2000" b="1" spc="-10" dirty="0" smtClean="0">
                <a:solidFill>
                  <a:srgbClr val="7030A0"/>
                </a:solidFill>
                <a:latin typeface="Times New Roman"/>
                <a:cs typeface="Times New Roman"/>
              </a:rPr>
              <a:t>ost</a:t>
            </a:r>
            <a:r>
              <a:rPr sz="2000" b="1" spc="-10" dirty="0" smtClean="0">
                <a:solidFill>
                  <a:srgbClr val="7030A0"/>
                </a:solidFill>
                <a:latin typeface="Times New Roman"/>
                <a:cs typeface="Times New Roman"/>
              </a:rPr>
              <a:t> </a:t>
            </a:r>
            <a:r>
              <a:rPr sz="2000" b="1" spc="-5" dirty="0">
                <a:solidFill>
                  <a:srgbClr val="7030A0"/>
                </a:solidFill>
                <a:latin typeface="Times New Roman"/>
                <a:cs typeface="Times New Roman"/>
              </a:rPr>
              <a:t>: </a:t>
            </a:r>
            <a:r>
              <a:rPr sz="2000" spc="-10" dirty="0">
                <a:latin typeface="Times New Roman"/>
                <a:cs typeface="Times New Roman"/>
              </a:rPr>
              <a:t>PC</a:t>
            </a:r>
            <a:r>
              <a:rPr sz="2000" spc="-10" dirty="0" smtClean="0">
                <a:latin typeface="Times New Roman"/>
                <a:cs typeface="Times New Roman"/>
              </a:rPr>
              <a:t>,</a:t>
            </a:r>
            <a:r>
              <a:rPr lang="en-US" sz="2000" spc="-10" dirty="0" smtClean="0">
                <a:latin typeface="Times New Roman"/>
                <a:cs typeface="Times New Roman"/>
              </a:rPr>
              <a:t> </a:t>
            </a:r>
            <a:r>
              <a:rPr sz="2000" spc="-10" dirty="0" smtClean="0">
                <a:latin typeface="Times New Roman"/>
                <a:cs typeface="Times New Roman"/>
              </a:rPr>
              <a:t>UPS,</a:t>
            </a:r>
            <a:r>
              <a:rPr lang="en-US" sz="2000" spc="-10" dirty="0" smtClean="0">
                <a:latin typeface="Times New Roman"/>
                <a:cs typeface="Times New Roman"/>
              </a:rPr>
              <a:t> </a:t>
            </a:r>
            <a:r>
              <a:rPr sz="2000" spc="-10" dirty="0" smtClean="0">
                <a:latin typeface="Times New Roman"/>
                <a:cs typeface="Times New Roman"/>
              </a:rPr>
              <a:t>Printer</a:t>
            </a:r>
            <a:r>
              <a:rPr lang="en-US" sz="2000" spc="-10" dirty="0" smtClean="0">
                <a:latin typeface="Times New Roman"/>
                <a:cs typeface="Times New Roman"/>
              </a:rPr>
              <a:t> </a:t>
            </a:r>
            <a:r>
              <a:rPr sz="2000" spc="-10" dirty="0" smtClean="0">
                <a:latin typeface="Times New Roman"/>
                <a:cs typeface="Times New Roman"/>
              </a:rPr>
              <a:t>+</a:t>
            </a:r>
            <a:r>
              <a:rPr lang="en-US" sz="2000" spc="-10" dirty="0" smtClean="0">
                <a:latin typeface="Times New Roman"/>
                <a:cs typeface="Times New Roman"/>
              </a:rPr>
              <a:t> </a:t>
            </a:r>
            <a:r>
              <a:rPr sz="2000" spc="-10" dirty="0" smtClean="0">
                <a:latin typeface="Times New Roman"/>
                <a:cs typeface="Times New Roman"/>
              </a:rPr>
              <a:t>Systems </a:t>
            </a:r>
            <a:r>
              <a:rPr sz="2000" spc="-5" dirty="0" smtClean="0">
                <a:latin typeface="Times New Roman"/>
                <a:cs typeface="Times New Roman"/>
              </a:rPr>
              <a:t>analyst</a:t>
            </a:r>
            <a:r>
              <a:rPr lang="en-US" sz="2000" spc="-5" dirty="0" smtClean="0">
                <a:latin typeface="Times New Roman"/>
                <a:cs typeface="Times New Roman"/>
              </a:rPr>
              <a:t> </a:t>
            </a:r>
            <a:r>
              <a:rPr sz="2000" spc="-5" dirty="0" smtClean="0">
                <a:latin typeface="Times New Roman"/>
                <a:cs typeface="Times New Roman"/>
              </a:rPr>
              <a:t>+</a:t>
            </a:r>
            <a:r>
              <a:rPr lang="en-US" sz="2000" spc="-5" dirty="0" smtClean="0">
                <a:latin typeface="Times New Roman"/>
                <a:cs typeface="Times New Roman"/>
              </a:rPr>
              <a:t> </a:t>
            </a:r>
            <a:r>
              <a:rPr sz="2000" spc="-5" dirty="0" smtClean="0">
                <a:latin typeface="Times New Roman"/>
                <a:cs typeface="Times New Roman"/>
              </a:rPr>
              <a:t>programmer</a:t>
            </a:r>
            <a:endParaRPr lang="en-US" sz="2000" spc="-5" dirty="0">
              <a:latin typeface="Times New Roman"/>
              <a:cs typeface="Times New Roman"/>
            </a:endParaRPr>
          </a:p>
          <a:p>
            <a:pPr marL="355600" marR="2286000" indent="-342900" algn="just">
              <a:lnSpc>
                <a:spcPts val="3610"/>
              </a:lnSpc>
              <a:spcBef>
                <a:spcPts val="320"/>
              </a:spcBef>
              <a:buFont typeface="Wingdings" panose="05000000000000000000" pitchFamily="2" charset="2"/>
              <a:buChar char="q"/>
              <a:tabLst>
                <a:tab pos="1374140" algn="l"/>
                <a:tab pos="2514600" algn="l"/>
                <a:tab pos="3609340" algn="l"/>
              </a:tabLst>
            </a:pPr>
            <a:r>
              <a:rPr sz="2000" b="1" spc="-5" dirty="0" smtClean="0">
                <a:solidFill>
                  <a:srgbClr val="7030A0"/>
                </a:solidFill>
                <a:latin typeface="Times New Roman"/>
                <a:cs typeface="Times New Roman"/>
              </a:rPr>
              <a:t>Capital</a:t>
            </a:r>
            <a:r>
              <a:rPr lang="en-US" sz="2000" spc="-5" dirty="0" smtClean="0">
                <a:solidFill>
                  <a:srgbClr val="7030A0"/>
                </a:solidFill>
                <a:latin typeface="Times New Roman"/>
                <a:cs typeface="Times New Roman"/>
              </a:rPr>
              <a:t>: </a:t>
            </a:r>
            <a:r>
              <a:rPr sz="2000" spc="-5" dirty="0" smtClean="0">
                <a:latin typeface="Times New Roman"/>
                <a:cs typeface="Times New Roman"/>
              </a:rPr>
              <a:t>70,000</a:t>
            </a:r>
            <a:r>
              <a:rPr lang="en-US" sz="2000" spc="-5" dirty="0" smtClean="0">
                <a:latin typeface="Times New Roman"/>
                <a:cs typeface="Times New Roman"/>
              </a:rPr>
              <a:t> </a:t>
            </a:r>
            <a:r>
              <a:rPr sz="2000" spc="-5" dirty="0" smtClean="0">
                <a:latin typeface="Times New Roman"/>
                <a:cs typeface="Times New Roman"/>
              </a:rPr>
              <a:t>+</a:t>
            </a:r>
            <a:r>
              <a:rPr lang="en-US" sz="2000" spc="-5" dirty="0" smtClean="0">
                <a:latin typeface="Times New Roman"/>
                <a:cs typeface="Times New Roman"/>
              </a:rPr>
              <a:t> </a:t>
            </a:r>
            <a:r>
              <a:rPr sz="2000" spc="-5" dirty="0" smtClean="0">
                <a:latin typeface="Times New Roman"/>
                <a:cs typeface="Times New Roman"/>
              </a:rPr>
              <a:t>60,000</a:t>
            </a:r>
            <a:r>
              <a:rPr lang="en-US" sz="2000" spc="-5" dirty="0">
                <a:latin typeface="Times New Roman"/>
                <a:cs typeface="Times New Roman"/>
              </a:rPr>
              <a:t> </a:t>
            </a:r>
            <a:r>
              <a:rPr sz="2000" spc="-5" dirty="0" smtClean="0">
                <a:latin typeface="Times New Roman"/>
                <a:cs typeface="Times New Roman"/>
              </a:rPr>
              <a:t>=1,30,000</a:t>
            </a:r>
            <a:endParaRPr sz="2000" dirty="0">
              <a:latin typeface="Times New Roman"/>
              <a:cs typeface="Times New Roman"/>
            </a:endParaRPr>
          </a:p>
          <a:p>
            <a:pPr marL="355600" indent="-342900" algn="just">
              <a:lnSpc>
                <a:spcPct val="100000"/>
              </a:lnSpc>
              <a:spcBef>
                <a:spcPts val="865"/>
              </a:spcBef>
              <a:buFont typeface="Wingdings" panose="05000000000000000000" pitchFamily="2" charset="2"/>
              <a:buChar char="q"/>
            </a:pPr>
            <a:r>
              <a:rPr sz="2000" b="1" spc="-5" dirty="0">
                <a:solidFill>
                  <a:srgbClr val="7030A0"/>
                </a:solidFill>
                <a:latin typeface="Times New Roman"/>
                <a:cs typeface="Times New Roman"/>
              </a:rPr>
              <a:t>Cost(Recurring) </a:t>
            </a:r>
            <a:r>
              <a:rPr sz="2000" spc="-5" dirty="0">
                <a:solidFill>
                  <a:srgbClr val="7030A0"/>
                </a:solidFill>
                <a:latin typeface="Times New Roman"/>
                <a:cs typeface="Times New Roman"/>
              </a:rPr>
              <a:t>: </a:t>
            </a:r>
            <a:r>
              <a:rPr sz="2000" spc="-5" dirty="0">
                <a:latin typeface="Times New Roman"/>
                <a:cs typeface="Times New Roman"/>
              </a:rPr>
              <a:t>Stationery, maintenance</a:t>
            </a:r>
            <a:r>
              <a:rPr sz="2000" spc="-5" dirty="0" smtClean="0">
                <a:latin typeface="Times New Roman"/>
                <a:cs typeface="Times New Roman"/>
              </a:rPr>
              <a:t>,</a:t>
            </a:r>
            <a:r>
              <a:rPr lang="en-US" sz="2000" spc="-5" dirty="0" smtClean="0">
                <a:latin typeface="Times New Roman"/>
                <a:cs typeface="Times New Roman"/>
              </a:rPr>
              <a:t> </a:t>
            </a:r>
            <a:r>
              <a:rPr sz="2000" spc="-5" dirty="0" smtClean="0">
                <a:latin typeface="Times New Roman"/>
                <a:cs typeface="Times New Roman"/>
              </a:rPr>
              <a:t>floppy</a:t>
            </a:r>
            <a:r>
              <a:rPr sz="2000" spc="85" dirty="0" smtClean="0">
                <a:latin typeface="Times New Roman"/>
                <a:cs typeface="Times New Roman"/>
              </a:rPr>
              <a:t> </a:t>
            </a:r>
            <a:r>
              <a:rPr sz="2000" spc="-5" dirty="0" smtClean="0">
                <a:latin typeface="Times New Roman"/>
                <a:cs typeface="Times New Roman"/>
              </a:rPr>
              <a:t>etc.</a:t>
            </a:r>
            <a:r>
              <a:rPr lang="en-US" sz="2000" dirty="0">
                <a:latin typeface="Times New Roman"/>
                <a:cs typeface="Times New Roman"/>
              </a:rPr>
              <a:t> </a:t>
            </a:r>
            <a:r>
              <a:rPr sz="2000" spc="-5" dirty="0" err="1" smtClean="0">
                <a:latin typeface="Times New Roman"/>
                <a:cs typeface="Times New Roman"/>
              </a:rPr>
              <a:t>Rs</a:t>
            </a:r>
            <a:r>
              <a:rPr sz="2000" spc="-5" dirty="0">
                <a:latin typeface="Times New Roman"/>
                <a:cs typeface="Times New Roman"/>
              </a:rPr>
              <a:t>. 2000 per</a:t>
            </a:r>
            <a:r>
              <a:rPr sz="2000" spc="-45" dirty="0">
                <a:latin typeface="Times New Roman"/>
                <a:cs typeface="Times New Roman"/>
              </a:rPr>
              <a:t> </a:t>
            </a:r>
            <a:r>
              <a:rPr sz="2000" spc="-5" dirty="0" smtClean="0">
                <a:latin typeface="Times New Roman"/>
                <a:cs typeface="Times New Roman"/>
              </a:rPr>
              <a:t>month</a:t>
            </a:r>
            <a:endParaRPr lang="en-US" sz="2000" dirty="0">
              <a:latin typeface="Times New Roman"/>
              <a:cs typeface="Times New Roman"/>
            </a:endParaRPr>
          </a:p>
          <a:p>
            <a:pPr marL="355600" indent="-342900" algn="just">
              <a:lnSpc>
                <a:spcPct val="100000"/>
              </a:lnSpc>
              <a:spcBef>
                <a:spcPts val="865"/>
              </a:spcBef>
              <a:buFont typeface="Wingdings" panose="05000000000000000000" pitchFamily="2" charset="2"/>
              <a:buChar char="q"/>
            </a:pPr>
            <a:r>
              <a:rPr sz="2000" b="1" spc="-5" dirty="0" smtClean="0">
                <a:solidFill>
                  <a:srgbClr val="7030A0"/>
                </a:solidFill>
                <a:latin typeface="Times New Roman"/>
                <a:cs typeface="Times New Roman"/>
              </a:rPr>
              <a:t>Benefits </a:t>
            </a:r>
            <a:r>
              <a:rPr sz="2000" b="1" spc="-5" dirty="0">
                <a:solidFill>
                  <a:srgbClr val="7030A0"/>
                </a:solidFill>
                <a:latin typeface="Times New Roman"/>
                <a:cs typeface="Times New Roman"/>
              </a:rPr>
              <a:t>: </a:t>
            </a:r>
            <a:r>
              <a:rPr sz="2000" spc="-5" dirty="0" smtClean="0">
                <a:latin typeface="Times New Roman"/>
                <a:cs typeface="Times New Roman"/>
              </a:rPr>
              <a:t>Inventory </a:t>
            </a:r>
            <a:r>
              <a:rPr sz="2000" spc="-5" dirty="0">
                <a:latin typeface="Times New Roman"/>
                <a:cs typeface="Times New Roman"/>
              </a:rPr>
              <a:t>reduction 5% of mess bill of 400 </a:t>
            </a:r>
            <a:r>
              <a:rPr sz="2000" spc="-10" dirty="0" smtClean="0">
                <a:latin typeface="Times New Roman"/>
                <a:cs typeface="Times New Roman"/>
              </a:rPr>
              <a:t>students</a:t>
            </a:r>
            <a:r>
              <a:rPr lang="en-US" sz="2000" spc="-10" dirty="0" smtClean="0">
                <a:latin typeface="Times New Roman"/>
                <a:cs typeface="Times New Roman"/>
              </a:rPr>
              <a:t>, </a:t>
            </a:r>
          </a:p>
          <a:p>
            <a:pPr marL="12700" algn="just">
              <a:lnSpc>
                <a:spcPct val="100000"/>
              </a:lnSpc>
              <a:spcBef>
                <a:spcPts val="865"/>
              </a:spcBef>
            </a:pPr>
            <a:r>
              <a:rPr lang="en-US" sz="2000" spc="-10" dirty="0">
                <a:latin typeface="Times New Roman"/>
                <a:cs typeface="Times New Roman"/>
              </a:rPr>
              <a:t>	 </a:t>
            </a:r>
            <a:r>
              <a:rPr lang="en-US" sz="2000" spc="-10" dirty="0" smtClean="0">
                <a:latin typeface="Times New Roman"/>
                <a:cs typeface="Times New Roman"/>
              </a:rPr>
              <a:t>        </a:t>
            </a:r>
            <a:r>
              <a:rPr sz="2000" spc="-5" dirty="0" smtClean="0">
                <a:latin typeface="Times New Roman"/>
                <a:cs typeface="Times New Roman"/>
              </a:rPr>
              <a:t>Daily </a:t>
            </a:r>
            <a:r>
              <a:rPr sz="2000" spc="-10" dirty="0">
                <a:latin typeface="Times New Roman"/>
                <a:cs typeface="Times New Roman"/>
              </a:rPr>
              <a:t>rate=</a:t>
            </a:r>
            <a:r>
              <a:rPr sz="2000" spc="-10" dirty="0" err="1">
                <a:latin typeface="Times New Roman"/>
                <a:cs typeface="Times New Roman"/>
              </a:rPr>
              <a:t>Rs</a:t>
            </a:r>
            <a:r>
              <a:rPr sz="2000" spc="-60" dirty="0">
                <a:latin typeface="Times New Roman"/>
                <a:cs typeface="Times New Roman"/>
              </a:rPr>
              <a:t> </a:t>
            </a:r>
            <a:r>
              <a:rPr sz="2000" spc="-5" dirty="0" smtClean="0">
                <a:latin typeface="Times New Roman"/>
                <a:cs typeface="Times New Roman"/>
              </a:rPr>
              <a:t>45</a:t>
            </a:r>
            <a:endParaRPr lang="en-US" sz="2000" dirty="0">
              <a:latin typeface="Times New Roman"/>
              <a:cs typeface="Times New Roman"/>
            </a:endParaRPr>
          </a:p>
          <a:p>
            <a:pPr marL="355600" indent="-342900" algn="just">
              <a:lnSpc>
                <a:spcPct val="100000"/>
              </a:lnSpc>
              <a:spcBef>
                <a:spcPts val="865"/>
              </a:spcBef>
              <a:buFont typeface="Wingdings" panose="05000000000000000000" pitchFamily="2" charset="2"/>
              <a:buChar char="q"/>
            </a:pPr>
            <a:r>
              <a:rPr sz="2000" b="1" spc="-5" dirty="0" smtClean="0">
                <a:solidFill>
                  <a:srgbClr val="7030A0"/>
                </a:solidFill>
                <a:latin typeface="Times New Roman"/>
                <a:cs typeface="Times New Roman"/>
              </a:rPr>
              <a:t>Savings</a:t>
            </a:r>
            <a:r>
              <a:rPr lang="en-US" sz="2000" spc="-5" dirty="0" smtClean="0">
                <a:latin typeface="Times New Roman"/>
                <a:cs typeface="Times New Roman"/>
              </a:rPr>
              <a:t> </a:t>
            </a:r>
            <a:r>
              <a:rPr sz="2000" spc="-5" dirty="0" smtClean="0">
                <a:latin typeface="Times New Roman"/>
                <a:cs typeface="Times New Roman"/>
              </a:rPr>
              <a:t>= </a:t>
            </a:r>
            <a:r>
              <a:rPr sz="2000" spc="-5" dirty="0">
                <a:latin typeface="Times New Roman"/>
                <a:cs typeface="Times New Roman"/>
              </a:rPr>
              <a:t>45*0.05*30*400=Rs</a:t>
            </a:r>
            <a:r>
              <a:rPr sz="2000" spc="20" dirty="0">
                <a:latin typeface="Times New Roman"/>
                <a:cs typeface="Times New Roman"/>
              </a:rPr>
              <a:t> </a:t>
            </a:r>
            <a:r>
              <a:rPr sz="2000" spc="-5" dirty="0">
                <a:latin typeface="Times New Roman"/>
                <a:cs typeface="Times New Roman"/>
              </a:rPr>
              <a:t>27,000</a:t>
            </a:r>
            <a:endParaRPr sz="2000" dirty="0">
              <a:latin typeface="Times New Roman"/>
              <a:cs typeface="Times New Roman"/>
            </a:endParaRPr>
          </a:p>
          <a:p>
            <a:pPr marL="1112520" indent="-148590" algn="just">
              <a:lnSpc>
                <a:spcPct val="100000"/>
              </a:lnSpc>
              <a:spcBef>
                <a:spcPts val="1200"/>
              </a:spcBef>
              <a:buChar char="-"/>
              <a:tabLst>
                <a:tab pos="1113155" algn="l"/>
              </a:tabLst>
            </a:pPr>
            <a:r>
              <a:rPr sz="2000" spc="-5" dirty="0">
                <a:latin typeface="Times New Roman"/>
                <a:cs typeface="Times New Roman"/>
              </a:rPr>
              <a:t>Transport cost saving=Rs 800 per</a:t>
            </a:r>
            <a:r>
              <a:rPr sz="2000" spc="25" dirty="0">
                <a:latin typeface="Times New Roman"/>
                <a:cs typeface="Times New Roman"/>
              </a:rPr>
              <a:t> </a:t>
            </a:r>
            <a:r>
              <a:rPr sz="2000" spc="-5" dirty="0">
                <a:latin typeface="Times New Roman"/>
                <a:cs typeface="Times New Roman"/>
              </a:rPr>
              <a:t>month</a:t>
            </a:r>
            <a:endParaRPr sz="2000" dirty="0">
              <a:latin typeface="Times New Roman"/>
              <a:cs typeface="Times New Roman"/>
            </a:endParaRPr>
          </a:p>
          <a:p>
            <a:pPr marL="1111885" indent="-147955" algn="just">
              <a:lnSpc>
                <a:spcPct val="100000"/>
              </a:lnSpc>
              <a:spcBef>
                <a:spcPts val="1200"/>
              </a:spcBef>
              <a:buChar char="-"/>
              <a:tabLst>
                <a:tab pos="1112520" algn="l"/>
              </a:tabLst>
            </a:pPr>
            <a:r>
              <a:rPr sz="2000" spc="-5" dirty="0">
                <a:latin typeface="Times New Roman"/>
                <a:cs typeface="Times New Roman"/>
              </a:rPr>
              <a:t>Savings due to early</a:t>
            </a:r>
            <a:r>
              <a:rPr sz="2000" spc="-15" dirty="0">
                <a:latin typeface="Times New Roman"/>
                <a:cs typeface="Times New Roman"/>
              </a:rPr>
              <a:t> </a:t>
            </a:r>
            <a:r>
              <a:rPr sz="2000" spc="-5" dirty="0">
                <a:latin typeface="Times New Roman"/>
                <a:cs typeface="Times New Roman"/>
              </a:rPr>
              <a:t>payment</a:t>
            </a:r>
            <a:endParaRPr sz="2000" dirty="0">
              <a:latin typeface="Times New Roman"/>
              <a:cs typeface="Times New Roman"/>
            </a:endParaRPr>
          </a:p>
          <a:p>
            <a:pPr marL="963930" algn="just">
              <a:lnSpc>
                <a:spcPct val="100000"/>
              </a:lnSpc>
              <a:spcBef>
                <a:spcPts val="1200"/>
              </a:spcBef>
            </a:pPr>
            <a:r>
              <a:rPr sz="2000" spc="-5" dirty="0">
                <a:latin typeface="Times New Roman"/>
                <a:cs typeface="Times New Roman"/>
              </a:rPr>
              <a:t>=material cost*1.2%=37.5*400*30*0.012=Rs</a:t>
            </a:r>
            <a:r>
              <a:rPr sz="2000" spc="55" dirty="0">
                <a:latin typeface="Times New Roman"/>
                <a:cs typeface="Times New Roman"/>
              </a:rPr>
              <a:t> </a:t>
            </a:r>
            <a:r>
              <a:rPr sz="2000" spc="-5" dirty="0">
                <a:latin typeface="Times New Roman"/>
                <a:cs typeface="Times New Roman"/>
              </a:rPr>
              <a:t>5400</a:t>
            </a:r>
            <a:endParaRPr sz="2000" dirty="0">
              <a:latin typeface="Times New Roman"/>
              <a:cs typeface="Times New Roman"/>
            </a:endParaRPr>
          </a:p>
          <a:p>
            <a:pPr marL="901065" algn="just">
              <a:lnSpc>
                <a:spcPct val="100000"/>
              </a:lnSpc>
              <a:spcBef>
                <a:spcPts val="1200"/>
              </a:spcBef>
            </a:pPr>
            <a:r>
              <a:rPr sz="2000" spc="-5" dirty="0">
                <a:latin typeface="Times New Roman"/>
                <a:cs typeface="Times New Roman"/>
              </a:rPr>
              <a:t>-  Savings due to early collection =40*1350*0.01=Rs</a:t>
            </a:r>
            <a:r>
              <a:rPr sz="2000" spc="75" dirty="0">
                <a:latin typeface="Times New Roman"/>
                <a:cs typeface="Times New Roman"/>
              </a:rPr>
              <a:t> </a:t>
            </a:r>
            <a:r>
              <a:rPr sz="2000" spc="-5" dirty="0">
                <a:latin typeface="Times New Roman"/>
                <a:cs typeface="Times New Roman"/>
              </a:rPr>
              <a:t>540</a:t>
            </a:r>
            <a:endParaRPr sz="2000" dirty="0">
              <a:latin typeface="Times New Roman"/>
              <a:cs typeface="Times New Roman"/>
            </a:endParaRPr>
          </a:p>
        </p:txBody>
      </p:sp>
      <p:sp>
        <p:nvSpPr>
          <p:cNvPr id="3" name="Rectangle 2"/>
          <p:cNvSpPr/>
          <p:nvPr/>
        </p:nvSpPr>
        <p:spPr>
          <a:xfrm>
            <a:off x="1511300" y="1192621"/>
            <a:ext cx="7086600" cy="400110"/>
          </a:xfrm>
          <a:prstGeom prst="rect">
            <a:avLst/>
          </a:prstGeom>
        </p:spPr>
        <p:txBody>
          <a:bodyPr wrap="square">
            <a:spAutoFit/>
          </a:bodyPr>
          <a:lstStyle/>
          <a:p>
            <a:pPr marL="471805">
              <a:lnSpc>
                <a:spcPct val="100000"/>
              </a:lnSpc>
            </a:pPr>
            <a:r>
              <a:rPr lang="en-US" sz="2000" b="1" u="sng" spc="-5" dirty="0">
                <a:solidFill>
                  <a:srgbClr val="7030A0"/>
                </a:solidFill>
                <a:latin typeface="Times New Roman"/>
                <a:cs typeface="Times New Roman"/>
              </a:rPr>
              <a:t>CASE STUDY </a:t>
            </a:r>
            <a:r>
              <a:rPr lang="en-US" sz="2000" b="1" u="sng" dirty="0">
                <a:solidFill>
                  <a:srgbClr val="7030A0"/>
                </a:solidFill>
                <a:latin typeface="Times New Roman"/>
                <a:cs typeface="Times New Roman"/>
              </a:rPr>
              <a:t>OF HOSTEL </a:t>
            </a:r>
            <a:r>
              <a:rPr lang="en-US" sz="2000" b="1" u="sng" spc="-5" dirty="0">
                <a:solidFill>
                  <a:srgbClr val="7030A0"/>
                </a:solidFill>
                <a:latin typeface="Times New Roman"/>
                <a:cs typeface="Times New Roman"/>
              </a:rPr>
              <a:t>INFORMATION</a:t>
            </a:r>
            <a:r>
              <a:rPr lang="en-US" sz="2000" b="1" u="sng" spc="30" dirty="0">
                <a:solidFill>
                  <a:srgbClr val="7030A0"/>
                </a:solidFill>
                <a:latin typeface="Times New Roman"/>
                <a:cs typeface="Times New Roman"/>
              </a:rPr>
              <a:t> </a:t>
            </a:r>
            <a:r>
              <a:rPr lang="en-US" sz="2000" b="1" u="sng" spc="-5" dirty="0">
                <a:solidFill>
                  <a:srgbClr val="7030A0"/>
                </a:solidFill>
                <a:latin typeface="Times New Roman"/>
                <a:cs typeface="Times New Roman"/>
              </a:rPr>
              <a:t>SYSTEM</a:t>
            </a:r>
            <a:endParaRPr lang="en-US" sz="2000" b="1" u="sng" dirty="0">
              <a:solidFill>
                <a:srgbClr val="7030A0"/>
              </a:solidFill>
              <a:latin typeface="Times New Roman"/>
              <a:cs typeface="Times New Roman"/>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idx="1"/>
          </p:nvPr>
        </p:nvSpPr>
        <p:spPr>
          <a:xfrm>
            <a:off x="825500" y="2349500"/>
            <a:ext cx="7772400" cy="3341941"/>
          </a:xfrm>
          <a:prstGeom prst="rect">
            <a:avLst/>
          </a:prstGeom>
        </p:spPr>
        <p:txBody>
          <a:bodyPr vert="horz" wrap="square" lIns="0" tIns="0" rIns="0" bIns="0" rtlCol="0">
            <a:spAutoFit/>
          </a:bodyPr>
          <a:lstStyle/>
          <a:p>
            <a:pPr marL="565150" indent="-457200">
              <a:lnSpc>
                <a:spcPct val="100000"/>
              </a:lnSpc>
              <a:buFont typeface="Wingdings" panose="05000000000000000000" pitchFamily="2" charset="2"/>
              <a:buChar char="q"/>
            </a:pPr>
            <a:r>
              <a:rPr sz="2400" b="1" spc="-5" dirty="0">
                <a:solidFill>
                  <a:srgbClr val="7030A0"/>
                </a:solidFill>
                <a:latin typeface="Times New Roman" panose="02020603050405020304" pitchFamily="18" charset="0"/>
                <a:cs typeface="Times New Roman" panose="02020603050405020304" pitchFamily="18" charset="0"/>
              </a:rPr>
              <a:t>Direct</a:t>
            </a:r>
            <a:r>
              <a:rPr sz="2400" b="1" spc="-85" dirty="0">
                <a:solidFill>
                  <a:srgbClr val="7030A0"/>
                </a:solidFill>
                <a:latin typeface="Times New Roman" panose="02020603050405020304" pitchFamily="18" charset="0"/>
                <a:cs typeface="Times New Roman" panose="02020603050405020304" pitchFamily="18" charset="0"/>
              </a:rPr>
              <a:t> </a:t>
            </a:r>
            <a:r>
              <a:rPr lang="en-US" sz="2400" b="1" spc="-5" dirty="0" smtClean="0">
                <a:solidFill>
                  <a:srgbClr val="7030A0"/>
                </a:solidFill>
                <a:latin typeface="Times New Roman" panose="02020603050405020304" pitchFamily="18" charset="0"/>
                <a:cs typeface="Times New Roman" panose="02020603050405020304" pitchFamily="18" charset="0"/>
              </a:rPr>
              <a:t>S</a:t>
            </a:r>
            <a:r>
              <a:rPr sz="2400" b="1" spc="-5" dirty="0" smtClean="0">
                <a:solidFill>
                  <a:srgbClr val="7030A0"/>
                </a:solidFill>
                <a:latin typeface="Times New Roman" panose="02020603050405020304" pitchFamily="18" charset="0"/>
                <a:cs typeface="Times New Roman" panose="02020603050405020304" pitchFamily="18" charset="0"/>
              </a:rPr>
              <a:t>aving</a:t>
            </a:r>
            <a:r>
              <a:rPr lang="en-US" sz="2400" b="1" spc="-5" dirty="0" smtClean="0">
                <a:solidFill>
                  <a:srgbClr val="7030A0"/>
                </a:solidFill>
                <a:latin typeface="Times New Roman" panose="02020603050405020304" pitchFamily="18" charset="0"/>
                <a:cs typeface="Times New Roman" panose="02020603050405020304" pitchFamily="18" charset="0"/>
              </a:rPr>
              <a:t> </a:t>
            </a:r>
            <a:r>
              <a:rPr sz="2400" spc="-5" dirty="0" smtClean="0">
                <a:solidFill>
                  <a:schemeClr val="tx1"/>
                </a:solidFill>
                <a:latin typeface="Times New Roman" panose="02020603050405020304" pitchFamily="18" charset="0"/>
                <a:cs typeface="Times New Roman" panose="02020603050405020304" pitchFamily="18" charset="0"/>
              </a:rPr>
              <a:t>=</a:t>
            </a:r>
            <a:r>
              <a:rPr lang="en-US" sz="2400" spc="-5" dirty="0" smtClean="0">
                <a:solidFill>
                  <a:schemeClr val="tx1"/>
                </a:solidFill>
                <a:latin typeface="Times New Roman" panose="02020603050405020304" pitchFamily="18" charset="0"/>
                <a:cs typeface="Times New Roman" panose="02020603050405020304" pitchFamily="18" charset="0"/>
              </a:rPr>
              <a:t> </a:t>
            </a:r>
            <a:r>
              <a:rPr sz="2400" spc="-5" dirty="0" smtClean="0">
                <a:solidFill>
                  <a:schemeClr val="tx1"/>
                </a:solidFill>
                <a:latin typeface="Times New Roman" panose="02020603050405020304" pitchFamily="18" charset="0"/>
                <a:cs typeface="Times New Roman" panose="02020603050405020304" pitchFamily="18" charset="0"/>
              </a:rPr>
              <a:t>33</a:t>
            </a:r>
            <a:r>
              <a:rPr lang="en-US" sz="2400" spc="-5" dirty="0" smtClean="0">
                <a:solidFill>
                  <a:schemeClr val="tx1"/>
                </a:solidFill>
                <a:latin typeface="Times New Roman" panose="02020603050405020304" pitchFamily="18" charset="0"/>
                <a:cs typeface="Times New Roman" panose="02020603050405020304" pitchFamily="18" charset="0"/>
              </a:rPr>
              <a:t>,</a:t>
            </a:r>
            <a:r>
              <a:rPr sz="2400" spc="-5" dirty="0" smtClean="0">
                <a:solidFill>
                  <a:schemeClr val="tx1"/>
                </a:solidFill>
                <a:latin typeface="Times New Roman" panose="02020603050405020304" pitchFamily="18" charset="0"/>
                <a:cs typeface="Times New Roman" panose="02020603050405020304" pitchFamily="18" charset="0"/>
              </a:rPr>
              <a:t>740</a:t>
            </a:r>
            <a:r>
              <a:rPr lang="en-US" sz="2400" spc="-5" dirty="0" smtClean="0">
                <a:solidFill>
                  <a:schemeClr val="tx1"/>
                </a:solidFill>
                <a:latin typeface="Times New Roman" panose="02020603050405020304" pitchFamily="18" charset="0"/>
                <a:cs typeface="Times New Roman" panose="02020603050405020304" pitchFamily="18" charset="0"/>
              </a:rPr>
              <a:t>/-</a:t>
            </a:r>
            <a:endParaRPr sz="2400" spc="-5" dirty="0">
              <a:solidFill>
                <a:schemeClr val="tx1"/>
              </a:solidFill>
              <a:latin typeface="Times New Roman" panose="02020603050405020304" pitchFamily="18" charset="0"/>
              <a:cs typeface="Times New Roman" panose="02020603050405020304" pitchFamily="18" charset="0"/>
            </a:endParaRPr>
          </a:p>
          <a:p>
            <a:pPr marL="565150" marR="5080" indent="-457200">
              <a:lnSpc>
                <a:spcPct val="150200"/>
              </a:lnSpc>
              <a:spcBef>
                <a:spcPts val="5"/>
              </a:spcBef>
              <a:buFont typeface="Wingdings" panose="05000000000000000000" pitchFamily="2" charset="2"/>
              <a:buChar char="q"/>
            </a:pPr>
            <a:r>
              <a:rPr sz="2400" b="1" spc="-5" dirty="0">
                <a:solidFill>
                  <a:srgbClr val="7030A0"/>
                </a:solidFill>
                <a:latin typeface="Times New Roman" panose="02020603050405020304" pitchFamily="18" charset="0"/>
                <a:cs typeface="Times New Roman" panose="02020603050405020304" pitchFamily="18" charset="0"/>
              </a:rPr>
              <a:t>Indirect </a:t>
            </a:r>
            <a:r>
              <a:rPr lang="en-US" sz="2400" b="1" spc="-5" dirty="0" smtClean="0">
                <a:solidFill>
                  <a:srgbClr val="7030A0"/>
                </a:solidFill>
                <a:latin typeface="Times New Roman" panose="02020603050405020304" pitchFamily="18" charset="0"/>
                <a:cs typeface="Times New Roman" panose="02020603050405020304" pitchFamily="18" charset="0"/>
              </a:rPr>
              <a:t>B</a:t>
            </a:r>
            <a:r>
              <a:rPr sz="2400" b="1" spc="-5" dirty="0" smtClean="0">
                <a:solidFill>
                  <a:srgbClr val="7030A0"/>
                </a:solidFill>
                <a:latin typeface="Times New Roman" panose="02020603050405020304" pitchFamily="18" charset="0"/>
                <a:cs typeface="Times New Roman" panose="02020603050405020304" pitchFamily="18" charset="0"/>
              </a:rPr>
              <a:t>enefit </a:t>
            </a:r>
            <a:r>
              <a:rPr sz="2400" b="1" dirty="0">
                <a:solidFill>
                  <a:srgbClr val="7030A0"/>
                </a:solidFill>
                <a:latin typeface="Times New Roman" panose="02020603050405020304" pitchFamily="18" charset="0"/>
                <a:cs typeface="Times New Roman" panose="02020603050405020304" pitchFamily="18" charset="0"/>
              </a:rPr>
              <a:t>: </a:t>
            </a:r>
            <a:r>
              <a:rPr sz="2400" spc="-5" dirty="0">
                <a:solidFill>
                  <a:schemeClr val="tx1"/>
                </a:solidFill>
                <a:latin typeface="Times New Roman" panose="02020603050405020304" pitchFamily="18" charset="0"/>
                <a:cs typeface="Times New Roman" panose="02020603050405020304" pitchFamily="18" charset="0"/>
              </a:rPr>
              <a:t>student </a:t>
            </a:r>
            <a:r>
              <a:rPr sz="2400" spc="-10" dirty="0">
                <a:solidFill>
                  <a:schemeClr val="tx1"/>
                </a:solidFill>
                <a:latin typeface="Times New Roman" panose="02020603050405020304" pitchFamily="18" charset="0"/>
                <a:cs typeface="Times New Roman" panose="02020603050405020304" pitchFamily="18" charset="0"/>
              </a:rPr>
              <a:t>satisfaction </a:t>
            </a:r>
            <a:r>
              <a:rPr sz="2400" spc="-5" dirty="0">
                <a:solidFill>
                  <a:schemeClr val="tx1"/>
                </a:solidFill>
                <a:latin typeface="Times New Roman" panose="02020603050405020304" pitchFamily="18" charset="0"/>
                <a:cs typeface="Times New Roman" panose="02020603050405020304" pitchFamily="18" charset="0"/>
              </a:rPr>
              <a:t>due to itemized bill,  predictable daily rate,better</a:t>
            </a:r>
            <a:r>
              <a:rPr sz="2400" spc="-55" dirty="0">
                <a:solidFill>
                  <a:schemeClr val="tx1"/>
                </a:solidFill>
                <a:latin typeface="Times New Roman" panose="02020603050405020304" pitchFamily="18" charset="0"/>
                <a:cs typeface="Times New Roman" panose="02020603050405020304" pitchFamily="18" charset="0"/>
              </a:rPr>
              <a:t> </a:t>
            </a:r>
            <a:r>
              <a:rPr sz="2400" spc="-5" dirty="0">
                <a:solidFill>
                  <a:schemeClr val="tx1"/>
                </a:solidFill>
                <a:latin typeface="Times New Roman" panose="02020603050405020304" pitchFamily="18" charset="0"/>
                <a:cs typeface="Times New Roman" panose="02020603050405020304" pitchFamily="18" charset="0"/>
              </a:rPr>
              <a:t>menu</a:t>
            </a:r>
          </a:p>
          <a:p>
            <a:pPr marL="565150" indent="-457200">
              <a:lnSpc>
                <a:spcPct val="100000"/>
              </a:lnSpc>
              <a:spcBef>
                <a:spcPts val="1689"/>
              </a:spcBef>
              <a:buFont typeface="Wingdings" panose="05000000000000000000" pitchFamily="2" charset="2"/>
              <a:buChar char="q"/>
            </a:pPr>
            <a:r>
              <a:rPr sz="2400" spc="-5" dirty="0">
                <a:solidFill>
                  <a:schemeClr val="tx1"/>
                </a:solidFill>
                <a:latin typeface="Times New Roman" panose="02020603050405020304" pitchFamily="18" charset="0"/>
                <a:cs typeface="Times New Roman" panose="02020603050405020304" pitchFamily="18" charset="0"/>
              </a:rPr>
              <a:t>Net </a:t>
            </a:r>
            <a:r>
              <a:rPr sz="2400" b="1" spc="-5" dirty="0">
                <a:solidFill>
                  <a:srgbClr val="7030A0"/>
                </a:solidFill>
                <a:latin typeface="Times New Roman" panose="02020603050405020304" pitchFamily="18" charset="0"/>
                <a:cs typeface="Times New Roman" panose="02020603050405020304" pitchFamily="18" charset="0"/>
              </a:rPr>
              <a:t>Direct Saving per month</a:t>
            </a:r>
            <a:r>
              <a:rPr sz="2400" spc="-5" dirty="0">
                <a:solidFill>
                  <a:schemeClr val="tx1"/>
                </a:solidFill>
                <a:latin typeface="Times New Roman" panose="02020603050405020304" pitchFamily="18" charset="0"/>
                <a:cs typeface="Times New Roman" panose="02020603050405020304" pitchFamily="18" charset="0"/>
              </a:rPr>
              <a:t>=</a:t>
            </a:r>
            <a:r>
              <a:rPr sz="2400" spc="-50" dirty="0">
                <a:solidFill>
                  <a:schemeClr val="tx1"/>
                </a:solidFill>
                <a:latin typeface="Times New Roman" panose="02020603050405020304" pitchFamily="18" charset="0"/>
                <a:cs typeface="Times New Roman" panose="02020603050405020304" pitchFamily="18" charset="0"/>
              </a:rPr>
              <a:t> </a:t>
            </a:r>
            <a:r>
              <a:rPr sz="2400" spc="-5" dirty="0" smtClean="0">
                <a:solidFill>
                  <a:schemeClr val="tx1"/>
                </a:solidFill>
                <a:latin typeface="Times New Roman" panose="02020603050405020304" pitchFamily="18" charset="0"/>
                <a:cs typeface="Times New Roman" panose="02020603050405020304" pitchFamily="18" charset="0"/>
              </a:rPr>
              <a:t>33</a:t>
            </a:r>
            <a:r>
              <a:rPr lang="en-US" sz="2400" spc="-5" dirty="0" smtClean="0">
                <a:solidFill>
                  <a:schemeClr val="tx1"/>
                </a:solidFill>
                <a:latin typeface="Times New Roman" panose="02020603050405020304" pitchFamily="18" charset="0"/>
                <a:cs typeface="Times New Roman" panose="02020603050405020304" pitchFamily="18" charset="0"/>
              </a:rPr>
              <a:t>,</a:t>
            </a:r>
            <a:r>
              <a:rPr sz="2400" spc="-5" dirty="0" smtClean="0">
                <a:solidFill>
                  <a:schemeClr val="tx1"/>
                </a:solidFill>
                <a:latin typeface="Times New Roman" panose="02020603050405020304" pitchFamily="18" charset="0"/>
                <a:cs typeface="Times New Roman" panose="02020603050405020304" pitchFamily="18" charset="0"/>
              </a:rPr>
              <a:t>740-2</a:t>
            </a:r>
            <a:r>
              <a:rPr lang="en-US" sz="2400" spc="-5" dirty="0" smtClean="0">
                <a:solidFill>
                  <a:schemeClr val="tx1"/>
                </a:solidFill>
                <a:latin typeface="Times New Roman" panose="02020603050405020304" pitchFamily="18" charset="0"/>
                <a:cs typeface="Times New Roman" panose="02020603050405020304" pitchFamily="18" charset="0"/>
              </a:rPr>
              <a:t>,</a:t>
            </a:r>
            <a:r>
              <a:rPr sz="2400" spc="-5" dirty="0" smtClean="0">
                <a:solidFill>
                  <a:schemeClr val="tx1"/>
                </a:solidFill>
                <a:latin typeface="Times New Roman" panose="02020603050405020304" pitchFamily="18" charset="0"/>
                <a:cs typeface="Times New Roman" panose="02020603050405020304" pitchFamily="18" charset="0"/>
              </a:rPr>
              <a:t>000</a:t>
            </a:r>
            <a:endParaRPr sz="2400" spc="-5" dirty="0">
              <a:solidFill>
                <a:schemeClr val="tx1"/>
              </a:solidFill>
              <a:latin typeface="Times New Roman" panose="02020603050405020304" pitchFamily="18" charset="0"/>
              <a:cs typeface="Times New Roman" panose="02020603050405020304" pitchFamily="18" charset="0"/>
            </a:endParaRPr>
          </a:p>
          <a:p>
            <a:pPr marL="4284980">
              <a:lnSpc>
                <a:spcPct val="100000"/>
              </a:lnSpc>
              <a:spcBef>
                <a:spcPts val="1689"/>
              </a:spcBef>
            </a:pPr>
            <a:r>
              <a:rPr sz="2400" spc="-5" dirty="0" smtClean="0">
                <a:solidFill>
                  <a:schemeClr val="tx1"/>
                </a:solidFill>
                <a:latin typeface="Times New Roman" panose="02020603050405020304" pitchFamily="18" charset="0"/>
                <a:cs typeface="Times New Roman" panose="02020603050405020304" pitchFamily="18" charset="0"/>
              </a:rPr>
              <a:t>=31</a:t>
            </a:r>
            <a:r>
              <a:rPr lang="en-US" sz="2400" spc="-5" dirty="0" smtClean="0">
                <a:solidFill>
                  <a:schemeClr val="tx1"/>
                </a:solidFill>
                <a:latin typeface="Times New Roman" panose="02020603050405020304" pitchFamily="18" charset="0"/>
                <a:cs typeface="Times New Roman" panose="02020603050405020304" pitchFamily="18" charset="0"/>
              </a:rPr>
              <a:t>,</a:t>
            </a:r>
            <a:r>
              <a:rPr sz="2400" spc="-5" dirty="0" smtClean="0">
                <a:solidFill>
                  <a:schemeClr val="tx1"/>
                </a:solidFill>
                <a:latin typeface="Times New Roman" panose="02020603050405020304" pitchFamily="18" charset="0"/>
                <a:cs typeface="Times New Roman" panose="02020603050405020304" pitchFamily="18" charset="0"/>
              </a:rPr>
              <a:t>740</a:t>
            </a:r>
            <a:r>
              <a:rPr lang="en-US" sz="2400" spc="-5" dirty="0" smtClean="0">
                <a:solidFill>
                  <a:schemeClr val="tx1"/>
                </a:solidFill>
                <a:latin typeface="Times New Roman" panose="02020603050405020304" pitchFamily="18" charset="0"/>
                <a:cs typeface="Times New Roman" panose="02020603050405020304" pitchFamily="18" charset="0"/>
              </a:rPr>
              <a:t>/-</a:t>
            </a:r>
            <a:endParaRPr sz="2400" spc="-5" dirty="0">
              <a:solidFill>
                <a:schemeClr val="tx1"/>
              </a:solidFill>
              <a:latin typeface="Times New Roman" panose="02020603050405020304" pitchFamily="18" charset="0"/>
              <a:cs typeface="Times New Roman" panose="02020603050405020304" pitchFamily="18" charset="0"/>
            </a:endParaRPr>
          </a:p>
          <a:p>
            <a:pPr marL="565150" indent="-457200">
              <a:lnSpc>
                <a:spcPct val="100000"/>
              </a:lnSpc>
              <a:spcBef>
                <a:spcPts val="1685"/>
              </a:spcBef>
              <a:buFont typeface="Wingdings" panose="05000000000000000000" pitchFamily="2" charset="2"/>
              <a:buChar char="ü"/>
            </a:pPr>
            <a:r>
              <a:rPr sz="2400" spc="-5" dirty="0">
                <a:solidFill>
                  <a:schemeClr val="tx1"/>
                </a:solidFill>
                <a:latin typeface="Times New Roman" panose="02020603050405020304" pitchFamily="18" charset="0"/>
                <a:cs typeface="Times New Roman" panose="02020603050405020304" pitchFamily="18" charset="0"/>
              </a:rPr>
              <a:t>Total </a:t>
            </a:r>
            <a:r>
              <a:rPr lang="en-US" sz="2400" b="1" spc="-5" dirty="0" smtClean="0">
                <a:solidFill>
                  <a:srgbClr val="7030A0"/>
                </a:solidFill>
                <a:latin typeface="Times New Roman" panose="02020603050405020304" pitchFamily="18" charset="0"/>
                <a:cs typeface="Times New Roman" panose="02020603050405020304" pitchFamily="18" charset="0"/>
              </a:rPr>
              <a:t>C</a:t>
            </a:r>
            <a:r>
              <a:rPr sz="2400" b="1" spc="-5" dirty="0" smtClean="0">
                <a:solidFill>
                  <a:srgbClr val="7030A0"/>
                </a:solidFill>
                <a:latin typeface="Times New Roman" panose="02020603050405020304" pitchFamily="18" charset="0"/>
                <a:cs typeface="Times New Roman" panose="02020603050405020304" pitchFamily="18" charset="0"/>
              </a:rPr>
              <a:t>apital</a:t>
            </a:r>
            <a:r>
              <a:rPr sz="2400" b="1" spc="-75" dirty="0" smtClean="0">
                <a:solidFill>
                  <a:srgbClr val="7030A0"/>
                </a:solidFill>
                <a:latin typeface="Times New Roman" panose="02020603050405020304" pitchFamily="18" charset="0"/>
                <a:cs typeface="Times New Roman" panose="02020603050405020304" pitchFamily="18" charset="0"/>
              </a:rPr>
              <a:t> </a:t>
            </a:r>
            <a:r>
              <a:rPr lang="en-US" sz="2400" b="1" spc="-5" dirty="0" smtClean="0">
                <a:solidFill>
                  <a:srgbClr val="7030A0"/>
                </a:solidFill>
                <a:latin typeface="Times New Roman" panose="02020603050405020304" pitchFamily="18" charset="0"/>
                <a:cs typeface="Times New Roman" panose="02020603050405020304" pitchFamily="18" charset="0"/>
              </a:rPr>
              <a:t>C</a:t>
            </a:r>
            <a:r>
              <a:rPr sz="2400" b="1" spc="-5" dirty="0" smtClean="0">
                <a:solidFill>
                  <a:srgbClr val="7030A0"/>
                </a:solidFill>
                <a:latin typeface="Times New Roman" panose="02020603050405020304" pitchFamily="18" charset="0"/>
                <a:cs typeface="Times New Roman" panose="02020603050405020304" pitchFamily="18" charset="0"/>
              </a:rPr>
              <a:t>ost</a:t>
            </a:r>
            <a:r>
              <a:rPr lang="en-US" sz="2400" b="1" spc="-5" dirty="0" smtClean="0">
                <a:solidFill>
                  <a:srgbClr val="7030A0"/>
                </a:solidFill>
                <a:latin typeface="Times New Roman" panose="02020603050405020304" pitchFamily="18" charset="0"/>
                <a:cs typeface="Times New Roman" panose="02020603050405020304" pitchFamily="18" charset="0"/>
              </a:rPr>
              <a:t> </a:t>
            </a:r>
            <a:r>
              <a:rPr sz="2400" spc="-5" dirty="0" smtClean="0">
                <a:solidFill>
                  <a:schemeClr val="tx1"/>
                </a:solidFill>
                <a:latin typeface="Times New Roman" panose="02020603050405020304" pitchFamily="18" charset="0"/>
                <a:cs typeface="Times New Roman" panose="02020603050405020304" pitchFamily="18" charset="0"/>
              </a:rPr>
              <a:t>=</a:t>
            </a:r>
            <a:r>
              <a:rPr lang="en-US" sz="2400" spc="-5" dirty="0" smtClean="0">
                <a:solidFill>
                  <a:schemeClr val="tx1"/>
                </a:solidFill>
                <a:latin typeface="Times New Roman" panose="02020603050405020304" pitchFamily="18" charset="0"/>
                <a:cs typeface="Times New Roman" panose="02020603050405020304" pitchFamily="18" charset="0"/>
              </a:rPr>
              <a:t> </a:t>
            </a:r>
            <a:r>
              <a:rPr sz="2400" spc="-5" dirty="0" smtClean="0">
                <a:solidFill>
                  <a:schemeClr val="tx1"/>
                </a:solidFill>
                <a:latin typeface="Times New Roman" panose="02020603050405020304" pitchFamily="18" charset="0"/>
                <a:cs typeface="Times New Roman" panose="02020603050405020304" pitchFamily="18" charset="0"/>
              </a:rPr>
              <a:t>l,30,000</a:t>
            </a:r>
            <a:r>
              <a:rPr lang="en-US" sz="2400" spc="-5" dirty="0" smtClean="0">
                <a:solidFill>
                  <a:schemeClr val="tx1"/>
                </a:solidFill>
                <a:latin typeface="Times New Roman" panose="02020603050405020304" pitchFamily="18" charset="0"/>
                <a:cs typeface="Times New Roman" panose="02020603050405020304" pitchFamily="18" charset="0"/>
              </a:rPr>
              <a:t>/-</a:t>
            </a:r>
            <a:endParaRPr sz="2400" spc="-5" dirty="0">
              <a:solidFill>
                <a:schemeClr val="tx1"/>
              </a:solidFill>
              <a:latin typeface="Times New Roman" panose="02020603050405020304" pitchFamily="18" charset="0"/>
              <a:cs typeface="Times New Roman" panose="02020603050405020304" pitchFamily="18" charset="0"/>
            </a:endParaRPr>
          </a:p>
        </p:txBody>
      </p:sp>
      <p:sp>
        <p:nvSpPr>
          <p:cNvPr id="5" name="object 2"/>
          <p:cNvSpPr txBox="1">
            <a:spLocks noGrp="1"/>
          </p:cNvSpPr>
          <p:nvPr>
            <p:ph type="title"/>
          </p:nvPr>
        </p:nvSpPr>
        <p:spPr>
          <a:xfrm>
            <a:off x="292100" y="1054100"/>
            <a:ext cx="8534400" cy="615553"/>
          </a:xfrm>
          <a:prstGeom prst="rect">
            <a:avLst/>
          </a:prstGeom>
        </p:spPr>
        <p:txBody>
          <a:bodyPr vert="horz" wrap="square" lIns="0" tIns="0" rIns="0" bIns="0" rtlCol="0">
            <a:spAutoFit/>
          </a:bodyPr>
          <a:lstStyle/>
          <a:p>
            <a:pPr marL="920750">
              <a:lnSpc>
                <a:spcPct val="100000"/>
              </a:lnSpc>
            </a:pPr>
            <a:r>
              <a:rPr lang="en-US" sz="4000" b="1" u="sng" spc="-5" dirty="0" smtClean="0">
                <a:solidFill>
                  <a:srgbClr val="0070C0"/>
                </a:solidFill>
                <a:latin typeface="Times New Roman" panose="02020603050405020304" pitchFamily="18" charset="0"/>
                <a:cs typeface="Times New Roman" panose="02020603050405020304" pitchFamily="18" charset="0"/>
              </a:rPr>
              <a:t>Cost – Benefits</a:t>
            </a:r>
            <a:r>
              <a:rPr lang="en-US" sz="4000" b="1" u="sng" spc="-20" dirty="0" smtClean="0">
                <a:solidFill>
                  <a:srgbClr val="0070C0"/>
                </a:solidFill>
                <a:latin typeface="Times New Roman" panose="02020603050405020304" pitchFamily="18" charset="0"/>
                <a:cs typeface="Times New Roman" panose="02020603050405020304" pitchFamily="18" charset="0"/>
              </a:rPr>
              <a:t> </a:t>
            </a:r>
            <a:r>
              <a:rPr lang="en-US" sz="4000" b="1" u="sng" spc="-5" dirty="0" smtClean="0">
                <a:solidFill>
                  <a:srgbClr val="0070C0"/>
                </a:solidFill>
                <a:latin typeface="Times New Roman" panose="02020603050405020304" pitchFamily="18" charset="0"/>
                <a:cs typeface="Times New Roman" panose="02020603050405020304" pitchFamily="18" charset="0"/>
              </a:rPr>
              <a:t>Analysis(</a:t>
            </a:r>
            <a:r>
              <a:rPr lang="en-US" sz="4000" b="1" u="sng" spc="-5" dirty="0" err="1" smtClean="0">
                <a:solidFill>
                  <a:srgbClr val="0070C0"/>
                </a:solidFill>
                <a:latin typeface="Times New Roman" panose="02020603050405020304" pitchFamily="18" charset="0"/>
                <a:cs typeface="Times New Roman" panose="02020603050405020304" pitchFamily="18" charset="0"/>
              </a:rPr>
              <a:t>Contd</a:t>
            </a:r>
            <a:r>
              <a:rPr lang="en-US" sz="4000" b="1" u="sng" spc="-5" dirty="0" smtClean="0">
                <a:solidFill>
                  <a:srgbClr val="0070C0"/>
                </a:solidFill>
                <a:latin typeface="Times New Roman" panose="02020603050405020304" pitchFamily="18" charset="0"/>
                <a:cs typeface="Times New Roman" panose="02020603050405020304" pitchFamily="18" charset="0"/>
              </a:rPr>
              <a:t>…)</a:t>
            </a:r>
            <a:endParaRPr lang="en-US" sz="4000" b="1" u="sng" spc="-5" dirty="0">
              <a:solidFill>
                <a:srgbClr val="0070C0"/>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49300" y="1001236"/>
            <a:ext cx="6322784" cy="738664"/>
          </a:xfrm>
          <a:prstGeom prst="rect">
            <a:avLst/>
          </a:prstGeom>
        </p:spPr>
        <p:txBody>
          <a:bodyPr vert="horz" wrap="square" lIns="0" tIns="0" rIns="0" bIns="0" rtlCol="0">
            <a:spAutoFit/>
          </a:bodyPr>
          <a:lstStyle/>
          <a:p>
            <a:pPr marL="1864995">
              <a:lnSpc>
                <a:spcPct val="100000"/>
              </a:lnSpc>
            </a:pPr>
            <a:r>
              <a:rPr lang="en-US" sz="4800" b="1" u="sng" spc="-5" dirty="0" smtClean="0">
                <a:solidFill>
                  <a:srgbClr val="0070C0"/>
                </a:solidFill>
                <a:latin typeface="Times New Roman" panose="02020603050405020304" pitchFamily="18" charset="0"/>
                <a:cs typeface="Times New Roman" panose="02020603050405020304" pitchFamily="18" charset="0"/>
              </a:rPr>
              <a:t>Pay Back</a:t>
            </a:r>
            <a:r>
              <a:rPr lang="en-US" sz="4800" b="1" u="sng" spc="-60" dirty="0" smtClean="0">
                <a:solidFill>
                  <a:srgbClr val="0070C0"/>
                </a:solidFill>
                <a:latin typeface="Times New Roman" panose="02020603050405020304" pitchFamily="18" charset="0"/>
                <a:cs typeface="Times New Roman" panose="02020603050405020304" pitchFamily="18" charset="0"/>
              </a:rPr>
              <a:t> </a:t>
            </a:r>
            <a:r>
              <a:rPr lang="en-US" sz="4800" b="1" u="sng" spc="-5" dirty="0" smtClean="0">
                <a:solidFill>
                  <a:srgbClr val="0070C0"/>
                </a:solidFill>
                <a:latin typeface="Times New Roman" panose="02020603050405020304" pitchFamily="18" charset="0"/>
                <a:cs typeface="Times New Roman" panose="02020603050405020304" pitchFamily="18" charset="0"/>
              </a:rPr>
              <a:t>Period</a:t>
            </a:r>
            <a:endParaRPr lang="en-US" sz="4800" b="1" u="sng" spc="-5" dirty="0">
              <a:solidFill>
                <a:srgbClr val="0070C0"/>
              </a:solidFill>
              <a:latin typeface="Times New Roman" panose="02020603050405020304" pitchFamily="18" charset="0"/>
              <a:cs typeface="Times New Roman" panose="02020603050405020304" pitchFamily="18" charset="0"/>
            </a:endParaRPr>
          </a:p>
        </p:txBody>
      </p:sp>
      <p:sp>
        <p:nvSpPr>
          <p:cNvPr id="4" name="object 4"/>
          <p:cNvSpPr txBox="1"/>
          <p:nvPr/>
        </p:nvSpPr>
        <p:spPr>
          <a:xfrm>
            <a:off x="520700" y="1816100"/>
            <a:ext cx="8382000" cy="4144724"/>
          </a:xfrm>
          <a:prstGeom prst="rect">
            <a:avLst/>
          </a:prstGeom>
        </p:spPr>
        <p:txBody>
          <a:bodyPr vert="horz" wrap="square" lIns="0" tIns="0" rIns="0" bIns="0" rtlCol="0">
            <a:spAutoFit/>
          </a:bodyPr>
          <a:lstStyle/>
          <a:p>
            <a:pPr marL="469900" indent="-457200">
              <a:lnSpc>
                <a:spcPct val="100000"/>
              </a:lnSpc>
              <a:buFont typeface="Wingdings" panose="05000000000000000000" pitchFamily="2" charset="2"/>
              <a:buChar char="§"/>
            </a:pPr>
            <a:r>
              <a:rPr sz="2200" b="1" spc="-5" dirty="0">
                <a:solidFill>
                  <a:srgbClr val="7030A0"/>
                </a:solidFill>
                <a:latin typeface="Times New Roman"/>
                <a:cs typeface="Times New Roman"/>
              </a:rPr>
              <a:t>SIMPLE: </a:t>
            </a:r>
            <a:r>
              <a:rPr sz="2200" spc="-5" dirty="0">
                <a:latin typeface="Times New Roman"/>
                <a:cs typeface="Times New Roman"/>
              </a:rPr>
              <a:t>Cost</a:t>
            </a:r>
            <a:r>
              <a:rPr sz="2200" spc="-70" dirty="0">
                <a:latin typeface="Times New Roman"/>
                <a:cs typeface="Times New Roman"/>
              </a:rPr>
              <a:t> </a:t>
            </a:r>
            <a:r>
              <a:rPr sz="2200" spc="-5" dirty="0" smtClean="0">
                <a:latin typeface="Times New Roman"/>
                <a:cs typeface="Times New Roman"/>
              </a:rPr>
              <a:t>1,30,000</a:t>
            </a:r>
            <a:r>
              <a:rPr lang="en-US" sz="2200" dirty="0" smtClean="0">
                <a:latin typeface="Times New Roman"/>
                <a:cs typeface="Times New Roman"/>
              </a:rPr>
              <a:t>,      </a:t>
            </a:r>
            <a:r>
              <a:rPr sz="2200" spc="-5" dirty="0" smtClean="0">
                <a:latin typeface="Times New Roman"/>
                <a:cs typeface="Times New Roman"/>
              </a:rPr>
              <a:t>Saving </a:t>
            </a:r>
            <a:r>
              <a:rPr sz="2200" spc="-5" dirty="0">
                <a:latin typeface="Times New Roman"/>
                <a:cs typeface="Times New Roman"/>
              </a:rPr>
              <a:t>31,740 per</a:t>
            </a:r>
            <a:r>
              <a:rPr sz="2200" spc="-75" dirty="0">
                <a:latin typeface="Times New Roman"/>
                <a:cs typeface="Times New Roman"/>
              </a:rPr>
              <a:t> </a:t>
            </a:r>
            <a:r>
              <a:rPr sz="2200" spc="-5" dirty="0">
                <a:latin typeface="Times New Roman"/>
                <a:cs typeface="Times New Roman"/>
              </a:rPr>
              <a:t>month</a:t>
            </a:r>
            <a:endParaRPr sz="2200" dirty="0">
              <a:latin typeface="Times New Roman"/>
              <a:cs typeface="Times New Roman"/>
            </a:endParaRPr>
          </a:p>
          <a:p>
            <a:pPr marL="469900" marR="5080" indent="-457200">
              <a:lnSpc>
                <a:spcPts val="5050"/>
              </a:lnSpc>
              <a:spcBef>
                <a:spcPts val="445"/>
              </a:spcBef>
              <a:buFont typeface="Wingdings" panose="05000000000000000000" pitchFamily="2" charset="2"/>
              <a:buChar char="§"/>
            </a:pPr>
            <a:r>
              <a:rPr sz="2200" spc="-5" dirty="0">
                <a:solidFill>
                  <a:srgbClr val="7030A0"/>
                </a:solidFill>
                <a:latin typeface="Times New Roman"/>
                <a:cs typeface="Times New Roman"/>
              </a:rPr>
              <a:t>Cost recovered </a:t>
            </a:r>
            <a:r>
              <a:rPr sz="2200" spc="-5" dirty="0">
                <a:latin typeface="Times New Roman"/>
                <a:cs typeface="Times New Roman"/>
              </a:rPr>
              <a:t>in 130000/31740 </a:t>
            </a:r>
            <a:r>
              <a:rPr sz="2200" dirty="0">
                <a:latin typeface="Times New Roman"/>
                <a:cs typeface="Times New Roman"/>
              </a:rPr>
              <a:t>= </a:t>
            </a:r>
            <a:r>
              <a:rPr sz="2200" spc="-5" dirty="0">
                <a:latin typeface="Times New Roman"/>
                <a:cs typeface="Times New Roman"/>
              </a:rPr>
              <a:t>4.1 </a:t>
            </a:r>
            <a:r>
              <a:rPr sz="2200" spc="-5" dirty="0" smtClean="0">
                <a:latin typeface="Times New Roman"/>
                <a:cs typeface="Times New Roman"/>
              </a:rPr>
              <a:t>months</a:t>
            </a:r>
            <a:endParaRPr lang="en-US" sz="2200" spc="-5" dirty="0">
              <a:latin typeface="Times New Roman"/>
              <a:cs typeface="Times New Roman"/>
            </a:endParaRPr>
          </a:p>
          <a:p>
            <a:pPr marL="469900" marR="5080" indent="-457200">
              <a:lnSpc>
                <a:spcPts val="5050"/>
              </a:lnSpc>
              <a:spcBef>
                <a:spcPts val="445"/>
              </a:spcBef>
              <a:buFont typeface="Wingdings" panose="05000000000000000000" pitchFamily="2" charset="2"/>
              <a:buChar char="§"/>
            </a:pPr>
            <a:r>
              <a:rPr sz="2200" b="1" u="sng" spc="-5" dirty="0" smtClean="0">
                <a:solidFill>
                  <a:srgbClr val="7030A0"/>
                </a:solidFill>
                <a:latin typeface="Times New Roman"/>
                <a:cs typeface="Times New Roman"/>
              </a:rPr>
              <a:t>Using </a:t>
            </a:r>
            <a:r>
              <a:rPr lang="en-US" sz="2200" b="1" u="sng" spc="-5" dirty="0">
                <a:solidFill>
                  <a:srgbClr val="7030A0"/>
                </a:solidFill>
                <a:latin typeface="Times New Roman"/>
                <a:cs typeface="Times New Roman"/>
              </a:rPr>
              <a:t>I</a:t>
            </a:r>
            <a:r>
              <a:rPr sz="2200" b="1" u="sng" spc="-5" dirty="0" smtClean="0">
                <a:solidFill>
                  <a:srgbClr val="7030A0"/>
                </a:solidFill>
                <a:latin typeface="Times New Roman"/>
                <a:cs typeface="Times New Roman"/>
              </a:rPr>
              <a:t>nterest </a:t>
            </a:r>
            <a:r>
              <a:rPr sz="2200" b="1" u="sng" spc="-5" dirty="0">
                <a:solidFill>
                  <a:srgbClr val="7030A0"/>
                </a:solidFill>
                <a:latin typeface="Times New Roman"/>
                <a:cs typeface="Times New Roman"/>
              </a:rPr>
              <a:t>on</a:t>
            </a:r>
            <a:r>
              <a:rPr sz="2200" b="1" u="sng" spc="-80" dirty="0">
                <a:solidFill>
                  <a:srgbClr val="7030A0"/>
                </a:solidFill>
                <a:latin typeface="Times New Roman"/>
                <a:cs typeface="Times New Roman"/>
              </a:rPr>
              <a:t> </a:t>
            </a:r>
            <a:r>
              <a:rPr lang="en-US" sz="2200" b="1" u="sng" spc="-5" dirty="0">
                <a:solidFill>
                  <a:srgbClr val="7030A0"/>
                </a:solidFill>
                <a:latin typeface="Times New Roman"/>
                <a:cs typeface="Times New Roman"/>
              </a:rPr>
              <a:t>C</a:t>
            </a:r>
            <a:r>
              <a:rPr sz="2200" b="1" u="sng" spc="-5" dirty="0" smtClean="0">
                <a:solidFill>
                  <a:srgbClr val="7030A0"/>
                </a:solidFill>
                <a:latin typeface="Times New Roman"/>
                <a:cs typeface="Times New Roman"/>
              </a:rPr>
              <a:t>apital</a:t>
            </a:r>
            <a:r>
              <a:rPr sz="2200" b="1" u="sng" spc="-5" dirty="0">
                <a:solidFill>
                  <a:srgbClr val="7030A0"/>
                </a:solidFill>
                <a:latin typeface="Times New Roman"/>
                <a:cs typeface="Times New Roman"/>
              </a:rPr>
              <a:t>:</a:t>
            </a:r>
            <a:endParaRPr sz="2200" b="1" u="sng" dirty="0">
              <a:solidFill>
                <a:srgbClr val="7030A0"/>
              </a:solidFill>
              <a:latin typeface="Times New Roman"/>
              <a:cs typeface="Times New Roman"/>
            </a:endParaRPr>
          </a:p>
          <a:p>
            <a:pPr marL="469900" indent="-457200">
              <a:lnSpc>
                <a:spcPct val="100000"/>
              </a:lnSpc>
              <a:spcBef>
                <a:spcPts val="1240"/>
              </a:spcBef>
              <a:buFont typeface="Wingdings" panose="05000000000000000000" pitchFamily="2" charset="2"/>
              <a:buChar char="§"/>
            </a:pPr>
            <a:r>
              <a:rPr sz="2200" b="1" spc="-5" dirty="0">
                <a:solidFill>
                  <a:srgbClr val="7030A0"/>
                </a:solidFill>
                <a:latin typeface="Times New Roman"/>
                <a:cs typeface="Times New Roman"/>
              </a:rPr>
              <a:t>Monthly </a:t>
            </a:r>
            <a:r>
              <a:rPr lang="en-US" sz="2200" b="1" spc="-5" dirty="0" smtClean="0">
                <a:solidFill>
                  <a:srgbClr val="7030A0"/>
                </a:solidFill>
                <a:latin typeface="Times New Roman"/>
                <a:cs typeface="Times New Roman"/>
              </a:rPr>
              <a:t>I</a:t>
            </a:r>
            <a:r>
              <a:rPr sz="2200" b="1" spc="-5" dirty="0" smtClean="0">
                <a:solidFill>
                  <a:srgbClr val="7030A0"/>
                </a:solidFill>
                <a:latin typeface="Times New Roman"/>
                <a:cs typeface="Times New Roman"/>
              </a:rPr>
              <a:t>nterest</a:t>
            </a:r>
            <a:r>
              <a:rPr sz="2200" spc="-5" dirty="0" smtClean="0">
                <a:latin typeface="Times New Roman"/>
                <a:cs typeface="Times New Roman"/>
              </a:rPr>
              <a:t>=0.015</a:t>
            </a:r>
            <a:r>
              <a:rPr sz="2200" spc="-5" dirty="0">
                <a:latin typeface="Times New Roman"/>
                <a:cs typeface="Times New Roman"/>
              </a:rPr>
              <a:t>*</a:t>
            </a:r>
            <a:r>
              <a:rPr sz="2200" spc="-75" dirty="0">
                <a:latin typeface="Times New Roman"/>
                <a:cs typeface="Times New Roman"/>
              </a:rPr>
              <a:t> </a:t>
            </a:r>
            <a:r>
              <a:rPr sz="2200" spc="-5" dirty="0">
                <a:latin typeface="Times New Roman"/>
                <a:cs typeface="Times New Roman"/>
              </a:rPr>
              <a:t>1,30,000</a:t>
            </a:r>
            <a:endParaRPr sz="2200" dirty="0">
              <a:latin typeface="Times New Roman"/>
              <a:cs typeface="Times New Roman"/>
            </a:endParaRPr>
          </a:p>
          <a:p>
            <a:pPr marL="12700" marR="1074420">
              <a:lnSpc>
                <a:spcPts val="5050"/>
              </a:lnSpc>
              <a:spcBef>
                <a:spcPts val="445"/>
              </a:spcBef>
            </a:pPr>
            <a:r>
              <a:rPr lang="en-US" sz="2200" spc="-5" dirty="0" smtClean="0">
                <a:latin typeface="Times New Roman"/>
                <a:cs typeface="Times New Roman"/>
              </a:rPr>
              <a:t>			</a:t>
            </a:r>
            <a:r>
              <a:rPr sz="2200" spc="-5" dirty="0" smtClean="0">
                <a:latin typeface="Times New Roman"/>
                <a:cs typeface="Times New Roman"/>
              </a:rPr>
              <a:t>=</a:t>
            </a:r>
            <a:r>
              <a:rPr sz="2200" spc="-5" dirty="0">
                <a:latin typeface="Times New Roman"/>
                <a:cs typeface="Times New Roman"/>
              </a:rPr>
              <a:t>Rs 1950 per month  </a:t>
            </a:r>
            <a:endParaRPr lang="en-US" sz="2200" spc="-5" dirty="0" smtClean="0">
              <a:latin typeface="Times New Roman"/>
              <a:cs typeface="Times New Roman"/>
            </a:endParaRPr>
          </a:p>
          <a:p>
            <a:pPr marL="469900" marR="1074420" indent="-457200">
              <a:lnSpc>
                <a:spcPts val="5050"/>
              </a:lnSpc>
              <a:spcBef>
                <a:spcPts val="445"/>
              </a:spcBef>
              <a:buFont typeface="Wingdings" panose="05000000000000000000" pitchFamily="2" charset="2"/>
              <a:buChar char="§"/>
            </a:pPr>
            <a:r>
              <a:rPr sz="2200" b="1" spc="-5" dirty="0" smtClean="0">
                <a:solidFill>
                  <a:srgbClr val="7030A0"/>
                </a:solidFill>
                <a:latin typeface="Times New Roman"/>
                <a:cs typeface="Times New Roman"/>
              </a:rPr>
              <a:t>Saving </a:t>
            </a:r>
            <a:r>
              <a:rPr sz="2200" b="1" spc="-5" dirty="0">
                <a:solidFill>
                  <a:srgbClr val="7030A0"/>
                </a:solidFill>
                <a:latin typeface="Times New Roman"/>
                <a:cs typeface="Times New Roman"/>
              </a:rPr>
              <a:t>per</a:t>
            </a:r>
            <a:r>
              <a:rPr sz="2200" b="1" spc="-55" dirty="0">
                <a:solidFill>
                  <a:srgbClr val="7030A0"/>
                </a:solidFill>
                <a:latin typeface="Times New Roman"/>
                <a:cs typeface="Times New Roman"/>
              </a:rPr>
              <a:t> </a:t>
            </a:r>
            <a:r>
              <a:rPr sz="2200" b="1" spc="-5" dirty="0">
                <a:solidFill>
                  <a:srgbClr val="7030A0"/>
                </a:solidFill>
                <a:latin typeface="Times New Roman"/>
                <a:cs typeface="Times New Roman"/>
              </a:rPr>
              <a:t>month</a:t>
            </a:r>
            <a:r>
              <a:rPr sz="2200" spc="-5" dirty="0">
                <a:latin typeface="Times New Roman"/>
                <a:cs typeface="Times New Roman"/>
              </a:rPr>
              <a:t>=31740-1950=29790</a:t>
            </a:r>
            <a:endParaRPr sz="2200" dirty="0">
              <a:latin typeface="Times New Roman"/>
              <a:cs typeface="Times New Roman"/>
            </a:endParaRPr>
          </a:p>
          <a:p>
            <a:pPr marL="469900" indent="-457200">
              <a:lnSpc>
                <a:spcPct val="100000"/>
              </a:lnSpc>
              <a:spcBef>
                <a:spcPts val="1240"/>
              </a:spcBef>
              <a:buFont typeface="Wingdings" panose="05000000000000000000" pitchFamily="2" charset="2"/>
              <a:buChar char="§"/>
            </a:pPr>
            <a:r>
              <a:rPr sz="2200" b="1" spc="-5" dirty="0">
                <a:solidFill>
                  <a:srgbClr val="7030A0"/>
                </a:solidFill>
                <a:latin typeface="Times New Roman"/>
                <a:cs typeface="Times New Roman"/>
              </a:rPr>
              <a:t>Cost recovered </a:t>
            </a:r>
            <a:r>
              <a:rPr sz="2200" spc="-5" dirty="0">
                <a:latin typeface="Times New Roman"/>
                <a:cs typeface="Times New Roman"/>
              </a:rPr>
              <a:t>in 130000/29790 </a:t>
            </a:r>
            <a:r>
              <a:rPr sz="2200" dirty="0">
                <a:latin typeface="Times New Roman"/>
                <a:cs typeface="Times New Roman"/>
              </a:rPr>
              <a:t>= </a:t>
            </a:r>
            <a:r>
              <a:rPr sz="2200" spc="-5" dirty="0">
                <a:latin typeface="Times New Roman"/>
                <a:cs typeface="Times New Roman"/>
              </a:rPr>
              <a:t>4.4</a:t>
            </a:r>
            <a:r>
              <a:rPr sz="2200" spc="-55" dirty="0">
                <a:latin typeface="Times New Roman"/>
                <a:cs typeface="Times New Roman"/>
              </a:rPr>
              <a:t> </a:t>
            </a:r>
            <a:r>
              <a:rPr sz="2200" spc="-5" dirty="0">
                <a:latin typeface="Times New Roman"/>
                <a:cs typeface="Times New Roman"/>
              </a:rPr>
              <a:t>months</a:t>
            </a:r>
            <a:endParaRPr sz="2200" dirty="0">
              <a:latin typeface="Times New Roman"/>
              <a:cs typeface="Times New Roman"/>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25500" y="1062792"/>
            <a:ext cx="7525003" cy="677108"/>
          </a:xfrm>
          <a:prstGeom prst="rect">
            <a:avLst/>
          </a:prstGeom>
        </p:spPr>
        <p:txBody>
          <a:bodyPr vert="horz" wrap="square" lIns="0" tIns="0" rIns="0" bIns="0" rtlCol="0">
            <a:spAutoFit/>
          </a:bodyPr>
          <a:lstStyle/>
          <a:p>
            <a:pPr marL="1084580">
              <a:lnSpc>
                <a:spcPct val="100000"/>
              </a:lnSpc>
            </a:pPr>
            <a:r>
              <a:rPr lang="en-US" sz="4400" b="1" u="sng" spc="-5" dirty="0" smtClean="0">
                <a:solidFill>
                  <a:srgbClr val="0070C0"/>
                </a:solidFill>
                <a:latin typeface="Times New Roman" panose="02020603050405020304" pitchFamily="18" charset="0"/>
                <a:cs typeface="Times New Roman" panose="02020603050405020304" pitchFamily="18" charset="0"/>
              </a:rPr>
              <a:t>Present Value</a:t>
            </a:r>
            <a:r>
              <a:rPr lang="en-US" sz="4400" b="1" u="sng" spc="-30" dirty="0" smtClean="0">
                <a:solidFill>
                  <a:srgbClr val="0070C0"/>
                </a:solidFill>
                <a:latin typeface="Times New Roman" panose="02020603050405020304" pitchFamily="18" charset="0"/>
                <a:cs typeface="Times New Roman" panose="02020603050405020304" pitchFamily="18" charset="0"/>
              </a:rPr>
              <a:t> </a:t>
            </a:r>
            <a:r>
              <a:rPr lang="en-US" sz="4400" b="1" u="sng" spc="-5" dirty="0" smtClean="0">
                <a:solidFill>
                  <a:srgbClr val="0070C0"/>
                </a:solidFill>
                <a:latin typeface="Times New Roman" panose="02020603050405020304" pitchFamily="18" charset="0"/>
                <a:cs typeface="Times New Roman" panose="02020603050405020304" pitchFamily="18" charset="0"/>
              </a:rPr>
              <a:t>Method</a:t>
            </a:r>
            <a:endParaRPr lang="en-US" sz="4400" b="1" u="sng" spc="-5" dirty="0">
              <a:solidFill>
                <a:srgbClr val="0070C0"/>
              </a:solidFill>
              <a:latin typeface="Times New Roman" panose="02020603050405020304" pitchFamily="18" charset="0"/>
              <a:cs typeface="Times New Roman" panose="02020603050405020304" pitchFamily="18" charset="0"/>
            </a:endParaRPr>
          </a:p>
        </p:txBody>
      </p:sp>
      <p:sp>
        <p:nvSpPr>
          <p:cNvPr id="4" name="object 4"/>
          <p:cNvSpPr txBox="1">
            <a:spLocks noGrp="1"/>
          </p:cNvSpPr>
          <p:nvPr>
            <p:ph idx="1"/>
          </p:nvPr>
        </p:nvSpPr>
        <p:spPr>
          <a:xfrm>
            <a:off x="399492" y="2044700"/>
            <a:ext cx="8719108" cy="3726341"/>
          </a:xfrm>
          <a:prstGeom prst="rect">
            <a:avLst/>
          </a:prstGeom>
        </p:spPr>
        <p:txBody>
          <a:bodyPr vert="horz" wrap="square" lIns="0" tIns="0" rIns="0" bIns="0" rtlCol="0">
            <a:spAutoFit/>
          </a:bodyPr>
          <a:lstStyle/>
          <a:p>
            <a:pPr marL="777240" marR="5080" indent="-457200">
              <a:lnSpc>
                <a:spcPct val="100000"/>
              </a:lnSpc>
              <a:buFont typeface="Wingdings" panose="05000000000000000000" pitchFamily="2" charset="2"/>
              <a:buChar char="q"/>
            </a:pPr>
            <a:r>
              <a:rPr spc="-5" dirty="0">
                <a:solidFill>
                  <a:schemeClr val="tx1"/>
                </a:solidFill>
                <a:latin typeface="Times New Roman" panose="02020603050405020304" pitchFamily="18" charset="0"/>
                <a:cs typeface="Times New Roman" panose="02020603050405020304" pitchFamily="18" charset="0"/>
              </a:rPr>
              <a:t>Accounts for the fact that </a:t>
            </a:r>
            <a:r>
              <a:rPr dirty="0">
                <a:solidFill>
                  <a:schemeClr val="tx1"/>
                </a:solidFill>
                <a:latin typeface="Times New Roman" panose="02020603050405020304" pitchFamily="18" charset="0"/>
                <a:cs typeface="Times New Roman" panose="02020603050405020304" pitchFamily="18" charset="0"/>
              </a:rPr>
              <a:t>a </a:t>
            </a:r>
            <a:r>
              <a:rPr spc="-5" dirty="0">
                <a:solidFill>
                  <a:schemeClr val="tx1"/>
                </a:solidFill>
                <a:latin typeface="Times New Roman" panose="02020603050405020304" pitchFamily="18" charset="0"/>
                <a:cs typeface="Times New Roman" panose="02020603050405020304" pitchFamily="18" charset="0"/>
              </a:rPr>
              <a:t>benefit accruing </a:t>
            </a:r>
            <a:r>
              <a:rPr b="1" dirty="0">
                <a:solidFill>
                  <a:schemeClr val="tx1"/>
                </a:solidFill>
                <a:latin typeface="Times New Roman" panose="02020603050405020304" pitchFamily="18" charset="0"/>
                <a:cs typeface="Times New Roman" panose="02020603050405020304" pitchFamily="18" charset="0"/>
              </a:rPr>
              <a:t>n </a:t>
            </a:r>
            <a:r>
              <a:rPr spc="-5" dirty="0">
                <a:solidFill>
                  <a:schemeClr val="tx1"/>
                </a:solidFill>
                <a:latin typeface="Times New Roman" panose="02020603050405020304" pitchFamily="18" charset="0"/>
                <a:cs typeface="Times New Roman" panose="02020603050405020304" pitchFamily="18" charset="0"/>
              </a:rPr>
              <a:t>months later  will be lower today as the money if available today would  have earned</a:t>
            </a:r>
            <a:r>
              <a:rPr spc="-95" dirty="0">
                <a:solidFill>
                  <a:schemeClr val="tx1"/>
                </a:solidFill>
                <a:latin typeface="Times New Roman" panose="02020603050405020304" pitchFamily="18" charset="0"/>
                <a:cs typeface="Times New Roman" panose="02020603050405020304" pitchFamily="18" charset="0"/>
              </a:rPr>
              <a:t> </a:t>
            </a:r>
            <a:r>
              <a:rPr spc="-5" dirty="0">
                <a:solidFill>
                  <a:schemeClr val="tx1"/>
                </a:solidFill>
                <a:latin typeface="Times New Roman" panose="02020603050405020304" pitchFamily="18" charset="0"/>
                <a:cs typeface="Times New Roman" panose="02020603050405020304" pitchFamily="18" charset="0"/>
              </a:rPr>
              <a:t>interest</a:t>
            </a:r>
          </a:p>
          <a:p>
            <a:pPr marL="320040">
              <a:lnSpc>
                <a:spcPct val="100000"/>
              </a:lnSpc>
              <a:spcBef>
                <a:spcPts val="1685"/>
              </a:spcBef>
              <a:tabLst>
                <a:tab pos="736600" algn="l"/>
              </a:tabLst>
            </a:pPr>
            <a:r>
              <a:rPr lang="en-US" dirty="0" smtClean="0">
                <a:solidFill>
                  <a:schemeClr val="tx1"/>
                </a:solidFill>
                <a:latin typeface="Times New Roman" panose="02020603050405020304" pitchFamily="18" charset="0"/>
                <a:cs typeface="Times New Roman" panose="02020603050405020304" pitchFamily="18" charset="0"/>
              </a:rPr>
              <a:t>			</a:t>
            </a:r>
            <a:r>
              <a:rPr dirty="0" smtClean="0">
                <a:solidFill>
                  <a:schemeClr val="tx1"/>
                </a:solidFill>
                <a:latin typeface="Times New Roman" panose="02020603050405020304" pitchFamily="18" charset="0"/>
                <a:cs typeface="Times New Roman" panose="02020603050405020304" pitchFamily="18" charset="0"/>
              </a:rPr>
              <a:t>If</a:t>
            </a:r>
            <a:r>
              <a:rPr lang="en-US" dirty="0" smtClean="0">
                <a:solidFill>
                  <a:schemeClr val="tx1"/>
                </a:solidFill>
                <a:latin typeface="Times New Roman" panose="02020603050405020304" pitchFamily="18" charset="0"/>
                <a:cs typeface="Times New Roman" panose="02020603050405020304" pitchFamily="18" charset="0"/>
              </a:rPr>
              <a:t>, </a:t>
            </a:r>
            <a:r>
              <a:rPr lang="en-US" dirty="0">
                <a:solidFill>
                  <a:schemeClr val="tx1"/>
                </a:solidFill>
                <a:latin typeface="Times New Roman" panose="02020603050405020304" pitchFamily="18" charset="0"/>
                <a:cs typeface="Times New Roman" panose="02020603050405020304" pitchFamily="18" charset="0"/>
              </a:rPr>
              <a:t> </a:t>
            </a:r>
            <a:r>
              <a:rPr b="1" i="1" dirty="0" smtClean="0">
                <a:solidFill>
                  <a:schemeClr val="tx1"/>
                </a:solidFill>
                <a:latin typeface="Times New Roman" panose="02020603050405020304" pitchFamily="18" charset="0"/>
                <a:cs typeface="Times New Roman" panose="02020603050405020304" pitchFamily="18" charset="0"/>
              </a:rPr>
              <a:t>r </a:t>
            </a:r>
            <a:r>
              <a:rPr dirty="0">
                <a:solidFill>
                  <a:schemeClr val="tx1"/>
                </a:solidFill>
                <a:latin typeface="Times New Roman" panose="02020603050405020304" pitchFamily="18" charset="0"/>
                <a:cs typeface="Times New Roman" panose="02020603050405020304" pitchFamily="18" charset="0"/>
              </a:rPr>
              <a:t>= </a:t>
            </a:r>
            <a:r>
              <a:rPr spc="-5" dirty="0">
                <a:solidFill>
                  <a:schemeClr val="tx1"/>
                </a:solidFill>
                <a:latin typeface="Times New Roman" panose="02020603050405020304" pitchFamily="18" charset="0"/>
                <a:cs typeface="Times New Roman" panose="02020603050405020304" pitchFamily="18" charset="0"/>
              </a:rPr>
              <a:t>Interest rate in </a:t>
            </a:r>
            <a:r>
              <a:rPr dirty="0">
                <a:solidFill>
                  <a:schemeClr val="tx1"/>
                </a:solidFill>
                <a:latin typeface="Times New Roman" panose="02020603050405020304" pitchFamily="18" charset="0"/>
                <a:cs typeface="Times New Roman" panose="02020603050405020304" pitchFamily="18" charset="0"/>
              </a:rPr>
              <a:t>% </a:t>
            </a:r>
            <a:r>
              <a:rPr spc="-5" dirty="0">
                <a:solidFill>
                  <a:schemeClr val="tx1"/>
                </a:solidFill>
                <a:latin typeface="Times New Roman" panose="02020603050405020304" pitchFamily="18" charset="0"/>
                <a:cs typeface="Times New Roman" panose="02020603050405020304" pitchFamily="18" charset="0"/>
              </a:rPr>
              <a:t>per</a:t>
            </a:r>
            <a:r>
              <a:rPr spc="-80" dirty="0">
                <a:solidFill>
                  <a:schemeClr val="tx1"/>
                </a:solidFill>
                <a:latin typeface="Times New Roman" panose="02020603050405020304" pitchFamily="18" charset="0"/>
                <a:cs typeface="Times New Roman" panose="02020603050405020304" pitchFamily="18" charset="0"/>
              </a:rPr>
              <a:t> </a:t>
            </a:r>
            <a:r>
              <a:rPr spc="-5" dirty="0">
                <a:solidFill>
                  <a:schemeClr val="tx1"/>
                </a:solidFill>
                <a:latin typeface="Times New Roman" panose="02020603050405020304" pitchFamily="18" charset="0"/>
                <a:cs typeface="Times New Roman" panose="02020603050405020304" pitchFamily="18" charset="0"/>
              </a:rPr>
              <a:t>month.</a:t>
            </a:r>
          </a:p>
          <a:p>
            <a:pPr marL="676910">
              <a:lnSpc>
                <a:spcPct val="100000"/>
              </a:lnSpc>
              <a:spcBef>
                <a:spcPts val="1689"/>
              </a:spcBef>
            </a:pPr>
            <a:r>
              <a:rPr lang="en-US" b="1" i="1" dirty="0" smtClean="0">
                <a:solidFill>
                  <a:schemeClr val="tx1"/>
                </a:solidFill>
                <a:latin typeface="Times New Roman" panose="02020603050405020304" pitchFamily="18" charset="0"/>
                <a:cs typeface="Times New Roman" panose="02020603050405020304" pitchFamily="18" charset="0"/>
              </a:rPr>
              <a:t>		</a:t>
            </a:r>
            <a:r>
              <a:rPr b="1" i="1" dirty="0" smtClean="0">
                <a:solidFill>
                  <a:schemeClr val="tx1"/>
                </a:solidFill>
                <a:latin typeface="Times New Roman" panose="02020603050405020304" pitchFamily="18" charset="0"/>
                <a:cs typeface="Times New Roman" panose="02020603050405020304" pitchFamily="18" charset="0"/>
              </a:rPr>
              <a:t>n </a:t>
            </a:r>
            <a:r>
              <a:rPr dirty="0">
                <a:solidFill>
                  <a:schemeClr val="tx1"/>
                </a:solidFill>
                <a:latin typeface="Times New Roman" panose="02020603050405020304" pitchFamily="18" charset="0"/>
                <a:cs typeface="Times New Roman" panose="02020603050405020304" pitchFamily="18" charset="0"/>
              </a:rPr>
              <a:t>= </a:t>
            </a:r>
            <a:r>
              <a:rPr spc="-5" dirty="0">
                <a:solidFill>
                  <a:schemeClr val="tx1"/>
                </a:solidFill>
                <a:latin typeface="Times New Roman" panose="02020603050405020304" pitchFamily="18" charset="0"/>
                <a:cs typeface="Times New Roman" panose="02020603050405020304" pitchFamily="18" charset="0"/>
              </a:rPr>
              <a:t>number of</a:t>
            </a:r>
            <a:r>
              <a:rPr spc="-90" dirty="0">
                <a:solidFill>
                  <a:schemeClr val="tx1"/>
                </a:solidFill>
                <a:latin typeface="Times New Roman" panose="02020603050405020304" pitchFamily="18" charset="0"/>
                <a:cs typeface="Times New Roman" panose="02020603050405020304" pitchFamily="18" charset="0"/>
              </a:rPr>
              <a:t> </a:t>
            </a:r>
            <a:r>
              <a:rPr spc="-5" dirty="0">
                <a:solidFill>
                  <a:schemeClr val="tx1"/>
                </a:solidFill>
                <a:latin typeface="Times New Roman" panose="02020603050405020304" pitchFamily="18" charset="0"/>
                <a:cs typeface="Times New Roman" panose="02020603050405020304" pitchFamily="18" charset="0"/>
              </a:rPr>
              <a:t>months</a:t>
            </a:r>
          </a:p>
          <a:p>
            <a:pPr marL="675640">
              <a:lnSpc>
                <a:spcPct val="100000"/>
              </a:lnSpc>
              <a:spcBef>
                <a:spcPts val="1689"/>
              </a:spcBef>
            </a:pPr>
            <a:r>
              <a:rPr lang="en-US" b="1" i="1" dirty="0" smtClean="0">
                <a:solidFill>
                  <a:schemeClr val="tx1"/>
                </a:solidFill>
                <a:latin typeface="Times New Roman" panose="02020603050405020304" pitchFamily="18" charset="0"/>
                <a:cs typeface="Times New Roman" panose="02020603050405020304" pitchFamily="18" charset="0"/>
              </a:rPr>
              <a:t>		</a:t>
            </a:r>
            <a:r>
              <a:rPr b="1" i="1" dirty="0" smtClean="0">
                <a:solidFill>
                  <a:schemeClr val="tx1"/>
                </a:solidFill>
                <a:latin typeface="Times New Roman" panose="02020603050405020304" pitchFamily="18" charset="0"/>
                <a:cs typeface="Times New Roman" panose="02020603050405020304" pitchFamily="18" charset="0"/>
              </a:rPr>
              <a:t>x </a:t>
            </a:r>
            <a:r>
              <a:rPr dirty="0">
                <a:solidFill>
                  <a:schemeClr val="tx1"/>
                </a:solidFill>
                <a:latin typeface="Times New Roman" panose="02020603050405020304" pitchFamily="18" charset="0"/>
                <a:cs typeface="Times New Roman" panose="02020603050405020304" pitchFamily="18" charset="0"/>
              </a:rPr>
              <a:t>=</a:t>
            </a:r>
            <a:r>
              <a:rPr spc="-100" dirty="0">
                <a:solidFill>
                  <a:schemeClr val="tx1"/>
                </a:solidFill>
                <a:latin typeface="Times New Roman" panose="02020603050405020304" pitchFamily="18" charset="0"/>
                <a:cs typeface="Times New Roman" panose="02020603050405020304" pitchFamily="18" charset="0"/>
              </a:rPr>
              <a:t> </a:t>
            </a:r>
            <a:r>
              <a:rPr spc="-5" dirty="0">
                <a:solidFill>
                  <a:schemeClr val="tx1"/>
                </a:solidFill>
                <a:latin typeface="Times New Roman" panose="02020603050405020304" pitchFamily="18" charset="0"/>
                <a:cs typeface="Times New Roman" panose="02020603050405020304" pitchFamily="18" charset="0"/>
              </a:rPr>
              <a:t>benefit</a:t>
            </a:r>
          </a:p>
          <a:p>
            <a:pPr marL="777240" marR="1148715" indent="-457200">
              <a:lnSpc>
                <a:spcPts val="5050"/>
              </a:lnSpc>
              <a:spcBef>
                <a:spcPts val="445"/>
              </a:spcBef>
              <a:buFont typeface="Wingdings" panose="05000000000000000000" pitchFamily="2" charset="2"/>
              <a:buChar char="q"/>
            </a:pPr>
            <a:r>
              <a:rPr spc="-5" dirty="0">
                <a:solidFill>
                  <a:schemeClr val="tx1"/>
                </a:solidFill>
                <a:latin typeface="Times New Roman" panose="02020603050405020304" pitchFamily="18" charset="0"/>
                <a:cs typeface="Times New Roman" panose="02020603050405020304" pitchFamily="18" charset="0"/>
              </a:rPr>
              <a:t>Present value of benefit accruing </a:t>
            </a:r>
            <a:r>
              <a:rPr b="1" dirty="0">
                <a:solidFill>
                  <a:schemeClr val="tx1"/>
                </a:solidFill>
                <a:latin typeface="Times New Roman" panose="02020603050405020304" pitchFamily="18" charset="0"/>
                <a:cs typeface="Times New Roman" panose="02020603050405020304" pitchFamily="18" charset="0"/>
              </a:rPr>
              <a:t>n </a:t>
            </a:r>
            <a:r>
              <a:rPr spc="-5" dirty="0">
                <a:solidFill>
                  <a:schemeClr val="tx1"/>
                </a:solidFill>
                <a:latin typeface="Times New Roman" panose="02020603050405020304" pitchFamily="18" charset="0"/>
                <a:cs typeface="Times New Roman" panose="02020603050405020304" pitchFamily="18" charset="0"/>
              </a:rPr>
              <a:t>months later is:  </a:t>
            </a:r>
            <a:r>
              <a:rPr lang="en-US" spc="-5" dirty="0">
                <a:solidFill>
                  <a:schemeClr val="tx1"/>
                </a:solidFill>
                <a:latin typeface="Times New Roman" panose="02020603050405020304" pitchFamily="18" charset="0"/>
                <a:cs typeface="Times New Roman" panose="02020603050405020304" pitchFamily="18" charset="0"/>
              </a:rPr>
              <a:t> </a:t>
            </a:r>
            <a:r>
              <a:rPr lang="en-US" spc="-5" dirty="0" smtClean="0">
                <a:solidFill>
                  <a:schemeClr val="tx1"/>
                </a:solidFill>
                <a:latin typeface="Times New Roman" panose="02020603050405020304" pitchFamily="18" charset="0"/>
                <a:cs typeface="Times New Roman" panose="02020603050405020304" pitchFamily="18" charset="0"/>
              </a:rPr>
              <a:t>                       </a:t>
            </a:r>
          </a:p>
          <a:p>
            <a:pPr marL="320040" marR="1148715" indent="0">
              <a:lnSpc>
                <a:spcPts val="5050"/>
              </a:lnSpc>
              <a:spcBef>
                <a:spcPts val="445"/>
              </a:spcBef>
              <a:buNone/>
            </a:pPr>
            <a:r>
              <a:rPr lang="en-US" spc="-5" dirty="0">
                <a:solidFill>
                  <a:schemeClr val="tx1"/>
                </a:solidFill>
                <a:latin typeface="Times New Roman" panose="02020603050405020304" pitchFamily="18" charset="0"/>
                <a:cs typeface="Times New Roman" panose="02020603050405020304" pitchFamily="18" charset="0"/>
              </a:rPr>
              <a:t> </a:t>
            </a:r>
            <a:r>
              <a:rPr lang="en-US" spc="-5" dirty="0" smtClean="0">
                <a:solidFill>
                  <a:schemeClr val="tx1"/>
                </a:solidFill>
                <a:latin typeface="Times New Roman" panose="02020603050405020304" pitchFamily="18" charset="0"/>
                <a:cs typeface="Times New Roman" panose="02020603050405020304" pitchFamily="18" charset="0"/>
              </a:rPr>
              <a:t>                      </a:t>
            </a:r>
            <a:r>
              <a:rPr spc="-5" dirty="0" smtClean="0">
                <a:solidFill>
                  <a:schemeClr val="tx1"/>
                </a:solidFill>
                <a:latin typeface="Times New Roman" panose="02020603050405020304" pitchFamily="18" charset="0"/>
                <a:cs typeface="Times New Roman" panose="02020603050405020304" pitchFamily="18" charset="0"/>
              </a:rPr>
              <a:t>Present </a:t>
            </a:r>
            <a:r>
              <a:rPr spc="-5" dirty="0">
                <a:solidFill>
                  <a:schemeClr val="tx1"/>
                </a:solidFill>
                <a:latin typeface="Times New Roman" panose="02020603050405020304" pitchFamily="18" charset="0"/>
                <a:cs typeface="Times New Roman" panose="02020603050405020304" pitchFamily="18" charset="0"/>
              </a:rPr>
              <a:t>value </a:t>
            </a:r>
            <a:r>
              <a:rPr dirty="0">
                <a:solidFill>
                  <a:schemeClr val="tx1"/>
                </a:solidFill>
                <a:latin typeface="Times New Roman" panose="02020603050405020304" pitchFamily="18" charset="0"/>
                <a:cs typeface="Times New Roman" panose="02020603050405020304" pitchFamily="18" charset="0"/>
              </a:rPr>
              <a:t>=</a:t>
            </a:r>
            <a:r>
              <a:rPr spc="-50" dirty="0">
                <a:solidFill>
                  <a:schemeClr val="tx1"/>
                </a:solidFill>
                <a:latin typeface="Times New Roman" panose="02020603050405020304" pitchFamily="18" charset="0"/>
                <a:cs typeface="Times New Roman" panose="02020603050405020304" pitchFamily="18" charset="0"/>
              </a:rPr>
              <a:t> </a:t>
            </a:r>
            <a:r>
              <a:rPr b="1" i="1" spc="-5" dirty="0">
                <a:solidFill>
                  <a:schemeClr val="tx1"/>
                </a:solidFill>
                <a:latin typeface="Times New Roman" panose="02020603050405020304" pitchFamily="18" charset="0"/>
                <a:cs typeface="Times New Roman" panose="02020603050405020304" pitchFamily="18" charset="0"/>
              </a:rPr>
              <a:t>x</a:t>
            </a:r>
            <a:r>
              <a:rPr b="1" spc="-5" dirty="0">
                <a:solidFill>
                  <a:schemeClr val="tx1"/>
                </a:solidFill>
                <a:latin typeface="Times New Roman" panose="02020603050405020304" pitchFamily="18" charset="0"/>
                <a:cs typeface="Times New Roman" panose="02020603050405020304" pitchFamily="18" charset="0"/>
              </a:rPr>
              <a:t>/(1+</a:t>
            </a:r>
            <a:r>
              <a:rPr b="1" i="1" spc="-5" dirty="0">
                <a:solidFill>
                  <a:schemeClr val="tx1"/>
                </a:solidFill>
                <a:latin typeface="Times New Roman" panose="02020603050405020304" pitchFamily="18" charset="0"/>
                <a:cs typeface="Times New Roman" panose="02020603050405020304" pitchFamily="18" charset="0"/>
              </a:rPr>
              <a:t>r</a:t>
            </a:r>
            <a:r>
              <a:rPr b="1" spc="-5" dirty="0">
                <a:solidFill>
                  <a:schemeClr val="tx1"/>
                </a:solidFill>
                <a:latin typeface="Times New Roman" panose="02020603050405020304" pitchFamily="18" charset="0"/>
                <a:cs typeface="Times New Roman" panose="02020603050405020304" pitchFamily="18" charset="0"/>
              </a:rPr>
              <a:t>)</a:t>
            </a:r>
            <a:r>
              <a:rPr sz="2850" b="1" i="1" spc="-7" baseline="23391" dirty="0">
                <a:solidFill>
                  <a:schemeClr val="tx1"/>
                </a:solidFill>
                <a:latin typeface="Times New Roman" panose="02020603050405020304" pitchFamily="18" charset="0"/>
                <a:cs typeface="Times New Roman" panose="02020603050405020304" pitchFamily="18" charset="0"/>
              </a:rPr>
              <a:t>n</a:t>
            </a:r>
            <a:endParaRPr sz="2850" baseline="23391" dirty="0">
              <a:solidFill>
                <a:schemeClr val="tx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69950" y="520700"/>
            <a:ext cx="7525003" cy="738664"/>
          </a:xfrm>
          <a:prstGeom prst="rect">
            <a:avLst/>
          </a:prstGeom>
        </p:spPr>
        <p:txBody>
          <a:bodyPr vert="horz" wrap="square" lIns="0" tIns="0" rIns="0" bIns="0" rtlCol="0">
            <a:spAutoFit/>
          </a:bodyPr>
          <a:lstStyle/>
          <a:p>
            <a:pPr marL="2247900">
              <a:lnSpc>
                <a:spcPct val="100000"/>
              </a:lnSpc>
            </a:pPr>
            <a:r>
              <a:rPr lang="en-US" sz="4800" b="1" u="sng" spc="-5" dirty="0" smtClean="0">
                <a:solidFill>
                  <a:srgbClr val="0070C0"/>
                </a:solidFill>
                <a:latin typeface="Times New Roman" panose="02020603050405020304" pitchFamily="18" charset="0"/>
                <a:cs typeface="Times New Roman" panose="02020603050405020304" pitchFamily="18" charset="0"/>
              </a:rPr>
              <a:t>Cost-Benefit</a:t>
            </a:r>
            <a:endParaRPr lang="en-US" sz="4800" b="1" u="sng" spc="-5" dirty="0">
              <a:solidFill>
                <a:srgbClr val="0070C0"/>
              </a:solidFill>
              <a:latin typeface="Times New Roman" panose="02020603050405020304" pitchFamily="18" charset="0"/>
              <a:cs typeface="Times New Roman" panose="02020603050405020304" pitchFamily="18" charset="0"/>
            </a:endParaRPr>
          </a:p>
        </p:txBody>
      </p:sp>
      <p:sp>
        <p:nvSpPr>
          <p:cNvPr id="4" name="object 4"/>
          <p:cNvSpPr txBox="1"/>
          <p:nvPr/>
        </p:nvSpPr>
        <p:spPr>
          <a:xfrm>
            <a:off x="520700" y="2059583"/>
            <a:ext cx="8001000" cy="307777"/>
          </a:xfrm>
          <a:prstGeom prst="rect">
            <a:avLst/>
          </a:prstGeom>
        </p:spPr>
        <p:txBody>
          <a:bodyPr vert="horz" wrap="square" lIns="0" tIns="0" rIns="0" bIns="0" rtlCol="0">
            <a:spAutoFit/>
          </a:bodyPr>
          <a:lstStyle/>
          <a:p>
            <a:pPr marL="12700">
              <a:lnSpc>
                <a:spcPct val="100000"/>
              </a:lnSpc>
              <a:spcBef>
                <a:spcPts val="1200"/>
              </a:spcBef>
            </a:pPr>
            <a:r>
              <a:rPr sz="2000" b="1" spc="-5" dirty="0" smtClean="0">
                <a:latin typeface="Times New Roman"/>
                <a:cs typeface="Times New Roman"/>
              </a:rPr>
              <a:t>This </a:t>
            </a:r>
            <a:r>
              <a:rPr sz="2000" b="1" spc="-5" dirty="0">
                <a:latin typeface="Times New Roman"/>
                <a:cs typeface="Times New Roman"/>
              </a:rPr>
              <a:t>account for the fact that benefits each month will also earn</a:t>
            </a:r>
            <a:r>
              <a:rPr sz="2000" b="1" spc="75" dirty="0">
                <a:latin typeface="Times New Roman"/>
                <a:cs typeface="Times New Roman"/>
              </a:rPr>
              <a:t> </a:t>
            </a:r>
            <a:r>
              <a:rPr sz="2000" b="1" spc="-10" dirty="0">
                <a:latin typeface="Times New Roman"/>
                <a:cs typeface="Times New Roman"/>
              </a:rPr>
              <a:t>interest</a:t>
            </a:r>
            <a:endParaRPr sz="2000" b="1" dirty="0">
              <a:latin typeface="Times New Roman"/>
              <a:cs typeface="Times New Roman"/>
            </a:endParaRPr>
          </a:p>
        </p:txBody>
      </p:sp>
      <p:sp>
        <p:nvSpPr>
          <p:cNvPr id="7" name="object 7"/>
          <p:cNvSpPr txBox="1"/>
          <p:nvPr/>
        </p:nvSpPr>
        <p:spPr>
          <a:xfrm>
            <a:off x="357250" y="5549900"/>
            <a:ext cx="7631050" cy="307777"/>
          </a:xfrm>
          <a:prstGeom prst="rect">
            <a:avLst/>
          </a:prstGeom>
        </p:spPr>
        <p:txBody>
          <a:bodyPr vert="horz" wrap="square" lIns="0" tIns="0" rIns="0" bIns="0" rtlCol="0">
            <a:spAutoFit/>
          </a:bodyPr>
          <a:lstStyle/>
          <a:p>
            <a:pPr marL="12700">
              <a:lnSpc>
                <a:spcPct val="100000"/>
              </a:lnSpc>
            </a:pPr>
            <a:r>
              <a:rPr sz="2000" b="1" spc="-5" dirty="0">
                <a:latin typeface="Times New Roman"/>
                <a:cs typeface="Times New Roman"/>
              </a:rPr>
              <a:t>This also give us less than 5 months as pay back</a:t>
            </a:r>
            <a:r>
              <a:rPr sz="2000" b="1" dirty="0">
                <a:latin typeface="Times New Roman"/>
                <a:cs typeface="Times New Roman"/>
              </a:rPr>
              <a:t> </a:t>
            </a:r>
            <a:r>
              <a:rPr sz="2000" b="1" spc="-5" dirty="0">
                <a:latin typeface="Times New Roman"/>
                <a:cs typeface="Times New Roman"/>
              </a:rPr>
              <a:t>period</a:t>
            </a:r>
            <a:endParaRPr sz="2000" b="1" dirty="0">
              <a:latin typeface="Times New Roman"/>
              <a:cs typeface="Times New Roman"/>
            </a:endParaRPr>
          </a:p>
        </p:txBody>
      </p:sp>
      <p:graphicFrame>
        <p:nvGraphicFramePr>
          <p:cNvPr id="3" name="Table 2"/>
          <p:cNvGraphicFramePr>
            <a:graphicFrameLocks noGrp="1"/>
          </p:cNvGraphicFramePr>
          <p:nvPr>
            <p:extLst>
              <p:ext uri="{D42A27DB-BD31-4B8C-83A1-F6EECF244321}">
                <p14:modId xmlns:p14="http://schemas.microsoft.com/office/powerpoint/2010/main" val="1040058195"/>
              </p:ext>
            </p:extLst>
          </p:nvPr>
        </p:nvGraphicFramePr>
        <p:xfrm>
          <a:off x="400344" y="2527806"/>
          <a:ext cx="7924799" cy="2906473"/>
        </p:xfrm>
        <a:graphic>
          <a:graphicData uri="http://schemas.openxmlformats.org/drawingml/2006/table">
            <a:tbl>
              <a:tblPr firstRow="1" bandRow="1">
                <a:tableStyleId>{8799B23B-EC83-4686-B30A-512413B5E67A}</a:tableStyleId>
              </a:tblPr>
              <a:tblGrid>
                <a:gridCol w="1066799"/>
                <a:gridCol w="1066800"/>
                <a:gridCol w="1828800"/>
                <a:gridCol w="2339441"/>
                <a:gridCol w="1622959"/>
              </a:tblGrid>
              <a:tr h="711913">
                <a:tc>
                  <a:txBody>
                    <a:bodyPr/>
                    <a:lstStyle/>
                    <a:p>
                      <a:pPr algn="ctr"/>
                      <a:r>
                        <a:rPr lang="en-US" sz="1800" dirty="0" smtClean="0">
                          <a:latin typeface="Times New Roman" panose="02020603050405020304" pitchFamily="18" charset="0"/>
                          <a:cs typeface="Times New Roman" panose="02020603050405020304" pitchFamily="18" charset="0"/>
                        </a:rPr>
                        <a:t>Month Value</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r>
                        <a:rPr lang="en-US" sz="1800" dirty="0" smtClean="0">
                          <a:latin typeface="Times New Roman" panose="02020603050405020304" pitchFamily="18" charset="0"/>
                          <a:cs typeface="Times New Roman" panose="02020603050405020304" pitchFamily="18" charset="0"/>
                        </a:rPr>
                        <a:t>Cost</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r>
                        <a:rPr lang="en-US" sz="1800" dirty="0" smtClean="0">
                          <a:latin typeface="Times New Roman" panose="02020603050405020304" pitchFamily="18" charset="0"/>
                          <a:cs typeface="Times New Roman" panose="02020603050405020304" pitchFamily="18" charset="0"/>
                        </a:rPr>
                        <a:t>Net-Benefit</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r>
                        <a:rPr lang="en-US" sz="1800" dirty="0" smtClean="0">
                          <a:latin typeface="Times New Roman" panose="02020603050405020304" pitchFamily="18" charset="0"/>
                          <a:cs typeface="Times New Roman" panose="02020603050405020304" pitchFamily="18" charset="0"/>
                        </a:rPr>
                        <a:t>Present Value of Benefit</a:t>
                      </a:r>
                      <a:endParaRPr lang="en-US" sz="1800" dirty="0">
                        <a:latin typeface="Times New Roman" panose="02020603050405020304" pitchFamily="18" charset="0"/>
                        <a:cs typeface="Times New Roman" panose="02020603050405020304" pitchFamily="18" charset="0"/>
                      </a:endParaRPr>
                    </a:p>
                  </a:txBody>
                  <a:tcPr/>
                </a:tc>
                <a:tc>
                  <a:txBody>
                    <a:bodyPr/>
                    <a:lstStyle/>
                    <a:p>
                      <a:pPr algn="ctr"/>
                      <a:r>
                        <a:rPr lang="en-US" sz="1800" dirty="0" smtClean="0">
                          <a:latin typeface="Times New Roman" panose="02020603050405020304" pitchFamily="18" charset="0"/>
                          <a:cs typeface="Times New Roman" panose="02020603050405020304" pitchFamily="18" charset="0"/>
                        </a:rPr>
                        <a:t>Cumulative Benefit</a:t>
                      </a:r>
                      <a:endParaRPr lang="en-US" sz="1800" dirty="0">
                        <a:latin typeface="Times New Roman" panose="02020603050405020304" pitchFamily="18" charset="0"/>
                        <a:cs typeface="Times New Roman" panose="02020603050405020304" pitchFamily="18" charset="0"/>
                      </a:endParaRPr>
                    </a:p>
                  </a:txBody>
                  <a:tcPr/>
                </a:tc>
              </a:tr>
              <a:tr h="289746">
                <a:tc>
                  <a:txBody>
                    <a:bodyPr/>
                    <a:lstStyle/>
                    <a:p>
                      <a:pPr marL="22225" algn="ctr">
                        <a:lnSpc>
                          <a:spcPct val="100000"/>
                        </a:lnSpc>
                        <a:spcBef>
                          <a:spcPts val="105"/>
                        </a:spcBef>
                      </a:pPr>
                      <a:r>
                        <a:rPr sz="1800" b="1" dirty="0" smtClean="0">
                          <a:latin typeface="Times New Roman" panose="02020603050405020304" pitchFamily="18" charset="0"/>
                          <a:cs typeface="Times New Roman" panose="02020603050405020304" pitchFamily="18" charset="0"/>
                        </a:rPr>
                        <a:t>0</a:t>
                      </a:r>
                      <a:endParaRPr sz="1800" b="1" dirty="0">
                        <a:latin typeface="Times New Roman" panose="02020603050405020304" pitchFamily="18" charset="0"/>
                        <a:cs typeface="Times New Roman" panose="02020603050405020304" pitchFamily="18" charset="0"/>
                      </a:endParaRPr>
                    </a:p>
                  </a:txBody>
                  <a:tcPr marL="0" marR="0" marT="0" marB="0"/>
                </a:tc>
                <a:tc>
                  <a:txBody>
                    <a:bodyPr/>
                    <a:lstStyle/>
                    <a:p>
                      <a:pPr algn="ctr"/>
                      <a:r>
                        <a:rPr lang="en-US" sz="1800" b="1" dirty="0" smtClean="0">
                          <a:latin typeface="Times New Roman" panose="02020603050405020304" pitchFamily="18" charset="0"/>
                          <a:cs typeface="Times New Roman" panose="02020603050405020304" pitchFamily="18" charset="0"/>
                        </a:rPr>
                        <a:t>1,30,000</a:t>
                      </a:r>
                      <a:endParaRPr lang="en-US" sz="1800" b="1" dirty="0">
                        <a:latin typeface="Times New Roman" panose="02020603050405020304" pitchFamily="18" charset="0"/>
                        <a:cs typeface="Times New Roman" panose="02020603050405020304" pitchFamily="18" charset="0"/>
                      </a:endParaRPr>
                    </a:p>
                  </a:txBody>
                  <a:tcPr/>
                </a:tc>
                <a:tc>
                  <a:txBody>
                    <a:bodyPr/>
                    <a:lstStyle/>
                    <a:p>
                      <a:pPr marL="62865" algn="ctr">
                        <a:lnSpc>
                          <a:spcPct val="100000"/>
                        </a:lnSpc>
                        <a:spcBef>
                          <a:spcPts val="405"/>
                        </a:spcBef>
                      </a:pPr>
                      <a:r>
                        <a:rPr lang="en-US" sz="1800" b="1" spc="-5" dirty="0" smtClean="0">
                          <a:latin typeface="Times New Roman" panose="02020603050405020304" pitchFamily="18" charset="0"/>
                          <a:cs typeface="Times New Roman" panose="02020603050405020304" pitchFamily="18" charset="0"/>
                        </a:rPr>
                        <a:t>0</a:t>
                      </a:r>
                      <a:endParaRPr sz="1800" b="1" dirty="0">
                        <a:latin typeface="Times New Roman" panose="02020603050405020304" pitchFamily="18" charset="0"/>
                        <a:cs typeface="Times New Roman" panose="02020603050405020304" pitchFamily="18" charset="0"/>
                      </a:endParaRPr>
                    </a:p>
                  </a:txBody>
                  <a:tcPr marL="0" marR="0" marT="0" marB="0"/>
                </a:tc>
                <a:tc>
                  <a:txBody>
                    <a:bodyPr/>
                    <a:lstStyle/>
                    <a:p>
                      <a:pPr marL="379730" algn="ctr">
                        <a:lnSpc>
                          <a:spcPct val="100000"/>
                        </a:lnSpc>
                        <a:spcBef>
                          <a:spcPts val="640"/>
                        </a:spcBef>
                      </a:pPr>
                      <a:r>
                        <a:rPr lang="en-US" sz="1800" b="1" dirty="0" smtClean="0">
                          <a:latin typeface="Times New Roman" panose="02020603050405020304" pitchFamily="18" charset="0"/>
                          <a:cs typeface="Times New Roman" panose="02020603050405020304" pitchFamily="18" charset="0"/>
                        </a:rPr>
                        <a:t>0</a:t>
                      </a:r>
                      <a:endParaRPr sz="1800" b="1" dirty="0">
                        <a:latin typeface="Times New Roman" panose="02020603050405020304" pitchFamily="18" charset="0"/>
                        <a:cs typeface="Times New Roman" panose="02020603050405020304" pitchFamily="18" charset="0"/>
                      </a:endParaRPr>
                    </a:p>
                  </a:txBody>
                  <a:tcPr marL="0" marR="0" marT="0" marB="0"/>
                </a:tc>
                <a:tc>
                  <a:txBody>
                    <a:bodyPr/>
                    <a:lstStyle/>
                    <a:p>
                      <a:pPr algn="ctr"/>
                      <a:endParaRPr lang="en-US" sz="1800" b="1" dirty="0">
                        <a:latin typeface="Times New Roman" panose="02020603050405020304" pitchFamily="18" charset="0"/>
                        <a:cs typeface="Times New Roman" panose="02020603050405020304" pitchFamily="18" charset="0"/>
                      </a:endParaRPr>
                    </a:p>
                  </a:txBody>
                  <a:tcPr/>
                </a:tc>
              </a:tr>
              <a:tr h="289746">
                <a:tc>
                  <a:txBody>
                    <a:bodyPr/>
                    <a:lstStyle/>
                    <a:p>
                      <a:pPr marL="22225" algn="ctr">
                        <a:lnSpc>
                          <a:spcPct val="100000"/>
                        </a:lnSpc>
                        <a:spcBef>
                          <a:spcPts val="405"/>
                        </a:spcBef>
                      </a:pPr>
                      <a:r>
                        <a:rPr sz="1800" b="1" dirty="0">
                          <a:latin typeface="Times New Roman" panose="02020603050405020304" pitchFamily="18" charset="0"/>
                          <a:cs typeface="Times New Roman" panose="02020603050405020304" pitchFamily="18" charset="0"/>
                        </a:rPr>
                        <a:t>1</a:t>
                      </a:r>
                    </a:p>
                  </a:txBody>
                  <a:tcPr marL="0" marR="0" marT="0" marB="0"/>
                </a:tc>
                <a:tc>
                  <a:txBody>
                    <a:bodyPr/>
                    <a:lstStyle/>
                    <a:p>
                      <a:pPr algn="ctr"/>
                      <a:endParaRPr lang="en-US" sz="1800" b="1" dirty="0">
                        <a:latin typeface="Times New Roman" panose="02020603050405020304" pitchFamily="18" charset="0"/>
                        <a:cs typeface="Times New Roman" panose="02020603050405020304" pitchFamily="18" charset="0"/>
                      </a:endParaRPr>
                    </a:p>
                  </a:txBody>
                  <a:tcPr/>
                </a:tc>
                <a:tc>
                  <a:txBody>
                    <a:bodyPr/>
                    <a:lstStyle/>
                    <a:p>
                      <a:pPr marL="62865" algn="ctr">
                        <a:lnSpc>
                          <a:spcPct val="100000"/>
                        </a:lnSpc>
                        <a:spcBef>
                          <a:spcPts val="405"/>
                        </a:spcBef>
                      </a:pPr>
                      <a:r>
                        <a:rPr sz="1800" b="1" spc="-5" dirty="0" smtClean="0">
                          <a:latin typeface="Times New Roman" panose="02020603050405020304" pitchFamily="18" charset="0"/>
                          <a:cs typeface="Times New Roman" panose="02020603050405020304" pitchFamily="18" charset="0"/>
                        </a:rPr>
                        <a:t>31,740</a:t>
                      </a:r>
                      <a:endParaRPr sz="1800" b="1" dirty="0">
                        <a:latin typeface="Times New Roman" panose="02020603050405020304" pitchFamily="18" charset="0"/>
                        <a:cs typeface="Times New Roman" panose="02020603050405020304" pitchFamily="18" charset="0"/>
                      </a:endParaRPr>
                    </a:p>
                  </a:txBody>
                  <a:tcPr marL="0" marR="0" marT="0" marB="0"/>
                </a:tc>
                <a:tc>
                  <a:txBody>
                    <a:bodyPr/>
                    <a:lstStyle/>
                    <a:p>
                      <a:pPr marL="379730" algn="ctr">
                        <a:lnSpc>
                          <a:spcPct val="100000"/>
                        </a:lnSpc>
                        <a:spcBef>
                          <a:spcPts val="640"/>
                        </a:spcBef>
                      </a:pPr>
                      <a:r>
                        <a:rPr lang="en-US" sz="1800" b="1" dirty="0" smtClean="0">
                          <a:latin typeface="Times New Roman" panose="02020603050405020304" pitchFamily="18" charset="0"/>
                          <a:cs typeface="Times New Roman" panose="02020603050405020304" pitchFamily="18" charset="0"/>
                        </a:rPr>
                        <a:t>31271</a:t>
                      </a:r>
                      <a:endParaRPr sz="1800" b="1" dirty="0">
                        <a:latin typeface="Times New Roman" panose="02020603050405020304" pitchFamily="18" charset="0"/>
                        <a:cs typeface="Times New Roman" panose="02020603050405020304" pitchFamily="18" charset="0"/>
                      </a:endParaRPr>
                    </a:p>
                  </a:txBody>
                  <a:tcPr marL="0" marR="0" marT="0" marB="0"/>
                </a:tc>
                <a:tc>
                  <a:txBody>
                    <a:bodyPr/>
                    <a:lstStyle/>
                    <a:p>
                      <a:pPr marL="262255" algn="ctr">
                        <a:lnSpc>
                          <a:spcPct val="100000"/>
                        </a:lnSpc>
                        <a:spcBef>
                          <a:spcPts val="405"/>
                        </a:spcBef>
                      </a:pPr>
                      <a:r>
                        <a:rPr sz="1800" b="1" spc="-5" dirty="0">
                          <a:latin typeface="Times New Roman" panose="02020603050405020304" pitchFamily="18" charset="0"/>
                          <a:cs typeface="Times New Roman" panose="02020603050405020304" pitchFamily="18" charset="0"/>
                        </a:rPr>
                        <a:t>31271</a:t>
                      </a:r>
                      <a:endParaRPr sz="1800" b="1" dirty="0">
                        <a:latin typeface="Times New Roman" panose="02020603050405020304" pitchFamily="18" charset="0"/>
                        <a:cs typeface="Times New Roman" panose="02020603050405020304" pitchFamily="18" charset="0"/>
                      </a:endParaRPr>
                    </a:p>
                  </a:txBody>
                  <a:tcPr marL="0" marR="0" marT="0" marB="0"/>
                </a:tc>
              </a:tr>
              <a:tr h="289746">
                <a:tc>
                  <a:txBody>
                    <a:bodyPr/>
                    <a:lstStyle/>
                    <a:p>
                      <a:pPr marL="22225" algn="ctr">
                        <a:lnSpc>
                          <a:spcPct val="100000"/>
                        </a:lnSpc>
                        <a:spcBef>
                          <a:spcPts val="405"/>
                        </a:spcBef>
                      </a:pPr>
                      <a:r>
                        <a:rPr sz="1800" b="1" dirty="0">
                          <a:latin typeface="Times New Roman" panose="02020603050405020304" pitchFamily="18" charset="0"/>
                          <a:cs typeface="Times New Roman" panose="02020603050405020304" pitchFamily="18" charset="0"/>
                        </a:rPr>
                        <a:t>2</a:t>
                      </a:r>
                    </a:p>
                  </a:txBody>
                  <a:tcPr marL="0" marR="0" marT="0" marB="0"/>
                </a:tc>
                <a:tc>
                  <a:txBody>
                    <a:bodyPr/>
                    <a:lstStyle/>
                    <a:p>
                      <a:pPr algn="ctr"/>
                      <a:endParaRPr lang="en-US" sz="1800" b="1">
                        <a:latin typeface="Times New Roman" panose="02020603050405020304" pitchFamily="18" charset="0"/>
                        <a:cs typeface="Times New Roman" panose="02020603050405020304" pitchFamily="18" charset="0"/>
                      </a:endParaRPr>
                    </a:p>
                  </a:txBody>
                  <a:tcPr/>
                </a:tc>
                <a:tc>
                  <a:txBody>
                    <a:bodyPr/>
                    <a:lstStyle/>
                    <a:p>
                      <a:pPr marL="62865" algn="ctr">
                        <a:lnSpc>
                          <a:spcPct val="100000"/>
                        </a:lnSpc>
                        <a:spcBef>
                          <a:spcPts val="405"/>
                        </a:spcBef>
                      </a:pPr>
                      <a:r>
                        <a:rPr sz="1800" b="1" spc="-5" dirty="0">
                          <a:latin typeface="Times New Roman" panose="02020603050405020304" pitchFamily="18" charset="0"/>
                          <a:cs typeface="Times New Roman" panose="02020603050405020304" pitchFamily="18" charset="0"/>
                        </a:rPr>
                        <a:t>31,740</a:t>
                      </a:r>
                      <a:endParaRPr sz="1800" b="1" dirty="0">
                        <a:latin typeface="Times New Roman" panose="02020603050405020304" pitchFamily="18" charset="0"/>
                        <a:cs typeface="Times New Roman" panose="02020603050405020304" pitchFamily="18" charset="0"/>
                      </a:endParaRPr>
                    </a:p>
                  </a:txBody>
                  <a:tcPr marL="0" marR="0" marT="0" marB="0"/>
                </a:tc>
                <a:tc>
                  <a:txBody>
                    <a:bodyPr/>
                    <a:lstStyle/>
                    <a:p>
                      <a:pPr marL="392430" algn="ctr">
                        <a:lnSpc>
                          <a:spcPct val="100000"/>
                        </a:lnSpc>
                        <a:spcBef>
                          <a:spcPts val="405"/>
                        </a:spcBef>
                      </a:pPr>
                      <a:r>
                        <a:rPr sz="1800" b="1" spc="-5" dirty="0">
                          <a:latin typeface="Times New Roman" panose="02020603050405020304" pitchFamily="18" charset="0"/>
                          <a:cs typeface="Times New Roman" panose="02020603050405020304" pitchFamily="18" charset="0"/>
                        </a:rPr>
                        <a:t>30809</a:t>
                      </a:r>
                      <a:endParaRPr sz="1800" b="1" dirty="0">
                        <a:latin typeface="Times New Roman" panose="02020603050405020304" pitchFamily="18" charset="0"/>
                        <a:cs typeface="Times New Roman" panose="02020603050405020304" pitchFamily="18" charset="0"/>
                      </a:endParaRPr>
                    </a:p>
                  </a:txBody>
                  <a:tcPr marL="0" marR="0" marT="0" marB="0"/>
                </a:tc>
                <a:tc>
                  <a:txBody>
                    <a:bodyPr/>
                    <a:lstStyle/>
                    <a:p>
                      <a:pPr marL="261620" algn="ctr">
                        <a:lnSpc>
                          <a:spcPct val="100000"/>
                        </a:lnSpc>
                        <a:spcBef>
                          <a:spcPts val="405"/>
                        </a:spcBef>
                      </a:pPr>
                      <a:r>
                        <a:rPr sz="1800" b="1" spc="-5" dirty="0">
                          <a:latin typeface="Times New Roman" panose="02020603050405020304" pitchFamily="18" charset="0"/>
                          <a:cs typeface="Times New Roman" panose="02020603050405020304" pitchFamily="18" charset="0"/>
                        </a:rPr>
                        <a:t>62080</a:t>
                      </a:r>
                      <a:endParaRPr sz="1800" b="1" dirty="0">
                        <a:latin typeface="Times New Roman" panose="02020603050405020304" pitchFamily="18" charset="0"/>
                        <a:cs typeface="Times New Roman" panose="02020603050405020304" pitchFamily="18" charset="0"/>
                      </a:endParaRPr>
                    </a:p>
                  </a:txBody>
                  <a:tcPr marL="0" marR="0" marT="0" marB="0"/>
                </a:tc>
              </a:tr>
              <a:tr h="289746">
                <a:tc>
                  <a:txBody>
                    <a:bodyPr/>
                    <a:lstStyle/>
                    <a:p>
                      <a:pPr marL="22225" algn="ctr">
                        <a:lnSpc>
                          <a:spcPct val="100000"/>
                        </a:lnSpc>
                        <a:spcBef>
                          <a:spcPts val="405"/>
                        </a:spcBef>
                      </a:pPr>
                      <a:r>
                        <a:rPr sz="1800" b="1" dirty="0">
                          <a:latin typeface="Times New Roman" panose="02020603050405020304" pitchFamily="18" charset="0"/>
                          <a:cs typeface="Times New Roman" panose="02020603050405020304" pitchFamily="18" charset="0"/>
                        </a:rPr>
                        <a:t>3</a:t>
                      </a:r>
                    </a:p>
                  </a:txBody>
                  <a:tcPr marL="0" marR="0" marT="0" marB="0"/>
                </a:tc>
                <a:tc>
                  <a:txBody>
                    <a:bodyPr/>
                    <a:lstStyle/>
                    <a:p>
                      <a:pPr algn="ctr"/>
                      <a:endParaRPr lang="en-US" sz="1800" b="1">
                        <a:latin typeface="Times New Roman" panose="02020603050405020304" pitchFamily="18" charset="0"/>
                        <a:cs typeface="Times New Roman" panose="02020603050405020304" pitchFamily="18" charset="0"/>
                      </a:endParaRPr>
                    </a:p>
                  </a:txBody>
                  <a:tcPr/>
                </a:tc>
                <a:tc>
                  <a:txBody>
                    <a:bodyPr/>
                    <a:lstStyle/>
                    <a:p>
                      <a:pPr marL="62865" algn="ctr">
                        <a:lnSpc>
                          <a:spcPct val="100000"/>
                        </a:lnSpc>
                        <a:spcBef>
                          <a:spcPts val="405"/>
                        </a:spcBef>
                      </a:pPr>
                      <a:r>
                        <a:rPr sz="1800" b="1" spc="-5" dirty="0">
                          <a:latin typeface="Times New Roman" panose="02020603050405020304" pitchFamily="18" charset="0"/>
                          <a:cs typeface="Times New Roman" panose="02020603050405020304" pitchFamily="18" charset="0"/>
                        </a:rPr>
                        <a:t>31,740</a:t>
                      </a:r>
                      <a:endParaRPr sz="1800" b="1" dirty="0">
                        <a:latin typeface="Times New Roman" panose="02020603050405020304" pitchFamily="18" charset="0"/>
                        <a:cs typeface="Times New Roman" panose="02020603050405020304" pitchFamily="18" charset="0"/>
                      </a:endParaRPr>
                    </a:p>
                  </a:txBody>
                  <a:tcPr marL="0" marR="0" marT="0" marB="0"/>
                </a:tc>
                <a:tc>
                  <a:txBody>
                    <a:bodyPr/>
                    <a:lstStyle/>
                    <a:p>
                      <a:pPr marL="392430" algn="ctr">
                        <a:lnSpc>
                          <a:spcPct val="100000"/>
                        </a:lnSpc>
                        <a:spcBef>
                          <a:spcPts val="405"/>
                        </a:spcBef>
                      </a:pPr>
                      <a:r>
                        <a:rPr sz="1800" b="1" spc="-5" dirty="0">
                          <a:latin typeface="Times New Roman" panose="02020603050405020304" pitchFamily="18" charset="0"/>
                          <a:cs typeface="Times New Roman" panose="02020603050405020304" pitchFamily="18" charset="0"/>
                        </a:rPr>
                        <a:t>30354</a:t>
                      </a:r>
                      <a:endParaRPr sz="1800" b="1" dirty="0">
                        <a:latin typeface="Times New Roman" panose="02020603050405020304" pitchFamily="18" charset="0"/>
                        <a:cs typeface="Times New Roman" panose="02020603050405020304" pitchFamily="18" charset="0"/>
                      </a:endParaRPr>
                    </a:p>
                  </a:txBody>
                  <a:tcPr marL="0" marR="0" marT="0" marB="0"/>
                </a:tc>
                <a:tc>
                  <a:txBody>
                    <a:bodyPr/>
                    <a:lstStyle/>
                    <a:p>
                      <a:pPr marL="261620" algn="ctr">
                        <a:lnSpc>
                          <a:spcPct val="100000"/>
                        </a:lnSpc>
                        <a:spcBef>
                          <a:spcPts val="405"/>
                        </a:spcBef>
                      </a:pPr>
                      <a:r>
                        <a:rPr sz="1800" b="1" spc="-5" dirty="0">
                          <a:latin typeface="Times New Roman" panose="02020603050405020304" pitchFamily="18" charset="0"/>
                          <a:cs typeface="Times New Roman" panose="02020603050405020304" pitchFamily="18" charset="0"/>
                        </a:rPr>
                        <a:t>92434</a:t>
                      </a:r>
                      <a:endParaRPr sz="1800" b="1" dirty="0">
                        <a:latin typeface="Times New Roman" panose="02020603050405020304" pitchFamily="18" charset="0"/>
                        <a:cs typeface="Times New Roman" panose="02020603050405020304" pitchFamily="18" charset="0"/>
                      </a:endParaRPr>
                    </a:p>
                  </a:txBody>
                  <a:tcPr marL="0" marR="0" marT="0" marB="0"/>
                </a:tc>
              </a:tr>
              <a:tr h="289746">
                <a:tc>
                  <a:txBody>
                    <a:bodyPr/>
                    <a:lstStyle/>
                    <a:p>
                      <a:pPr marL="22225" algn="ctr">
                        <a:lnSpc>
                          <a:spcPct val="100000"/>
                        </a:lnSpc>
                        <a:spcBef>
                          <a:spcPts val="405"/>
                        </a:spcBef>
                      </a:pPr>
                      <a:r>
                        <a:rPr sz="1800" b="1" dirty="0">
                          <a:latin typeface="Times New Roman" panose="02020603050405020304" pitchFamily="18" charset="0"/>
                          <a:cs typeface="Times New Roman" panose="02020603050405020304" pitchFamily="18" charset="0"/>
                        </a:rPr>
                        <a:t>4</a:t>
                      </a:r>
                    </a:p>
                  </a:txBody>
                  <a:tcPr marL="0" marR="0" marT="0" marB="0"/>
                </a:tc>
                <a:tc>
                  <a:txBody>
                    <a:bodyPr/>
                    <a:lstStyle/>
                    <a:p>
                      <a:pPr algn="ctr"/>
                      <a:endParaRPr lang="en-US" sz="1800" b="1" dirty="0">
                        <a:latin typeface="Times New Roman" panose="02020603050405020304" pitchFamily="18" charset="0"/>
                        <a:cs typeface="Times New Roman" panose="02020603050405020304" pitchFamily="18" charset="0"/>
                      </a:endParaRPr>
                    </a:p>
                  </a:txBody>
                  <a:tcPr/>
                </a:tc>
                <a:tc>
                  <a:txBody>
                    <a:bodyPr/>
                    <a:lstStyle/>
                    <a:p>
                      <a:pPr marL="62865" algn="ctr">
                        <a:lnSpc>
                          <a:spcPct val="100000"/>
                        </a:lnSpc>
                        <a:spcBef>
                          <a:spcPts val="405"/>
                        </a:spcBef>
                      </a:pPr>
                      <a:r>
                        <a:rPr sz="1800" b="1" spc="-5" dirty="0">
                          <a:latin typeface="Times New Roman" panose="02020603050405020304" pitchFamily="18" charset="0"/>
                          <a:cs typeface="Times New Roman" panose="02020603050405020304" pitchFamily="18" charset="0"/>
                        </a:rPr>
                        <a:t>31,740</a:t>
                      </a:r>
                      <a:endParaRPr sz="1800" b="1" dirty="0">
                        <a:latin typeface="Times New Roman" panose="02020603050405020304" pitchFamily="18" charset="0"/>
                        <a:cs typeface="Times New Roman" panose="02020603050405020304" pitchFamily="18" charset="0"/>
                      </a:endParaRPr>
                    </a:p>
                  </a:txBody>
                  <a:tcPr marL="0" marR="0" marT="0" marB="0"/>
                </a:tc>
                <a:tc>
                  <a:txBody>
                    <a:bodyPr/>
                    <a:lstStyle/>
                    <a:p>
                      <a:pPr marL="392430" algn="ctr">
                        <a:lnSpc>
                          <a:spcPct val="100000"/>
                        </a:lnSpc>
                        <a:spcBef>
                          <a:spcPts val="405"/>
                        </a:spcBef>
                      </a:pPr>
                      <a:r>
                        <a:rPr sz="1800" b="1" spc="-5" dirty="0">
                          <a:latin typeface="Times New Roman" panose="02020603050405020304" pitchFamily="18" charset="0"/>
                          <a:cs typeface="Times New Roman" panose="02020603050405020304" pitchFamily="18" charset="0"/>
                        </a:rPr>
                        <a:t>29905</a:t>
                      </a:r>
                      <a:endParaRPr sz="1800" b="1" dirty="0">
                        <a:latin typeface="Times New Roman" panose="02020603050405020304" pitchFamily="18" charset="0"/>
                        <a:cs typeface="Times New Roman" panose="02020603050405020304" pitchFamily="18" charset="0"/>
                      </a:endParaRPr>
                    </a:p>
                  </a:txBody>
                  <a:tcPr marL="0" marR="0" marT="0" marB="0"/>
                </a:tc>
                <a:tc>
                  <a:txBody>
                    <a:bodyPr/>
                    <a:lstStyle/>
                    <a:p>
                      <a:pPr marL="261620" algn="ctr">
                        <a:lnSpc>
                          <a:spcPct val="100000"/>
                        </a:lnSpc>
                        <a:spcBef>
                          <a:spcPts val="405"/>
                        </a:spcBef>
                      </a:pPr>
                      <a:r>
                        <a:rPr sz="1800" b="1" spc="-5" dirty="0">
                          <a:latin typeface="Times New Roman" panose="02020603050405020304" pitchFamily="18" charset="0"/>
                          <a:cs typeface="Times New Roman" panose="02020603050405020304" pitchFamily="18" charset="0"/>
                        </a:rPr>
                        <a:t>122339</a:t>
                      </a:r>
                      <a:endParaRPr sz="1800" b="1" dirty="0">
                        <a:latin typeface="Times New Roman" panose="02020603050405020304" pitchFamily="18" charset="0"/>
                        <a:cs typeface="Times New Roman" panose="02020603050405020304" pitchFamily="18" charset="0"/>
                      </a:endParaRPr>
                    </a:p>
                  </a:txBody>
                  <a:tcPr marL="0" marR="0" marT="0" marB="0"/>
                </a:tc>
              </a:tr>
              <a:tr h="289746">
                <a:tc>
                  <a:txBody>
                    <a:bodyPr/>
                    <a:lstStyle/>
                    <a:p>
                      <a:pPr marL="22225" algn="ctr">
                        <a:lnSpc>
                          <a:spcPct val="100000"/>
                        </a:lnSpc>
                        <a:spcBef>
                          <a:spcPts val="405"/>
                        </a:spcBef>
                      </a:pPr>
                      <a:r>
                        <a:rPr lang="en-US" sz="1800" b="1" dirty="0" smtClean="0">
                          <a:latin typeface="Times New Roman" panose="02020603050405020304" pitchFamily="18" charset="0"/>
                          <a:cs typeface="Times New Roman" panose="02020603050405020304" pitchFamily="18" charset="0"/>
                        </a:rPr>
                        <a:t>5</a:t>
                      </a:r>
                      <a:endParaRPr sz="1800" b="1" dirty="0">
                        <a:latin typeface="Times New Roman" panose="02020603050405020304" pitchFamily="18" charset="0"/>
                        <a:cs typeface="Times New Roman" panose="02020603050405020304" pitchFamily="18" charset="0"/>
                      </a:endParaRPr>
                    </a:p>
                  </a:txBody>
                  <a:tcPr marL="0" marR="0" marT="0" marB="0"/>
                </a:tc>
                <a:tc>
                  <a:txBody>
                    <a:bodyPr/>
                    <a:lstStyle/>
                    <a:p>
                      <a:pPr algn="ctr"/>
                      <a:endParaRPr lang="en-US" sz="1800" b="1" dirty="0">
                        <a:latin typeface="Times New Roman" panose="02020603050405020304" pitchFamily="18" charset="0"/>
                        <a:cs typeface="Times New Roman" panose="02020603050405020304" pitchFamily="18" charset="0"/>
                      </a:endParaRPr>
                    </a:p>
                  </a:txBody>
                  <a:tcPr/>
                </a:tc>
                <a:tc>
                  <a:txBody>
                    <a:bodyPr/>
                    <a:lstStyle/>
                    <a:p>
                      <a:pPr marL="62865" algn="ctr">
                        <a:lnSpc>
                          <a:spcPct val="100000"/>
                        </a:lnSpc>
                        <a:spcBef>
                          <a:spcPts val="405"/>
                        </a:spcBef>
                      </a:pPr>
                      <a:r>
                        <a:rPr sz="1800" b="1" spc="-5" dirty="0">
                          <a:latin typeface="Times New Roman" panose="02020603050405020304" pitchFamily="18" charset="0"/>
                          <a:cs typeface="Times New Roman" panose="02020603050405020304" pitchFamily="18" charset="0"/>
                        </a:rPr>
                        <a:t>31,740</a:t>
                      </a:r>
                      <a:endParaRPr sz="1800" b="1" dirty="0">
                        <a:latin typeface="Times New Roman" panose="02020603050405020304" pitchFamily="18" charset="0"/>
                        <a:cs typeface="Times New Roman" panose="02020603050405020304" pitchFamily="18" charset="0"/>
                      </a:endParaRPr>
                    </a:p>
                  </a:txBody>
                  <a:tcPr marL="0" marR="0" marT="0" marB="0"/>
                </a:tc>
                <a:tc>
                  <a:txBody>
                    <a:bodyPr/>
                    <a:lstStyle/>
                    <a:p>
                      <a:pPr marL="392430" algn="ctr">
                        <a:lnSpc>
                          <a:spcPct val="100000"/>
                        </a:lnSpc>
                        <a:spcBef>
                          <a:spcPts val="405"/>
                        </a:spcBef>
                      </a:pPr>
                      <a:r>
                        <a:rPr sz="1800" b="1" spc="-5" dirty="0">
                          <a:latin typeface="Times New Roman" panose="02020603050405020304" pitchFamily="18" charset="0"/>
                          <a:cs typeface="Times New Roman" panose="02020603050405020304" pitchFamily="18" charset="0"/>
                        </a:rPr>
                        <a:t>29463</a:t>
                      </a:r>
                      <a:endParaRPr sz="1800" b="1" dirty="0">
                        <a:latin typeface="Times New Roman" panose="02020603050405020304" pitchFamily="18" charset="0"/>
                        <a:cs typeface="Times New Roman" panose="02020603050405020304" pitchFamily="18" charset="0"/>
                      </a:endParaRPr>
                    </a:p>
                  </a:txBody>
                  <a:tcPr marL="0" marR="0" marT="0" marB="0"/>
                </a:tc>
                <a:tc>
                  <a:txBody>
                    <a:bodyPr/>
                    <a:lstStyle/>
                    <a:p>
                      <a:pPr marL="261620" algn="ctr">
                        <a:lnSpc>
                          <a:spcPct val="100000"/>
                        </a:lnSpc>
                        <a:spcBef>
                          <a:spcPts val="405"/>
                        </a:spcBef>
                      </a:pPr>
                      <a:r>
                        <a:rPr sz="1800" b="1" spc="-5" dirty="0">
                          <a:latin typeface="Times New Roman" panose="02020603050405020304" pitchFamily="18" charset="0"/>
                          <a:cs typeface="Times New Roman" panose="02020603050405020304" pitchFamily="18" charset="0"/>
                        </a:rPr>
                        <a:t>151802</a:t>
                      </a:r>
                      <a:endParaRPr sz="1800" b="1" dirty="0">
                        <a:latin typeface="Times New Roman" panose="02020603050405020304" pitchFamily="18" charset="0"/>
                        <a:cs typeface="Times New Roman" panose="02020603050405020304" pitchFamily="18" charset="0"/>
                      </a:endParaRPr>
                    </a:p>
                  </a:txBody>
                  <a:tcPr marL="0" marR="0" marT="0" marB="0"/>
                </a:tc>
              </a:tr>
            </a:tbl>
          </a:graphicData>
        </a:graphic>
      </p:graphicFrame>
      <p:sp>
        <p:nvSpPr>
          <p:cNvPr id="6" name="Rectangle 5"/>
          <p:cNvSpPr/>
          <p:nvPr/>
        </p:nvSpPr>
        <p:spPr>
          <a:xfrm>
            <a:off x="-469900" y="1259364"/>
            <a:ext cx="7547419" cy="584775"/>
          </a:xfrm>
          <a:prstGeom prst="rect">
            <a:avLst/>
          </a:prstGeom>
        </p:spPr>
        <p:txBody>
          <a:bodyPr wrap="square">
            <a:spAutoFit/>
          </a:bodyPr>
          <a:lstStyle/>
          <a:p>
            <a:pPr marL="3027045" algn="just">
              <a:lnSpc>
                <a:spcPct val="100000"/>
              </a:lnSpc>
            </a:pPr>
            <a:r>
              <a:rPr lang="en-US" sz="3200" b="1" u="heavy" spc="-5" dirty="0">
                <a:solidFill>
                  <a:srgbClr val="7030A0"/>
                </a:solidFill>
                <a:latin typeface="Times New Roman"/>
                <a:cs typeface="Times New Roman"/>
              </a:rPr>
              <a:t>Present Value</a:t>
            </a:r>
            <a:r>
              <a:rPr lang="en-US" sz="3200" b="1" u="heavy" spc="-35" dirty="0">
                <a:solidFill>
                  <a:srgbClr val="7030A0"/>
                </a:solidFill>
                <a:latin typeface="Times New Roman"/>
                <a:cs typeface="Times New Roman"/>
              </a:rPr>
              <a:t> </a:t>
            </a:r>
            <a:r>
              <a:rPr lang="en-US" sz="3200" b="1" u="heavy" spc="-5" dirty="0" smtClean="0">
                <a:solidFill>
                  <a:srgbClr val="7030A0"/>
                </a:solidFill>
                <a:latin typeface="Times New Roman"/>
                <a:cs typeface="Times New Roman"/>
              </a:rPr>
              <a:t>Method</a:t>
            </a:r>
            <a:endParaRPr lang="en-US" sz="3200" dirty="0">
              <a:solidFill>
                <a:srgbClr val="7030A0"/>
              </a:solidFill>
              <a:latin typeface="Times New Roman"/>
              <a:cs typeface="Times New Roman"/>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20700" y="2197100"/>
            <a:ext cx="8454899" cy="2954655"/>
          </a:xfrm>
          <a:prstGeom prst="rect">
            <a:avLst/>
          </a:prstGeom>
        </p:spPr>
        <p:txBody>
          <a:bodyPr vert="horz" wrap="square" lIns="0" tIns="0" rIns="0" bIns="0" rtlCol="0">
            <a:spAutoFit/>
          </a:bodyPr>
          <a:lstStyle/>
          <a:p>
            <a:pPr marL="571500" indent="-571500" algn="just">
              <a:buFont typeface="Wingdings" panose="05000000000000000000" pitchFamily="2" charset="2"/>
              <a:buChar char="q"/>
            </a:pPr>
            <a:r>
              <a:rPr lang="en-US" sz="3200" dirty="0" smtClean="0">
                <a:latin typeface="Times New Roman" panose="02020603050405020304" pitchFamily="18" charset="0"/>
                <a:cs typeface="Times New Roman" panose="02020603050405020304" pitchFamily="18" charset="0"/>
              </a:rPr>
              <a:t>Feasibility </a:t>
            </a:r>
            <a:r>
              <a:rPr lang="en-US" sz="3200" dirty="0">
                <a:latin typeface="Times New Roman" panose="02020603050405020304" pitchFamily="18" charset="0"/>
                <a:cs typeface="Times New Roman" panose="02020603050405020304" pitchFamily="18" charset="0"/>
              </a:rPr>
              <a:t>analysis is </a:t>
            </a:r>
            <a:r>
              <a:rPr lang="en-US" sz="3200" dirty="0" smtClean="0">
                <a:latin typeface="Times New Roman" panose="02020603050405020304" pitchFamily="18" charset="0"/>
                <a:cs typeface="Times New Roman" panose="02020603050405020304" pitchFamily="18" charset="0"/>
              </a:rPr>
              <a:t>the process </a:t>
            </a:r>
            <a:r>
              <a:rPr lang="en-US" sz="3200" dirty="0">
                <a:latin typeface="Times New Roman" panose="02020603050405020304" pitchFamily="18" charset="0"/>
                <a:cs typeface="Times New Roman" panose="02020603050405020304" pitchFamily="18" charset="0"/>
              </a:rPr>
              <a:t>of determining </a:t>
            </a:r>
            <a:r>
              <a:rPr lang="en-US" sz="3200" dirty="0" smtClean="0">
                <a:latin typeface="Times New Roman" panose="02020603050405020304" pitchFamily="18" charset="0"/>
                <a:cs typeface="Times New Roman" panose="02020603050405020304" pitchFamily="18" charset="0"/>
              </a:rPr>
              <a:t>whether a </a:t>
            </a:r>
            <a:r>
              <a:rPr lang="en-US" sz="3200" dirty="0">
                <a:latin typeface="Times New Roman" panose="02020603050405020304" pitchFamily="18" charset="0"/>
                <a:cs typeface="Times New Roman" panose="02020603050405020304" pitchFamily="18" charset="0"/>
              </a:rPr>
              <a:t>business idea is </a:t>
            </a:r>
            <a:r>
              <a:rPr lang="en-US" sz="3200" dirty="0" smtClean="0">
                <a:latin typeface="Times New Roman" panose="02020603050405020304" pitchFamily="18" charset="0"/>
                <a:cs typeface="Times New Roman" panose="02020603050405020304" pitchFamily="18" charset="0"/>
              </a:rPr>
              <a:t>workable.</a:t>
            </a:r>
            <a:endParaRPr lang="en-US" sz="3200" dirty="0">
              <a:latin typeface="Times New Roman" panose="02020603050405020304" pitchFamily="18" charset="0"/>
              <a:cs typeface="Times New Roman" panose="02020603050405020304" pitchFamily="18" charset="0"/>
            </a:endParaRPr>
          </a:p>
          <a:p>
            <a:pPr marL="571500" indent="-571500" algn="just">
              <a:buFont typeface="Wingdings" panose="05000000000000000000" pitchFamily="2" charset="2"/>
              <a:buChar char="q"/>
            </a:pPr>
            <a:r>
              <a:rPr lang="en-US" sz="3200" dirty="0" smtClean="0">
                <a:latin typeface="Times New Roman" panose="02020603050405020304" pitchFamily="18" charset="0"/>
                <a:cs typeface="Times New Roman" panose="02020603050405020304" pitchFamily="18" charset="0"/>
              </a:rPr>
              <a:t>It </a:t>
            </a:r>
            <a:r>
              <a:rPr lang="en-US" sz="3200" dirty="0">
                <a:latin typeface="Times New Roman" panose="02020603050405020304" pitchFamily="18" charset="0"/>
                <a:cs typeface="Times New Roman" panose="02020603050405020304" pitchFamily="18" charset="0"/>
              </a:rPr>
              <a:t>is the preliminary </a:t>
            </a:r>
            <a:r>
              <a:rPr lang="en-US" sz="3200" dirty="0" smtClean="0">
                <a:latin typeface="Times New Roman" panose="02020603050405020304" pitchFamily="18" charset="0"/>
                <a:cs typeface="Times New Roman" panose="02020603050405020304" pitchFamily="18" charset="0"/>
              </a:rPr>
              <a:t>evaluation of </a:t>
            </a:r>
            <a:r>
              <a:rPr lang="en-US" sz="3200" dirty="0">
                <a:latin typeface="Times New Roman" panose="02020603050405020304" pitchFamily="18" charset="0"/>
                <a:cs typeface="Times New Roman" panose="02020603050405020304" pitchFamily="18" charset="0"/>
              </a:rPr>
              <a:t>a business idea, conducted </a:t>
            </a:r>
            <a:r>
              <a:rPr lang="en-US" sz="3200" dirty="0" smtClean="0">
                <a:latin typeface="Times New Roman" panose="02020603050405020304" pitchFamily="18" charset="0"/>
                <a:cs typeface="Times New Roman" panose="02020603050405020304" pitchFamily="18" charset="0"/>
              </a:rPr>
              <a:t>for </a:t>
            </a:r>
            <a:r>
              <a:rPr lang="en-US" sz="3200" dirty="0">
                <a:latin typeface="Times New Roman" panose="02020603050405020304" pitchFamily="18" charset="0"/>
                <a:cs typeface="Times New Roman" panose="02020603050405020304" pitchFamily="18" charset="0"/>
              </a:rPr>
              <a:t>the purpose of </a:t>
            </a:r>
            <a:r>
              <a:rPr lang="en-US" sz="3200" dirty="0" smtClean="0">
                <a:latin typeface="Times New Roman" panose="02020603050405020304" pitchFamily="18" charset="0"/>
                <a:cs typeface="Times New Roman" panose="02020603050405020304" pitchFamily="18" charset="0"/>
              </a:rPr>
              <a:t>determining whether </a:t>
            </a:r>
            <a:r>
              <a:rPr lang="en-US" sz="3200" dirty="0">
                <a:latin typeface="Times New Roman" panose="02020603050405020304" pitchFamily="18" charset="0"/>
                <a:cs typeface="Times New Roman" panose="02020603050405020304" pitchFamily="18" charset="0"/>
              </a:rPr>
              <a:t>the idea is </a:t>
            </a:r>
            <a:r>
              <a:rPr lang="en-US" sz="3200" dirty="0" smtClean="0">
                <a:latin typeface="Times New Roman" panose="02020603050405020304" pitchFamily="18" charset="0"/>
                <a:cs typeface="Times New Roman" panose="02020603050405020304" pitchFamily="18" charset="0"/>
              </a:rPr>
              <a:t>worth pursuing</a:t>
            </a:r>
            <a:r>
              <a:rPr lang="en-US" sz="3200" dirty="0">
                <a:latin typeface="Times New Roman" panose="02020603050405020304" pitchFamily="18" charset="0"/>
                <a:cs typeface="Times New Roman" panose="02020603050405020304" pitchFamily="18" charset="0"/>
              </a:rPr>
              <a:t>.</a:t>
            </a:r>
          </a:p>
        </p:txBody>
      </p:sp>
      <p:sp>
        <p:nvSpPr>
          <p:cNvPr id="11" name="TextBox 10"/>
          <p:cNvSpPr txBox="1"/>
          <p:nvPr/>
        </p:nvSpPr>
        <p:spPr>
          <a:xfrm>
            <a:off x="1739900" y="977900"/>
            <a:ext cx="5242782" cy="830997"/>
          </a:xfrm>
          <a:prstGeom prst="rect">
            <a:avLst/>
          </a:prstGeom>
          <a:noFill/>
        </p:spPr>
        <p:txBody>
          <a:bodyPr wrap="none" rtlCol="0">
            <a:spAutoFit/>
          </a:bodyPr>
          <a:lstStyle/>
          <a:p>
            <a:r>
              <a:rPr lang="en-US" sz="4800" b="1" u="sng" spc="-5" dirty="0" smtClean="0">
                <a:solidFill>
                  <a:srgbClr val="0070C0"/>
                </a:solidFill>
                <a:latin typeface="Times New Roman"/>
                <a:cs typeface="Times New Roman"/>
              </a:rPr>
              <a:t>Feasibility</a:t>
            </a:r>
            <a:r>
              <a:rPr lang="en-US" sz="4800" b="1" u="sng" spc="-85" dirty="0" smtClean="0">
                <a:solidFill>
                  <a:srgbClr val="0070C0"/>
                </a:solidFill>
                <a:latin typeface="Times New Roman"/>
                <a:cs typeface="Times New Roman"/>
              </a:rPr>
              <a:t> </a:t>
            </a:r>
            <a:r>
              <a:rPr lang="en-US" sz="4800" b="1" u="sng" spc="-5" dirty="0" smtClean="0">
                <a:solidFill>
                  <a:srgbClr val="0070C0"/>
                </a:solidFill>
                <a:latin typeface="Times New Roman"/>
                <a:cs typeface="Times New Roman"/>
              </a:rPr>
              <a:t>Analysis</a:t>
            </a:r>
            <a:endParaRPr lang="en-US" sz="4800" b="1" u="sng" dirty="0">
              <a:solidFill>
                <a:srgbClr val="0070C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96901" y="797429"/>
            <a:ext cx="8305800" cy="677108"/>
          </a:xfrm>
          <a:prstGeom prst="rect">
            <a:avLst/>
          </a:prstGeom>
        </p:spPr>
        <p:txBody>
          <a:bodyPr vert="horz" wrap="square" lIns="0" tIns="0" rIns="0" bIns="0" rtlCol="0">
            <a:spAutoFit/>
          </a:bodyPr>
          <a:lstStyle/>
          <a:p>
            <a:pPr marL="12700" algn="ctr">
              <a:lnSpc>
                <a:spcPct val="100000"/>
              </a:lnSpc>
            </a:pPr>
            <a:r>
              <a:rPr lang="en-US" sz="4400" b="1" u="sng" spc="-5" dirty="0" smtClean="0">
                <a:solidFill>
                  <a:srgbClr val="0070C0"/>
                </a:solidFill>
                <a:latin typeface="Times New Roman" panose="02020603050405020304" pitchFamily="18" charset="0"/>
                <a:cs typeface="Times New Roman" panose="02020603050405020304" pitchFamily="18" charset="0"/>
              </a:rPr>
              <a:t>Structure of Executive Summary</a:t>
            </a:r>
            <a:endParaRPr lang="en-US" sz="4400" b="1" u="sng" spc="-5" dirty="0">
              <a:solidFill>
                <a:srgbClr val="0070C0"/>
              </a:solidFill>
              <a:latin typeface="Times New Roman" panose="02020603050405020304" pitchFamily="18" charset="0"/>
              <a:cs typeface="Times New Roman" panose="02020603050405020304" pitchFamily="18" charset="0"/>
            </a:endParaRPr>
          </a:p>
        </p:txBody>
      </p:sp>
      <p:sp>
        <p:nvSpPr>
          <p:cNvPr id="4" name="object 4"/>
          <p:cNvSpPr txBox="1"/>
          <p:nvPr/>
        </p:nvSpPr>
        <p:spPr>
          <a:xfrm>
            <a:off x="968501" y="1892300"/>
            <a:ext cx="8150099" cy="3954929"/>
          </a:xfrm>
          <a:prstGeom prst="rect">
            <a:avLst/>
          </a:prstGeom>
        </p:spPr>
        <p:txBody>
          <a:bodyPr vert="horz" wrap="square" lIns="0" tIns="0" rIns="0" bIns="0" rtlCol="0">
            <a:spAutoFit/>
          </a:bodyPr>
          <a:lstStyle/>
          <a:p>
            <a:pPr marL="469900" indent="-457200">
              <a:lnSpc>
                <a:spcPct val="100000"/>
              </a:lnSpc>
              <a:buFont typeface="Wingdings" panose="05000000000000000000" pitchFamily="2" charset="2"/>
              <a:buChar char="q"/>
            </a:pPr>
            <a:r>
              <a:rPr sz="2800" b="1" u="heavy" spc="-5" dirty="0">
                <a:solidFill>
                  <a:srgbClr val="7030A0"/>
                </a:solidFill>
                <a:latin typeface="Times New Roman"/>
                <a:cs typeface="Times New Roman"/>
              </a:rPr>
              <a:t>Feasibility</a:t>
            </a:r>
            <a:r>
              <a:rPr sz="2800" b="1" u="heavy" spc="-80" dirty="0">
                <a:solidFill>
                  <a:srgbClr val="7030A0"/>
                </a:solidFill>
                <a:latin typeface="Times New Roman"/>
                <a:cs typeface="Times New Roman"/>
              </a:rPr>
              <a:t> </a:t>
            </a:r>
            <a:r>
              <a:rPr sz="2800" b="1" u="heavy" spc="-5" dirty="0">
                <a:solidFill>
                  <a:srgbClr val="7030A0"/>
                </a:solidFill>
                <a:latin typeface="Times New Roman"/>
                <a:cs typeface="Times New Roman"/>
              </a:rPr>
              <a:t>report</a:t>
            </a:r>
            <a:endParaRPr sz="2800" b="1" dirty="0">
              <a:solidFill>
                <a:srgbClr val="7030A0"/>
              </a:solidFill>
              <a:latin typeface="Times New Roman"/>
              <a:cs typeface="Times New Roman"/>
            </a:endParaRPr>
          </a:p>
          <a:p>
            <a:pPr marL="1384300" lvl="2" indent="-457200">
              <a:spcBef>
                <a:spcPts val="1689"/>
              </a:spcBef>
              <a:buFont typeface="Wingdings" panose="05000000000000000000" pitchFamily="2" charset="2"/>
              <a:buChar char="§"/>
            </a:pPr>
            <a:r>
              <a:rPr sz="2400" spc="-5" dirty="0" smtClean="0">
                <a:latin typeface="Times New Roman"/>
                <a:cs typeface="Times New Roman"/>
              </a:rPr>
              <a:t>What </a:t>
            </a:r>
            <a:r>
              <a:rPr sz="2400" spc="-5" dirty="0">
                <a:latin typeface="Times New Roman"/>
                <a:cs typeface="Times New Roman"/>
              </a:rPr>
              <a:t>the proposed system will</a:t>
            </a:r>
            <a:r>
              <a:rPr sz="2400" spc="-55" dirty="0">
                <a:latin typeface="Times New Roman"/>
                <a:cs typeface="Times New Roman"/>
              </a:rPr>
              <a:t> </a:t>
            </a:r>
            <a:r>
              <a:rPr sz="2400" spc="-5" dirty="0">
                <a:latin typeface="Times New Roman"/>
                <a:cs typeface="Times New Roman"/>
              </a:rPr>
              <a:t>achieve</a:t>
            </a:r>
            <a:endParaRPr sz="2400" dirty="0">
              <a:latin typeface="Times New Roman"/>
              <a:cs typeface="Times New Roman"/>
            </a:endParaRPr>
          </a:p>
          <a:p>
            <a:pPr marL="1384300" lvl="2" indent="-457200">
              <a:spcBef>
                <a:spcPts val="1685"/>
              </a:spcBef>
              <a:buFont typeface="Wingdings" panose="05000000000000000000" pitchFamily="2" charset="2"/>
              <a:buChar char="§"/>
            </a:pPr>
            <a:r>
              <a:rPr sz="2400" spc="-5" dirty="0" smtClean="0">
                <a:latin typeface="Times New Roman"/>
                <a:cs typeface="Times New Roman"/>
              </a:rPr>
              <a:t>Who </a:t>
            </a:r>
            <a:r>
              <a:rPr sz="2400" spc="-5" dirty="0">
                <a:latin typeface="Times New Roman"/>
                <a:cs typeface="Times New Roman"/>
              </a:rPr>
              <a:t>will be involved in operating the</a:t>
            </a:r>
            <a:r>
              <a:rPr sz="2400" spc="-45" dirty="0">
                <a:latin typeface="Times New Roman"/>
                <a:cs typeface="Times New Roman"/>
              </a:rPr>
              <a:t> </a:t>
            </a:r>
            <a:r>
              <a:rPr sz="2400" spc="-5" dirty="0">
                <a:latin typeface="Times New Roman"/>
                <a:cs typeface="Times New Roman"/>
              </a:rPr>
              <a:t>system</a:t>
            </a:r>
            <a:endParaRPr sz="2400" dirty="0">
              <a:latin typeface="Times New Roman"/>
              <a:cs typeface="Times New Roman"/>
            </a:endParaRPr>
          </a:p>
          <a:p>
            <a:pPr marL="1384300" lvl="2" indent="-457200">
              <a:spcBef>
                <a:spcPts val="1689"/>
              </a:spcBef>
              <a:buFont typeface="Wingdings" panose="05000000000000000000" pitchFamily="2" charset="2"/>
              <a:buChar char="§"/>
            </a:pPr>
            <a:r>
              <a:rPr sz="2400" spc="-5" dirty="0" smtClean="0">
                <a:latin typeface="Times New Roman"/>
                <a:cs typeface="Times New Roman"/>
              </a:rPr>
              <a:t>Organizational </a:t>
            </a:r>
            <a:r>
              <a:rPr sz="2400" spc="-5" dirty="0">
                <a:latin typeface="Times New Roman"/>
                <a:cs typeface="Times New Roman"/>
              </a:rPr>
              <a:t>changes to implement</a:t>
            </a:r>
            <a:r>
              <a:rPr sz="2400" spc="-65" dirty="0">
                <a:latin typeface="Times New Roman"/>
                <a:cs typeface="Times New Roman"/>
              </a:rPr>
              <a:t> </a:t>
            </a:r>
            <a:r>
              <a:rPr sz="2400" spc="-5" dirty="0">
                <a:latin typeface="Times New Roman"/>
                <a:cs typeface="Times New Roman"/>
              </a:rPr>
              <a:t>system</a:t>
            </a:r>
            <a:endParaRPr sz="2400" dirty="0">
              <a:latin typeface="Times New Roman"/>
              <a:cs typeface="Times New Roman"/>
            </a:endParaRPr>
          </a:p>
          <a:p>
            <a:pPr marL="1384300" lvl="2" indent="-457200">
              <a:spcBef>
                <a:spcPts val="1689"/>
              </a:spcBef>
              <a:buFont typeface="Wingdings" panose="05000000000000000000" pitchFamily="2" charset="2"/>
              <a:buChar char="§"/>
            </a:pPr>
            <a:r>
              <a:rPr sz="2400" spc="-5" dirty="0" smtClean="0">
                <a:latin typeface="Times New Roman"/>
                <a:cs typeface="Times New Roman"/>
              </a:rPr>
              <a:t>List </a:t>
            </a:r>
            <a:r>
              <a:rPr sz="2400" spc="-5" dirty="0">
                <a:latin typeface="Times New Roman"/>
                <a:cs typeface="Times New Roman"/>
              </a:rPr>
              <a:t>of benefits of the</a:t>
            </a:r>
            <a:r>
              <a:rPr sz="2400" spc="-65" dirty="0">
                <a:latin typeface="Times New Roman"/>
                <a:cs typeface="Times New Roman"/>
              </a:rPr>
              <a:t> </a:t>
            </a:r>
            <a:r>
              <a:rPr sz="2400" spc="-5" dirty="0">
                <a:latin typeface="Times New Roman"/>
                <a:cs typeface="Times New Roman"/>
              </a:rPr>
              <a:t>system</a:t>
            </a:r>
            <a:endParaRPr sz="2400" dirty="0">
              <a:latin typeface="Times New Roman"/>
              <a:cs typeface="Times New Roman"/>
            </a:endParaRPr>
          </a:p>
          <a:p>
            <a:pPr marL="1384300" lvl="2" indent="-457200">
              <a:spcBef>
                <a:spcPts val="1685"/>
              </a:spcBef>
              <a:buFont typeface="Wingdings" panose="05000000000000000000" pitchFamily="2" charset="2"/>
              <a:buChar char="§"/>
            </a:pPr>
            <a:r>
              <a:rPr sz="2400" spc="-5" dirty="0" smtClean="0">
                <a:latin typeface="Times New Roman"/>
                <a:cs typeface="Times New Roman"/>
              </a:rPr>
              <a:t>Cost </a:t>
            </a:r>
            <a:r>
              <a:rPr sz="2400" spc="-5" dirty="0">
                <a:latin typeface="Times New Roman"/>
                <a:cs typeface="Times New Roman"/>
              </a:rPr>
              <a:t>of system </a:t>
            </a:r>
            <a:r>
              <a:rPr sz="2400" dirty="0">
                <a:latin typeface="Times New Roman"/>
                <a:cs typeface="Times New Roman"/>
              </a:rPr>
              <a:t>- </a:t>
            </a:r>
            <a:r>
              <a:rPr sz="2400" spc="-5" dirty="0">
                <a:latin typeface="Times New Roman"/>
                <a:cs typeface="Times New Roman"/>
              </a:rPr>
              <a:t>Capital</a:t>
            </a:r>
            <a:r>
              <a:rPr sz="2400" spc="-65" dirty="0">
                <a:latin typeface="Times New Roman"/>
                <a:cs typeface="Times New Roman"/>
              </a:rPr>
              <a:t> </a:t>
            </a:r>
            <a:r>
              <a:rPr sz="2400" spc="-5" dirty="0" smtClean="0">
                <a:latin typeface="Times New Roman"/>
                <a:cs typeface="Times New Roman"/>
              </a:rPr>
              <a:t>+Regular</a:t>
            </a:r>
            <a:endParaRPr lang="en-US" sz="2400" spc="-5" dirty="0" smtClean="0">
              <a:latin typeface="Times New Roman"/>
              <a:cs typeface="Times New Roman"/>
            </a:endParaRPr>
          </a:p>
          <a:p>
            <a:pPr marL="1384300" lvl="2" indent="-457200">
              <a:spcBef>
                <a:spcPts val="1685"/>
              </a:spcBef>
              <a:buFont typeface="Wingdings" panose="05000000000000000000" pitchFamily="2" charset="2"/>
              <a:buChar char="§"/>
            </a:pPr>
            <a:r>
              <a:rPr sz="2400" spc="-5" dirty="0" smtClean="0">
                <a:latin typeface="Times New Roman"/>
                <a:cs typeface="Times New Roman"/>
              </a:rPr>
              <a:t>Cost-benefit</a:t>
            </a:r>
            <a:r>
              <a:rPr sz="2400" spc="-85" dirty="0" smtClean="0">
                <a:latin typeface="Times New Roman"/>
                <a:cs typeface="Times New Roman"/>
              </a:rPr>
              <a:t> </a:t>
            </a:r>
            <a:r>
              <a:rPr sz="2400" spc="-5" dirty="0">
                <a:latin typeface="Times New Roman"/>
                <a:cs typeface="Times New Roman"/>
              </a:rPr>
              <a:t>analysis</a:t>
            </a:r>
            <a:endParaRPr sz="2400" dirty="0">
              <a:latin typeface="Times New Roman"/>
              <a:cs typeface="Times New Roman"/>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96900" y="901700"/>
            <a:ext cx="7525003" cy="735907"/>
          </a:xfrm>
          <a:prstGeom prst="rect">
            <a:avLst/>
          </a:prstGeom>
        </p:spPr>
        <p:txBody>
          <a:bodyPr vert="horz" wrap="square" lIns="0" tIns="0" rIns="0" bIns="0" rtlCol="0">
            <a:spAutoFit/>
          </a:bodyPr>
          <a:lstStyle/>
          <a:p>
            <a:pPr marL="464184" algn="ctr">
              <a:lnSpc>
                <a:spcPct val="100000"/>
              </a:lnSpc>
            </a:pPr>
            <a:r>
              <a:rPr lang="en-US" b="1" u="sng" spc="-5" dirty="0" smtClean="0">
                <a:solidFill>
                  <a:srgbClr val="0070C0"/>
                </a:solidFill>
                <a:latin typeface="Times New Roman" panose="02020603050405020304" pitchFamily="18" charset="0"/>
                <a:cs typeface="Times New Roman" panose="02020603050405020304" pitchFamily="18" charset="0"/>
              </a:rPr>
              <a:t>System Proposal</a:t>
            </a:r>
            <a:r>
              <a:rPr lang="en-US" b="1" u="sng" spc="-25" dirty="0" smtClean="0">
                <a:solidFill>
                  <a:srgbClr val="0070C0"/>
                </a:solidFill>
                <a:latin typeface="Times New Roman" panose="02020603050405020304" pitchFamily="18" charset="0"/>
                <a:cs typeface="Times New Roman" panose="02020603050405020304" pitchFamily="18" charset="0"/>
              </a:rPr>
              <a:t> </a:t>
            </a:r>
            <a:r>
              <a:rPr lang="en-US" b="1" u="sng" spc="-5" dirty="0" smtClean="0">
                <a:solidFill>
                  <a:srgbClr val="0070C0"/>
                </a:solidFill>
                <a:latin typeface="Times New Roman" panose="02020603050405020304" pitchFamily="18" charset="0"/>
                <a:cs typeface="Times New Roman" panose="02020603050405020304" pitchFamily="18" charset="0"/>
              </a:rPr>
              <a:t>Structure</a:t>
            </a:r>
            <a:endParaRPr lang="en-US" b="1" u="sng" spc="-5" dirty="0">
              <a:solidFill>
                <a:srgbClr val="0070C0"/>
              </a:solidFill>
              <a:latin typeface="Times New Roman" panose="02020603050405020304" pitchFamily="18" charset="0"/>
              <a:cs typeface="Times New Roman" panose="02020603050405020304" pitchFamily="18" charset="0"/>
            </a:endParaRPr>
          </a:p>
        </p:txBody>
      </p:sp>
      <p:sp>
        <p:nvSpPr>
          <p:cNvPr id="4" name="object 4"/>
          <p:cNvSpPr txBox="1"/>
          <p:nvPr/>
        </p:nvSpPr>
        <p:spPr>
          <a:xfrm>
            <a:off x="1206500" y="1816100"/>
            <a:ext cx="7358606" cy="4385816"/>
          </a:xfrm>
          <a:prstGeom prst="rect">
            <a:avLst/>
          </a:prstGeom>
        </p:spPr>
        <p:txBody>
          <a:bodyPr vert="horz" wrap="square" lIns="0" tIns="0" rIns="0" bIns="0" rtlCol="0">
            <a:spAutoFit/>
          </a:bodyPr>
          <a:lstStyle/>
          <a:p>
            <a:pPr marL="355600" indent="-342900">
              <a:lnSpc>
                <a:spcPct val="100000"/>
              </a:lnSpc>
              <a:buFont typeface="Wingdings" panose="05000000000000000000" pitchFamily="2" charset="2"/>
              <a:buChar char="q"/>
            </a:pPr>
            <a:r>
              <a:rPr b="1" spc="-5" dirty="0" smtClean="0">
                <a:latin typeface="Times New Roman"/>
                <a:cs typeface="Times New Roman"/>
              </a:rPr>
              <a:t>Introduction </a:t>
            </a:r>
            <a:r>
              <a:rPr b="1" spc="-5" dirty="0">
                <a:latin typeface="Times New Roman"/>
                <a:cs typeface="Times New Roman"/>
              </a:rPr>
              <a:t>with outline of</a:t>
            </a:r>
            <a:r>
              <a:rPr b="1" spc="-90" dirty="0">
                <a:latin typeface="Times New Roman"/>
                <a:cs typeface="Times New Roman"/>
              </a:rPr>
              <a:t> </a:t>
            </a:r>
            <a:r>
              <a:rPr b="1" spc="-5" dirty="0">
                <a:latin typeface="Times New Roman"/>
                <a:cs typeface="Times New Roman"/>
              </a:rPr>
              <a:t>proposal</a:t>
            </a:r>
            <a:endParaRPr b="1" dirty="0">
              <a:latin typeface="Times New Roman"/>
              <a:cs typeface="Times New Roman"/>
            </a:endParaRPr>
          </a:p>
          <a:p>
            <a:pPr marL="355600" indent="-342900">
              <a:lnSpc>
                <a:spcPct val="100000"/>
              </a:lnSpc>
              <a:spcBef>
                <a:spcPts val="1425"/>
              </a:spcBef>
              <a:buFont typeface="Wingdings" panose="05000000000000000000" pitchFamily="2" charset="2"/>
              <a:buChar char="q"/>
            </a:pPr>
            <a:r>
              <a:rPr b="1" spc="-5" dirty="0" smtClean="0">
                <a:latin typeface="Times New Roman"/>
                <a:cs typeface="Times New Roman"/>
              </a:rPr>
              <a:t>Data </a:t>
            </a:r>
            <a:r>
              <a:rPr b="1" spc="-5" dirty="0">
                <a:latin typeface="Times New Roman"/>
                <a:cs typeface="Times New Roman"/>
              </a:rPr>
              <a:t>flow diagram of </a:t>
            </a:r>
            <a:r>
              <a:rPr b="1" dirty="0">
                <a:latin typeface="Times New Roman"/>
                <a:cs typeface="Times New Roman"/>
              </a:rPr>
              <a:t>existing</a:t>
            </a:r>
            <a:r>
              <a:rPr b="1" spc="-50" dirty="0">
                <a:latin typeface="Times New Roman"/>
                <a:cs typeface="Times New Roman"/>
              </a:rPr>
              <a:t> </a:t>
            </a:r>
            <a:r>
              <a:rPr b="1" spc="-10" dirty="0">
                <a:latin typeface="Times New Roman"/>
                <a:cs typeface="Times New Roman"/>
              </a:rPr>
              <a:t>system</a:t>
            </a:r>
            <a:endParaRPr b="1" dirty="0">
              <a:latin typeface="Times New Roman"/>
              <a:cs typeface="Times New Roman"/>
            </a:endParaRPr>
          </a:p>
          <a:p>
            <a:pPr marL="355600" indent="-342900">
              <a:lnSpc>
                <a:spcPct val="100000"/>
              </a:lnSpc>
              <a:spcBef>
                <a:spcPts val="1435"/>
              </a:spcBef>
              <a:buFont typeface="Wingdings" panose="05000000000000000000" pitchFamily="2" charset="2"/>
              <a:buChar char="q"/>
            </a:pPr>
            <a:r>
              <a:rPr b="1" dirty="0" smtClean="0">
                <a:latin typeface="Times New Roman"/>
                <a:cs typeface="Times New Roman"/>
              </a:rPr>
              <a:t>Modified </a:t>
            </a:r>
            <a:r>
              <a:rPr b="1" spc="-5" dirty="0">
                <a:latin typeface="Times New Roman"/>
                <a:cs typeface="Times New Roman"/>
              </a:rPr>
              <a:t>DFD </a:t>
            </a:r>
            <a:r>
              <a:rPr b="1" dirty="0">
                <a:latin typeface="Times New Roman"/>
                <a:cs typeface="Times New Roman"/>
              </a:rPr>
              <a:t>of proposed</a:t>
            </a:r>
            <a:r>
              <a:rPr b="1" spc="-55" dirty="0">
                <a:latin typeface="Times New Roman"/>
                <a:cs typeface="Times New Roman"/>
              </a:rPr>
              <a:t> </a:t>
            </a:r>
            <a:r>
              <a:rPr b="1" spc="-5" dirty="0">
                <a:latin typeface="Times New Roman"/>
                <a:cs typeface="Times New Roman"/>
              </a:rPr>
              <a:t>system</a:t>
            </a:r>
            <a:endParaRPr b="1" dirty="0">
              <a:latin typeface="Times New Roman"/>
              <a:cs typeface="Times New Roman"/>
            </a:endParaRPr>
          </a:p>
          <a:p>
            <a:pPr marL="355600" indent="-342900">
              <a:lnSpc>
                <a:spcPct val="100000"/>
              </a:lnSpc>
              <a:spcBef>
                <a:spcPts val="1435"/>
              </a:spcBef>
              <a:buFont typeface="Wingdings" panose="05000000000000000000" pitchFamily="2" charset="2"/>
              <a:buChar char="q"/>
            </a:pPr>
            <a:r>
              <a:rPr b="1" spc="-5" dirty="0" smtClean="0">
                <a:latin typeface="Times New Roman"/>
                <a:cs typeface="Times New Roman"/>
              </a:rPr>
              <a:t>Discuss </a:t>
            </a:r>
            <a:r>
              <a:rPr b="1" spc="-5" dirty="0">
                <a:latin typeface="Times New Roman"/>
                <a:cs typeface="Times New Roman"/>
              </a:rPr>
              <a:t>alternative</a:t>
            </a:r>
            <a:r>
              <a:rPr b="1" spc="-95" dirty="0">
                <a:latin typeface="Times New Roman"/>
                <a:cs typeface="Times New Roman"/>
              </a:rPr>
              <a:t> </a:t>
            </a:r>
            <a:r>
              <a:rPr b="1" spc="-5" dirty="0">
                <a:latin typeface="Times New Roman"/>
                <a:cs typeface="Times New Roman"/>
              </a:rPr>
              <a:t>solutions</a:t>
            </a:r>
            <a:endParaRPr b="1" dirty="0">
              <a:latin typeface="Times New Roman"/>
              <a:cs typeface="Times New Roman"/>
            </a:endParaRPr>
          </a:p>
          <a:p>
            <a:pPr marL="355600" indent="-342900">
              <a:lnSpc>
                <a:spcPct val="100000"/>
              </a:lnSpc>
              <a:spcBef>
                <a:spcPts val="1435"/>
              </a:spcBef>
              <a:buFont typeface="Wingdings" panose="05000000000000000000" pitchFamily="2" charset="2"/>
              <a:buChar char="q"/>
            </a:pPr>
            <a:r>
              <a:rPr b="1" spc="-5" dirty="0" smtClean="0">
                <a:latin typeface="Times New Roman"/>
                <a:cs typeface="Times New Roman"/>
              </a:rPr>
              <a:t>List </a:t>
            </a:r>
            <a:r>
              <a:rPr b="1" spc="-5" dirty="0">
                <a:latin typeface="Times New Roman"/>
                <a:cs typeface="Times New Roman"/>
              </a:rPr>
              <a:t>new equipment to be installed (if</a:t>
            </a:r>
            <a:r>
              <a:rPr b="1" spc="-75" dirty="0">
                <a:latin typeface="Times New Roman"/>
                <a:cs typeface="Times New Roman"/>
              </a:rPr>
              <a:t> </a:t>
            </a:r>
            <a:r>
              <a:rPr b="1" spc="-5" dirty="0">
                <a:latin typeface="Times New Roman"/>
                <a:cs typeface="Times New Roman"/>
              </a:rPr>
              <a:t>any)</a:t>
            </a:r>
            <a:endParaRPr b="1" dirty="0">
              <a:latin typeface="Times New Roman"/>
              <a:cs typeface="Times New Roman"/>
            </a:endParaRPr>
          </a:p>
          <a:p>
            <a:pPr marL="355600" indent="-342900">
              <a:lnSpc>
                <a:spcPct val="100000"/>
              </a:lnSpc>
              <a:spcBef>
                <a:spcPts val="1425"/>
              </a:spcBef>
              <a:buFont typeface="Wingdings" panose="05000000000000000000" pitchFamily="2" charset="2"/>
              <a:buChar char="q"/>
            </a:pPr>
            <a:r>
              <a:rPr b="1" spc="-5" dirty="0" smtClean="0">
                <a:latin typeface="Times New Roman"/>
                <a:cs typeface="Times New Roman"/>
              </a:rPr>
              <a:t>Technical,</a:t>
            </a:r>
            <a:r>
              <a:rPr lang="en-US" b="1" spc="-5" dirty="0" smtClean="0">
                <a:latin typeface="Times New Roman"/>
                <a:cs typeface="Times New Roman"/>
              </a:rPr>
              <a:t> </a:t>
            </a:r>
            <a:r>
              <a:rPr b="1" spc="-5" dirty="0" smtClean="0">
                <a:latin typeface="Times New Roman"/>
                <a:cs typeface="Times New Roman"/>
              </a:rPr>
              <a:t>operational </a:t>
            </a:r>
            <a:r>
              <a:rPr b="1" spc="-5" dirty="0">
                <a:latin typeface="Times New Roman"/>
                <a:cs typeface="Times New Roman"/>
              </a:rPr>
              <a:t>feasibility of</a:t>
            </a:r>
            <a:r>
              <a:rPr b="1" spc="-80" dirty="0">
                <a:latin typeface="Times New Roman"/>
                <a:cs typeface="Times New Roman"/>
              </a:rPr>
              <a:t> </a:t>
            </a:r>
            <a:r>
              <a:rPr b="1" spc="-5" dirty="0">
                <a:latin typeface="Times New Roman"/>
                <a:cs typeface="Times New Roman"/>
              </a:rPr>
              <a:t>analysis</a:t>
            </a:r>
            <a:endParaRPr b="1" dirty="0">
              <a:latin typeface="Times New Roman"/>
              <a:cs typeface="Times New Roman"/>
            </a:endParaRPr>
          </a:p>
          <a:p>
            <a:pPr marL="355600" indent="-342900">
              <a:lnSpc>
                <a:spcPct val="100000"/>
              </a:lnSpc>
              <a:spcBef>
                <a:spcPts val="1435"/>
              </a:spcBef>
              <a:buFont typeface="Wingdings" panose="05000000000000000000" pitchFamily="2" charset="2"/>
              <a:buChar char="q"/>
            </a:pPr>
            <a:r>
              <a:rPr b="1" spc="-5" dirty="0" smtClean="0">
                <a:latin typeface="Times New Roman"/>
                <a:cs typeface="Times New Roman"/>
              </a:rPr>
              <a:t>Cost- </a:t>
            </a:r>
            <a:r>
              <a:rPr b="1" spc="-5" dirty="0">
                <a:latin typeface="Times New Roman"/>
                <a:cs typeface="Times New Roman"/>
              </a:rPr>
              <a:t>Benefit</a:t>
            </a:r>
            <a:r>
              <a:rPr b="1" spc="-110" dirty="0">
                <a:latin typeface="Times New Roman"/>
                <a:cs typeface="Times New Roman"/>
              </a:rPr>
              <a:t> </a:t>
            </a:r>
            <a:r>
              <a:rPr b="1" spc="-5" dirty="0">
                <a:latin typeface="Times New Roman"/>
                <a:cs typeface="Times New Roman"/>
              </a:rPr>
              <a:t>analysis</a:t>
            </a:r>
            <a:endParaRPr b="1" dirty="0">
              <a:latin typeface="Times New Roman"/>
              <a:cs typeface="Times New Roman"/>
            </a:endParaRPr>
          </a:p>
          <a:p>
            <a:pPr marL="355600" indent="-342900">
              <a:lnSpc>
                <a:spcPct val="100000"/>
              </a:lnSpc>
              <a:spcBef>
                <a:spcPts val="1435"/>
              </a:spcBef>
              <a:buFont typeface="Wingdings" panose="05000000000000000000" pitchFamily="2" charset="2"/>
              <a:buChar char="q"/>
            </a:pPr>
            <a:r>
              <a:rPr b="1" spc="-5" dirty="0" smtClean="0">
                <a:latin typeface="Times New Roman"/>
                <a:cs typeface="Times New Roman"/>
              </a:rPr>
              <a:t>New </a:t>
            </a:r>
            <a:r>
              <a:rPr b="1" spc="-5" dirty="0">
                <a:latin typeface="Times New Roman"/>
                <a:cs typeface="Times New Roman"/>
              </a:rPr>
              <a:t>procedures, human resources </a:t>
            </a:r>
            <a:r>
              <a:rPr b="1" dirty="0">
                <a:latin typeface="Times New Roman"/>
                <a:cs typeface="Times New Roman"/>
              </a:rPr>
              <a:t>and training</a:t>
            </a:r>
            <a:r>
              <a:rPr b="1" spc="-95" dirty="0">
                <a:latin typeface="Times New Roman"/>
                <a:cs typeface="Times New Roman"/>
              </a:rPr>
              <a:t> </a:t>
            </a:r>
            <a:r>
              <a:rPr b="1" spc="-5" dirty="0">
                <a:latin typeface="Times New Roman"/>
                <a:cs typeface="Times New Roman"/>
              </a:rPr>
              <a:t>needed</a:t>
            </a:r>
            <a:endParaRPr b="1" dirty="0">
              <a:latin typeface="Times New Roman"/>
              <a:cs typeface="Times New Roman"/>
            </a:endParaRPr>
          </a:p>
          <a:p>
            <a:pPr marL="355600" indent="-342900">
              <a:lnSpc>
                <a:spcPct val="100000"/>
              </a:lnSpc>
              <a:spcBef>
                <a:spcPts val="1435"/>
              </a:spcBef>
              <a:buFont typeface="Wingdings" panose="05000000000000000000" pitchFamily="2" charset="2"/>
              <a:buChar char="q"/>
            </a:pPr>
            <a:r>
              <a:rPr b="1" spc="-5" dirty="0" smtClean="0">
                <a:latin typeface="Times New Roman"/>
                <a:cs typeface="Times New Roman"/>
              </a:rPr>
              <a:t>Anticipated</a:t>
            </a:r>
            <a:r>
              <a:rPr b="1" spc="-100" dirty="0" smtClean="0">
                <a:latin typeface="Times New Roman"/>
                <a:cs typeface="Times New Roman"/>
              </a:rPr>
              <a:t> </a:t>
            </a:r>
            <a:r>
              <a:rPr b="1" spc="-5" dirty="0">
                <a:latin typeface="Times New Roman"/>
                <a:cs typeface="Times New Roman"/>
              </a:rPr>
              <a:t>problems</a:t>
            </a:r>
            <a:endParaRPr b="1" dirty="0">
              <a:latin typeface="Times New Roman"/>
              <a:cs typeface="Times New Roman"/>
            </a:endParaRPr>
          </a:p>
          <a:p>
            <a:pPr marL="355600" indent="-342900">
              <a:lnSpc>
                <a:spcPct val="100000"/>
              </a:lnSpc>
              <a:spcBef>
                <a:spcPts val="1425"/>
              </a:spcBef>
              <a:buFont typeface="Wingdings" panose="05000000000000000000" pitchFamily="2" charset="2"/>
              <a:buChar char="q"/>
            </a:pPr>
            <a:r>
              <a:rPr b="1" spc="-5" dirty="0" smtClean="0">
                <a:latin typeface="Times New Roman"/>
                <a:cs typeface="Times New Roman"/>
              </a:rPr>
              <a:t>Implementation</a:t>
            </a:r>
            <a:r>
              <a:rPr b="1" spc="-100" dirty="0" smtClean="0">
                <a:latin typeface="Times New Roman"/>
                <a:cs typeface="Times New Roman"/>
              </a:rPr>
              <a:t> </a:t>
            </a:r>
            <a:r>
              <a:rPr b="1" spc="-5" dirty="0">
                <a:latin typeface="Times New Roman"/>
                <a:cs typeface="Times New Roman"/>
              </a:rPr>
              <a:t>plan</a:t>
            </a:r>
            <a:endParaRPr b="1" dirty="0">
              <a:latin typeface="Times New Roman"/>
              <a:cs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636216" y="2120900"/>
            <a:ext cx="8454899" cy="3942105"/>
          </a:xfrm>
          <a:prstGeom prst="rect">
            <a:avLst/>
          </a:prstGeom>
        </p:spPr>
        <p:txBody>
          <a:bodyPr vert="horz" wrap="square" lIns="0" tIns="0" rIns="0" bIns="0" rtlCol="0">
            <a:spAutoFit/>
          </a:bodyPr>
          <a:lstStyle/>
          <a:p>
            <a:pPr marL="469900" marR="5080" indent="-457200">
              <a:lnSpc>
                <a:spcPct val="100000"/>
              </a:lnSpc>
              <a:buFont typeface="Wingdings" panose="05000000000000000000" pitchFamily="2" charset="2"/>
              <a:buChar char="q"/>
            </a:pPr>
            <a:r>
              <a:rPr sz="2800" u="heavy" spc="-5" dirty="0" smtClean="0">
                <a:latin typeface="Times New Roman"/>
                <a:cs typeface="Times New Roman"/>
              </a:rPr>
              <a:t>The </a:t>
            </a:r>
            <a:r>
              <a:rPr sz="2800" u="heavy" spc="-5" dirty="0">
                <a:latin typeface="Times New Roman"/>
                <a:cs typeface="Times New Roman"/>
              </a:rPr>
              <a:t>following are the results of the Information gathering  phase:</a:t>
            </a:r>
            <a:endParaRPr sz="2800" dirty="0">
              <a:latin typeface="Times New Roman"/>
              <a:cs typeface="Times New Roman"/>
            </a:endParaRPr>
          </a:p>
          <a:p>
            <a:pPr>
              <a:lnSpc>
                <a:spcPct val="100000"/>
              </a:lnSpc>
              <a:spcBef>
                <a:spcPts val="10"/>
              </a:spcBef>
            </a:pPr>
            <a:endParaRPr sz="3100" dirty="0">
              <a:latin typeface="Times New Roman"/>
              <a:cs typeface="Times New Roman"/>
            </a:endParaRPr>
          </a:p>
          <a:p>
            <a:pPr marL="1343660" indent="-340360">
              <a:lnSpc>
                <a:spcPct val="100000"/>
              </a:lnSpc>
              <a:buFont typeface="Microsoft Sans Serif"/>
              <a:buChar char="▪"/>
              <a:tabLst>
                <a:tab pos="1343660" algn="l"/>
                <a:tab pos="1344295" algn="l"/>
                <a:tab pos="3464560" algn="l"/>
              </a:tabLst>
            </a:pPr>
            <a:r>
              <a:rPr sz="2800" spc="-5" dirty="0" smtClean="0">
                <a:solidFill>
                  <a:srgbClr val="7030A0"/>
                </a:solidFill>
                <a:latin typeface="Times New Roman"/>
                <a:cs typeface="Times New Roman"/>
              </a:rPr>
              <a:t>Deficiency</a:t>
            </a:r>
            <a:r>
              <a:rPr lang="en-US" sz="2800" spc="-5" dirty="0" smtClean="0">
                <a:solidFill>
                  <a:srgbClr val="7030A0"/>
                </a:solidFill>
                <a:latin typeface="Times New Roman"/>
                <a:cs typeface="Times New Roman"/>
              </a:rPr>
              <a:t>/Lack</a:t>
            </a:r>
            <a:r>
              <a:rPr sz="2800" spc="10" dirty="0" smtClean="0">
                <a:solidFill>
                  <a:srgbClr val="7030A0"/>
                </a:solidFill>
                <a:latin typeface="Times New Roman"/>
                <a:cs typeface="Times New Roman"/>
              </a:rPr>
              <a:t> </a:t>
            </a:r>
            <a:r>
              <a:rPr sz="2800" spc="-5" dirty="0">
                <a:solidFill>
                  <a:srgbClr val="7030A0"/>
                </a:solidFill>
                <a:latin typeface="Times New Roman"/>
                <a:cs typeface="Times New Roman"/>
              </a:rPr>
              <a:t>of</a:t>
            </a:r>
            <a:r>
              <a:rPr sz="2800" spc="-5" dirty="0">
                <a:latin typeface="Times New Roman"/>
                <a:cs typeface="Times New Roman"/>
              </a:rPr>
              <a:t>	the current system are</a:t>
            </a:r>
            <a:r>
              <a:rPr sz="2800" spc="-65" dirty="0">
                <a:latin typeface="Times New Roman"/>
                <a:cs typeface="Times New Roman"/>
              </a:rPr>
              <a:t> </a:t>
            </a:r>
            <a:r>
              <a:rPr sz="2800" spc="-5" dirty="0">
                <a:latin typeface="Times New Roman"/>
                <a:cs typeface="Times New Roman"/>
              </a:rPr>
              <a:t>found</a:t>
            </a:r>
            <a:endParaRPr sz="2800" dirty="0">
              <a:latin typeface="Times New Roman"/>
              <a:cs typeface="Times New Roman"/>
            </a:endParaRPr>
          </a:p>
          <a:p>
            <a:pPr marL="1343660" indent="-340360">
              <a:lnSpc>
                <a:spcPct val="100000"/>
              </a:lnSpc>
              <a:spcBef>
                <a:spcPts val="1805"/>
              </a:spcBef>
              <a:buFont typeface="Microsoft Sans Serif"/>
              <a:buChar char="▪"/>
              <a:tabLst>
                <a:tab pos="1343660" algn="l"/>
                <a:tab pos="1344295" algn="l"/>
              </a:tabLst>
            </a:pPr>
            <a:r>
              <a:rPr sz="2800" spc="-5" dirty="0" smtClean="0">
                <a:solidFill>
                  <a:srgbClr val="7030A0"/>
                </a:solidFill>
                <a:latin typeface="Times New Roman"/>
                <a:cs typeface="Times New Roman"/>
              </a:rPr>
              <a:t>Agreement</a:t>
            </a:r>
            <a:r>
              <a:rPr sz="2800" spc="-5" dirty="0" smtClean="0">
                <a:latin typeface="Times New Roman"/>
                <a:cs typeface="Times New Roman"/>
              </a:rPr>
              <a:t> </a:t>
            </a:r>
            <a:r>
              <a:rPr sz="2800" spc="-5" dirty="0">
                <a:latin typeface="Times New Roman"/>
                <a:cs typeface="Times New Roman"/>
              </a:rPr>
              <a:t>is arrived at on</a:t>
            </a:r>
            <a:r>
              <a:rPr sz="2800" spc="-60" dirty="0">
                <a:latin typeface="Times New Roman"/>
                <a:cs typeface="Times New Roman"/>
              </a:rPr>
              <a:t> </a:t>
            </a:r>
            <a:r>
              <a:rPr sz="2800" spc="-5" dirty="0">
                <a:latin typeface="Times New Roman"/>
                <a:cs typeface="Times New Roman"/>
              </a:rPr>
              <a:t>requirements</a:t>
            </a:r>
            <a:endParaRPr sz="2800" dirty="0">
              <a:latin typeface="Times New Roman"/>
              <a:cs typeface="Times New Roman"/>
            </a:endParaRPr>
          </a:p>
          <a:p>
            <a:pPr marL="1343660" indent="-340360">
              <a:lnSpc>
                <a:spcPct val="100000"/>
              </a:lnSpc>
              <a:spcBef>
                <a:spcPts val="1689"/>
              </a:spcBef>
              <a:buFont typeface="Microsoft Sans Serif"/>
              <a:buChar char="▪"/>
              <a:tabLst>
                <a:tab pos="1343660" algn="l"/>
                <a:tab pos="1344295" algn="l"/>
              </a:tabLst>
            </a:pPr>
            <a:r>
              <a:rPr sz="2800" spc="-5" dirty="0" smtClean="0">
                <a:latin typeface="Times New Roman"/>
                <a:cs typeface="Times New Roman"/>
              </a:rPr>
              <a:t>SRS</a:t>
            </a:r>
            <a:r>
              <a:rPr lang="en-US" sz="2800" spc="-5" dirty="0" smtClean="0">
                <a:latin typeface="Times New Roman"/>
                <a:cs typeface="Times New Roman"/>
              </a:rPr>
              <a:t> ( Software Requirement Specification)</a:t>
            </a:r>
            <a:r>
              <a:rPr sz="2800" spc="-5" dirty="0" smtClean="0">
                <a:latin typeface="Times New Roman"/>
                <a:cs typeface="Times New Roman"/>
              </a:rPr>
              <a:t> </a:t>
            </a:r>
            <a:r>
              <a:rPr sz="2800" spc="-5" dirty="0" smtClean="0">
                <a:solidFill>
                  <a:srgbClr val="7030A0"/>
                </a:solidFill>
                <a:latin typeface="Times New Roman"/>
                <a:cs typeface="Times New Roman"/>
              </a:rPr>
              <a:t>Document</a:t>
            </a:r>
            <a:r>
              <a:rPr sz="2800" spc="-5" dirty="0" smtClean="0">
                <a:latin typeface="Times New Roman"/>
                <a:cs typeface="Times New Roman"/>
              </a:rPr>
              <a:t> is</a:t>
            </a:r>
            <a:r>
              <a:rPr sz="2800" spc="-75" dirty="0" smtClean="0">
                <a:latin typeface="Times New Roman"/>
                <a:cs typeface="Times New Roman"/>
              </a:rPr>
              <a:t> </a:t>
            </a:r>
            <a:r>
              <a:rPr sz="2800" spc="-5" dirty="0" smtClean="0">
                <a:latin typeface="Times New Roman"/>
                <a:cs typeface="Times New Roman"/>
              </a:rPr>
              <a:t>prepared</a:t>
            </a:r>
            <a:endParaRPr sz="2800" dirty="0">
              <a:latin typeface="Times New Roman"/>
              <a:cs typeface="Times New Roman"/>
            </a:endParaRPr>
          </a:p>
        </p:txBody>
      </p:sp>
      <p:sp>
        <p:nvSpPr>
          <p:cNvPr id="4" name="TextBox 3"/>
          <p:cNvSpPr txBox="1"/>
          <p:nvPr/>
        </p:nvSpPr>
        <p:spPr>
          <a:xfrm>
            <a:off x="1739900" y="977900"/>
            <a:ext cx="5242782" cy="830997"/>
          </a:xfrm>
          <a:prstGeom prst="rect">
            <a:avLst/>
          </a:prstGeom>
          <a:noFill/>
        </p:spPr>
        <p:txBody>
          <a:bodyPr wrap="none" rtlCol="0">
            <a:spAutoFit/>
          </a:bodyPr>
          <a:lstStyle/>
          <a:p>
            <a:r>
              <a:rPr lang="en-US" sz="4800" b="1" u="sng" spc="-5" dirty="0" smtClean="0">
                <a:solidFill>
                  <a:srgbClr val="0070C0"/>
                </a:solidFill>
                <a:latin typeface="Times New Roman"/>
                <a:cs typeface="Times New Roman"/>
              </a:rPr>
              <a:t>Feasibility</a:t>
            </a:r>
            <a:r>
              <a:rPr lang="en-US" sz="4800" b="1" u="sng" spc="-85" dirty="0" smtClean="0">
                <a:solidFill>
                  <a:srgbClr val="0070C0"/>
                </a:solidFill>
                <a:latin typeface="Times New Roman"/>
                <a:cs typeface="Times New Roman"/>
              </a:rPr>
              <a:t> </a:t>
            </a:r>
            <a:r>
              <a:rPr lang="en-US" sz="4800" b="1" u="sng" spc="-5" dirty="0" smtClean="0">
                <a:solidFill>
                  <a:srgbClr val="0070C0"/>
                </a:solidFill>
                <a:latin typeface="Times New Roman"/>
                <a:cs typeface="Times New Roman"/>
              </a:rPr>
              <a:t>Analysis</a:t>
            </a:r>
            <a:endParaRPr lang="en-US" sz="4800" b="1" u="sng" dirty="0">
              <a:solidFill>
                <a:srgbClr val="0070C0"/>
              </a:solidFill>
            </a:endParaRPr>
          </a:p>
        </p:txBody>
      </p:sp>
    </p:spTree>
    <p:extLst>
      <p:ext uri="{BB962C8B-B14F-4D97-AF65-F5344CB8AC3E}">
        <p14:creationId xmlns:p14="http://schemas.microsoft.com/office/powerpoint/2010/main" val="37486681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901700" y="1892300"/>
            <a:ext cx="7772400" cy="4393510"/>
          </a:xfrm>
          <a:prstGeom prst="rect">
            <a:avLst/>
          </a:prstGeom>
        </p:spPr>
        <p:txBody>
          <a:bodyPr vert="horz" wrap="square" lIns="0" tIns="0" rIns="0" bIns="0" rtlCol="0">
            <a:spAutoFit/>
          </a:bodyPr>
          <a:lstStyle/>
          <a:p>
            <a:pPr marL="355600" marR="5080" indent="-342900">
              <a:lnSpc>
                <a:spcPct val="100000"/>
              </a:lnSpc>
              <a:spcBef>
                <a:spcPts val="2040"/>
              </a:spcBef>
              <a:buFont typeface="Wingdings" panose="05000000000000000000" pitchFamily="2" charset="2"/>
              <a:buChar char="§"/>
              <a:tabLst>
                <a:tab pos="558800" algn="l"/>
                <a:tab pos="559435" algn="l"/>
              </a:tabLst>
            </a:pPr>
            <a:r>
              <a:rPr sz="2200" spc="-5" dirty="0" smtClean="0">
                <a:solidFill>
                  <a:srgbClr val="7030A0"/>
                </a:solidFill>
                <a:latin typeface="Times New Roman"/>
                <a:cs typeface="Times New Roman"/>
              </a:rPr>
              <a:t>Note </a:t>
            </a:r>
            <a:r>
              <a:rPr sz="2200" spc="-5" dirty="0">
                <a:solidFill>
                  <a:srgbClr val="7030A0"/>
                </a:solidFill>
                <a:latin typeface="Times New Roman"/>
                <a:cs typeface="Times New Roman"/>
              </a:rPr>
              <a:t>down deficiencies </a:t>
            </a:r>
            <a:r>
              <a:rPr sz="2200" spc="-5" dirty="0">
                <a:latin typeface="Times New Roman"/>
                <a:cs typeface="Times New Roman"/>
              </a:rPr>
              <a:t>in current system found while  preparing SRS</a:t>
            </a:r>
            <a:r>
              <a:rPr sz="2200" spc="-70" dirty="0">
                <a:latin typeface="Times New Roman"/>
                <a:cs typeface="Times New Roman"/>
              </a:rPr>
              <a:t> </a:t>
            </a:r>
            <a:r>
              <a:rPr sz="2200" spc="-5" dirty="0" smtClean="0">
                <a:latin typeface="Times New Roman"/>
                <a:cs typeface="Times New Roman"/>
              </a:rPr>
              <a:t>Document</a:t>
            </a:r>
            <a:r>
              <a:rPr lang="en-US" sz="2200" dirty="0" smtClean="0">
                <a:latin typeface="Times New Roman"/>
                <a:cs typeface="Times New Roman"/>
              </a:rPr>
              <a:t>. </a:t>
            </a:r>
          </a:p>
          <a:p>
            <a:pPr marL="355600" marR="5080" indent="-342900">
              <a:lnSpc>
                <a:spcPct val="100000"/>
              </a:lnSpc>
              <a:spcBef>
                <a:spcPts val="2040"/>
              </a:spcBef>
              <a:buFont typeface="Wingdings" panose="05000000000000000000" pitchFamily="2" charset="2"/>
              <a:buChar char="§"/>
              <a:tabLst>
                <a:tab pos="558800" algn="l"/>
                <a:tab pos="559435" algn="l"/>
              </a:tabLst>
            </a:pPr>
            <a:r>
              <a:rPr sz="2200" spc="-5" dirty="0" smtClean="0">
                <a:solidFill>
                  <a:srgbClr val="7030A0"/>
                </a:solidFill>
                <a:latin typeface="Times New Roman"/>
                <a:cs typeface="Times New Roman"/>
              </a:rPr>
              <a:t>Set </a:t>
            </a:r>
            <a:r>
              <a:rPr sz="2200" spc="-5" dirty="0">
                <a:solidFill>
                  <a:srgbClr val="7030A0"/>
                </a:solidFill>
                <a:latin typeface="Times New Roman"/>
                <a:cs typeface="Times New Roman"/>
              </a:rPr>
              <a:t>goals </a:t>
            </a:r>
            <a:r>
              <a:rPr sz="2200" spc="-5" dirty="0">
                <a:latin typeface="Times New Roman"/>
                <a:cs typeface="Times New Roman"/>
              </a:rPr>
              <a:t>to remove</a:t>
            </a:r>
            <a:r>
              <a:rPr sz="2200" spc="-60" dirty="0">
                <a:latin typeface="Times New Roman"/>
                <a:cs typeface="Times New Roman"/>
              </a:rPr>
              <a:t> </a:t>
            </a:r>
            <a:r>
              <a:rPr sz="2200" spc="-5" dirty="0">
                <a:latin typeface="Times New Roman"/>
                <a:cs typeface="Times New Roman"/>
              </a:rPr>
              <a:t>deficiencies</a:t>
            </a:r>
            <a:endParaRPr sz="2200" dirty="0">
              <a:latin typeface="Times New Roman"/>
              <a:cs typeface="Times New Roman"/>
            </a:endParaRPr>
          </a:p>
          <a:p>
            <a:pPr marL="355600" indent="-342900">
              <a:lnSpc>
                <a:spcPct val="100000"/>
              </a:lnSpc>
              <a:spcBef>
                <a:spcPts val="1689"/>
              </a:spcBef>
              <a:buFont typeface="Wingdings" panose="05000000000000000000" pitchFamily="2" charset="2"/>
              <a:buChar char="§"/>
              <a:tabLst>
                <a:tab pos="469265" algn="l"/>
                <a:tab pos="469900" algn="l"/>
              </a:tabLst>
            </a:pPr>
            <a:r>
              <a:rPr lang="en-US" sz="2200" spc="-5" dirty="0" smtClean="0">
                <a:solidFill>
                  <a:srgbClr val="7030A0"/>
                </a:solidFill>
                <a:latin typeface="Times New Roman"/>
                <a:cs typeface="Times New Roman"/>
              </a:rPr>
              <a:t>Calculate</a:t>
            </a:r>
            <a:r>
              <a:rPr sz="2200" spc="-90" dirty="0" smtClean="0">
                <a:solidFill>
                  <a:srgbClr val="7030A0"/>
                </a:solidFill>
                <a:latin typeface="Times New Roman"/>
                <a:cs typeface="Times New Roman"/>
              </a:rPr>
              <a:t> </a:t>
            </a:r>
            <a:r>
              <a:rPr sz="2200" spc="-5" dirty="0">
                <a:solidFill>
                  <a:srgbClr val="7030A0"/>
                </a:solidFill>
                <a:latin typeface="Times New Roman"/>
                <a:cs typeface="Times New Roman"/>
              </a:rPr>
              <a:t>Goals</a:t>
            </a:r>
            <a:endParaRPr sz="2200" dirty="0">
              <a:solidFill>
                <a:srgbClr val="7030A0"/>
              </a:solidFill>
              <a:latin typeface="Times New Roman"/>
              <a:cs typeface="Times New Roman"/>
            </a:endParaRPr>
          </a:p>
          <a:p>
            <a:pPr marL="355600" indent="-342900">
              <a:lnSpc>
                <a:spcPct val="100000"/>
              </a:lnSpc>
              <a:spcBef>
                <a:spcPts val="1685"/>
              </a:spcBef>
              <a:buFont typeface="Wingdings" panose="05000000000000000000" pitchFamily="2" charset="2"/>
              <a:buChar char="§"/>
              <a:tabLst>
                <a:tab pos="469265" algn="l"/>
                <a:tab pos="469900" algn="l"/>
              </a:tabLst>
            </a:pPr>
            <a:r>
              <a:rPr sz="2200" spc="-5" dirty="0">
                <a:latin typeface="Times New Roman"/>
                <a:cs typeface="Times New Roman"/>
              </a:rPr>
              <a:t>Find </a:t>
            </a:r>
            <a:r>
              <a:rPr sz="2200" spc="-5" dirty="0">
                <a:solidFill>
                  <a:srgbClr val="7030A0"/>
                </a:solidFill>
                <a:latin typeface="Times New Roman"/>
                <a:cs typeface="Times New Roman"/>
              </a:rPr>
              <a:t>alternative solutions </a:t>
            </a:r>
            <a:r>
              <a:rPr sz="2200" spc="-5" dirty="0">
                <a:latin typeface="Times New Roman"/>
                <a:cs typeface="Times New Roman"/>
              </a:rPr>
              <a:t>to meet</a:t>
            </a:r>
            <a:r>
              <a:rPr sz="2200" spc="-70" dirty="0">
                <a:latin typeface="Times New Roman"/>
                <a:cs typeface="Times New Roman"/>
              </a:rPr>
              <a:t> </a:t>
            </a:r>
            <a:r>
              <a:rPr sz="2200" spc="-5" dirty="0">
                <a:latin typeface="Times New Roman"/>
                <a:cs typeface="Times New Roman"/>
              </a:rPr>
              <a:t>goals</a:t>
            </a:r>
            <a:endParaRPr sz="2200" dirty="0">
              <a:latin typeface="Times New Roman"/>
              <a:cs typeface="Times New Roman"/>
            </a:endParaRPr>
          </a:p>
          <a:p>
            <a:pPr marL="355600" marR="67945" indent="-342900">
              <a:lnSpc>
                <a:spcPct val="100000"/>
              </a:lnSpc>
              <a:spcBef>
                <a:spcPts val="1689"/>
              </a:spcBef>
              <a:buFont typeface="Wingdings" panose="05000000000000000000" pitchFamily="2" charset="2"/>
              <a:buChar char="§"/>
              <a:tabLst>
                <a:tab pos="469265" algn="l"/>
                <a:tab pos="469900" algn="l"/>
              </a:tabLst>
            </a:pPr>
            <a:r>
              <a:rPr sz="2200" spc="-5" dirty="0">
                <a:latin typeface="Times New Roman"/>
                <a:cs typeface="Times New Roman"/>
              </a:rPr>
              <a:t>Evaluate </a:t>
            </a:r>
            <a:r>
              <a:rPr sz="2200" spc="-5" dirty="0">
                <a:solidFill>
                  <a:srgbClr val="7030A0"/>
                </a:solidFill>
                <a:latin typeface="Times New Roman"/>
                <a:cs typeface="Times New Roman"/>
              </a:rPr>
              <a:t>feasibility of alternative solutions </a:t>
            </a:r>
            <a:r>
              <a:rPr sz="2200" spc="-5" dirty="0">
                <a:latin typeface="Times New Roman"/>
                <a:cs typeface="Times New Roman"/>
              </a:rPr>
              <a:t>taking into  account constraints on</a:t>
            </a:r>
            <a:r>
              <a:rPr sz="2200" spc="-75" dirty="0">
                <a:latin typeface="Times New Roman"/>
                <a:cs typeface="Times New Roman"/>
              </a:rPr>
              <a:t> </a:t>
            </a:r>
            <a:r>
              <a:rPr sz="2200" spc="-5" dirty="0">
                <a:latin typeface="Times New Roman"/>
                <a:cs typeface="Times New Roman"/>
              </a:rPr>
              <a:t>resources.</a:t>
            </a:r>
            <a:endParaRPr sz="2200" dirty="0">
              <a:latin typeface="Times New Roman"/>
              <a:cs typeface="Times New Roman"/>
            </a:endParaRPr>
          </a:p>
          <a:p>
            <a:pPr marL="355600" indent="-342900">
              <a:lnSpc>
                <a:spcPct val="100000"/>
              </a:lnSpc>
              <a:spcBef>
                <a:spcPts val="1689"/>
              </a:spcBef>
              <a:buFont typeface="Wingdings" panose="05000000000000000000" pitchFamily="2" charset="2"/>
              <a:buChar char="§"/>
              <a:tabLst>
                <a:tab pos="469900" algn="l"/>
                <a:tab pos="470534" algn="l"/>
              </a:tabLst>
            </a:pPr>
            <a:r>
              <a:rPr sz="2200" spc="-5" dirty="0">
                <a:solidFill>
                  <a:srgbClr val="7030A0"/>
                </a:solidFill>
                <a:latin typeface="Times New Roman"/>
                <a:cs typeface="Times New Roman"/>
              </a:rPr>
              <a:t>Rank order </a:t>
            </a:r>
            <a:r>
              <a:rPr sz="2200" spc="-5" dirty="0">
                <a:latin typeface="Times New Roman"/>
                <a:cs typeface="Times New Roman"/>
              </a:rPr>
              <a:t>alternatives and discuss with</a:t>
            </a:r>
            <a:r>
              <a:rPr sz="2200" spc="-45" dirty="0">
                <a:latin typeface="Times New Roman"/>
                <a:cs typeface="Times New Roman"/>
              </a:rPr>
              <a:t> </a:t>
            </a:r>
            <a:r>
              <a:rPr sz="2200" spc="-5" dirty="0">
                <a:latin typeface="Times New Roman"/>
                <a:cs typeface="Times New Roman"/>
              </a:rPr>
              <a:t>user.</a:t>
            </a:r>
            <a:endParaRPr sz="2200" dirty="0">
              <a:latin typeface="Times New Roman"/>
              <a:cs typeface="Times New Roman"/>
            </a:endParaRPr>
          </a:p>
          <a:p>
            <a:pPr marL="355600" indent="-342900">
              <a:lnSpc>
                <a:spcPct val="100000"/>
              </a:lnSpc>
              <a:spcBef>
                <a:spcPts val="1689"/>
              </a:spcBef>
              <a:buFont typeface="Wingdings" panose="05000000000000000000" pitchFamily="2" charset="2"/>
              <a:buChar char="§"/>
              <a:tabLst>
                <a:tab pos="469900" algn="l"/>
                <a:tab pos="470534" algn="l"/>
              </a:tabLst>
            </a:pPr>
            <a:r>
              <a:rPr sz="2200" spc="-5" dirty="0">
                <a:latin typeface="Times New Roman"/>
                <a:cs typeface="Times New Roman"/>
              </a:rPr>
              <a:t>Prepare </a:t>
            </a:r>
            <a:r>
              <a:rPr sz="2200" dirty="0">
                <a:latin typeface="Times New Roman"/>
                <a:cs typeface="Times New Roman"/>
              </a:rPr>
              <a:t>a </a:t>
            </a:r>
            <a:r>
              <a:rPr sz="2200" spc="-5" dirty="0">
                <a:solidFill>
                  <a:srgbClr val="7030A0"/>
                </a:solidFill>
                <a:latin typeface="Times New Roman"/>
                <a:cs typeface="Times New Roman"/>
              </a:rPr>
              <a:t>system proposal </a:t>
            </a:r>
            <a:r>
              <a:rPr sz="2200" spc="-5" dirty="0">
                <a:latin typeface="Times New Roman"/>
                <a:cs typeface="Times New Roman"/>
              </a:rPr>
              <a:t>for management</a:t>
            </a:r>
            <a:r>
              <a:rPr sz="2200" spc="-45" dirty="0">
                <a:latin typeface="Times New Roman"/>
                <a:cs typeface="Times New Roman"/>
              </a:rPr>
              <a:t> </a:t>
            </a:r>
            <a:r>
              <a:rPr sz="2200" spc="-5" dirty="0">
                <a:latin typeface="Times New Roman"/>
                <a:cs typeface="Times New Roman"/>
              </a:rPr>
              <a:t>approval</a:t>
            </a:r>
            <a:endParaRPr sz="2200" dirty="0">
              <a:latin typeface="Times New Roman"/>
              <a:cs typeface="Times New Roman"/>
            </a:endParaRPr>
          </a:p>
        </p:txBody>
      </p:sp>
      <p:sp>
        <p:nvSpPr>
          <p:cNvPr id="10" name="TextBox 9"/>
          <p:cNvSpPr txBox="1"/>
          <p:nvPr/>
        </p:nvSpPr>
        <p:spPr>
          <a:xfrm>
            <a:off x="749300" y="901700"/>
            <a:ext cx="7464544" cy="830997"/>
          </a:xfrm>
          <a:prstGeom prst="rect">
            <a:avLst/>
          </a:prstGeom>
          <a:noFill/>
        </p:spPr>
        <p:txBody>
          <a:bodyPr wrap="none" rtlCol="0">
            <a:spAutoFit/>
          </a:bodyPr>
          <a:lstStyle/>
          <a:p>
            <a:r>
              <a:rPr lang="en-US" sz="4800" b="1" u="sng" spc="-5" dirty="0" smtClean="0">
                <a:solidFill>
                  <a:srgbClr val="0070C0"/>
                </a:solidFill>
                <a:latin typeface="Times New Roman"/>
                <a:cs typeface="Times New Roman"/>
              </a:rPr>
              <a:t>Steps in Feasibility</a:t>
            </a:r>
            <a:r>
              <a:rPr lang="en-US" sz="4800" b="1" u="sng" spc="-65" dirty="0" smtClean="0">
                <a:solidFill>
                  <a:srgbClr val="0070C0"/>
                </a:solidFill>
                <a:latin typeface="Times New Roman"/>
                <a:cs typeface="Times New Roman"/>
              </a:rPr>
              <a:t> </a:t>
            </a:r>
            <a:r>
              <a:rPr lang="en-US" sz="4800" b="1" u="sng" spc="-5" dirty="0" smtClean="0">
                <a:solidFill>
                  <a:srgbClr val="0070C0"/>
                </a:solidFill>
                <a:latin typeface="Times New Roman"/>
                <a:cs typeface="Times New Roman"/>
              </a:rPr>
              <a:t>Analysis</a:t>
            </a:r>
            <a:endParaRPr lang="en-US" sz="4800" b="1" u="sng" dirty="0" smtClean="0">
              <a:solidFill>
                <a:srgbClr val="0070C0"/>
              </a:solidFill>
              <a:latin typeface="Times New Roman"/>
              <a:cs typeface="Times New Roman"/>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400050" y="1892300"/>
            <a:ext cx="8718550" cy="4081502"/>
          </a:xfrm>
          <a:prstGeom prst="rect">
            <a:avLst/>
          </a:prstGeom>
        </p:spPr>
        <p:txBody>
          <a:bodyPr vert="horz" wrap="square" lIns="0" tIns="0" rIns="0" bIns="0" rtlCol="0">
            <a:spAutoFit/>
          </a:bodyPr>
          <a:lstStyle/>
          <a:p>
            <a:pPr marL="469900" indent="-457200" algn="just">
              <a:lnSpc>
                <a:spcPct val="100000"/>
              </a:lnSpc>
              <a:spcBef>
                <a:spcPts val="2040"/>
              </a:spcBef>
              <a:buFont typeface="Wingdings" panose="05000000000000000000" pitchFamily="2" charset="2"/>
              <a:buChar char="q"/>
              <a:tabLst>
                <a:tab pos="264795" algn="l"/>
              </a:tabLst>
            </a:pPr>
            <a:r>
              <a:rPr sz="2600" spc="-5" dirty="0" smtClean="0">
                <a:latin typeface="Times New Roman"/>
                <a:cs typeface="Times New Roman"/>
              </a:rPr>
              <a:t>Define </a:t>
            </a:r>
            <a:r>
              <a:rPr sz="2600" spc="-5" dirty="0">
                <a:latin typeface="Times New Roman"/>
                <a:cs typeface="Times New Roman"/>
              </a:rPr>
              <a:t>the </a:t>
            </a:r>
            <a:r>
              <a:rPr sz="2600" spc="-5" dirty="0">
                <a:solidFill>
                  <a:srgbClr val="7030A0"/>
                </a:solidFill>
                <a:latin typeface="Times New Roman"/>
                <a:cs typeface="Times New Roman"/>
              </a:rPr>
              <a:t>goals</a:t>
            </a:r>
            <a:r>
              <a:rPr sz="2600" spc="-5" dirty="0">
                <a:latin typeface="Times New Roman"/>
                <a:cs typeface="Times New Roman"/>
              </a:rPr>
              <a:t> and </a:t>
            </a:r>
            <a:r>
              <a:rPr sz="2600" spc="-5" dirty="0">
                <a:solidFill>
                  <a:srgbClr val="7030A0"/>
                </a:solidFill>
                <a:latin typeface="Times New Roman"/>
                <a:cs typeface="Times New Roman"/>
              </a:rPr>
              <a:t>sub-goals</a:t>
            </a:r>
            <a:r>
              <a:rPr sz="2600" spc="-5" dirty="0">
                <a:latin typeface="Times New Roman"/>
                <a:cs typeface="Times New Roman"/>
              </a:rPr>
              <a:t> of the proposed</a:t>
            </a:r>
            <a:r>
              <a:rPr sz="2600" spc="-30" dirty="0">
                <a:latin typeface="Times New Roman"/>
                <a:cs typeface="Times New Roman"/>
              </a:rPr>
              <a:t> </a:t>
            </a:r>
            <a:r>
              <a:rPr sz="2600" spc="-5" dirty="0">
                <a:latin typeface="Times New Roman"/>
                <a:cs typeface="Times New Roman"/>
              </a:rPr>
              <a:t>system</a:t>
            </a:r>
            <a:endParaRPr sz="2600" dirty="0">
              <a:latin typeface="Times New Roman"/>
              <a:cs typeface="Times New Roman"/>
            </a:endParaRPr>
          </a:p>
          <a:p>
            <a:pPr marL="469900" marR="714375" indent="-457200" algn="just">
              <a:lnSpc>
                <a:spcPct val="103400"/>
              </a:lnSpc>
              <a:spcBef>
                <a:spcPts val="10"/>
              </a:spcBef>
              <a:buFont typeface="Wingdings" panose="05000000000000000000" pitchFamily="2" charset="2"/>
              <a:buChar char="q"/>
              <a:tabLst>
                <a:tab pos="353060" algn="l"/>
                <a:tab pos="353695" algn="l"/>
              </a:tabLst>
            </a:pPr>
            <a:r>
              <a:rPr sz="2600" spc="-5" dirty="0" smtClean="0">
                <a:latin typeface="Times New Roman"/>
                <a:cs typeface="Times New Roman"/>
              </a:rPr>
              <a:t>Quantify</a:t>
            </a:r>
            <a:r>
              <a:rPr lang="en-US" sz="2600" spc="-5" dirty="0" smtClean="0">
                <a:latin typeface="Times New Roman"/>
                <a:cs typeface="Times New Roman"/>
              </a:rPr>
              <a:t>/Measure</a:t>
            </a:r>
            <a:r>
              <a:rPr sz="2600" spc="-5" dirty="0" smtClean="0">
                <a:latin typeface="Times New Roman"/>
                <a:cs typeface="Times New Roman"/>
              </a:rPr>
              <a:t> </a:t>
            </a:r>
            <a:r>
              <a:rPr sz="2600" spc="-5" dirty="0">
                <a:latin typeface="Times New Roman"/>
                <a:cs typeface="Times New Roman"/>
              </a:rPr>
              <a:t>the goals and sub-goals from the verbal  statement of</a:t>
            </a:r>
            <a:r>
              <a:rPr sz="2600" spc="-85" dirty="0">
                <a:latin typeface="Times New Roman"/>
                <a:cs typeface="Times New Roman"/>
              </a:rPr>
              <a:t> </a:t>
            </a:r>
            <a:r>
              <a:rPr sz="2600" spc="-5" dirty="0">
                <a:latin typeface="Times New Roman"/>
                <a:cs typeface="Times New Roman"/>
              </a:rPr>
              <a:t>goal</a:t>
            </a:r>
            <a:endParaRPr sz="2600" dirty="0">
              <a:latin typeface="Times New Roman"/>
              <a:cs typeface="Times New Roman"/>
            </a:endParaRPr>
          </a:p>
          <a:p>
            <a:pPr marL="469900" marR="1665605" indent="-457200" algn="just">
              <a:lnSpc>
                <a:spcPts val="5050"/>
              </a:lnSpc>
              <a:spcBef>
                <a:spcPts val="450"/>
              </a:spcBef>
              <a:buFont typeface="Wingdings" panose="05000000000000000000" pitchFamily="2" charset="2"/>
              <a:buChar char="q"/>
            </a:pPr>
            <a:r>
              <a:rPr sz="2600" u="sng" spc="-5" dirty="0">
                <a:latin typeface="Times New Roman"/>
                <a:cs typeface="Times New Roman"/>
              </a:rPr>
              <a:t>For </a:t>
            </a:r>
            <a:r>
              <a:rPr sz="2600" u="sng" spc="-5" dirty="0" smtClean="0">
                <a:latin typeface="Times New Roman"/>
                <a:cs typeface="Times New Roman"/>
              </a:rPr>
              <a:t>example:</a:t>
            </a:r>
            <a:r>
              <a:rPr lang="en-US" sz="2600" u="sng" spc="-5" dirty="0" smtClean="0">
                <a:latin typeface="Times New Roman"/>
                <a:cs typeface="Times New Roman"/>
              </a:rPr>
              <a:t> </a:t>
            </a:r>
            <a:r>
              <a:rPr sz="2600" spc="-5" dirty="0" smtClean="0">
                <a:latin typeface="Times New Roman"/>
                <a:cs typeface="Times New Roman"/>
              </a:rPr>
              <a:t>Send </a:t>
            </a:r>
            <a:r>
              <a:rPr sz="2600" spc="-5" dirty="0">
                <a:latin typeface="Times New Roman"/>
                <a:cs typeface="Times New Roman"/>
              </a:rPr>
              <a:t>bill soon after </a:t>
            </a:r>
            <a:r>
              <a:rPr sz="2600" spc="-5" dirty="0" smtClean="0">
                <a:latin typeface="Times New Roman"/>
                <a:cs typeface="Times New Roman"/>
              </a:rPr>
              <a:t>month</a:t>
            </a:r>
            <a:r>
              <a:rPr lang="en-US" sz="2600" spc="-5" dirty="0">
                <a:latin typeface="Times New Roman"/>
                <a:cs typeface="Times New Roman"/>
              </a:rPr>
              <a:t> </a:t>
            </a:r>
            <a:r>
              <a:rPr lang="en-US" sz="2600" spc="-5" dirty="0" smtClean="0">
                <a:latin typeface="Times New Roman"/>
                <a:cs typeface="Times New Roman"/>
              </a:rPr>
              <a:t>e</a:t>
            </a:r>
            <a:r>
              <a:rPr sz="2600" spc="-5" dirty="0" smtClean="0">
                <a:latin typeface="Times New Roman"/>
                <a:cs typeface="Times New Roman"/>
              </a:rPr>
              <a:t>nd  </a:t>
            </a:r>
            <a:endParaRPr lang="en-US" sz="2600" spc="-5" dirty="0" smtClean="0">
              <a:latin typeface="Times New Roman"/>
              <a:cs typeface="Times New Roman"/>
            </a:endParaRPr>
          </a:p>
          <a:p>
            <a:pPr marL="469900" marR="1665605" indent="-457200" algn="just">
              <a:lnSpc>
                <a:spcPts val="5050"/>
              </a:lnSpc>
              <a:spcBef>
                <a:spcPts val="450"/>
              </a:spcBef>
              <a:buFont typeface="Wingdings" panose="05000000000000000000" pitchFamily="2" charset="2"/>
              <a:buChar char="q"/>
            </a:pPr>
            <a:r>
              <a:rPr sz="2600" u="sng" spc="-5" dirty="0" smtClean="0">
                <a:latin typeface="Times New Roman"/>
                <a:cs typeface="Times New Roman"/>
              </a:rPr>
              <a:t>Quantified </a:t>
            </a:r>
            <a:r>
              <a:rPr sz="2600" u="sng" spc="-5" dirty="0">
                <a:latin typeface="Times New Roman"/>
                <a:cs typeface="Times New Roman"/>
              </a:rPr>
              <a:t>statement of the same</a:t>
            </a:r>
            <a:r>
              <a:rPr sz="2600" u="sng" spc="-50" dirty="0">
                <a:latin typeface="Times New Roman"/>
                <a:cs typeface="Times New Roman"/>
              </a:rPr>
              <a:t> </a:t>
            </a:r>
            <a:r>
              <a:rPr sz="2600" u="sng" spc="-5" dirty="0" smtClean="0">
                <a:latin typeface="Times New Roman"/>
                <a:cs typeface="Times New Roman"/>
              </a:rPr>
              <a:t>goal:</a:t>
            </a:r>
            <a:endParaRPr sz="2600" u="sng" dirty="0" smtClean="0">
              <a:latin typeface="Times New Roman"/>
              <a:cs typeface="Times New Roman"/>
            </a:endParaRPr>
          </a:p>
          <a:p>
            <a:pPr marL="1212850" lvl="2" indent="-285750" algn="just">
              <a:spcBef>
                <a:spcPts val="1235"/>
              </a:spcBef>
              <a:buFont typeface="Wingdings" panose="05000000000000000000" pitchFamily="2" charset="2"/>
              <a:buChar char="§"/>
            </a:pPr>
            <a:r>
              <a:rPr b="1" spc="-5" dirty="0">
                <a:latin typeface="Times New Roman"/>
                <a:cs typeface="Times New Roman"/>
              </a:rPr>
              <a:t>Send bill within </a:t>
            </a:r>
            <a:r>
              <a:rPr b="1" dirty="0">
                <a:latin typeface="Times New Roman"/>
                <a:cs typeface="Times New Roman"/>
              </a:rPr>
              <a:t>5 </a:t>
            </a:r>
            <a:r>
              <a:rPr b="1" spc="-5" dirty="0">
                <a:latin typeface="Times New Roman"/>
                <a:cs typeface="Times New Roman"/>
              </a:rPr>
              <a:t>days of month</a:t>
            </a:r>
            <a:r>
              <a:rPr b="1" spc="-55" dirty="0">
                <a:latin typeface="Times New Roman"/>
                <a:cs typeface="Times New Roman"/>
              </a:rPr>
              <a:t> </a:t>
            </a:r>
            <a:r>
              <a:rPr b="1" spc="-5" dirty="0">
                <a:latin typeface="Times New Roman"/>
                <a:cs typeface="Times New Roman"/>
              </a:rPr>
              <a:t>end</a:t>
            </a:r>
            <a:endParaRPr b="1" dirty="0">
              <a:latin typeface="Times New Roman"/>
              <a:cs typeface="Times New Roman"/>
            </a:endParaRPr>
          </a:p>
          <a:p>
            <a:pPr marL="1267460" lvl="2" indent="-340360" algn="just">
              <a:spcBef>
                <a:spcPts val="1689"/>
              </a:spcBef>
              <a:buFont typeface="Microsoft Sans Serif"/>
              <a:buChar char="▪"/>
              <a:tabLst>
                <a:tab pos="353060" algn="l"/>
                <a:tab pos="353695" algn="l"/>
              </a:tabLst>
            </a:pPr>
            <a:r>
              <a:rPr b="1" spc="-5" dirty="0" smtClean="0">
                <a:latin typeface="Times New Roman"/>
                <a:cs typeface="Times New Roman"/>
              </a:rPr>
              <a:t>Determine </a:t>
            </a:r>
            <a:r>
              <a:rPr b="1" spc="-5" dirty="0">
                <a:latin typeface="Times New Roman"/>
                <a:cs typeface="Times New Roman"/>
              </a:rPr>
              <a:t>the cost of meeting each</a:t>
            </a:r>
            <a:r>
              <a:rPr b="1" spc="-75" dirty="0">
                <a:latin typeface="Times New Roman"/>
                <a:cs typeface="Times New Roman"/>
              </a:rPr>
              <a:t> </a:t>
            </a:r>
            <a:r>
              <a:rPr b="1" spc="-5" dirty="0">
                <a:latin typeface="Times New Roman"/>
                <a:cs typeface="Times New Roman"/>
              </a:rPr>
              <a:t>goal</a:t>
            </a:r>
            <a:endParaRPr b="1" dirty="0">
              <a:latin typeface="Times New Roman"/>
              <a:cs typeface="Times New Roman"/>
            </a:endParaRPr>
          </a:p>
          <a:p>
            <a:pPr marL="1267460" lvl="2" indent="-340360" algn="just">
              <a:spcBef>
                <a:spcPts val="1685"/>
              </a:spcBef>
              <a:buFont typeface="Microsoft Sans Serif"/>
              <a:buChar char="▪"/>
              <a:tabLst>
                <a:tab pos="353060" algn="l"/>
                <a:tab pos="353695" algn="l"/>
              </a:tabLst>
            </a:pPr>
            <a:r>
              <a:rPr b="1" spc="-5" dirty="0">
                <a:latin typeface="Times New Roman"/>
                <a:cs typeface="Times New Roman"/>
              </a:rPr>
              <a:t>Find cost benefit if</a:t>
            </a:r>
            <a:r>
              <a:rPr b="1" spc="-65" dirty="0">
                <a:latin typeface="Times New Roman"/>
                <a:cs typeface="Times New Roman"/>
              </a:rPr>
              <a:t> </a:t>
            </a:r>
            <a:r>
              <a:rPr b="1" spc="-5" dirty="0">
                <a:latin typeface="Times New Roman"/>
                <a:cs typeface="Times New Roman"/>
              </a:rPr>
              <a:t>quantified</a:t>
            </a:r>
            <a:endParaRPr b="1" dirty="0">
              <a:latin typeface="Times New Roman"/>
              <a:cs typeface="Times New Roman"/>
            </a:endParaRPr>
          </a:p>
        </p:txBody>
      </p:sp>
      <p:sp>
        <p:nvSpPr>
          <p:cNvPr id="10" name="TextBox 9"/>
          <p:cNvSpPr txBox="1"/>
          <p:nvPr/>
        </p:nvSpPr>
        <p:spPr>
          <a:xfrm>
            <a:off x="1435100" y="977900"/>
            <a:ext cx="5242461" cy="830997"/>
          </a:xfrm>
          <a:prstGeom prst="rect">
            <a:avLst/>
          </a:prstGeom>
          <a:noFill/>
        </p:spPr>
        <p:txBody>
          <a:bodyPr wrap="none" rtlCol="0">
            <a:spAutoFit/>
          </a:bodyPr>
          <a:lstStyle/>
          <a:p>
            <a:r>
              <a:rPr lang="en-US" sz="4800" b="1" u="sng" spc="-5" dirty="0" smtClean="0">
                <a:solidFill>
                  <a:srgbClr val="0070C0"/>
                </a:solidFill>
                <a:latin typeface="Times New Roman"/>
                <a:cs typeface="Times New Roman"/>
              </a:rPr>
              <a:t>Goal and Sub-Goal</a:t>
            </a:r>
            <a:endParaRPr lang="en-US" sz="4800" b="1" u="sng" dirty="0" smtClean="0">
              <a:solidFill>
                <a:srgbClr val="0070C0"/>
              </a:solidFill>
              <a:latin typeface="Times New Roman"/>
              <a:cs typeface="Times New Roman"/>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96901" y="1001236"/>
            <a:ext cx="8305800" cy="738664"/>
          </a:xfrm>
          <a:prstGeom prst="rect">
            <a:avLst/>
          </a:prstGeom>
        </p:spPr>
        <p:txBody>
          <a:bodyPr vert="horz" wrap="square" lIns="0" tIns="0" rIns="0" bIns="0" rtlCol="0">
            <a:spAutoFit/>
          </a:bodyPr>
          <a:lstStyle/>
          <a:p>
            <a:pPr marL="12700" algn="ctr">
              <a:lnSpc>
                <a:spcPct val="100000"/>
              </a:lnSpc>
            </a:pPr>
            <a:r>
              <a:rPr lang="en-US" sz="4800" b="1" u="sng" spc="-5" dirty="0" smtClean="0">
                <a:solidFill>
                  <a:srgbClr val="0070C0"/>
                </a:solidFill>
                <a:latin typeface="Times New Roman" panose="02020603050405020304" pitchFamily="18" charset="0"/>
                <a:cs typeface="Times New Roman" panose="02020603050405020304" pitchFamily="18" charset="0"/>
              </a:rPr>
              <a:t>Guidelines for Searching Goals</a:t>
            </a:r>
            <a:endParaRPr lang="en-US" sz="4800" b="1" u="sng" spc="-5" dirty="0">
              <a:solidFill>
                <a:srgbClr val="0070C0"/>
              </a:solidFill>
              <a:latin typeface="Times New Roman" panose="02020603050405020304" pitchFamily="18" charset="0"/>
              <a:cs typeface="Times New Roman" panose="02020603050405020304" pitchFamily="18" charset="0"/>
            </a:endParaRPr>
          </a:p>
        </p:txBody>
      </p:sp>
      <p:sp>
        <p:nvSpPr>
          <p:cNvPr id="4" name="object 4"/>
          <p:cNvSpPr txBox="1"/>
          <p:nvPr/>
        </p:nvSpPr>
        <p:spPr>
          <a:xfrm>
            <a:off x="901699" y="2197100"/>
            <a:ext cx="7620001" cy="3430270"/>
          </a:xfrm>
          <a:prstGeom prst="rect">
            <a:avLst/>
          </a:prstGeom>
        </p:spPr>
        <p:txBody>
          <a:bodyPr vert="horz" wrap="square" lIns="0" tIns="0" rIns="0" bIns="0" rtlCol="0">
            <a:spAutoFit/>
          </a:bodyPr>
          <a:lstStyle/>
          <a:p>
            <a:pPr marL="469900" indent="-457200">
              <a:lnSpc>
                <a:spcPct val="100000"/>
              </a:lnSpc>
              <a:buFont typeface="Wingdings" panose="05000000000000000000" pitchFamily="2" charset="2"/>
              <a:buChar char="q"/>
              <a:tabLst>
                <a:tab pos="264795" algn="l"/>
              </a:tabLst>
            </a:pPr>
            <a:r>
              <a:rPr sz="2800" spc="-5" dirty="0">
                <a:solidFill>
                  <a:srgbClr val="7030A0"/>
                </a:solidFill>
                <a:latin typeface="Times New Roman"/>
                <a:cs typeface="Times New Roman"/>
              </a:rPr>
              <a:t>Identify the deficiency </a:t>
            </a:r>
            <a:r>
              <a:rPr sz="2800" spc="-5" dirty="0">
                <a:latin typeface="Times New Roman"/>
                <a:cs typeface="Times New Roman"/>
              </a:rPr>
              <a:t>by</a:t>
            </a:r>
            <a:r>
              <a:rPr sz="2800" spc="-60" dirty="0">
                <a:latin typeface="Times New Roman"/>
                <a:cs typeface="Times New Roman"/>
              </a:rPr>
              <a:t> </a:t>
            </a:r>
            <a:r>
              <a:rPr sz="2800" spc="-5" dirty="0">
                <a:latin typeface="Times New Roman"/>
                <a:cs typeface="Times New Roman"/>
              </a:rPr>
              <a:t>pinpointing</a:t>
            </a:r>
            <a:endParaRPr sz="2800" dirty="0">
              <a:latin typeface="Times New Roman"/>
              <a:cs typeface="Times New Roman"/>
            </a:endParaRPr>
          </a:p>
          <a:p>
            <a:pPr marL="457834">
              <a:lnSpc>
                <a:spcPct val="100000"/>
              </a:lnSpc>
              <a:spcBef>
                <a:spcPts val="1689"/>
              </a:spcBef>
            </a:pPr>
            <a:r>
              <a:rPr sz="2800" spc="-5" dirty="0">
                <a:latin typeface="Times New Roman"/>
                <a:cs typeface="Times New Roman"/>
              </a:rPr>
              <a:t>-</a:t>
            </a:r>
            <a:r>
              <a:rPr sz="2800" spc="-5" dirty="0">
                <a:solidFill>
                  <a:srgbClr val="7030A0"/>
                </a:solidFill>
                <a:latin typeface="Times New Roman"/>
                <a:cs typeface="Times New Roman"/>
              </a:rPr>
              <a:t>Missing</a:t>
            </a:r>
            <a:r>
              <a:rPr sz="2800" spc="-85" dirty="0">
                <a:solidFill>
                  <a:srgbClr val="7030A0"/>
                </a:solidFill>
                <a:latin typeface="Times New Roman"/>
                <a:cs typeface="Times New Roman"/>
              </a:rPr>
              <a:t> </a:t>
            </a:r>
            <a:r>
              <a:rPr sz="2800" spc="-5" dirty="0">
                <a:solidFill>
                  <a:srgbClr val="7030A0"/>
                </a:solidFill>
                <a:latin typeface="Times New Roman"/>
                <a:cs typeface="Times New Roman"/>
              </a:rPr>
              <a:t>Functions</a:t>
            </a:r>
            <a:endParaRPr sz="2800" dirty="0">
              <a:solidFill>
                <a:srgbClr val="7030A0"/>
              </a:solidFill>
              <a:latin typeface="Times New Roman"/>
              <a:cs typeface="Times New Roman"/>
            </a:endParaRPr>
          </a:p>
          <a:p>
            <a:pPr marL="457834">
              <a:lnSpc>
                <a:spcPct val="100000"/>
              </a:lnSpc>
              <a:spcBef>
                <a:spcPts val="1685"/>
              </a:spcBef>
            </a:pPr>
            <a:r>
              <a:rPr sz="2800" spc="-5" dirty="0">
                <a:latin typeface="Times New Roman"/>
                <a:cs typeface="Times New Roman"/>
              </a:rPr>
              <a:t>-</a:t>
            </a:r>
            <a:r>
              <a:rPr sz="2800" spc="-5" dirty="0">
                <a:solidFill>
                  <a:srgbClr val="7030A0"/>
                </a:solidFill>
                <a:latin typeface="Times New Roman"/>
                <a:cs typeface="Times New Roman"/>
              </a:rPr>
              <a:t>Unsatisfactory</a:t>
            </a:r>
            <a:r>
              <a:rPr sz="2800" spc="-80" dirty="0">
                <a:solidFill>
                  <a:srgbClr val="7030A0"/>
                </a:solidFill>
                <a:latin typeface="Times New Roman"/>
                <a:cs typeface="Times New Roman"/>
              </a:rPr>
              <a:t> </a:t>
            </a:r>
            <a:r>
              <a:rPr sz="2800" spc="-5" dirty="0">
                <a:solidFill>
                  <a:srgbClr val="7030A0"/>
                </a:solidFill>
                <a:latin typeface="Times New Roman"/>
                <a:cs typeface="Times New Roman"/>
              </a:rPr>
              <a:t>performance</a:t>
            </a:r>
            <a:endParaRPr sz="2800" dirty="0">
              <a:solidFill>
                <a:srgbClr val="7030A0"/>
              </a:solidFill>
              <a:latin typeface="Times New Roman"/>
              <a:cs typeface="Times New Roman"/>
            </a:endParaRPr>
          </a:p>
          <a:p>
            <a:pPr marL="457834">
              <a:lnSpc>
                <a:spcPct val="100000"/>
              </a:lnSpc>
              <a:spcBef>
                <a:spcPts val="1689"/>
              </a:spcBef>
            </a:pPr>
            <a:r>
              <a:rPr sz="2800" spc="-5" dirty="0">
                <a:latin typeface="Times New Roman"/>
                <a:cs typeface="Times New Roman"/>
              </a:rPr>
              <a:t>-</a:t>
            </a:r>
            <a:r>
              <a:rPr sz="2800" spc="-5" dirty="0">
                <a:solidFill>
                  <a:srgbClr val="7030A0"/>
                </a:solidFill>
                <a:latin typeface="Times New Roman"/>
                <a:cs typeface="Times New Roman"/>
              </a:rPr>
              <a:t>Excessive cost of</a:t>
            </a:r>
            <a:r>
              <a:rPr sz="2800" spc="-70" dirty="0">
                <a:solidFill>
                  <a:srgbClr val="7030A0"/>
                </a:solidFill>
                <a:latin typeface="Times New Roman"/>
                <a:cs typeface="Times New Roman"/>
              </a:rPr>
              <a:t> </a:t>
            </a:r>
            <a:r>
              <a:rPr sz="2800" spc="-5" dirty="0">
                <a:solidFill>
                  <a:srgbClr val="7030A0"/>
                </a:solidFill>
                <a:latin typeface="Times New Roman"/>
                <a:cs typeface="Times New Roman"/>
              </a:rPr>
              <a:t>operations</a:t>
            </a:r>
            <a:endParaRPr sz="2800" dirty="0">
              <a:solidFill>
                <a:srgbClr val="7030A0"/>
              </a:solidFill>
              <a:latin typeface="Times New Roman"/>
              <a:cs typeface="Times New Roman"/>
            </a:endParaRPr>
          </a:p>
          <a:p>
            <a:pPr marL="469900" marR="5080" indent="-457200">
              <a:lnSpc>
                <a:spcPct val="100000"/>
              </a:lnSpc>
              <a:spcBef>
                <a:spcPts val="1689"/>
              </a:spcBef>
              <a:buFont typeface="Wingdings" panose="05000000000000000000" pitchFamily="2" charset="2"/>
              <a:buChar char="q"/>
              <a:tabLst>
                <a:tab pos="264795" algn="l"/>
              </a:tabLst>
            </a:pPr>
            <a:r>
              <a:rPr sz="2800" spc="-5" dirty="0">
                <a:latin typeface="Times New Roman"/>
                <a:cs typeface="Times New Roman"/>
              </a:rPr>
              <a:t>Set Goals to remove deficiency and provide competitive  advantage</a:t>
            </a:r>
            <a:endParaRPr sz="2800" dirty="0">
              <a:latin typeface="Times New Roman"/>
              <a:cs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44500" y="1001236"/>
            <a:ext cx="7953502" cy="738664"/>
          </a:xfrm>
          <a:prstGeom prst="rect">
            <a:avLst/>
          </a:prstGeom>
        </p:spPr>
        <p:txBody>
          <a:bodyPr vert="horz" wrap="square" lIns="0" tIns="0" rIns="0" bIns="0" rtlCol="0">
            <a:spAutoFit/>
          </a:bodyPr>
          <a:lstStyle/>
          <a:p>
            <a:pPr marL="875030" algn="ctr">
              <a:lnSpc>
                <a:spcPct val="100000"/>
              </a:lnSpc>
            </a:pPr>
            <a:r>
              <a:rPr lang="en-US" sz="4800" b="1" u="sng" spc="-5" dirty="0" smtClean="0">
                <a:solidFill>
                  <a:srgbClr val="0070C0"/>
                </a:solidFill>
                <a:latin typeface="Times New Roman" panose="02020603050405020304" pitchFamily="18" charset="0"/>
                <a:cs typeface="Times New Roman" panose="02020603050405020304" pitchFamily="18" charset="0"/>
              </a:rPr>
              <a:t>Characteristics of a</a:t>
            </a:r>
            <a:r>
              <a:rPr lang="en-US" sz="4800" b="1" u="sng" spc="-30" dirty="0" smtClean="0">
                <a:solidFill>
                  <a:srgbClr val="0070C0"/>
                </a:solidFill>
                <a:latin typeface="Times New Roman" panose="02020603050405020304" pitchFamily="18" charset="0"/>
                <a:cs typeface="Times New Roman" panose="02020603050405020304" pitchFamily="18" charset="0"/>
              </a:rPr>
              <a:t> </a:t>
            </a:r>
            <a:r>
              <a:rPr lang="en-US" sz="4800" b="1" u="sng" spc="-5" dirty="0" smtClean="0">
                <a:solidFill>
                  <a:srgbClr val="0070C0"/>
                </a:solidFill>
                <a:latin typeface="Times New Roman" panose="02020603050405020304" pitchFamily="18" charset="0"/>
                <a:cs typeface="Times New Roman" panose="02020603050405020304" pitchFamily="18" charset="0"/>
              </a:rPr>
              <a:t>Goal</a:t>
            </a:r>
            <a:endParaRPr lang="en-US" sz="4800" b="1" u="sng" spc="-5" dirty="0">
              <a:solidFill>
                <a:srgbClr val="0070C0"/>
              </a:solidFill>
              <a:latin typeface="Times New Roman" panose="02020603050405020304" pitchFamily="18" charset="0"/>
              <a:cs typeface="Times New Roman" panose="02020603050405020304" pitchFamily="18" charset="0"/>
            </a:endParaRPr>
          </a:p>
        </p:txBody>
      </p:sp>
      <p:sp>
        <p:nvSpPr>
          <p:cNvPr id="4" name="object 4"/>
          <p:cNvSpPr txBox="1"/>
          <p:nvPr/>
        </p:nvSpPr>
        <p:spPr>
          <a:xfrm>
            <a:off x="749300" y="1892300"/>
            <a:ext cx="8017509" cy="4284345"/>
          </a:xfrm>
          <a:prstGeom prst="rect">
            <a:avLst/>
          </a:prstGeom>
        </p:spPr>
        <p:txBody>
          <a:bodyPr vert="horz" wrap="square" lIns="0" tIns="0" rIns="0" bIns="0" rtlCol="0">
            <a:spAutoFit/>
          </a:bodyPr>
          <a:lstStyle/>
          <a:p>
            <a:pPr marL="469900" indent="-457200">
              <a:lnSpc>
                <a:spcPct val="100000"/>
              </a:lnSpc>
              <a:buFont typeface="Wingdings" panose="05000000000000000000" pitchFamily="2" charset="2"/>
              <a:buChar char="q"/>
              <a:tabLst>
                <a:tab pos="264795" algn="l"/>
              </a:tabLst>
            </a:pPr>
            <a:r>
              <a:rPr sz="2800" spc="-5" dirty="0">
                <a:latin typeface="Times New Roman"/>
                <a:cs typeface="Times New Roman"/>
              </a:rPr>
              <a:t>Must be</a:t>
            </a:r>
            <a:r>
              <a:rPr sz="2800" spc="-95" dirty="0">
                <a:latin typeface="Times New Roman"/>
                <a:cs typeface="Times New Roman"/>
              </a:rPr>
              <a:t> </a:t>
            </a:r>
            <a:r>
              <a:rPr sz="2800" spc="-5" dirty="0">
                <a:solidFill>
                  <a:srgbClr val="7030A0"/>
                </a:solidFill>
                <a:latin typeface="Times New Roman"/>
                <a:cs typeface="Times New Roman"/>
              </a:rPr>
              <a:t>quantified</a:t>
            </a:r>
            <a:endParaRPr sz="2800" dirty="0">
              <a:solidFill>
                <a:srgbClr val="7030A0"/>
              </a:solidFill>
              <a:latin typeface="Times New Roman"/>
              <a:cs typeface="Times New Roman"/>
            </a:endParaRPr>
          </a:p>
          <a:p>
            <a:pPr marL="469900" marR="5080" indent="-457200">
              <a:lnSpc>
                <a:spcPct val="100000"/>
              </a:lnSpc>
              <a:spcBef>
                <a:spcPts val="1689"/>
              </a:spcBef>
              <a:buFont typeface="Wingdings" panose="05000000000000000000" pitchFamily="2" charset="2"/>
              <a:buChar char="q"/>
              <a:tabLst>
                <a:tab pos="264795" algn="l"/>
              </a:tabLst>
            </a:pPr>
            <a:r>
              <a:rPr sz="2800" spc="-5" dirty="0" smtClean="0">
                <a:latin typeface="Times New Roman"/>
                <a:cs typeface="Times New Roman"/>
              </a:rPr>
              <a:t>Realizable</a:t>
            </a:r>
            <a:r>
              <a:rPr lang="en-US" sz="2800" spc="-5" dirty="0" smtClean="0">
                <a:latin typeface="Times New Roman"/>
                <a:cs typeface="Times New Roman"/>
              </a:rPr>
              <a:t>/</a:t>
            </a:r>
            <a:r>
              <a:rPr lang="en-US" sz="2800" spc="-5" dirty="0" smtClean="0">
                <a:solidFill>
                  <a:srgbClr val="7030A0"/>
                </a:solidFill>
                <a:latin typeface="Times New Roman"/>
                <a:cs typeface="Times New Roman"/>
              </a:rPr>
              <a:t>Reachable</a:t>
            </a:r>
            <a:r>
              <a:rPr sz="2800" spc="-5" dirty="0" smtClean="0">
                <a:solidFill>
                  <a:srgbClr val="7030A0"/>
                </a:solidFill>
                <a:latin typeface="Times New Roman"/>
                <a:cs typeface="Times New Roman"/>
              </a:rPr>
              <a:t> </a:t>
            </a:r>
            <a:r>
              <a:rPr sz="2800" spc="-5" dirty="0">
                <a:latin typeface="Times New Roman"/>
                <a:cs typeface="Times New Roman"/>
              </a:rPr>
              <a:t>with the constraints of the organization and  the</a:t>
            </a:r>
            <a:r>
              <a:rPr sz="2800" spc="-95" dirty="0">
                <a:latin typeface="Times New Roman"/>
                <a:cs typeface="Times New Roman"/>
              </a:rPr>
              <a:t> </a:t>
            </a:r>
            <a:r>
              <a:rPr sz="2800" spc="-5" dirty="0">
                <a:latin typeface="Times New Roman"/>
                <a:cs typeface="Times New Roman"/>
              </a:rPr>
              <a:t>system</a:t>
            </a:r>
            <a:endParaRPr sz="2800" dirty="0">
              <a:latin typeface="Times New Roman"/>
              <a:cs typeface="Times New Roman"/>
            </a:endParaRPr>
          </a:p>
          <a:p>
            <a:pPr marL="469900" indent="-457200">
              <a:lnSpc>
                <a:spcPct val="100000"/>
              </a:lnSpc>
              <a:spcBef>
                <a:spcPts val="1689"/>
              </a:spcBef>
              <a:buFont typeface="Wingdings" panose="05000000000000000000" pitchFamily="2" charset="2"/>
              <a:buChar char="q"/>
              <a:tabLst>
                <a:tab pos="264795" algn="l"/>
              </a:tabLst>
            </a:pPr>
            <a:r>
              <a:rPr sz="2800" spc="-5" dirty="0">
                <a:latin typeface="Times New Roman"/>
                <a:cs typeface="Times New Roman"/>
              </a:rPr>
              <a:t>Broken down into</a:t>
            </a:r>
            <a:r>
              <a:rPr sz="2800" spc="-80" dirty="0">
                <a:latin typeface="Times New Roman"/>
                <a:cs typeface="Times New Roman"/>
              </a:rPr>
              <a:t> </a:t>
            </a:r>
            <a:r>
              <a:rPr sz="2800" spc="-5" dirty="0">
                <a:solidFill>
                  <a:srgbClr val="7030A0"/>
                </a:solidFill>
                <a:latin typeface="Times New Roman"/>
                <a:cs typeface="Times New Roman"/>
              </a:rPr>
              <a:t>Sub-Goals</a:t>
            </a:r>
            <a:endParaRPr sz="2800" dirty="0">
              <a:solidFill>
                <a:srgbClr val="7030A0"/>
              </a:solidFill>
              <a:latin typeface="Times New Roman"/>
              <a:cs typeface="Times New Roman"/>
            </a:endParaRPr>
          </a:p>
          <a:p>
            <a:pPr marL="469900" indent="-457200">
              <a:lnSpc>
                <a:spcPct val="100000"/>
              </a:lnSpc>
              <a:spcBef>
                <a:spcPts val="1685"/>
              </a:spcBef>
              <a:buFont typeface="Wingdings" panose="05000000000000000000" pitchFamily="2" charset="2"/>
              <a:buChar char="q"/>
              <a:tabLst>
                <a:tab pos="264795" algn="l"/>
              </a:tabLst>
            </a:pPr>
            <a:r>
              <a:rPr sz="2800" spc="-5" dirty="0">
                <a:solidFill>
                  <a:srgbClr val="7030A0"/>
                </a:solidFill>
                <a:latin typeface="Times New Roman"/>
                <a:cs typeface="Times New Roman"/>
              </a:rPr>
              <a:t>Agreeable</a:t>
            </a:r>
            <a:r>
              <a:rPr sz="2800" spc="-5" dirty="0">
                <a:latin typeface="Times New Roman"/>
                <a:cs typeface="Times New Roman"/>
              </a:rPr>
              <a:t> to all</a:t>
            </a:r>
            <a:r>
              <a:rPr sz="2800" spc="-85" dirty="0">
                <a:latin typeface="Times New Roman"/>
                <a:cs typeface="Times New Roman"/>
              </a:rPr>
              <a:t> </a:t>
            </a:r>
            <a:r>
              <a:rPr sz="2800" spc="-5" dirty="0">
                <a:latin typeface="Times New Roman"/>
                <a:cs typeface="Times New Roman"/>
              </a:rPr>
              <a:t>concerned</a:t>
            </a:r>
            <a:endParaRPr sz="2800" dirty="0">
              <a:latin typeface="Times New Roman"/>
              <a:cs typeface="Times New Roman"/>
            </a:endParaRPr>
          </a:p>
          <a:p>
            <a:pPr marL="469900" marR="168275" indent="-457200">
              <a:lnSpc>
                <a:spcPct val="100000"/>
              </a:lnSpc>
              <a:spcBef>
                <a:spcPts val="1689"/>
              </a:spcBef>
              <a:buFont typeface="Wingdings" panose="05000000000000000000" pitchFamily="2" charset="2"/>
              <a:buChar char="q"/>
              <a:tabLst>
                <a:tab pos="264795" algn="l"/>
              </a:tabLst>
            </a:pPr>
            <a:r>
              <a:rPr sz="2800" spc="-5" dirty="0">
                <a:latin typeface="Times New Roman"/>
                <a:cs typeface="Times New Roman"/>
              </a:rPr>
              <a:t>In general goals must not only remove deficiency but  also give </a:t>
            </a:r>
            <a:r>
              <a:rPr sz="2800" dirty="0">
                <a:latin typeface="Times New Roman"/>
                <a:cs typeface="Times New Roman"/>
              </a:rPr>
              <a:t>a </a:t>
            </a:r>
            <a:r>
              <a:rPr sz="2800" spc="-5" dirty="0">
                <a:latin typeface="Times New Roman"/>
                <a:cs typeface="Times New Roman"/>
              </a:rPr>
              <a:t>system which is superior to those of the  competitors of the</a:t>
            </a:r>
            <a:r>
              <a:rPr sz="2800" spc="-75" dirty="0">
                <a:latin typeface="Times New Roman"/>
                <a:cs typeface="Times New Roman"/>
              </a:rPr>
              <a:t> </a:t>
            </a:r>
            <a:r>
              <a:rPr sz="2800" spc="-5" dirty="0">
                <a:latin typeface="Times New Roman"/>
                <a:cs typeface="Times New Roman"/>
              </a:rPr>
              <a:t>organization</a:t>
            </a:r>
            <a:endParaRPr sz="2800" dirty="0">
              <a:latin typeface="Times New Roman"/>
              <a:cs typeface="Times New Roman"/>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0350" y="1124347"/>
            <a:ext cx="8750300" cy="615553"/>
          </a:xfrm>
          <a:prstGeom prst="rect">
            <a:avLst/>
          </a:prstGeom>
        </p:spPr>
        <p:txBody>
          <a:bodyPr vert="horz" wrap="square" lIns="0" tIns="0" rIns="0" bIns="0" rtlCol="0">
            <a:spAutoFit/>
          </a:bodyPr>
          <a:lstStyle/>
          <a:p>
            <a:pPr marL="2926080" marR="5080" indent="-2914015" algn="ctr">
              <a:lnSpc>
                <a:spcPct val="100000"/>
              </a:lnSpc>
            </a:pPr>
            <a:r>
              <a:rPr lang="en-US" sz="4000" b="1" u="sng" spc="-5" dirty="0" smtClean="0">
                <a:solidFill>
                  <a:srgbClr val="0070C0"/>
                </a:solidFill>
                <a:latin typeface="Times New Roman" panose="02020603050405020304" pitchFamily="18" charset="0"/>
                <a:cs typeface="Times New Roman" panose="02020603050405020304" pitchFamily="18" charset="0"/>
              </a:rPr>
              <a:t>Case study: Hostel </a:t>
            </a:r>
            <a:r>
              <a:rPr lang="en-US" sz="4000" b="1" u="sng" spc="-5" dirty="0">
                <a:solidFill>
                  <a:srgbClr val="0070C0"/>
                </a:solidFill>
                <a:latin typeface="Times New Roman" panose="02020603050405020304" pitchFamily="18" charset="0"/>
                <a:cs typeface="Times New Roman" panose="02020603050405020304" pitchFamily="18" charset="0"/>
              </a:rPr>
              <a:t>I</a:t>
            </a:r>
            <a:r>
              <a:rPr lang="en-US" sz="4000" b="1" u="sng" spc="-5" dirty="0" smtClean="0">
                <a:solidFill>
                  <a:srgbClr val="0070C0"/>
                </a:solidFill>
                <a:latin typeface="Times New Roman" panose="02020603050405020304" pitchFamily="18" charset="0"/>
                <a:cs typeface="Times New Roman" panose="02020603050405020304" pitchFamily="18" charset="0"/>
              </a:rPr>
              <a:t>nformation  System</a:t>
            </a:r>
            <a:endParaRPr lang="en-US" sz="4000" b="1" u="sng" spc="-5" dirty="0">
              <a:solidFill>
                <a:srgbClr val="0070C0"/>
              </a:solidFill>
              <a:latin typeface="Times New Roman" panose="02020603050405020304" pitchFamily="18" charset="0"/>
              <a:cs typeface="Times New Roman" panose="02020603050405020304" pitchFamily="18" charset="0"/>
            </a:endParaRPr>
          </a:p>
        </p:txBody>
      </p:sp>
      <p:sp>
        <p:nvSpPr>
          <p:cNvPr id="4" name="object 4"/>
          <p:cNvSpPr txBox="1"/>
          <p:nvPr/>
        </p:nvSpPr>
        <p:spPr>
          <a:xfrm>
            <a:off x="737870" y="1892300"/>
            <a:ext cx="8272780" cy="4331442"/>
          </a:xfrm>
          <a:prstGeom prst="rect">
            <a:avLst/>
          </a:prstGeom>
        </p:spPr>
        <p:txBody>
          <a:bodyPr vert="horz" wrap="square" lIns="0" tIns="0" rIns="0" bIns="0" rtlCol="0">
            <a:spAutoFit/>
          </a:bodyPr>
          <a:lstStyle/>
          <a:p>
            <a:pPr marL="12700" marR="5080">
              <a:lnSpc>
                <a:spcPct val="155500"/>
              </a:lnSpc>
            </a:pPr>
            <a:r>
              <a:rPr sz="2800" spc="-5" dirty="0">
                <a:latin typeface="Times New Roman"/>
                <a:cs typeface="Times New Roman"/>
              </a:rPr>
              <a:t>(Detailed description of case is </a:t>
            </a:r>
            <a:r>
              <a:rPr sz="2800" spc="-5" dirty="0" smtClean="0">
                <a:latin typeface="Times New Roman"/>
                <a:cs typeface="Times New Roman"/>
              </a:rPr>
              <a:t>given)  </a:t>
            </a:r>
            <a:endParaRPr lang="en-US" sz="2800" spc="-5" dirty="0">
              <a:latin typeface="Times New Roman"/>
              <a:cs typeface="Times New Roman"/>
            </a:endParaRPr>
          </a:p>
          <a:p>
            <a:pPr marL="469900" marR="5080" indent="-457200">
              <a:lnSpc>
                <a:spcPct val="155500"/>
              </a:lnSpc>
              <a:buFont typeface="Wingdings" panose="05000000000000000000" pitchFamily="2" charset="2"/>
              <a:buChar char="q"/>
            </a:pPr>
            <a:r>
              <a:rPr lang="en-US" sz="2800" b="1" u="sng" dirty="0" smtClean="0">
                <a:solidFill>
                  <a:srgbClr val="7030A0"/>
                </a:solidFill>
                <a:latin typeface="Times New Roman"/>
                <a:cs typeface="Times New Roman"/>
              </a:rPr>
              <a:t>Deficiencies of current System</a:t>
            </a:r>
            <a:r>
              <a:rPr lang="en-US" sz="2800" b="1" u="sng" spc="-65" dirty="0" smtClean="0">
                <a:solidFill>
                  <a:srgbClr val="7030A0"/>
                </a:solidFill>
                <a:latin typeface="Times New Roman"/>
                <a:cs typeface="Times New Roman"/>
              </a:rPr>
              <a:t> </a:t>
            </a:r>
            <a:r>
              <a:rPr lang="en-US" sz="2800" b="1" u="sng" dirty="0" smtClean="0">
                <a:solidFill>
                  <a:srgbClr val="7030A0"/>
                </a:solidFill>
                <a:latin typeface="Times New Roman"/>
                <a:cs typeface="Times New Roman"/>
              </a:rPr>
              <a:t>Identified  </a:t>
            </a:r>
          </a:p>
          <a:p>
            <a:pPr marL="12700" marR="5080" indent="609600">
              <a:lnSpc>
                <a:spcPct val="155500"/>
              </a:lnSpc>
            </a:pPr>
            <a:r>
              <a:rPr lang="en-US" sz="2400" b="1" i="1" u="heavy" dirty="0" smtClean="0">
                <a:solidFill>
                  <a:srgbClr val="0070C0"/>
                </a:solidFill>
                <a:latin typeface="Times New Roman"/>
                <a:cs typeface="Times New Roman"/>
              </a:rPr>
              <a:t>Missing</a:t>
            </a:r>
            <a:r>
              <a:rPr lang="en-US" sz="2400" b="1" i="1" u="heavy" spc="-85" dirty="0" smtClean="0">
                <a:solidFill>
                  <a:srgbClr val="0070C0"/>
                </a:solidFill>
                <a:latin typeface="Times New Roman"/>
                <a:cs typeface="Times New Roman"/>
              </a:rPr>
              <a:t> </a:t>
            </a:r>
            <a:r>
              <a:rPr lang="en-US" sz="2400" b="1" i="1" u="heavy" dirty="0">
                <a:solidFill>
                  <a:srgbClr val="0070C0"/>
                </a:solidFill>
                <a:latin typeface="Times New Roman"/>
                <a:cs typeface="Times New Roman"/>
              </a:rPr>
              <a:t>F</a:t>
            </a:r>
            <a:r>
              <a:rPr lang="en-US" sz="2400" b="1" i="1" u="heavy" dirty="0" smtClean="0">
                <a:solidFill>
                  <a:srgbClr val="0070C0"/>
                </a:solidFill>
                <a:latin typeface="Times New Roman"/>
                <a:cs typeface="Times New Roman"/>
              </a:rPr>
              <a:t>unctions</a:t>
            </a:r>
            <a:endParaRPr lang="en-US" sz="2400" b="1" i="1" dirty="0" smtClean="0">
              <a:solidFill>
                <a:srgbClr val="0070C0"/>
              </a:solidFill>
              <a:latin typeface="Times New Roman"/>
              <a:cs typeface="Times New Roman"/>
            </a:endParaRPr>
          </a:p>
          <a:p>
            <a:pPr marL="12700" lvl="1">
              <a:lnSpc>
                <a:spcPct val="100000"/>
              </a:lnSpc>
              <a:spcBef>
                <a:spcPts val="1685"/>
              </a:spcBef>
              <a:tabLst>
                <a:tab pos="546100" algn="l"/>
              </a:tabLst>
            </a:pPr>
            <a:r>
              <a:rPr lang="en-US" sz="2400" b="1" spc="-5" dirty="0" smtClean="0">
                <a:solidFill>
                  <a:srgbClr val="7030A0"/>
                </a:solidFill>
                <a:latin typeface="Times New Roman"/>
                <a:cs typeface="Times New Roman"/>
              </a:rPr>
              <a:t>1.1 : </a:t>
            </a:r>
            <a:r>
              <a:rPr sz="2400" spc="-5" dirty="0" smtClean="0">
                <a:latin typeface="Times New Roman"/>
                <a:cs typeface="Times New Roman"/>
              </a:rPr>
              <a:t>Stores </a:t>
            </a:r>
            <a:r>
              <a:rPr sz="2400" spc="-5" dirty="0">
                <a:latin typeface="Times New Roman"/>
                <a:cs typeface="Times New Roman"/>
              </a:rPr>
              <a:t>requirement not</a:t>
            </a:r>
            <a:r>
              <a:rPr sz="2400" spc="-65" dirty="0">
                <a:latin typeface="Times New Roman"/>
                <a:cs typeface="Times New Roman"/>
              </a:rPr>
              <a:t> </a:t>
            </a:r>
            <a:r>
              <a:rPr sz="2400" spc="-5" dirty="0">
                <a:latin typeface="Times New Roman"/>
                <a:cs typeface="Times New Roman"/>
              </a:rPr>
              <a:t>forecast</a:t>
            </a:r>
            <a:endParaRPr sz="2400" dirty="0">
              <a:latin typeface="Times New Roman"/>
              <a:cs typeface="Times New Roman"/>
            </a:endParaRPr>
          </a:p>
          <a:p>
            <a:pPr marL="12700" lvl="1">
              <a:lnSpc>
                <a:spcPct val="100000"/>
              </a:lnSpc>
              <a:spcBef>
                <a:spcPts val="1689"/>
              </a:spcBef>
              <a:tabLst>
                <a:tab pos="545465" algn="l"/>
              </a:tabLst>
            </a:pPr>
            <a:r>
              <a:rPr lang="en-US" sz="2400" b="1" spc="-5" dirty="0" smtClean="0">
                <a:solidFill>
                  <a:srgbClr val="7030A0"/>
                </a:solidFill>
                <a:latin typeface="Times New Roman"/>
                <a:cs typeface="Times New Roman"/>
              </a:rPr>
              <a:t>1.2 : </a:t>
            </a:r>
            <a:r>
              <a:rPr sz="2400" spc="-5" dirty="0" smtClean="0">
                <a:latin typeface="Times New Roman"/>
                <a:cs typeface="Times New Roman"/>
              </a:rPr>
              <a:t>Purchases </a:t>
            </a:r>
            <a:r>
              <a:rPr sz="2400" spc="-5" dirty="0">
                <a:latin typeface="Times New Roman"/>
                <a:cs typeface="Times New Roman"/>
              </a:rPr>
              <a:t>not</a:t>
            </a:r>
            <a:r>
              <a:rPr sz="2400" spc="-80" dirty="0">
                <a:latin typeface="Times New Roman"/>
                <a:cs typeface="Times New Roman"/>
              </a:rPr>
              <a:t> </a:t>
            </a:r>
            <a:r>
              <a:rPr sz="2400" spc="-5" dirty="0" smtClean="0">
                <a:latin typeface="Times New Roman"/>
                <a:cs typeface="Times New Roman"/>
              </a:rPr>
              <a:t>combined</a:t>
            </a:r>
            <a:endParaRPr lang="en-US" sz="2400" spc="-5" dirty="0" smtClean="0">
              <a:latin typeface="Times New Roman"/>
              <a:cs typeface="Times New Roman"/>
            </a:endParaRPr>
          </a:p>
          <a:p>
            <a:pPr marL="12700" lvl="1">
              <a:lnSpc>
                <a:spcPct val="100000"/>
              </a:lnSpc>
              <a:spcBef>
                <a:spcPts val="1689"/>
              </a:spcBef>
              <a:tabLst>
                <a:tab pos="545465" algn="l"/>
              </a:tabLst>
            </a:pPr>
            <a:r>
              <a:rPr lang="en-US" sz="2400" b="1" spc="-5" dirty="0" smtClean="0">
                <a:solidFill>
                  <a:srgbClr val="7030A0"/>
                </a:solidFill>
                <a:latin typeface="Times New Roman"/>
                <a:cs typeface="Times New Roman"/>
              </a:rPr>
              <a:t>1.3 : </a:t>
            </a:r>
            <a:r>
              <a:rPr sz="2400" spc="-5" dirty="0" smtClean="0">
                <a:latin typeface="Times New Roman"/>
                <a:cs typeface="Times New Roman"/>
              </a:rPr>
              <a:t>Daily </a:t>
            </a:r>
            <a:r>
              <a:rPr sz="2400" spc="-5" dirty="0">
                <a:latin typeface="Times New Roman"/>
                <a:cs typeface="Times New Roman"/>
              </a:rPr>
              <a:t>rate calculation not frequently</a:t>
            </a:r>
            <a:r>
              <a:rPr sz="2400" spc="-50" dirty="0">
                <a:latin typeface="Times New Roman"/>
                <a:cs typeface="Times New Roman"/>
              </a:rPr>
              <a:t> </a:t>
            </a:r>
            <a:r>
              <a:rPr sz="2400" spc="-5" dirty="0">
                <a:latin typeface="Times New Roman"/>
                <a:cs typeface="Times New Roman"/>
              </a:rPr>
              <a:t>updated</a:t>
            </a:r>
            <a:endParaRPr sz="2400" dirty="0">
              <a:latin typeface="Times New Roman"/>
              <a:cs typeface="Times New Roman"/>
            </a:endParaRPr>
          </a:p>
          <a:p>
            <a:pPr marL="12700" lvl="1">
              <a:lnSpc>
                <a:spcPct val="100000"/>
              </a:lnSpc>
              <a:spcBef>
                <a:spcPts val="1685"/>
              </a:spcBef>
              <a:tabLst>
                <a:tab pos="546100" algn="l"/>
              </a:tabLst>
            </a:pPr>
            <a:r>
              <a:rPr lang="en-US" sz="2400" b="1" spc="-5" dirty="0" smtClean="0">
                <a:solidFill>
                  <a:srgbClr val="7030A0"/>
                </a:solidFill>
                <a:latin typeface="Times New Roman"/>
                <a:cs typeface="Times New Roman"/>
              </a:rPr>
              <a:t>1.4 : </a:t>
            </a:r>
            <a:r>
              <a:rPr sz="2400" spc="-5" dirty="0" smtClean="0">
                <a:latin typeface="Times New Roman"/>
                <a:cs typeface="Times New Roman"/>
              </a:rPr>
              <a:t>Menu </a:t>
            </a:r>
            <a:r>
              <a:rPr sz="2400" spc="-5" dirty="0">
                <a:latin typeface="Times New Roman"/>
                <a:cs typeface="Times New Roman"/>
              </a:rPr>
              <a:t>not planned for balanced nutrition and low</a:t>
            </a:r>
            <a:r>
              <a:rPr sz="2400" spc="-30" dirty="0">
                <a:latin typeface="Times New Roman"/>
                <a:cs typeface="Times New Roman"/>
              </a:rPr>
              <a:t> </a:t>
            </a:r>
            <a:r>
              <a:rPr sz="2400" spc="-5" dirty="0">
                <a:latin typeface="Times New Roman"/>
                <a:cs typeface="Times New Roman"/>
              </a:rPr>
              <a:t>co</a:t>
            </a:r>
            <a:r>
              <a:rPr sz="2800" spc="-5" dirty="0">
                <a:latin typeface="Times New Roman"/>
                <a:cs typeface="Times New Roman"/>
              </a:rPr>
              <a:t>st</a:t>
            </a:r>
            <a:endParaRPr sz="2800" dirty="0">
              <a:latin typeface="Times New Roman"/>
              <a:cs typeface="Times New Roman"/>
            </a:endParaRPr>
          </a:p>
        </p:txBody>
      </p:sp>
    </p:spTree>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1_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386</TotalTime>
  <Words>1671</Words>
  <Application>Microsoft Office PowerPoint</Application>
  <PresentationFormat>Custom</PresentationFormat>
  <Paragraphs>234</Paragraphs>
  <Slides>31</Slides>
  <Notes>1</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31</vt:i4>
      </vt:variant>
    </vt:vector>
  </HeadingPairs>
  <TitlesOfParts>
    <vt:vector size="41" baseType="lpstr">
      <vt:lpstr>Aharoni</vt:lpstr>
      <vt:lpstr>Arial Black</vt:lpstr>
      <vt:lpstr>Calibri</vt:lpstr>
      <vt:lpstr>Calibri Light</vt:lpstr>
      <vt:lpstr>Cooper Black</vt:lpstr>
      <vt:lpstr>Microsoft Sans Serif</vt:lpstr>
      <vt:lpstr>Times New Roman</vt:lpstr>
      <vt:lpstr>Wingdings</vt:lpstr>
      <vt:lpstr>Retrospect</vt:lpstr>
      <vt:lpstr>1_Retrospect</vt:lpstr>
      <vt:lpstr>Chapter 6</vt:lpstr>
      <vt:lpstr> Learning Goals</vt:lpstr>
      <vt:lpstr>PowerPoint Presentation</vt:lpstr>
      <vt:lpstr>PowerPoint Presentation</vt:lpstr>
      <vt:lpstr>PowerPoint Presentation</vt:lpstr>
      <vt:lpstr>PowerPoint Presentation</vt:lpstr>
      <vt:lpstr>Guidelines for Searching Goals</vt:lpstr>
      <vt:lpstr>Characteristics of a Goal</vt:lpstr>
      <vt:lpstr>Case study: Hostel Information  System</vt:lpstr>
      <vt:lpstr>Deficiencies (bad performance)   </vt:lpstr>
      <vt:lpstr>Deficiencies  (High operational cost)</vt:lpstr>
      <vt:lpstr>Formulation of Goals</vt:lpstr>
      <vt:lpstr>PowerPoint Presentation</vt:lpstr>
      <vt:lpstr>PowerPoint Presentation</vt:lpstr>
      <vt:lpstr>Examining Alternative Solutions</vt:lpstr>
      <vt:lpstr>Solution A: Manual System</vt:lpstr>
      <vt:lpstr>Solution : B</vt:lpstr>
      <vt:lpstr>Solution: B (Contd..)</vt:lpstr>
      <vt:lpstr>Solution : C</vt:lpstr>
      <vt:lpstr>Evaluating Alternative Solutions</vt:lpstr>
      <vt:lpstr>Technical and Operational  Feasibility</vt:lpstr>
      <vt:lpstr>Practice Example</vt:lpstr>
      <vt:lpstr>Cost-Benefit Analysis</vt:lpstr>
      <vt:lpstr>Benefits</vt:lpstr>
      <vt:lpstr>Cost – Benefits Analysis</vt:lpstr>
      <vt:lpstr>Cost – Benefits Analysis(Contd…)</vt:lpstr>
      <vt:lpstr>Pay Back Period</vt:lpstr>
      <vt:lpstr>Present Value Method</vt:lpstr>
      <vt:lpstr>Cost-Benefit</vt:lpstr>
      <vt:lpstr>Structure of Executive Summary</vt:lpstr>
      <vt:lpstr>System Proposal Structure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CADL</dc:creator>
  <cp:lastModifiedBy>diu</cp:lastModifiedBy>
  <cp:revision>93</cp:revision>
  <dcterms:created xsi:type="dcterms:W3CDTF">2017-05-14T23:03:26Z</dcterms:created>
  <dcterms:modified xsi:type="dcterms:W3CDTF">2019-07-22T05:15:28Z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2007-12-10T00:00:00Z</vt:filetime>
  </property>
  <property fmtid="{D5CDD505-2E9C-101B-9397-08002B2CF9AE}" pid="3" name="Creator">
    <vt:lpwstr>Acrobat PDFMaker 7.0 for PowerPoint</vt:lpwstr>
  </property>
  <property fmtid="{D5CDD505-2E9C-101B-9397-08002B2CF9AE}" pid="4" name="LastSaved">
    <vt:filetime>2017-05-14T00:00:00Z</vt:filetime>
  </property>
</Properties>
</file>