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2" r:id="rId3"/>
    <p:sldId id="257" r:id="rId4"/>
    <p:sldId id="259" r:id="rId5"/>
    <p:sldId id="262" r:id="rId6"/>
    <p:sldId id="290" r:id="rId7"/>
    <p:sldId id="269" r:id="rId8"/>
    <p:sldId id="293" r:id="rId9"/>
    <p:sldId id="261" r:id="rId10"/>
    <p:sldId id="263" r:id="rId11"/>
    <p:sldId id="264" r:id="rId12"/>
    <p:sldId id="265" r:id="rId13"/>
    <p:sldId id="267" r:id="rId14"/>
    <p:sldId id="268" r:id="rId15"/>
    <p:sldId id="266" r:id="rId16"/>
    <p:sldId id="270" r:id="rId17"/>
    <p:sldId id="271" r:id="rId18"/>
    <p:sldId id="272" r:id="rId19"/>
    <p:sldId id="273" r:id="rId20"/>
    <p:sldId id="291" r:id="rId21"/>
    <p:sldId id="294" r:id="rId22"/>
    <p:sldId id="274" r:id="rId23"/>
    <p:sldId id="275" r:id="rId24"/>
    <p:sldId id="276" r:id="rId25"/>
    <p:sldId id="277" r:id="rId26"/>
    <p:sldId id="278" r:id="rId27"/>
    <p:sldId id="281" r:id="rId28"/>
    <p:sldId id="280" r:id="rId29"/>
    <p:sldId id="282" r:id="rId30"/>
    <p:sldId id="285" r:id="rId31"/>
    <p:sldId id="284" r:id="rId32"/>
    <p:sldId id="286" r:id="rId33"/>
    <p:sldId id="287" r:id="rId34"/>
    <p:sldId id="288" r:id="rId35"/>
    <p:sldId id="289" r:id="rId36"/>
    <p:sldId id="295"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80" y="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9144677" cy="6858000"/>
            <a:chOff x="0" y="0"/>
            <a:chExt cx="9144677" cy="6858000"/>
          </a:xfrm>
        </p:grpSpPr>
        <p:pic>
          <p:nvPicPr>
            <p:cNvPr id="8" name="Picture 7" descr="S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1515532" y="1520422"/>
              <a:ext cx="6112935" cy="3818468"/>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2" name="Picture 11"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0" y="3128434"/>
              <a:ext cx="1664208" cy="612648"/>
            </a:xfrm>
            <a:prstGeom prst="rect">
              <a:avLst/>
            </a:prstGeom>
          </p:spPr>
        </p:pic>
        <p:pic>
          <p:nvPicPr>
            <p:cNvPr id="13" name="Picture 12"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7480469" y="3128434"/>
              <a:ext cx="1664208" cy="612648"/>
            </a:xfrm>
            <a:prstGeom prst="rect">
              <a:avLst/>
            </a:prstGeom>
          </p:spPr>
        </p:pic>
      </p:grpSp>
      <p:sp>
        <p:nvSpPr>
          <p:cNvPr id="2" name="Title 1"/>
          <p:cNvSpPr>
            <a:spLocks noGrp="1"/>
          </p:cNvSpPr>
          <p:nvPr>
            <p:ph type="ctrTitle"/>
          </p:nvPr>
        </p:nvSpPr>
        <p:spPr>
          <a:xfrm>
            <a:off x="1921934" y="1811863"/>
            <a:ext cx="5308866" cy="1515533"/>
          </a:xfrm>
        </p:spPr>
        <p:txBody>
          <a:bodyPr anchor="b">
            <a:noAutofit/>
          </a:bodyPr>
          <a:lstStyle>
            <a:lvl1pPr algn="ct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921934" y="3598327"/>
            <a:ext cx="5308866" cy="1377651"/>
          </a:xfrm>
        </p:spPr>
        <p:txBody>
          <a:bodyPr anchor="t">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065417" y="5054602"/>
            <a:ext cx="673276" cy="279400"/>
          </a:xfrm>
        </p:spPr>
        <p:txBody>
          <a:bodyPr/>
          <a:lstStyle/>
          <a:p>
            <a:fld id="{357D35CA-10F7-4567-8000-007F8F22640C}" type="datetimeFigureOut">
              <a:rPr lang="en-US" smtClean="0"/>
              <a:pPr/>
              <a:t>8/31/2024</a:t>
            </a:fld>
            <a:endParaRPr lang="en-US"/>
          </a:p>
        </p:txBody>
      </p:sp>
      <p:sp>
        <p:nvSpPr>
          <p:cNvPr id="5" name="Footer Placeholder 4"/>
          <p:cNvSpPr>
            <a:spLocks noGrp="1"/>
          </p:cNvSpPr>
          <p:nvPr>
            <p:ph type="ftr" sz="quarter" idx="11"/>
          </p:nvPr>
        </p:nvSpPr>
        <p:spPr>
          <a:xfrm>
            <a:off x="1921934" y="5054602"/>
            <a:ext cx="4064860" cy="279400"/>
          </a:xfrm>
        </p:spPr>
        <p:txBody>
          <a:bodyPr/>
          <a:lstStyle/>
          <a:p>
            <a:endParaRPr lang="en-US"/>
          </a:p>
        </p:txBody>
      </p:sp>
      <p:sp>
        <p:nvSpPr>
          <p:cNvPr id="6" name="Slide Number Placeholder 5"/>
          <p:cNvSpPr>
            <a:spLocks noGrp="1"/>
          </p:cNvSpPr>
          <p:nvPr>
            <p:ph type="sldNum" sz="quarter" idx="12"/>
          </p:nvPr>
        </p:nvSpPr>
        <p:spPr>
          <a:xfrm>
            <a:off x="6817317" y="5054602"/>
            <a:ext cx="413483" cy="279400"/>
          </a:xfrm>
        </p:spPr>
        <p:txBody>
          <a:bodyPr/>
          <a:lstStyle/>
          <a:p>
            <a:fld id="{2C23D7F0-0F90-4012-A3CB-8AF04119B631}" type="slidenum">
              <a:rPr lang="en-US" smtClean="0"/>
              <a:pPr/>
              <a:t>‹#›</a:t>
            </a:fld>
            <a:endParaRPr lang="en-US"/>
          </a:p>
        </p:txBody>
      </p:sp>
      <p:cxnSp>
        <p:nvCxnSpPr>
          <p:cNvPr id="15" name="Straight Connector 14"/>
          <p:cNvCxnSpPr/>
          <p:nvPr/>
        </p:nvCxnSpPr>
        <p:spPr>
          <a:xfrm>
            <a:off x="2019825" y="3471329"/>
            <a:ext cx="511308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05965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4815415"/>
            <a:ext cx="6798734"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026260" y="1032933"/>
            <a:ext cx="7091482" cy="3361269"/>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76866" y="5382153"/>
            <a:ext cx="6798734" cy="493712"/>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7D35CA-10F7-4567-8000-007F8F22640C}" type="datetimeFigureOut">
              <a:rPr lang="en-US" smtClean="0"/>
              <a:pPr/>
              <a:t>8/31/2024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23D7F0-0F90-4012-A3CB-8AF04119B631}" type="slidenum">
              <a:rPr lang="en-US" smtClean="0"/>
              <a:pPr/>
              <a:t>‹#›</a:t>
            </a:fld>
            <a:endParaRPr lang="en-US"/>
          </a:p>
        </p:txBody>
      </p:sp>
    </p:spTree>
    <p:extLst>
      <p:ext uri="{BB962C8B-B14F-4D97-AF65-F5344CB8AC3E}">
        <p14:creationId xmlns:p14="http://schemas.microsoft.com/office/powerpoint/2010/main" val="308663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906873"/>
            <a:ext cx="6798734" cy="309786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76865" y="4275666"/>
            <a:ext cx="6798736" cy="1600202"/>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7D35CA-10F7-4567-8000-007F8F22640C}" type="datetimeFigureOut">
              <a:rPr lang="en-US" smtClean="0"/>
              <a:pPr/>
              <a:t>8/31/2024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23D7F0-0F90-4012-A3CB-8AF04119B631}" type="slidenum">
              <a:rPr lang="en-US" smtClean="0"/>
              <a:pPr/>
              <a:t>‹#›</a:t>
            </a:fld>
            <a:endParaRPr lang="en-US"/>
          </a:p>
        </p:txBody>
      </p:sp>
      <p:cxnSp>
        <p:nvCxnSpPr>
          <p:cNvPr id="15" name="Straight Connector 14"/>
          <p:cNvCxnSpPr/>
          <p:nvPr/>
        </p:nvCxnSpPr>
        <p:spPr>
          <a:xfrm>
            <a:off x="1278465" y="4140199"/>
            <a:ext cx="6606425"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620719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34333" y="982132"/>
            <a:ext cx="6400250" cy="2370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600200" y="3352799"/>
            <a:ext cx="5892798" cy="651933"/>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176863" y="4343400"/>
            <a:ext cx="6798738"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7D35CA-10F7-4567-8000-007F8F22640C}" type="datetimeFigureOut">
              <a:rPr lang="en-US" smtClean="0"/>
              <a:pPr/>
              <a:t>8/31/2024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23D7F0-0F90-4012-A3CB-8AF04119B631}" type="slidenum">
              <a:rPr lang="en-US" smtClean="0"/>
              <a:pPr/>
              <a:t>‹#›</a:t>
            </a:fld>
            <a:endParaRPr lang="en-US"/>
          </a:p>
        </p:txBody>
      </p:sp>
      <p:sp>
        <p:nvSpPr>
          <p:cNvPr id="14" name="TextBox 13"/>
          <p:cNvSpPr txBox="1"/>
          <p:nvPr/>
        </p:nvSpPr>
        <p:spPr>
          <a:xfrm>
            <a:off x="849969" y="905362"/>
            <a:ext cx="457319" cy="584776"/>
          </a:xfrm>
          <a:prstGeom prst="rect">
            <a:avLst/>
          </a:prstGeom>
        </p:spPr>
        <p:txBody>
          <a:bodyPr vert="horz" lIns="91440" tIns="45720" rIns="91440" bIns="45720" rtlCol="0" anchor="ctr">
            <a:noAutofit/>
          </a:bodyPr>
          <a:lstStyle/>
          <a:p>
            <a:pPr lvl="0"/>
            <a:r>
              <a:rPr lang="en-US" sz="7200" dirty="0">
                <a:solidFill>
                  <a:schemeClr val="tx1"/>
                </a:solidFill>
                <a:effectLst/>
              </a:rPr>
              <a:t>“</a:t>
            </a:r>
          </a:p>
        </p:txBody>
      </p:sp>
      <p:sp>
        <p:nvSpPr>
          <p:cNvPr id="15" name="TextBox 14"/>
          <p:cNvSpPr txBox="1"/>
          <p:nvPr/>
        </p:nvSpPr>
        <p:spPr>
          <a:xfrm>
            <a:off x="7633503" y="2827870"/>
            <a:ext cx="457319" cy="584776"/>
          </a:xfrm>
          <a:prstGeom prst="rect">
            <a:avLst/>
          </a:prstGeom>
        </p:spPr>
        <p:txBody>
          <a:bodyPr vert="horz" lIns="91440" tIns="45720" rIns="91440" bIns="45720" rtlCol="0" anchor="ctr">
            <a:noAutofit/>
          </a:bodyPr>
          <a:lstStyle/>
          <a:p>
            <a:pPr lvl="0" algn="r"/>
            <a:r>
              <a:rPr lang="en-US" sz="7200" dirty="0">
                <a:solidFill>
                  <a:schemeClr val="tx1"/>
                </a:solidFill>
                <a:effectLst/>
              </a:rPr>
              <a:t>”</a:t>
            </a:r>
          </a:p>
        </p:txBody>
      </p:sp>
      <p:cxnSp>
        <p:nvCxnSpPr>
          <p:cNvPr id="19" name="Straight Connector 18"/>
          <p:cNvCxnSpPr/>
          <p:nvPr/>
        </p:nvCxnSpPr>
        <p:spPr>
          <a:xfrm>
            <a:off x="1278466" y="4140199"/>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707995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76869" y="3308581"/>
            <a:ext cx="6798728"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76868" y="4777381"/>
            <a:ext cx="6798730"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7D35CA-10F7-4567-8000-007F8F22640C}" type="datetimeFigureOut">
              <a:rPr lang="en-US" smtClean="0"/>
              <a:pPr/>
              <a:t>8/31/2024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23D7F0-0F90-4012-A3CB-8AF04119B631}" type="slidenum">
              <a:rPr lang="en-US" smtClean="0"/>
              <a:pPr/>
              <a:t>‹#›</a:t>
            </a:fld>
            <a:endParaRPr lang="en-US"/>
          </a:p>
        </p:txBody>
      </p:sp>
    </p:spTree>
    <p:extLst>
      <p:ext uri="{BB962C8B-B14F-4D97-AF65-F5344CB8AC3E}">
        <p14:creationId xmlns:p14="http://schemas.microsoft.com/office/powerpoint/2010/main" val="35627710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409416" y="982132"/>
            <a:ext cx="6325168" cy="2243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8" name="Text Placeholder 2"/>
          <p:cNvSpPr>
            <a:spLocks noGrp="1"/>
          </p:cNvSpPr>
          <p:nvPr>
            <p:ph type="body" idx="13"/>
          </p:nvPr>
        </p:nvSpPr>
        <p:spPr>
          <a:xfrm>
            <a:off x="1176868" y="3639312"/>
            <a:ext cx="6798730" cy="886968"/>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3" name="Text Placeholder 2"/>
          <p:cNvSpPr>
            <a:spLocks noGrp="1"/>
          </p:cNvSpPr>
          <p:nvPr>
            <p:ph type="body" idx="1"/>
          </p:nvPr>
        </p:nvSpPr>
        <p:spPr>
          <a:xfrm>
            <a:off x="1176865" y="4529667"/>
            <a:ext cx="6798736" cy="13462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7D35CA-10F7-4567-8000-007F8F22640C}" type="datetimeFigureOut">
              <a:rPr lang="en-US" smtClean="0"/>
              <a:pPr/>
              <a:t>8/31/2024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23D7F0-0F90-4012-A3CB-8AF04119B631}" type="slidenum">
              <a:rPr lang="en-US" smtClean="0"/>
              <a:pPr/>
              <a:t>‹#›</a:t>
            </a:fld>
            <a:endParaRPr lang="en-US"/>
          </a:p>
        </p:txBody>
      </p:sp>
      <p:sp>
        <p:nvSpPr>
          <p:cNvPr id="12" name="TextBox 11"/>
          <p:cNvSpPr txBox="1"/>
          <p:nvPr/>
        </p:nvSpPr>
        <p:spPr>
          <a:xfrm>
            <a:off x="878060" y="896895"/>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7649796" y="2607728"/>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278466" y="342900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267862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76865" y="982131"/>
            <a:ext cx="6798734" cy="2294467"/>
          </a:xfrm>
        </p:spPr>
        <p:txBody>
          <a:bodyPr vert="horz" lIns="91440" tIns="45720" rIns="91440" bIns="45720" rtlCol="0" anchor="ctr">
            <a:normAutofit/>
          </a:bodyPr>
          <a:lstStyle>
            <a:lvl1pPr>
              <a:defRPr lang="en-US" sz="3200" b="0" dirty="0"/>
            </a:lvl1pPr>
          </a:lstStyle>
          <a:p>
            <a:pPr marL="0" lvl="0"/>
            <a:r>
              <a:rPr lang="en-US" smtClean="0"/>
              <a:t>Click to edit Master title style</a:t>
            </a:r>
            <a:endParaRPr lang="en-US" dirty="0"/>
          </a:p>
        </p:txBody>
      </p:sp>
      <p:sp>
        <p:nvSpPr>
          <p:cNvPr id="14" name="Text Placeholder 2"/>
          <p:cNvSpPr>
            <a:spLocks noGrp="1"/>
          </p:cNvSpPr>
          <p:nvPr>
            <p:ph type="body" idx="13"/>
          </p:nvPr>
        </p:nvSpPr>
        <p:spPr>
          <a:xfrm>
            <a:off x="1176868" y="3566160"/>
            <a:ext cx="6798730" cy="905256"/>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3" name="Text Placeholder 2"/>
          <p:cNvSpPr>
            <a:spLocks noGrp="1"/>
          </p:cNvSpPr>
          <p:nvPr>
            <p:ph type="body" idx="1"/>
          </p:nvPr>
        </p:nvSpPr>
        <p:spPr>
          <a:xfrm>
            <a:off x="1176866" y="4470400"/>
            <a:ext cx="6798734" cy="1405467"/>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7D35CA-10F7-4567-8000-007F8F22640C}" type="datetimeFigureOut">
              <a:rPr lang="en-US" smtClean="0"/>
              <a:pPr/>
              <a:t>8/31/2024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23D7F0-0F90-4012-A3CB-8AF04119B631}" type="slidenum">
              <a:rPr lang="en-US" smtClean="0"/>
              <a:pPr/>
              <a:t>‹#›</a:t>
            </a:fld>
            <a:endParaRPr lang="en-US"/>
          </a:p>
        </p:txBody>
      </p:sp>
      <p:cxnSp>
        <p:nvCxnSpPr>
          <p:cNvPr id="15" name="Straight Connector 14"/>
          <p:cNvCxnSpPr/>
          <p:nvPr/>
        </p:nvCxnSpPr>
        <p:spPr>
          <a:xfrm>
            <a:off x="1278469" y="3429000"/>
            <a:ext cx="6606421"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180132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76865" y="2490135"/>
            <a:ext cx="6798736" cy="338573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7D35CA-10F7-4567-8000-007F8F22640C}" type="datetimeFigureOut">
              <a:rPr lang="en-US" smtClean="0"/>
              <a:pPr/>
              <a:t>8/31/2024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23D7F0-0F90-4012-A3CB-8AF04119B631}" type="slidenum">
              <a:rPr lang="en-US" smtClean="0"/>
              <a:pPr/>
              <a:t>‹#›</a:t>
            </a:fld>
            <a:endParaRPr lang="en-US"/>
          </a:p>
        </p:txBody>
      </p:sp>
      <p:cxnSp>
        <p:nvCxnSpPr>
          <p:cNvPr id="14" name="Straight Connector 13"/>
          <p:cNvCxnSpPr/>
          <p:nvPr/>
        </p:nvCxnSpPr>
        <p:spPr>
          <a:xfrm>
            <a:off x="1278466" y="2354670"/>
            <a:ext cx="660642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525560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6667" y="906873"/>
            <a:ext cx="1618930" cy="496899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76867" y="906873"/>
            <a:ext cx="4915509" cy="496899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7D35CA-10F7-4567-8000-007F8F22640C}" type="datetimeFigureOut">
              <a:rPr lang="en-US" smtClean="0"/>
              <a:pPr/>
              <a:t>8/31/2024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23D7F0-0F90-4012-A3CB-8AF04119B631}" type="slidenum">
              <a:rPr lang="en-US" smtClean="0"/>
              <a:pPr/>
              <a:t>‹#›</a:t>
            </a:fld>
            <a:endParaRPr lang="en-US"/>
          </a:p>
        </p:txBody>
      </p:sp>
      <p:cxnSp>
        <p:nvCxnSpPr>
          <p:cNvPr id="14" name="Straight Connector 13"/>
          <p:cNvCxnSpPr/>
          <p:nvPr/>
        </p:nvCxnSpPr>
        <p:spPr>
          <a:xfrm>
            <a:off x="6245512" y="906873"/>
            <a:ext cx="0" cy="4968993"/>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30821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7D35CA-10F7-4567-8000-007F8F22640C}" type="datetimeFigureOut">
              <a:rPr lang="en-US" smtClean="0"/>
              <a:pPr/>
              <a:t>8/31/2024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23D7F0-0F90-4012-A3CB-8AF04119B631}" type="slidenum">
              <a:rPr lang="en-US" smtClean="0"/>
              <a:pPr/>
              <a:t>‹#›</a:t>
            </a:fld>
            <a:endParaRPr lang="en-US"/>
          </a:p>
        </p:txBody>
      </p:sp>
    </p:spTree>
    <p:extLst>
      <p:ext uri="{BB962C8B-B14F-4D97-AF65-F5344CB8AC3E}">
        <p14:creationId xmlns:p14="http://schemas.microsoft.com/office/powerpoint/2010/main" val="2428851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8465" y="1641413"/>
            <a:ext cx="6595534" cy="1822514"/>
          </a:xfrm>
        </p:spPr>
        <p:txBody>
          <a:bodyPr anchor="b">
            <a:normAutofit/>
          </a:bodyPr>
          <a:lstStyle>
            <a:lvl1pPr algn="ct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278465" y="3734859"/>
            <a:ext cx="6595534" cy="1090015"/>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7D35CA-10F7-4567-8000-007F8F22640C}" type="datetimeFigureOut">
              <a:rPr lang="en-US" smtClean="0"/>
              <a:pPr/>
              <a:t>8/31/2024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23D7F0-0F90-4012-A3CB-8AF04119B631}" type="slidenum">
              <a:rPr lang="en-US" smtClean="0"/>
              <a:pPr/>
              <a:t>‹#›</a:t>
            </a:fld>
            <a:endParaRPr lang="en-US"/>
          </a:p>
        </p:txBody>
      </p:sp>
      <p:cxnSp>
        <p:nvCxnSpPr>
          <p:cNvPr id="31" name="Straight Connector 30"/>
          <p:cNvCxnSpPr/>
          <p:nvPr/>
        </p:nvCxnSpPr>
        <p:spPr>
          <a:xfrm>
            <a:off x="1278466" y="3599392"/>
            <a:ext cx="659553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51888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8" name="Straight Connector 7"/>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76866" y="915337"/>
            <a:ext cx="6798734" cy="130386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76866" y="2487168"/>
            <a:ext cx="3337560" cy="3447288"/>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5152" y="2487168"/>
            <a:ext cx="3337560" cy="3447288"/>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57D35CA-10F7-4567-8000-007F8F22640C}" type="datetimeFigureOut">
              <a:rPr lang="en-US" smtClean="0"/>
              <a:pPr/>
              <a:t>8/31/2024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23D7F0-0F90-4012-A3CB-8AF04119B631}" type="slidenum">
              <a:rPr lang="en-US" smtClean="0"/>
              <a:pPr/>
              <a:t>‹#›</a:t>
            </a:fld>
            <a:endParaRPr lang="en-US"/>
          </a:p>
        </p:txBody>
      </p:sp>
    </p:spTree>
    <p:extLst>
      <p:ext uri="{BB962C8B-B14F-4D97-AF65-F5344CB8AC3E}">
        <p14:creationId xmlns:p14="http://schemas.microsoft.com/office/powerpoint/2010/main" val="2808574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76868"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76868" y="3243263"/>
            <a:ext cx="3337560" cy="270662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1832"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1832" y="3243263"/>
            <a:ext cx="3337560" cy="270662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57D35CA-10F7-4567-8000-007F8F22640C}" type="datetimeFigureOut">
              <a:rPr lang="en-US" smtClean="0"/>
              <a:pPr/>
              <a:t>8/31/2024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23D7F0-0F90-4012-A3CB-8AF04119B631}" type="slidenum">
              <a:rPr lang="en-US" smtClean="0"/>
              <a:pPr/>
              <a:t>‹#›</a:t>
            </a:fld>
            <a:endParaRPr lang="en-US"/>
          </a:p>
        </p:txBody>
      </p:sp>
      <p:cxnSp>
        <p:nvCxnSpPr>
          <p:cNvPr id="41" name="Straight Connector 40"/>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19773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76865" y="915337"/>
            <a:ext cx="6798735" cy="1303867"/>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57D35CA-10F7-4567-8000-007F8F22640C}" type="datetimeFigureOut">
              <a:rPr lang="en-US" smtClean="0"/>
              <a:pPr/>
              <a:t>8/31/2024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23D7F0-0F90-4012-A3CB-8AF04119B631}" type="slidenum">
              <a:rPr lang="en-US" smtClean="0"/>
              <a:pPr/>
              <a:t>‹#›</a:t>
            </a:fld>
            <a:endParaRPr lang="en-US"/>
          </a:p>
        </p:txBody>
      </p:sp>
      <p:cxnSp>
        <p:nvCxnSpPr>
          <p:cNvPr id="14" name="Straight Connector 13"/>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06444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7D35CA-10F7-4567-8000-007F8F22640C}" type="datetimeFigureOut">
              <a:rPr lang="en-US" smtClean="0"/>
              <a:pPr/>
              <a:t>8/31/2024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23D7F0-0F90-4012-A3CB-8AF04119B631}" type="slidenum">
              <a:rPr lang="en-US" smtClean="0"/>
              <a:pPr/>
              <a:t>‹#›</a:t>
            </a:fld>
            <a:endParaRPr lang="en-US"/>
          </a:p>
        </p:txBody>
      </p:sp>
    </p:spTree>
    <p:extLst>
      <p:ext uri="{BB962C8B-B14F-4D97-AF65-F5344CB8AC3E}">
        <p14:creationId xmlns:p14="http://schemas.microsoft.com/office/powerpoint/2010/main" val="2100015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388534"/>
            <a:ext cx="2536798"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120062" y="982132"/>
            <a:ext cx="3855539" cy="4893735"/>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76865" y="3031065"/>
            <a:ext cx="2536798"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7D35CA-10F7-4567-8000-007F8F22640C}" type="datetimeFigureOut">
              <a:rPr lang="en-US" smtClean="0"/>
              <a:pPr/>
              <a:t>8/31/2024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23D7F0-0F90-4012-A3CB-8AF04119B631}" type="slidenum">
              <a:rPr lang="en-US" smtClean="0"/>
              <a:pPr/>
              <a:t>‹#›</a:t>
            </a:fld>
            <a:endParaRPr lang="en-US"/>
          </a:p>
        </p:txBody>
      </p:sp>
      <p:cxnSp>
        <p:nvCxnSpPr>
          <p:cNvPr id="16" name="Straight Connector 15"/>
          <p:cNvCxnSpPr/>
          <p:nvPr/>
        </p:nvCxnSpPr>
        <p:spPr>
          <a:xfrm>
            <a:off x="1278466" y="2912533"/>
            <a:ext cx="233359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70276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883832"/>
            <a:ext cx="3632202" cy="1371600"/>
          </a:xfrm>
        </p:spPr>
        <p:txBody>
          <a:bodyPr anchor="b">
            <a:normAutofit/>
          </a:bodyPr>
          <a:lstStyle>
            <a:lvl1pPr algn="ctr">
              <a:defRPr sz="2400" b="0"/>
            </a:lvl1pPr>
          </a:lstStyle>
          <a:p>
            <a:r>
              <a:rPr lang="en-US" smtClean="0"/>
              <a:t>Click to edit Master title style</a:t>
            </a:r>
            <a:endParaRPr lang="en-US" dirty="0"/>
          </a:p>
        </p:txBody>
      </p:sp>
      <p:sp>
        <p:nvSpPr>
          <p:cNvPr id="17" name="Picture Placeholder 2"/>
          <p:cNvSpPr>
            <a:spLocks noGrp="1" noChangeAspect="1"/>
          </p:cNvSpPr>
          <p:nvPr>
            <p:ph type="pic" idx="1"/>
          </p:nvPr>
        </p:nvSpPr>
        <p:spPr>
          <a:xfrm>
            <a:off x="5183069" y="1032933"/>
            <a:ext cx="2929463" cy="4792136"/>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76865" y="3255432"/>
            <a:ext cx="3632201" cy="1828800"/>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7D35CA-10F7-4567-8000-007F8F22640C}" type="datetimeFigureOut">
              <a:rPr lang="en-US" smtClean="0"/>
              <a:pPr/>
              <a:t>8/31/2024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23D7F0-0F90-4012-A3CB-8AF04119B631}" type="slidenum">
              <a:rPr lang="en-US" smtClean="0"/>
              <a:pPr/>
              <a:t>‹#›</a:t>
            </a:fld>
            <a:endParaRPr lang="en-US"/>
          </a:p>
        </p:txBody>
      </p:sp>
    </p:spTree>
    <p:extLst>
      <p:ext uri="{BB962C8B-B14F-4D97-AF65-F5344CB8AC3E}">
        <p14:creationId xmlns:p14="http://schemas.microsoft.com/office/powerpoint/2010/main" val="974820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52467" cy="6858000"/>
            <a:chOff x="0" y="0"/>
            <a:chExt cx="9152467" cy="6858000"/>
          </a:xfrm>
        </p:grpSpPr>
        <p:pic>
          <p:nvPicPr>
            <p:cNvPr id="8" name="Picture 7" descr="SD-PanelContent.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Rectangle 8"/>
            <p:cNvSpPr/>
            <p:nvPr/>
          </p:nvSpPr>
          <p:spPr>
            <a:xfrm>
              <a:off x="553888" y="542807"/>
              <a:ext cx="8039776" cy="5756392"/>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0" y="3128434"/>
              <a:ext cx="685800" cy="606425"/>
            </a:xfrm>
            <a:prstGeom prst="rect">
              <a:avLst/>
            </a:prstGeom>
          </p:spPr>
        </p:pic>
        <p:pic>
          <p:nvPicPr>
            <p:cNvPr id="11" name="Picture 10"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8466667" y="3128434"/>
              <a:ext cx="685800" cy="606425"/>
            </a:xfrm>
            <a:prstGeom prst="rect">
              <a:avLst/>
            </a:prstGeom>
          </p:spPr>
        </p:pic>
      </p:grpSp>
      <p:sp>
        <p:nvSpPr>
          <p:cNvPr id="2" name="Title Placeholder 1"/>
          <p:cNvSpPr>
            <a:spLocks noGrp="1"/>
          </p:cNvSpPr>
          <p:nvPr>
            <p:ph type="title"/>
          </p:nvPr>
        </p:nvSpPr>
        <p:spPr>
          <a:xfrm>
            <a:off x="1176866" y="915337"/>
            <a:ext cx="6798734" cy="13038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76865" y="2490135"/>
            <a:ext cx="6798736" cy="3444997"/>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356670" y="5960533"/>
            <a:ext cx="1148283"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57D35CA-10F7-4567-8000-007F8F22640C}" type="datetimeFigureOut">
              <a:rPr lang="en-US" smtClean="0"/>
              <a:pPr/>
              <a:t>8/31/2024</a:t>
            </a:fld>
            <a:endParaRPr lang="en-US"/>
          </a:p>
        </p:txBody>
      </p:sp>
      <p:sp>
        <p:nvSpPr>
          <p:cNvPr id="5" name="Footer Placeholder 4"/>
          <p:cNvSpPr>
            <a:spLocks noGrp="1"/>
          </p:cNvSpPr>
          <p:nvPr>
            <p:ph type="ftr" sz="quarter" idx="3"/>
          </p:nvPr>
        </p:nvSpPr>
        <p:spPr>
          <a:xfrm>
            <a:off x="1176865" y="5960533"/>
            <a:ext cx="5104667"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7580091" y="5960533"/>
            <a:ext cx="39551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C23D7F0-0F90-4012-A3CB-8AF04119B631}" type="slidenum">
              <a:rPr lang="en-US" smtClean="0"/>
              <a:pPr/>
              <a:t>‹#›</a:t>
            </a:fld>
            <a:endParaRPr lang="en-US"/>
          </a:p>
        </p:txBody>
      </p:sp>
    </p:spTree>
    <p:extLst>
      <p:ext uri="{BB962C8B-B14F-4D97-AF65-F5344CB8AC3E}">
        <p14:creationId xmlns:p14="http://schemas.microsoft.com/office/powerpoint/2010/main" val="29477136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https://preply.com/en/learn/english/grammar/tenses/present-perfect-progressive"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Present Tenses</a:t>
            </a:r>
            <a:endParaRPr lang="en-US" dirty="0"/>
          </a:p>
        </p:txBody>
      </p:sp>
      <p:sp>
        <p:nvSpPr>
          <p:cNvPr id="5" name="Subtitle 4">
            <a:extLst>
              <a:ext uri="{FF2B5EF4-FFF2-40B4-BE49-F238E27FC236}">
                <a16:creationId xmlns="" xmlns:a16="http://schemas.microsoft.com/office/drawing/2014/main" id="{7C4DFE9B-EEB5-423B-B1A6-4AA3448647A9}"/>
              </a:ext>
            </a:extLst>
          </p:cNvPr>
          <p:cNvSpPr>
            <a:spLocks noGrp="1"/>
          </p:cNvSpPr>
          <p:nvPr>
            <p:ph type="subTitle" idx="1"/>
          </p:nvPr>
        </p:nvSpPr>
        <p:spPr/>
        <p:txBody>
          <a:bodyPr>
            <a:normAutofit/>
          </a:bodyPr>
          <a:lstStyle/>
          <a:p>
            <a:r>
              <a:rPr lang="en-US" sz="3200" dirty="0" smtClean="0"/>
              <a:t>ENG 101</a:t>
            </a:r>
          </a:p>
          <a:p>
            <a:r>
              <a:rPr lang="en-US" sz="3200" dirty="0" err="1" smtClean="0"/>
              <a:t>Abir</a:t>
            </a:r>
            <a:r>
              <a:rPr lang="en-US" sz="3200" dirty="0" smtClean="0"/>
              <a:t> </a:t>
            </a:r>
            <a:r>
              <a:rPr lang="en-US" sz="3200" dirty="0" err="1" smtClean="0"/>
              <a:t>Saha</a:t>
            </a:r>
            <a:endParaRPr lang="en-US" sz="3200" dirty="0" smtClean="0"/>
          </a:p>
          <a:p>
            <a:endParaRPr 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Exception</a:t>
            </a:r>
          </a:p>
        </p:txBody>
      </p:sp>
      <p:sp>
        <p:nvSpPr>
          <p:cNvPr id="3" name="Content Placeholder 2"/>
          <p:cNvSpPr>
            <a:spLocks noGrp="1"/>
          </p:cNvSpPr>
          <p:nvPr>
            <p:ph idx="1"/>
          </p:nvPr>
        </p:nvSpPr>
        <p:spPr/>
        <p:txBody>
          <a:bodyPr>
            <a:normAutofit fontScale="92500" lnSpcReduction="10000"/>
          </a:bodyPr>
          <a:lstStyle/>
          <a:p>
            <a:r>
              <a:rPr lang="en-US" dirty="0"/>
              <a:t>When the subject is 3</a:t>
            </a:r>
            <a:r>
              <a:rPr lang="en-US" baseline="30000" dirty="0"/>
              <a:t>rd</a:t>
            </a:r>
            <a:r>
              <a:rPr lang="en-US" dirty="0"/>
              <a:t> Person Singular number add an extra </a:t>
            </a:r>
            <a:r>
              <a:rPr lang="en-US" dirty="0">
                <a:solidFill>
                  <a:srgbClr val="FF0000"/>
                </a:solidFill>
              </a:rPr>
              <a:t>s/</a:t>
            </a:r>
            <a:r>
              <a:rPr lang="en-US" dirty="0" err="1">
                <a:solidFill>
                  <a:srgbClr val="FF0000"/>
                </a:solidFill>
              </a:rPr>
              <a:t>es</a:t>
            </a:r>
            <a:r>
              <a:rPr lang="en-US" dirty="0"/>
              <a:t> with the verb.</a:t>
            </a:r>
          </a:p>
          <a:p>
            <a:endParaRPr lang="en-US" dirty="0"/>
          </a:p>
          <a:p>
            <a:pPr>
              <a:buNone/>
            </a:pPr>
            <a:r>
              <a:rPr lang="en-US" dirty="0"/>
              <a:t>		She love</a:t>
            </a:r>
            <a:r>
              <a:rPr lang="en-US" dirty="0">
                <a:solidFill>
                  <a:srgbClr val="FF0000"/>
                </a:solidFill>
              </a:rPr>
              <a:t>s</a:t>
            </a:r>
            <a:r>
              <a:rPr lang="en-US" dirty="0"/>
              <a:t> to read books.</a:t>
            </a:r>
          </a:p>
          <a:p>
            <a:pPr>
              <a:buNone/>
            </a:pPr>
            <a:r>
              <a:rPr lang="en-US" dirty="0"/>
              <a:t>		He sleep</a:t>
            </a:r>
            <a:r>
              <a:rPr lang="en-US" dirty="0">
                <a:solidFill>
                  <a:srgbClr val="FF0000"/>
                </a:solidFill>
              </a:rPr>
              <a:t>s</a:t>
            </a:r>
            <a:r>
              <a:rPr lang="en-US" dirty="0"/>
              <a:t> 10 hours a day.</a:t>
            </a:r>
          </a:p>
          <a:p>
            <a:pPr>
              <a:buNone/>
            </a:pPr>
            <a:r>
              <a:rPr lang="en-US" dirty="0"/>
              <a:t>		</a:t>
            </a:r>
            <a:r>
              <a:rPr lang="en-US" dirty="0" err="1"/>
              <a:t>Sayma</a:t>
            </a:r>
            <a:r>
              <a:rPr lang="en-US" dirty="0"/>
              <a:t> watch</a:t>
            </a:r>
            <a:r>
              <a:rPr lang="en-US" dirty="0">
                <a:solidFill>
                  <a:srgbClr val="FF0000"/>
                </a:solidFill>
              </a:rPr>
              <a:t>es</a:t>
            </a:r>
            <a:r>
              <a:rPr lang="en-US" dirty="0"/>
              <a:t> 2 films every day.</a:t>
            </a:r>
          </a:p>
          <a:p>
            <a:endParaRPr lang="en-US" dirty="0"/>
          </a:p>
          <a:p>
            <a:r>
              <a:rPr lang="en-US" dirty="0"/>
              <a:t>It is one of the common mistakes that our students make.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 you translate?</a:t>
            </a:r>
          </a:p>
        </p:txBody>
      </p:sp>
      <p:sp>
        <p:nvSpPr>
          <p:cNvPr id="3" name="Content Placeholder 2"/>
          <p:cNvSpPr>
            <a:spLocks noGrp="1"/>
          </p:cNvSpPr>
          <p:nvPr>
            <p:ph idx="1"/>
          </p:nvPr>
        </p:nvSpPr>
        <p:spPr/>
        <p:txBody>
          <a:bodyPr/>
          <a:lstStyle/>
          <a:p>
            <a:endParaRPr lang="bn-BD" dirty="0"/>
          </a:p>
          <a:p>
            <a:r>
              <a:rPr lang="bn-BD" dirty="0"/>
              <a:t>আমার বৃষ্টি ভালো লাগে।</a:t>
            </a:r>
          </a:p>
          <a:p>
            <a:r>
              <a:rPr lang="bn-BD" dirty="0"/>
              <a:t>আমার মা ভালো রান্না করেন।</a:t>
            </a:r>
          </a:p>
          <a:p>
            <a:r>
              <a:rPr lang="bn-BD" dirty="0"/>
              <a:t>বাবা প্রতিদিন খবরের কাগজ পড়েন।</a:t>
            </a:r>
          </a:p>
          <a:p>
            <a:r>
              <a:rPr lang="bn-BD" dirty="0"/>
              <a:t>তুমি প্রতিদিন ফেসবুক ব্যবহার করো।</a:t>
            </a:r>
          </a:p>
          <a:p>
            <a:r>
              <a:rPr lang="bn-BD" dirty="0"/>
              <a:t>তারা নিয়মিত ক্লাস করে।</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make it negative?</a:t>
            </a:r>
          </a:p>
        </p:txBody>
      </p:sp>
      <p:sp>
        <p:nvSpPr>
          <p:cNvPr id="3" name="Content Placeholder 2"/>
          <p:cNvSpPr>
            <a:spLocks noGrp="1"/>
          </p:cNvSpPr>
          <p:nvPr>
            <p:ph idx="1"/>
          </p:nvPr>
        </p:nvSpPr>
        <p:spPr/>
        <p:txBody>
          <a:bodyPr/>
          <a:lstStyle/>
          <a:p>
            <a:pPr>
              <a:buNone/>
            </a:pPr>
            <a:r>
              <a:rPr lang="en-US" dirty="0"/>
              <a:t>	I watch TV.</a:t>
            </a:r>
          </a:p>
          <a:p>
            <a:pPr>
              <a:buNone/>
            </a:pPr>
            <a:r>
              <a:rPr lang="en-US" dirty="0"/>
              <a:t>= I </a:t>
            </a:r>
            <a:r>
              <a:rPr lang="en-US" dirty="0">
                <a:solidFill>
                  <a:srgbClr val="FF0000"/>
                </a:solidFill>
              </a:rPr>
              <a:t>do not </a:t>
            </a:r>
            <a:r>
              <a:rPr lang="en-US" dirty="0"/>
              <a:t>watch TV.</a:t>
            </a:r>
          </a:p>
          <a:p>
            <a:pPr>
              <a:buNone/>
            </a:pPr>
            <a:endParaRPr lang="en-US" dirty="0"/>
          </a:p>
          <a:p>
            <a:pPr>
              <a:buNone/>
            </a:pPr>
            <a:r>
              <a:rPr lang="en-US" dirty="0"/>
              <a:t>	He play</a:t>
            </a:r>
            <a:r>
              <a:rPr lang="en-US" dirty="0">
                <a:solidFill>
                  <a:srgbClr val="FF0000"/>
                </a:solidFill>
              </a:rPr>
              <a:t>s</a:t>
            </a:r>
            <a:r>
              <a:rPr lang="en-US" dirty="0"/>
              <a:t> cricket.</a:t>
            </a:r>
          </a:p>
          <a:p>
            <a:pPr>
              <a:buNone/>
            </a:pPr>
            <a:r>
              <a:rPr lang="en-US" dirty="0"/>
              <a:t>= He </a:t>
            </a:r>
            <a:r>
              <a:rPr lang="en-US" dirty="0">
                <a:solidFill>
                  <a:srgbClr val="FF0000"/>
                </a:solidFill>
              </a:rPr>
              <a:t>do</a:t>
            </a:r>
            <a:r>
              <a:rPr lang="en-US" dirty="0">
                <a:solidFill>
                  <a:srgbClr val="C00000"/>
                </a:solidFill>
              </a:rPr>
              <a:t>es</a:t>
            </a:r>
            <a:r>
              <a:rPr lang="en-US" dirty="0">
                <a:solidFill>
                  <a:srgbClr val="FF0000"/>
                </a:solidFill>
              </a:rPr>
              <a:t> not </a:t>
            </a:r>
            <a:r>
              <a:rPr lang="en-US" dirty="0"/>
              <a:t>play cricket.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make it interrogative?</a:t>
            </a:r>
          </a:p>
        </p:txBody>
      </p:sp>
      <p:sp>
        <p:nvSpPr>
          <p:cNvPr id="3" name="Content Placeholder 2"/>
          <p:cNvSpPr>
            <a:spLocks noGrp="1"/>
          </p:cNvSpPr>
          <p:nvPr>
            <p:ph idx="1"/>
          </p:nvPr>
        </p:nvSpPr>
        <p:spPr/>
        <p:txBody>
          <a:bodyPr/>
          <a:lstStyle/>
          <a:p>
            <a:pPr>
              <a:buNone/>
            </a:pPr>
            <a:r>
              <a:rPr lang="en-US" dirty="0"/>
              <a:t>	I watch TV.</a:t>
            </a:r>
          </a:p>
          <a:p>
            <a:pPr>
              <a:buNone/>
            </a:pPr>
            <a:r>
              <a:rPr lang="en-US" dirty="0"/>
              <a:t>= </a:t>
            </a:r>
            <a:r>
              <a:rPr lang="en-US" dirty="0">
                <a:solidFill>
                  <a:srgbClr val="FF0000"/>
                </a:solidFill>
              </a:rPr>
              <a:t>Do</a:t>
            </a:r>
            <a:r>
              <a:rPr lang="en-US" dirty="0"/>
              <a:t> I watch TV?</a:t>
            </a:r>
          </a:p>
          <a:p>
            <a:pPr>
              <a:buNone/>
            </a:pPr>
            <a:endParaRPr lang="en-US" dirty="0"/>
          </a:p>
          <a:p>
            <a:pPr>
              <a:buNone/>
            </a:pPr>
            <a:r>
              <a:rPr lang="en-US" dirty="0"/>
              <a:t>	He play</a:t>
            </a:r>
            <a:r>
              <a:rPr lang="en-US" dirty="0">
                <a:solidFill>
                  <a:srgbClr val="FF0000"/>
                </a:solidFill>
              </a:rPr>
              <a:t>s</a:t>
            </a:r>
            <a:r>
              <a:rPr lang="en-US" dirty="0"/>
              <a:t> cricket.</a:t>
            </a:r>
          </a:p>
          <a:p>
            <a:pPr>
              <a:buNone/>
            </a:pPr>
            <a:r>
              <a:rPr lang="en-US" dirty="0"/>
              <a:t>= </a:t>
            </a:r>
            <a:r>
              <a:rPr lang="en-US" dirty="0">
                <a:solidFill>
                  <a:srgbClr val="FF0000"/>
                </a:solidFill>
              </a:rPr>
              <a:t>Do</a:t>
            </a:r>
            <a:r>
              <a:rPr lang="en-US" dirty="0">
                <a:solidFill>
                  <a:srgbClr val="C00000"/>
                </a:solidFill>
              </a:rPr>
              <a:t>es</a:t>
            </a:r>
            <a:r>
              <a:rPr lang="en-US" dirty="0"/>
              <a:t> he play cricket?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Tasks</a:t>
            </a:r>
          </a:p>
        </p:txBody>
      </p:sp>
      <p:sp>
        <p:nvSpPr>
          <p:cNvPr id="3" name="Content Placeholder 2"/>
          <p:cNvSpPr>
            <a:spLocks noGrp="1"/>
          </p:cNvSpPr>
          <p:nvPr>
            <p:ph idx="1"/>
          </p:nvPr>
        </p:nvSpPr>
        <p:spPr/>
        <p:txBody>
          <a:bodyPr>
            <a:normAutofit lnSpcReduction="10000"/>
          </a:bodyPr>
          <a:lstStyle/>
          <a:p>
            <a:r>
              <a:rPr lang="en-US" dirty="0"/>
              <a:t>Change the previously translated sentences to negative and then to interrogative.</a:t>
            </a:r>
          </a:p>
          <a:p>
            <a:endParaRPr lang="en-US" dirty="0"/>
          </a:p>
          <a:p>
            <a:r>
              <a:rPr lang="en-US" dirty="0"/>
              <a:t>Practice ‘extempore’ speech using present simple tense. Example: </a:t>
            </a:r>
          </a:p>
          <a:p>
            <a:r>
              <a:rPr lang="en-US" dirty="0"/>
              <a:t>Describe    </a:t>
            </a:r>
          </a:p>
          <a:p>
            <a:pPr>
              <a:buNone/>
            </a:pPr>
            <a:r>
              <a:rPr lang="en-US" dirty="0"/>
              <a:t>    Mobile Phone/Computer/Dhaka City/ Your Room/…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Further Tasks</a:t>
            </a:r>
          </a:p>
        </p:txBody>
      </p:sp>
      <p:sp>
        <p:nvSpPr>
          <p:cNvPr id="3" name="Content Placeholder 2"/>
          <p:cNvSpPr>
            <a:spLocks noGrp="1"/>
          </p:cNvSpPr>
          <p:nvPr>
            <p:ph idx="1"/>
          </p:nvPr>
        </p:nvSpPr>
        <p:spPr/>
        <p:txBody>
          <a:bodyPr/>
          <a:lstStyle/>
          <a:p>
            <a:r>
              <a:rPr lang="en-US" dirty="0"/>
              <a:t>Download a list of  common verbs that we use </a:t>
            </a:r>
            <a:r>
              <a:rPr lang="en-US"/>
              <a:t>every day.</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Present Continuous</a:t>
            </a:r>
            <a:endParaRPr lang="en-US" dirty="0"/>
          </a:p>
        </p:txBody>
      </p:sp>
    </p:spTree>
    <p:extLst>
      <p:ext uri="{BB962C8B-B14F-4D97-AF65-F5344CB8AC3E}">
        <p14:creationId xmlns:p14="http://schemas.microsoft.com/office/powerpoint/2010/main" val="29388993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a:t>In the present continuous tense, the verb form will end in “</a:t>
            </a:r>
            <a:r>
              <a:rPr lang="en-US" dirty="0" err="1"/>
              <a:t>ing</a:t>
            </a:r>
            <a:r>
              <a:rPr lang="en-US" dirty="0"/>
              <a:t>”. This tense is used to describe an activity that is currently occurring. </a:t>
            </a:r>
            <a:endParaRPr lang="en-US" dirty="0" smtClean="0"/>
          </a:p>
          <a:p>
            <a:r>
              <a:rPr lang="en-US" dirty="0"/>
              <a:t>Right now, I </a:t>
            </a:r>
            <a:r>
              <a:rPr lang="en-US" dirty="0">
                <a:solidFill>
                  <a:srgbClr val="FF0000"/>
                </a:solidFill>
              </a:rPr>
              <a:t>am</a:t>
            </a:r>
            <a:r>
              <a:rPr lang="en-US" dirty="0"/>
              <a:t> describ</a:t>
            </a:r>
            <a:r>
              <a:rPr lang="en-US" dirty="0">
                <a:solidFill>
                  <a:srgbClr val="0070C0"/>
                </a:solidFill>
              </a:rPr>
              <a:t>ing</a:t>
            </a:r>
            <a:r>
              <a:rPr lang="en-US" dirty="0"/>
              <a:t> present continuous tense to you.</a:t>
            </a:r>
          </a:p>
          <a:p>
            <a:endParaRPr lang="en-US" dirty="0"/>
          </a:p>
          <a:p>
            <a:r>
              <a:rPr lang="en-US" dirty="0"/>
              <a:t>You </a:t>
            </a:r>
            <a:r>
              <a:rPr lang="en-US" dirty="0">
                <a:solidFill>
                  <a:srgbClr val="FF0000"/>
                </a:solidFill>
              </a:rPr>
              <a:t>are</a:t>
            </a:r>
            <a:r>
              <a:rPr lang="en-US" dirty="0"/>
              <a:t> listen</a:t>
            </a:r>
            <a:r>
              <a:rPr lang="en-US" dirty="0">
                <a:solidFill>
                  <a:srgbClr val="0070C0"/>
                </a:solidFill>
              </a:rPr>
              <a:t>ing</a:t>
            </a:r>
            <a:r>
              <a:rPr lang="en-US" dirty="0"/>
              <a:t> now.</a:t>
            </a:r>
          </a:p>
          <a:p>
            <a:endParaRPr lang="en-US" dirty="0"/>
          </a:p>
          <a:p>
            <a:r>
              <a:rPr lang="en-US" dirty="0"/>
              <a:t>But some of you </a:t>
            </a:r>
            <a:r>
              <a:rPr lang="en-US" dirty="0">
                <a:solidFill>
                  <a:srgbClr val="FF0000"/>
                </a:solidFill>
              </a:rPr>
              <a:t>are</a:t>
            </a:r>
            <a:r>
              <a:rPr lang="en-US" dirty="0"/>
              <a:t> not listen</a:t>
            </a:r>
            <a:r>
              <a:rPr lang="en-US" dirty="0">
                <a:solidFill>
                  <a:srgbClr val="0070C0"/>
                </a:solidFill>
              </a:rPr>
              <a:t>ing</a:t>
            </a:r>
            <a:r>
              <a:rPr lang="en-US" dirty="0"/>
              <a:t> to me. They </a:t>
            </a:r>
            <a:r>
              <a:rPr lang="en-US" dirty="0">
                <a:solidFill>
                  <a:srgbClr val="FF0000"/>
                </a:solidFill>
              </a:rPr>
              <a:t>are </a:t>
            </a:r>
            <a:r>
              <a:rPr lang="en-US" dirty="0"/>
              <a:t>think</a:t>
            </a:r>
            <a:r>
              <a:rPr lang="en-US" dirty="0">
                <a:solidFill>
                  <a:srgbClr val="0070C0"/>
                </a:solidFill>
              </a:rPr>
              <a:t>ing</a:t>
            </a:r>
            <a:r>
              <a:rPr lang="en-US" dirty="0"/>
              <a:t> about something else.</a:t>
            </a:r>
          </a:p>
          <a:p>
            <a:endParaRPr lang="en-US" dirty="0"/>
          </a:p>
          <a:p>
            <a:endParaRPr lang="en-US" dirty="0"/>
          </a:p>
        </p:txBody>
      </p:sp>
    </p:spTree>
    <p:extLst>
      <p:ext uri="{BB962C8B-B14F-4D97-AF65-F5344CB8AC3E}">
        <p14:creationId xmlns:p14="http://schemas.microsoft.com/office/powerpoint/2010/main" val="2130764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When to use</a:t>
            </a:r>
            <a:br>
              <a:rPr lang="en-US" dirty="0"/>
            </a:br>
            <a:r>
              <a:rPr lang="en-US" dirty="0"/>
              <a:t>Present Continuous?</a:t>
            </a:r>
          </a:p>
        </p:txBody>
      </p:sp>
      <p:sp>
        <p:nvSpPr>
          <p:cNvPr id="3" name="Content Placeholder 2"/>
          <p:cNvSpPr>
            <a:spLocks noGrp="1"/>
          </p:cNvSpPr>
          <p:nvPr>
            <p:ph idx="1"/>
          </p:nvPr>
        </p:nvSpPr>
        <p:spPr/>
        <p:txBody>
          <a:bodyPr>
            <a:normAutofit lnSpcReduction="10000"/>
          </a:bodyPr>
          <a:lstStyle/>
          <a:p>
            <a:r>
              <a:rPr lang="en-US" dirty="0"/>
              <a:t>When we talk about something that is </a:t>
            </a:r>
            <a:r>
              <a:rPr lang="en-US" dirty="0">
                <a:solidFill>
                  <a:srgbClr val="7030A0"/>
                </a:solidFill>
              </a:rPr>
              <a:t>happening now </a:t>
            </a:r>
            <a:r>
              <a:rPr lang="en-US" dirty="0"/>
              <a:t>or </a:t>
            </a:r>
            <a:r>
              <a:rPr lang="en-US" dirty="0">
                <a:solidFill>
                  <a:srgbClr val="7030A0"/>
                </a:solidFill>
              </a:rPr>
              <a:t>happening around now</a:t>
            </a:r>
            <a:r>
              <a:rPr lang="en-US" dirty="0"/>
              <a:t>.</a:t>
            </a:r>
          </a:p>
          <a:p>
            <a:endParaRPr lang="en-US" dirty="0"/>
          </a:p>
          <a:p>
            <a:r>
              <a:rPr lang="en-US" dirty="0"/>
              <a:t>Example: </a:t>
            </a:r>
          </a:p>
          <a:p>
            <a:pPr>
              <a:buNone/>
            </a:pPr>
            <a:r>
              <a:rPr lang="en-US" dirty="0"/>
              <a:t>I </a:t>
            </a:r>
            <a:r>
              <a:rPr lang="en-US" dirty="0">
                <a:solidFill>
                  <a:srgbClr val="C00000"/>
                </a:solidFill>
              </a:rPr>
              <a:t>am</a:t>
            </a:r>
            <a:r>
              <a:rPr lang="en-US" dirty="0"/>
              <a:t> listen</a:t>
            </a:r>
            <a:r>
              <a:rPr lang="en-US" dirty="0">
                <a:solidFill>
                  <a:srgbClr val="0070C0"/>
                </a:solidFill>
              </a:rPr>
              <a:t>ing</a:t>
            </a:r>
            <a:r>
              <a:rPr lang="en-US" dirty="0"/>
              <a:t> my English teacher now.  --- </a:t>
            </a:r>
            <a:r>
              <a:rPr lang="en-US" dirty="0">
                <a:solidFill>
                  <a:srgbClr val="7030A0"/>
                </a:solidFill>
              </a:rPr>
              <a:t>happening now</a:t>
            </a:r>
          </a:p>
          <a:p>
            <a:pPr>
              <a:buNone/>
            </a:pPr>
            <a:r>
              <a:rPr lang="en-US" dirty="0"/>
              <a:t>I </a:t>
            </a:r>
            <a:r>
              <a:rPr lang="en-US" dirty="0">
                <a:solidFill>
                  <a:srgbClr val="C00000"/>
                </a:solidFill>
              </a:rPr>
              <a:t>am</a:t>
            </a:r>
            <a:r>
              <a:rPr lang="en-US" dirty="0"/>
              <a:t> study</a:t>
            </a:r>
            <a:r>
              <a:rPr lang="en-US" dirty="0">
                <a:solidFill>
                  <a:srgbClr val="0070C0"/>
                </a:solidFill>
              </a:rPr>
              <a:t>ing</a:t>
            </a:r>
            <a:r>
              <a:rPr lang="en-US" dirty="0"/>
              <a:t> engineering now.----- </a:t>
            </a:r>
            <a:r>
              <a:rPr lang="en-US" dirty="0">
                <a:solidFill>
                  <a:srgbClr val="7030A0"/>
                </a:solidFill>
              </a:rPr>
              <a:t>happening around now</a:t>
            </a:r>
          </a:p>
          <a:p>
            <a:endParaRPr lang="en-US" dirty="0"/>
          </a:p>
        </p:txBody>
      </p:sp>
    </p:spTree>
    <p:extLst>
      <p:ext uri="{BB962C8B-B14F-4D97-AF65-F5344CB8AC3E}">
        <p14:creationId xmlns:p14="http://schemas.microsoft.com/office/powerpoint/2010/main" val="2269857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to use</a:t>
            </a:r>
            <a:br>
              <a:rPr lang="en-US" dirty="0"/>
            </a:br>
            <a:r>
              <a:rPr lang="en-US" dirty="0"/>
              <a:t>Present Continuous?</a:t>
            </a:r>
          </a:p>
        </p:txBody>
      </p:sp>
      <p:sp>
        <p:nvSpPr>
          <p:cNvPr id="3" name="Content Placeholder 2"/>
          <p:cNvSpPr>
            <a:spLocks noGrp="1"/>
          </p:cNvSpPr>
          <p:nvPr>
            <p:ph idx="1"/>
          </p:nvPr>
        </p:nvSpPr>
        <p:spPr/>
        <p:txBody>
          <a:bodyPr/>
          <a:lstStyle/>
          <a:p>
            <a:r>
              <a:rPr lang="en-US" dirty="0"/>
              <a:t>Subject +</a:t>
            </a:r>
            <a:r>
              <a:rPr lang="en-US" dirty="0">
                <a:solidFill>
                  <a:srgbClr val="C00000"/>
                </a:solidFill>
              </a:rPr>
              <a:t>Be</a:t>
            </a:r>
            <a:r>
              <a:rPr lang="en-US" dirty="0"/>
              <a:t> Verb + Verb</a:t>
            </a:r>
            <a:r>
              <a:rPr lang="en-US" dirty="0">
                <a:solidFill>
                  <a:srgbClr val="0070C0"/>
                </a:solidFill>
              </a:rPr>
              <a:t>-</a:t>
            </a:r>
            <a:r>
              <a:rPr lang="en-US" dirty="0" err="1">
                <a:solidFill>
                  <a:srgbClr val="0070C0"/>
                </a:solidFill>
              </a:rPr>
              <a:t>ing</a:t>
            </a:r>
            <a:r>
              <a:rPr lang="en-US" dirty="0"/>
              <a:t> + Object</a:t>
            </a:r>
          </a:p>
          <a:p>
            <a:endParaRPr lang="en-US" dirty="0"/>
          </a:p>
          <a:p>
            <a:r>
              <a:rPr lang="en-US" dirty="0"/>
              <a:t>I  </a:t>
            </a:r>
            <a:r>
              <a:rPr lang="en-US" dirty="0">
                <a:solidFill>
                  <a:srgbClr val="C00000"/>
                </a:solidFill>
              </a:rPr>
              <a:t>am</a:t>
            </a:r>
            <a:r>
              <a:rPr lang="en-US" dirty="0"/>
              <a:t> watch</a:t>
            </a:r>
            <a:r>
              <a:rPr lang="en-US" dirty="0">
                <a:solidFill>
                  <a:srgbClr val="0070C0"/>
                </a:solidFill>
              </a:rPr>
              <a:t>ing</a:t>
            </a:r>
            <a:r>
              <a:rPr lang="en-US" dirty="0"/>
              <a:t> TV.   			</a:t>
            </a:r>
          </a:p>
          <a:p>
            <a:r>
              <a:rPr lang="en-US" dirty="0"/>
              <a:t>You </a:t>
            </a:r>
            <a:r>
              <a:rPr lang="en-US" dirty="0">
                <a:solidFill>
                  <a:srgbClr val="C00000"/>
                </a:solidFill>
              </a:rPr>
              <a:t>are</a:t>
            </a:r>
            <a:r>
              <a:rPr lang="en-US" dirty="0"/>
              <a:t> read</a:t>
            </a:r>
            <a:r>
              <a:rPr lang="en-US" dirty="0">
                <a:solidFill>
                  <a:srgbClr val="0070C0"/>
                </a:solidFill>
              </a:rPr>
              <a:t>ing</a:t>
            </a:r>
            <a:r>
              <a:rPr lang="en-US" dirty="0"/>
              <a:t> the Daily Star. 	</a:t>
            </a:r>
          </a:p>
          <a:p>
            <a:r>
              <a:rPr lang="en-US" dirty="0"/>
              <a:t>She </a:t>
            </a:r>
            <a:r>
              <a:rPr lang="en-US" dirty="0">
                <a:solidFill>
                  <a:srgbClr val="C00000"/>
                </a:solidFill>
              </a:rPr>
              <a:t>is</a:t>
            </a:r>
            <a:r>
              <a:rPr lang="en-US" dirty="0"/>
              <a:t> play</a:t>
            </a:r>
            <a:r>
              <a:rPr lang="en-US" dirty="0">
                <a:solidFill>
                  <a:srgbClr val="0070C0"/>
                </a:solidFill>
              </a:rPr>
              <a:t>ing</a:t>
            </a:r>
            <a:r>
              <a:rPr lang="en-US" dirty="0"/>
              <a:t> a computer game. </a:t>
            </a:r>
          </a:p>
        </p:txBody>
      </p:sp>
    </p:spTree>
    <p:extLst>
      <p:ext uri="{BB962C8B-B14F-4D97-AF65-F5344CB8AC3E}">
        <p14:creationId xmlns:p14="http://schemas.microsoft.com/office/powerpoint/2010/main" val="835870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Present Simple</a:t>
            </a:r>
            <a:endParaRPr lang="en-US" dirty="0"/>
          </a:p>
        </p:txBody>
      </p:sp>
    </p:spTree>
    <p:extLst>
      <p:ext uri="{BB962C8B-B14F-4D97-AF65-F5344CB8AC3E}">
        <p14:creationId xmlns:p14="http://schemas.microsoft.com/office/powerpoint/2010/main" val="14133948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t>To write about any changing condition we use </a:t>
            </a:r>
            <a:r>
              <a:rPr lang="en-US" b="1" dirty="0"/>
              <a:t>Present Continuous Tense</a:t>
            </a:r>
            <a:r>
              <a:rPr lang="en-US" dirty="0"/>
              <a:t>. </a:t>
            </a:r>
          </a:p>
          <a:p>
            <a:r>
              <a:rPr lang="en-US" dirty="0"/>
              <a:t>Example- The population of the country is increasing rapidly. </a:t>
            </a:r>
          </a:p>
          <a:p>
            <a:r>
              <a:rPr lang="en-US" b="1" dirty="0"/>
              <a:t>Today, this season, this year </a:t>
            </a:r>
            <a:r>
              <a:rPr lang="en-US" dirty="0"/>
              <a:t>etc. words are (most of the time) used in </a:t>
            </a:r>
            <a:r>
              <a:rPr lang="en-US" b="1" dirty="0"/>
              <a:t>Present Continuous Tense </a:t>
            </a:r>
            <a:r>
              <a:rPr lang="en-US" dirty="0"/>
              <a:t>(There may have a few exceptions in case of casual conversation). </a:t>
            </a:r>
          </a:p>
          <a:p>
            <a:endParaRPr lang="en-US" dirty="0"/>
          </a:p>
          <a:p>
            <a:r>
              <a:rPr lang="en-US" dirty="0"/>
              <a:t>Example- Today he is going by bus. </a:t>
            </a:r>
          </a:p>
        </p:txBody>
      </p:sp>
    </p:spTree>
    <p:extLst>
      <p:ext uri="{BB962C8B-B14F-4D97-AF65-F5344CB8AC3E}">
        <p14:creationId xmlns:p14="http://schemas.microsoft.com/office/powerpoint/2010/main" val="6429844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b="1" dirty="0"/>
              <a:t>Just, just now, already, yet, never, ever, lately, recently </a:t>
            </a:r>
            <a:r>
              <a:rPr lang="en-US" dirty="0"/>
              <a:t>etc. adverbs are used in </a:t>
            </a:r>
            <a:r>
              <a:rPr lang="en-US" b="1" dirty="0"/>
              <a:t>Present Perfect Tense</a:t>
            </a:r>
            <a:r>
              <a:rPr lang="en-US" dirty="0"/>
              <a:t>. </a:t>
            </a:r>
          </a:p>
          <a:p>
            <a:endParaRPr lang="en-US" dirty="0"/>
          </a:p>
          <a:p>
            <a:r>
              <a:rPr lang="en-US" dirty="0"/>
              <a:t>Example- I have already done my homework. </a:t>
            </a:r>
          </a:p>
          <a:p>
            <a:r>
              <a:rPr lang="en-US" b="1" dirty="0"/>
              <a:t>So far, up to now, up to the present </a:t>
            </a:r>
            <a:r>
              <a:rPr lang="en-US" dirty="0"/>
              <a:t>etc. adverb phrases are used in </a:t>
            </a:r>
            <a:r>
              <a:rPr lang="en-US" b="1" dirty="0"/>
              <a:t>Present Perfect Tense</a:t>
            </a:r>
            <a:r>
              <a:rPr lang="en-US" dirty="0"/>
              <a:t>. </a:t>
            </a:r>
          </a:p>
          <a:p>
            <a:endParaRPr lang="en-US" dirty="0"/>
          </a:p>
          <a:p>
            <a:r>
              <a:rPr lang="en-US" dirty="0"/>
              <a:t>Example- So far she has done well. </a:t>
            </a:r>
          </a:p>
          <a:p>
            <a:endParaRPr lang="en-US" dirty="0"/>
          </a:p>
        </p:txBody>
      </p:sp>
    </p:spTree>
    <p:extLst>
      <p:ext uri="{BB962C8B-B14F-4D97-AF65-F5344CB8AC3E}">
        <p14:creationId xmlns:p14="http://schemas.microsoft.com/office/powerpoint/2010/main" val="33789807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Exception</a:t>
            </a:r>
          </a:p>
        </p:txBody>
      </p:sp>
      <p:sp>
        <p:nvSpPr>
          <p:cNvPr id="3" name="Content Placeholder 2"/>
          <p:cNvSpPr>
            <a:spLocks noGrp="1"/>
          </p:cNvSpPr>
          <p:nvPr>
            <p:ph idx="1"/>
          </p:nvPr>
        </p:nvSpPr>
        <p:spPr/>
        <p:txBody>
          <a:bodyPr>
            <a:normAutofit fontScale="85000" lnSpcReduction="20000"/>
          </a:bodyPr>
          <a:lstStyle/>
          <a:p>
            <a:r>
              <a:rPr lang="en-US" dirty="0"/>
              <a:t>There are some verbs whom we always use in their present indefinite form.</a:t>
            </a:r>
          </a:p>
          <a:p>
            <a:endParaRPr lang="en-US" dirty="0"/>
          </a:p>
          <a:p>
            <a:r>
              <a:rPr lang="en-US" dirty="0"/>
              <a:t>Example: </a:t>
            </a:r>
          </a:p>
          <a:p>
            <a:pPr>
              <a:buNone/>
            </a:pPr>
            <a:r>
              <a:rPr lang="en-US" dirty="0"/>
              <a:t>    Love, Think, Recognize, Understand….</a:t>
            </a:r>
          </a:p>
          <a:p>
            <a:endParaRPr lang="en-US" dirty="0"/>
          </a:p>
          <a:p>
            <a:r>
              <a:rPr lang="en-US" dirty="0"/>
              <a:t>Compare:</a:t>
            </a:r>
          </a:p>
          <a:p>
            <a:pPr>
              <a:buNone/>
            </a:pPr>
            <a:r>
              <a:rPr lang="en-US" dirty="0"/>
              <a:t>				I love coffee.		(</a:t>
            </a:r>
            <a:r>
              <a:rPr lang="en-US" dirty="0">
                <a:solidFill>
                  <a:srgbClr val="00B050"/>
                </a:solidFill>
              </a:rPr>
              <a:t>Right</a:t>
            </a:r>
            <a:r>
              <a:rPr lang="en-US" dirty="0"/>
              <a:t>)</a:t>
            </a:r>
          </a:p>
          <a:p>
            <a:pPr>
              <a:buNone/>
            </a:pPr>
            <a:r>
              <a:rPr lang="en-US" dirty="0"/>
              <a:t>				I am loving coffee.	(</a:t>
            </a:r>
            <a:r>
              <a:rPr lang="en-US" dirty="0">
                <a:solidFill>
                  <a:srgbClr val="FF0000"/>
                </a:solidFill>
              </a:rPr>
              <a:t>Wrong</a:t>
            </a:r>
            <a:r>
              <a:rPr lang="en-US" dirty="0"/>
              <a:t>)</a:t>
            </a:r>
          </a:p>
          <a:p>
            <a:endParaRPr lang="en-US" dirty="0"/>
          </a:p>
        </p:txBody>
      </p:sp>
    </p:spTree>
    <p:extLst>
      <p:ext uri="{BB962C8B-B14F-4D97-AF65-F5344CB8AC3E}">
        <p14:creationId xmlns:p14="http://schemas.microsoft.com/office/powerpoint/2010/main" val="6103303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 you translate?</a:t>
            </a:r>
          </a:p>
        </p:txBody>
      </p:sp>
      <p:sp>
        <p:nvSpPr>
          <p:cNvPr id="3" name="Content Placeholder 2"/>
          <p:cNvSpPr>
            <a:spLocks noGrp="1"/>
          </p:cNvSpPr>
          <p:nvPr>
            <p:ph idx="1"/>
          </p:nvPr>
        </p:nvSpPr>
        <p:spPr/>
        <p:txBody>
          <a:bodyPr/>
          <a:lstStyle/>
          <a:p>
            <a:r>
              <a:rPr lang="bn-BD" dirty="0"/>
              <a:t>আমি এখন একটি সিনেমা দেখছি।</a:t>
            </a:r>
          </a:p>
          <a:p>
            <a:r>
              <a:rPr lang="bn-BD" dirty="0"/>
              <a:t>আমার মা রান্না করছেন।</a:t>
            </a:r>
          </a:p>
          <a:p>
            <a:r>
              <a:rPr lang="bn-BD" dirty="0"/>
              <a:t>বাবা টিভি দেখছেন।</a:t>
            </a:r>
          </a:p>
          <a:p>
            <a:r>
              <a:rPr lang="bn-BD" dirty="0"/>
              <a:t>আমার বোন এখন বই পড়ছে।</a:t>
            </a:r>
          </a:p>
          <a:p>
            <a:r>
              <a:rPr lang="bn-BD" dirty="0"/>
              <a:t>বাংলাদেশ দিন দিন উন্নতি করছে।</a:t>
            </a:r>
            <a:endParaRPr lang="en-US" dirty="0"/>
          </a:p>
        </p:txBody>
      </p:sp>
    </p:spTree>
    <p:extLst>
      <p:ext uri="{BB962C8B-B14F-4D97-AF65-F5344CB8AC3E}">
        <p14:creationId xmlns:p14="http://schemas.microsoft.com/office/powerpoint/2010/main" val="20732745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make it negative?</a:t>
            </a:r>
          </a:p>
        </p:txBody>
      </p:sp>
      <p:sp>
        <p:nvSpPr>
          <p:cNvPr id="3" name="Content Placeholder 2"/>
          <p:cNvSpPr>
            <a:spLocks noGrp="1"/>
          </p:cNvSpPr>
          <p:nvPr>
            <p:ph idx="1"/>
          </p:nvPr>
        </p:nvSpPr>
        <p:spPr/>
        <p:txBody>
          <a:bodyPr>
            <a:normAutofit lnSpcReduction="10000"/>
          </a:bodyPr>
          <a:lstStyle/>
          <a:p>
            <a:pPr>
              <a:buNone/>
            </a:pPr>
            <a:r>
              <a:rPr lang="en-US" dirty="0"/>
              <a:t>Use ‘not’ after the ‘Be’ verb.</a:t>
            </a:r>
          </a:p>
          <a:p>
            <a:pPr>
              <a:buNone/>
            </a:pPr>
            <a:endParaRPr lang="en-US" dirty="0"/>
          </a:p>
          <a:p>
            <a:pPr>
              <a:buNone/>
            </a:pPr>
            <a:r>
              <a:rPr lang="en-US" dirty="0"/>
              <a:t>I am watching TV.</a:t>
            </a:r>
          </a:p>
          <a:p>
            <a:pPr>
              <a:buNone/>
            </a:pPr>
            <a:r>
              <a:rPr lang="en-US" dirty="0"/>
              <a:t>= I </a:t>
            </a:r>
            <a:r>
              <a:rPr lang="en-US" dirty="0">
                <a:solidFill>
                  <a:srgbClr val="FF0000"/>
                </a:solidFill>
              </a:rPr>
              <a:t>am not </a:t>
            </a:r>
            <a:r>
              <a:rPr lang="en-US" dirty="0"/>
              <a:t>watching TV.</a:t>
            </a:r>
          </a:p>
          <a:p>
            <a:pPr>
              <a:buNone/>
            </a:pPr>
            <a:endParaRPr lang="en-US" dirty="0"/>
          </a:p>
          <a:p>
            <a:pPr>
              <a:buNone/>
            </a:pPr>
            <a:r>
              <a:rPr lang="en-US" dirty="0"/>
              <a:t>He is playing cricket.</a:t>
            </a:r>
          </a:p>
          <a:p>
            <a:pPr>
              <a:buNone/>
            </a:pPr>
            <a:r>
              <a:rPr lang="en-US" dirty="0"/>
              <a:t>= He </a:t>
            </a:r>
            <a:r>
              <a:rPr lang="en-US" dirty="0">
                <a:solidFill>
                  <a:srgbClr val="FF0000"/>
                </a:solidFill>
              </a:rPr>
              <a:t>is not </a:t>
            </a:r>
            <a:r>
              <a:rPr lang="en-US" dirty="0"/>
              <a:t>playing cricket.</a:t>
            </a:r>
          </a:p>
        </p:txBody>
      </p:sp>
    </p:spTree>
    <p:extLst>
      <p:ext uri="{BB962C8B-B14F-4D97-AF65-F5344CB8AC3E}">
        <p14:creationId xmlns:p14="http://schemas.microsoft.com/office/powerpoint/2010/main" val="27834873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make it interrogative?</a:t>
            </a:r>
          </a:p>
        </p:txBody>
      </p:sp>
      <p:sp>
        <p:nvSpPr>
          <p:cNvPr id="3" name="Content Placeholder 2"/>
          <p:cNvSpPr>
            <a:spLocks noGrp="1"/>
          </p:cNvSpPr>
          <p:nvPr>
            <p:ph idx="1"/>
          </p:nvPr>
        </p:nvSpPr>
        <p:spPr/>
        <p:txBody>
          <a:bodyPr/>
          <a:lstStyle/>
          <a:p>
            <a:pPr>
              <a:buNone/>
            </a:pPr>
            <a:r>
              <a:rPr lang="en-US" dirty="0"/>
              <a:t>I am watching TV.</a:t>
            </a:r>
          </a:p>
          <a:p>
            <a:pPr>
              <a:buNone/>
            </a:pPr>
            <a:r>
              <a:rPr lang="en-US" dirty="0"/>
              <a:t>= </a:t>
            </a:r>
            <a:r>
              <a:rPr lang="en-US" dirty="0">
                <a:solidFill>
                  <a:srgbClr val="FF0000"/>
                </a:solidFill>
              </a:rPr>
              <a:t>Am </a:t>
            </a:r>
            <a:r>
              <a:rPr lang="en-US" dirty="0"/>
              <a:t> I watching TV?</a:t>
            </a:r>
          </a:p>
          <a:p>
            <a:pPr>
              <a:buNone/>
            </a:pPr>
            <a:endParaRPr lang="en-US" dirty="0"/>
          </a:p>
          <a:p>
            <a:pPr>
              <a:buNone/>
            </a:pPr>
            <a:r>
              <a:rPr lang="en-US" dirty="0"/>
              <a:t>He is playing cricket.</a:t>
            </a:r>
          </a:p>
          <a:p>
            <a:pPr>
              <a:buNone/>
            </a:pPr>
            <a:r>
              <a:rPr lang="en-US" dirty="0"/>
              <a:t>= </a:t>
            </a:r>
            <a:r>
              <a:rPr lang="en-US" dirty="0">
                <a:solidFill>
                  <a:srgbClr val="FF0000"/>
                </a:solidFill>
              </a:rPr>
              <a:t>Is</a:t>
            </a:r>
            <a:r>
              <a:rPr lang="en-US" dirty="0"/>
              <a:t> he playing cricket?</a:t>
            </a:r>
          </a:p>
        </p:txBody>
      </p:sp>
    </p:spTree>
    <p:extLst>
      <p:ext uri="{BB962C8B-B14F-4D97-AF65-F5344CB8AC3E}">
        <p14:creationId xmlns:p14="http://schemas.microsoft.com/office/powerpoint/2010/main" val="6576488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t>Study CVC </a:t>
            </a:r>
            <a:r>
              <a:rPr lang="en-US" dirty="0" smtClean="0"/>
              <a:t>rules</a:t>
            </a:r>
          </a:p>
          <a:p>
            <a:r>
              <a:rPr lang="en-US" dirty="0"/>
              <a:t>When the last three letters of a one-syllable word follow the CVC pattern, the last consonant should be doubled when adding the ending.</a:t>
            </a:r>
          </a:p>
          <a:p>
            <a:pPr>
              <a:buNone/>
            </a:pPr>
            <a:r>
              <a:rPr lang="en-US" dirty="0"/>
              <a:t>		Play	---------  Playing</a:t>
            </a:r>
          </a:p>
          <a:p>
            <a:pPr>
              <a:buNone/>
            </a:pPr>
            <a:r>
              <a:rPr lang="en-US" dirty="0"/>
              <a:t>		Sleep	---------  Sleeping</a:t>
            </a:r>
          </a:p>
          <a:p>
            <a:pPr>
              <a:buNone/>
            </a:pPr>
            <a:r>
              <a:rPr lang="en-US" dirty="0"/>
              <a:t>		S</a:t>
            </a:r>
            <a:r>
              <a:rPr lang="en-US" dirty="0">
                <a:solidFill>
                  <a:srgbClr val="7030A0"/>
                </a:solidFill>
              </a:rPr>
              <a:t>h</a:t>
            </a:r>
            <a:r>
              <a:rPr lang="en-US" dirty="0">
                <a:solidFill>
                  <a:srgbClr val="FF0000"/>
                </a:solidFill>
              </a:rPr>
              <a:t>o</a:t>
            </a:r>
            <a:r>
              <a:rPr lang="en-US" dirty="0">
                <a:solidFill>
                  <a:srgbClr val="7030A0"/>
                </a:solidFill>
              </a:rPr>
              <a:t>p	</a:t>
            </a:r>
            <a:r>
              <a:rPr lang="en-US" dirty="0"/>
              <a:t>---------  Sho</a:t>
            </a:r>
            <a:r>
              <a:rPr lang="en-US" dirty="0">
                <a:solidFill>
                  <a:srgbClr val="00B050"/>
                </a:solidFill>
              </a:rPr>
              <a:t>pp</a:t>
            </a:r>
            <a:r>
              <a:rPr lang="en-US" dirty="0"/>
              <a:t>ing</a:t>
            </a:r>
          </a:p>
          <a:p>
            <a:pPr>
              <a:buNone/>
            </a:pPr>
            <a:r>
              <a:rPr lang="en-US" dirty="0">
                <a:solidFill>
                  <a:srgbClr val="7030A0"/>
                </a:solidFill>
              </a:rPr>
              <a:t>		R</a:t>
            </a:r>
            <a:r>
              <a:rPr lang="en-US" dirty="0">
                <a:solidFill>
                  <a:srgbClr val="FF0000"/>
                </a:solidFill>
              </a:rPr>
              <a:t>u</a:t>
            </a:r>
            <a:r>
              <a:rPr lang="en-US" dirty="0">
                <a:solidFill>
                  <a:srgbClr val="7030A0"/>
                </a:solidFill>
              </a:rPr>
              <a:t>n	</a:t>
            </a:r>
            <a:r>
              <a:rPr lang="en-US" dirty="0"/>
              <a:t>---------  Ru</a:t>
            </a:r>
            <a:r>
              <a:rPr lang="en-US" dirty="0">
                <a:solidFill>
                  <a:srgbClr val="00B050"/>
                </a:solidFill>
              </a:rPr>
              <a:t>nn</a:t>
            </a:r>
            <a:r>
              <a:rPr lang="en-US" dirty="0"/>
              <a:t>ing</a:t>
            </a:r>
          </a:p>
        </p:txBody>
      </p:sp>
    </p:spTree>
    <p:extLst>
      <p:ext uri="{BB962C8B-B14F-4D97-AF65-F5344CB8AC3E}">
        <p14:creationId xmlns:p14="http://schemas.microsoft.com/office/powerpoint/2010/main" val="18150937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Present Perfect</a:t>
            </a:r>
            <a:endParaRPr lang="en-US" dirty="0"/>
          </a:p>
        </p:txBody>
      </p:sp>
    </p:spTree>
    <p:extLst>
      <p:ext uri="{BB962C8B-B14F-4D97-AF65-F5344CB8AC3E}">
        <p14:creationId xmlns:p14="http://schemas.microsoft.com/office/powerpoint/2010/main" val="37505994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t>In this form of the present tense, the verb form will indicate an activity that has been completed. The present perfect is used to indicate a link between the present and the past. </a:t>
            </a:r>
          </a:p>
          <a:p>
            <a:r>
              <a:rPr lang="en-US" dirty="0"/>
              <a:t>The time of the action is before now but not specified, and we are often more interested in the result than in the action itself. </a:t>
            </a:r>
          </a:p>
          <a:p>
            <a:r>
              <a:rPr lang="en-US" dirty="0"/>
              <a:t>I have slept</a:t>
            </a:r>
          </a:p>
          <a:p>
            <a:r>
              <a:rPr lang="en-US" dirty="0"/>
              <a:t>She has lived here all her life</a:t>
            </a:r>
          </a:p>
        </p:txBody>
      </p:sp>
    </p:spTree>
    <p:extLst>
      <p:ext uri="{BB962C8B-B14F-4D97-AF65-F5344CB8AC3E}">
        <p14:creationId xmlns:p14="http://schemas.microsoft.com/office/powerpoint/2010/main" val="29270499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t>Present Perfect Tense </a:t>
            </a:r>
            <a:r>
              <a:rPr lang="en-US" dirty="0"/>
              <a:t>mentions the numbers of times and number of things. </a:t>
            </a:r>
          </a:p>
          <a:p>
            <a:r>
              <a:rPr lang="en-US" dirty="0"/>
              <a:t>Example- I have written three letters since morning </a:t>
            </a:r>
          </a:p>
        </p:txBody>
      </p:sp>
    </p:spTree>
    <p:extLst>
      <p:ext uri="{BB962C8B-B14F-4D97-AF65-F5344CB8AC3E}">
        <p14:creationId xmlns:p14="http://schemas.microsoft.com/office/powerpoint/2010/main" val="1864981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 Indefinite</a:t>
            </a:r>
          </a:p>
        </p:txBody>
      </p:sp>
      <p:sp>
        <p:nvSpPr>
          <p:cNvPr id="3" name="Content Placeholder 2"/>
          <p:cNvSpPr>
            <a:spLocks noGrp="1"/>
          </p:cNvSpPr>
          <p:nvPr>
            <p:ph idx="1"/>
          </p:nvPr>
        </p:nvSpPr>
        <p:spPr/>
        <p:txBody>
          <a:bodyPr>
            <a:normAutofit/>
          </a:bodyPr>
          <a:lstStyle/>
          <a:p>
            <a:r>
              <a:rPr lang="en-US" dirty="0"/>
              <a:t>Also called ‘Present Simple’</a:t>
            </a:r>
          </a:p>
          <a:p>
            <a:endParaRPr lang="en-US" dirty="0"/>
          </a:p>
          <a:p>
            <a:r>
              <a:rPr lang="en-US" dirty="0"/>
              <a:t>Used a lot in </a:t>
            </a:r>
            <a:r>
              <a:rPr lang="en-US" dirty="0" smtClean="0"/>
              <a:t>conversation</a:t>
            </a:r>
          </a:p>
          <a:p>
            <a:endParaRPr lang="en-US" dirty="0"/>
          </a:p>
          <a:p>
            <a:r>
              <a:rPr lang="en-US" dirty="0"/>
              <a:t>Use this form of the tense when describing general, constant and regular everyday events.</a:t>
            </a:r>
          </a:p>
          <a:p>
            <a:endParaRPr lang="en-US" dirty="0"/>
          </a:p>
          <a:p>
            <a:endParaRPr lang="en-US" dirty="0"/>
          </a:p>
        </p:txBody>
      </p:sp>
      <p:cxnSp>
        <p:nvCxnSpPr>
          <p:cNvPr id="5" name="Straight Connector 4"/>
          <p:cNvCxnSpPr/>
          <p:nvPr/>
        </p:nvCxnSpPr>
        <p:spPr>
          <a:xfrm>
            <a:off x="2590800" y="1143000"/>
            <a:ext cx="4038600" cy="1588"/>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Present Perfect Continuous</a:t>
            </a:r>
            <a:endParaRPr lang="en-US" dirty="0"/>
          </a:p>
        </p:txBody>
      </p:sp>
    </p:spTree>
    <p:extLst>
      <p:ext uri="{BB962C8B-B14F-4D97-AF65-F5344CB8AC3E}">
        <p14:creationId xmlns:p14="http://schemas.microsoft.com/office/powerpoint/2010/main" val="34045178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The present perfect continuous tense (also known as the </a:t>
            </a:r>
            <a:r>
              <a:rPr lang="en-US" b="1" dirty="0">
                <a:hlinkClick r:id="rId2"/>
              </a:rPr>
              <a:t>present perfect progressive</a:t>
            </a:r>
            <a:r>
              <a:rPr lang="en-US" dirty="0"/>
              <a:t> tense) shows that something started in the past and is continuing at the present time. </a:t>
            </a:r>
            <a:endParaRPr lang="en-US" dirty="0" smtClean="0"/>
          </a:p>
          <a:p>
            <a:r>
              <a:rPr lang="en-US" dirty="0"/>
              <a:t>In the present perfect continuous tense, the verb will end in “</a:t>
            </a:r>
            <a:r>
              <a:rPr lang="en-US" dirty="0" err="1"/>
              <a:t>ing</a:t>
            </a:r>
            <a:r>
              <a:rPr lang="en-US" dirty="0"/>
              <a:t>” indicating an activity that had been occurring consistently for a significant period of time. </a:t>
            </a:r>
            <a:endParaRPr lang="en-US" dirty="0" smtClean="0"/>
          </a:p>
          <a:p>
            <a:r>
              <a:rPr lang="en-US" dirty="0"/>
              <a:t>I have been writing articles on different topics since this morning</a:t>
            </a:r>
          </a:p>
          <a:p>
            <a:endParaRPr lang="en-US" dirty="0"/>
          </a:p>
        </p:txBody>
      </p:sp>
    </p:spTree>
    <p:extLst>
      <p:ext uri="{BB962C8B-B14F-4D97-AF65-F5344CB8AC3E}">
        <p14:creationId xmlns:p14="http://schemas.microsoft.com/office/powerpoint/2010/main" val="36753926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If we want to EMPHASIS on time duration, along with what is going on now, we have to use Present Perfect Continuous.</a:t>
            </a:r>
          </a:p>
          <a:p>
            <a:endParaRPr lang="en-US" dirty="0"/>
          </a:p>
          <a:p>
            <a:r>
              <a:rPr lang="en-US" dirty="0"/>
              <a:t>I have been living in this city since my childhood.</a:t>
            </a:r>
          </a:p>
          <a:p>
            <a:r>
              <a:rPr lang="en-US" dirty="0"/>
              <a:t>I have been reading this book for 5 hours</a:t>
            </a:r>
            <a:r>
              <a:rPr lang="en-US" dirty="0" smtClean="0"/>
              <a:t>.</a:t>
            </a:r>
          </a:p>
          <a:p>
            <a:endParaRPr lang="en-US" dirty="0"/>
          </a:p>
          <a:p>
            <a:r>
              <a:rPr lang="en-US" dirty="0"/>
              <a:t> </a:t>
            </a:r>
            <a:r>
              <a:rPr lang="en-US" b="1" dirty="0"/>
              <a:t>Present Perfect Continuous Tense </a:t>
            </a:r>
            <a:r>
              <a:rPr lang="en-US" dirty="0"/>
              <a:t>may mention the time but not the number of things. </a:t>
            </a:r>
          </a:p>
          <a:p>
            <a:endParaRPr lang="en-US" dirty="0"/>
          </a:p>
          <a:p>
            <a:r>
              <a:rPr lang="en-US" dirty="0"/>
              <a:t>Example- I have been writing letters since morning. </a:t>
            </a:r>
          </a:p>
          <a:p>
            <a:endParaRPr lang="en-US" dirty="0"/>
          </a:p>
        </p:txBody>
      </p:sp>
    </p:spTree>
    <p:extLst>
      <p:ext uri="{BB962C8B-B14F-4D97-AF65-F5344CB8AC3E}">
        <p14:creationId xmlns:p14="http://schemas.microsoft.com/office/powerpoint/2010/main" val="17427716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‘Since’ or ‘For’</a:t>
            </a:r>
          </a:p>
        </p:txBody>
      </p:sp>
      <p:sp>
        <p:nvSpPr>
          <p:cNvPr id="3" name="Content Placeholder 2"/>
          <p:cNvSpPr>
            <a:spLocks noGrp="1"/>
          </p:cNvSpPr>
          <p:nvPr>
            <p:ph idx="1"/>
          </p:nvPr>
        </p:nvSpPr>
        <p:spPr/>
        <p:txBody>
          <a:bodyPr>
            <a:normAutofit fontScale="92500" lnSpcReduction="20000"/>
          </a:bodyPr>
          <a:lstStyle/>
          <a:p>
            <a:r>
              <a:rPr lang="en-US" dirty="0"/>
              <a:t>Since = Starting time of the action</a:t>
            </a:r>
          </a:p>
          <a:p>
            <a:r>
              <a:rPr lang="en-US" dirty="0"/>
              <a:t>For = Time duration of the work so far.</a:t>
            </a:r>
          </a:p>
          <a:p>
            <a:endParaRPr lang="en-US" dirty="0"/>
          </a:p>
          <a:p>
            <a:pPr>
              <a:buNone/>
            </a:pPr>
            <a:r>
              <a:rPr lang="en-US" dirty="0"/>
              <a:t>If it is 5pm now, we can say:</a:t>
            </a:r>
          </a:p>
          <a:p>
            <a:pPr>
              <a:buNone/>
            </a:pPr>
            <a:r>
              <a:rPr lang="en-US" dirty="0"/>
              <a:t>It has been raining since 1pm</a:t>
            </a:r>
          </a:p>
          <a:p>
            <a:pPr>
              <a:buNone/>
            </a:pPr>
            <a:r>
              <a:rPr lang="en-US" dirty="0"/>
              <a:t>Or </a:t>
            </a:r>
          </a:p>
          <a:p>
            <a:pPr>
              <a:buNone/>
            </a:pPr>
            <a:r>
              <a:rPr lang="en-US" dirty="0"/>
              <a:t>It has been raining for 4 hours</a:t>
            </a:r>
          </a:p>
          <a:p>
            <a:pPr>
              <a:buNone/>
            </a:pPr>
            <a:r>
              <a:rPr lang="en-US" dirty="0"/>
              <a:t>*Both carry the same meaning</a:t>
            </a:r>
          </a:p>
        </p:txBody>
      </p:sp>
    </p:spTree>
    <p:extLst>
      <p:ext uri="{BB962C8B-B14F-4D97-AF65-F5344CB8AC3E}">
        <p14:creationId xmlns:p14="http://schemas.microsoft.com/office/powerpoint/2010/main" val="26268461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 have completed my assignment</a:t>
            </a:r>
          </a:p>
          <a:p>
            <a:r>
              <a:rPr lang="en-US" dirty="0"/>
              <a:t>                 VS</a:t>
            </a:r>
          </a:p>
          <a:p>
            <a:r>
              <a:rPr lang="en-US" dirty="0"/>
              <a:t>I have been completing my assignment</a:t>
            </a:r>
          </a:p>
        </p:txBody>
      </p:sp>
    </p:spTree>
    <p:extLst>
      <p:ext uri="{BB962C8B-B14F-4D97-AF65-F5344CB8AC3E}">
        <p14:creationId xmlns:p14="http://schemas.microsoft.com/office/powerpoint/2010/main" val="29007192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6865" y="2286001"/>
            <a:ext cx="6798736" cy="4343400"/>
          </a:xfrm>
        </p:spPr>
        <p:txBody>
          <a:bodyPr>
            <a:noAutofit/>
          </a:bodyPr>
          <a:lstStyle/>
          <a:p>
            <a:pPr marL="0" indent="0">
              <a:buNone/>
            </a:pPr>
            <a:r>
              <a:rPr lang="en-US" sz="1800" dirty="0">
                <a:latin typeface="+mj-lt"/>
              </a:rPr>
              <a:t>Talks about past actions or states which are still connected to the present.</a:t>
            </a:r>
          </a:p>
          <a:p>
            <a:pPr marL="0" lvl="0" indent="0" eaLnBrk="0" fontAlgn="base" hangingPunct="0">
              <a:lnSpc>
                <a:spcPct val="100000"/>
              </a:lnSpc>
              <a:spcBef>
                <a:spcPct val="0"/>
              </a:spcBef>
              <a:spcAft>
                <a:spcPct val="0"/>
              </a:spcAft>
              <a:buClrTx/>
              <a:buSzTx/>
              <a:buNone/>
            </a:pPr>
            <a:r>
              <a:rPr lang="en-US" altLang="en-US" sz="1800" dirty="0">
                <a:solidFill>
                  <a:srgbClr val="000000"/>
                </a:solidFill>
                <a:latin typeface="+mj-lt"/>
                <a:cs typeface="Arial" panose="020B0604020202020204" pitchFamily="34" charset="0"/>
              </a:rPr>
              <a:t>We often use </a:t>
            </a:r>
            <a:r>
              <a:rPr lang="en-US" altLang="en-US" sz="1800" i="1" dirty="0">
                <a:solidFill>
                  <a:srgbClr val="000000"/>
                </a:solidFill>
                <a:latin typeface="+mj-lt"/>
                <a:cs typeface="Arial" panose="020B0604020202020204" pitchFamily="34" charset="0"/>
              </a:rPr>
              <a:t>for</a:t>
            </a:r>
            <a:r>
              <a:rPr lang="en-US" altLang="en-US" sz="1800" dirty="0">
                <a:solidFill>
                  <a:srgbClr val="000000"/>
                </a:solidFill>
                <a:latin typeface="+mj-lt"/>
                <a:cs typeface="Arial" panose="020B0604020202020204" pitchFamily="34" charset="0"/>
              </a:rPr>
              <a:t>, </a:t>
            </a:r>
            <a:r>
              <a:rPr lang="en-US" altLang="en-US" sz="1800" i="1" dirty="0">
                <a:solidFill>
                  <a:srgbClr val="000000"/>
                </a:solidFill>
                <a:latin typeface="+mj-lt"/>
                <a:cs typeface="Arial" panose="020B0604020202020204" pitchFamily="34" charset="0"/>
              </a:rPr>
              <a:t>since</a:t>
            </a:r>
            <a:r>
              <a:rPr lang="en-US" altLang="en-US" sz="1800" dirty="0">
                <a:solidFill>
                  <a:srgbClr val="000000"/>
                </a:solidFill>
                <a:latin typeface="+mj-lt"/>
                <a:cs typeface="Arial" panose="020B0604020202020204" pitchFamily="34" charset="0"/>
              </a:rPr>
              <a:t> and </a:t>
            </a:r>
            <a:r>
              <a:rPr lang="en-US" altLang="en-US" sz="1800" i="1" dirty="0">
                <a:solidFill>
                  <a:srgbClr val="000000"/>
                </a:solidFill>
                <a:latin typeface="+mj-lt"/>
                <a:cs typeface="Arial" panose="020B0604020202020204" pitchFamily="34" charset="0"/>
              </a:rPr>
              <a:t>how long</a:t>
            </a:r>
            <a:r>
              <a:rPr lang="en-US" altLang="en-US" sz="1800" dirty="0">
                <a:solidFill>
                  <a:srgbClr val="000000"/>
                </a:solidFill>
                <a:latin typeface="+mj-lt"/>
                <a:cs typeface="Arial" panose="020B0604020202020204" pitchFamily="34" charset="0"/>
              </a:rPr>
              <a:t> with the present perfect simple to talk about ongoing states.</a:t>
            </a:r>
            <a:endParaRPr lang="en-US" altLang="en-US" sz="1800" dirty="0">
              <a:latin typeface="+mj-lt"/>
            </a:endParaRPr>
          </a:p>
          <a:p>
            <a:pPr marL="0" lvl="0" indent="0" eaLnBrk="0" fontAlgn="base" hangingPunct="0">
              <a:lnSpc>
                <a:spcPct val="100000"/>
              </a:lnSpc>
              <a:spcBef>
                <a:spcPct val="0"/>
              </a:spcBef>
              <a:spcAft>
                <a:spcPct val="0"/>
              </a:spcAft>
              <a:buClrTx/>
              <a:buSzTx/>
              <a:buNone/>
            </a:pPr>
            <a:r>
              <a:rPr lang="en-US" altLang="en-US" sz="1800" i="1" dirty="0">
                <a:latin typeface="+mj-lt"/>
              </a:rPr>
              <a:t>How long have you known each other?</a:t>
            </a:r>
          </a:p>
          <a:p>
            <a:pPr marL="0" lvl="0" indent="0" eaLnBrk="0" fontAlgn="base" hangingPunct="0">
              <a:lnSpc>
                <a:spcPct val="100000"/>
              </a:lnSpc>
              <a:spcBef>
                <a:spcPct val="0"/>
              </a:spcBef>
              <a:spcAft>
                <a:spcPct val="0"/>
              </a:spcAft>
              <a:buClrTx/>
              <a:buSzTx/>
              <a:buNone/>
            </a:pPr>
            <a:endParaRPr lang="en-US" altLang="en-US" sz="1800" i="1" dirty="0">
              <a:latin typeface="+mj-lt"/>
            </a:endParaRPr>
          </a:p>
          <a:p>
            <a:pPr marL="0" lvl="0" indent="0" eaLnBrk="0" fontAlgn="base" hangingPunct="0">
              <a:lnSpc>
                <a:spcPct val="100000"/>
              </a:lnSpc>
              <a:spcBef>
                <a:spcPct val="0"/>
              </a:spcBef>
              <a:spcAft>
                <a:spcPct val="0"/>
              </a:spcAft>
              <a:buClrTx/>
              <a:buSzTx/>
              <a:buNone/>
            </a:pPr>
            <a:r>
              <a:rPr lang="en-US" altLang="en-US" sz="1800" dirty="0">
                <a:solidFill>
                  <a:srgbClr val="000000"/>
                </a:solidFill>
                <a:latin typeface="+mj-lt"/>
                <a:cs typeface="Arial" panose="020B0604020202020204" pitchFamily="34" charset="0"/>
              </a:rPr>
              <a:t>We often use </a:t>
            </a:r>
            <a:r>
              <a:rPr lang="en-US" altLang="en-US" sz="1800" i="1" dirty="0">
                <a:solidFill>
                  <a:srgbClr val="000000"/>
                </a:solidFill>
                <a:latin typeface="+mj-lt"/>
                <a:cs typeface="Arial" panose="020B0604020202020204" pitchFamily="34" charset="0"/>
              </a:rPr>
              <a:t>for</a:t>
            </a:r>
            <a:r>
              <a:rPr lang="en-US" altLang="en-US" sz="1800" dirty="0">
                <a:solidFill>
                  <a:srgbClr val="000000"/>
                </a:solidFill>
                <a:latin typeface="+mj-lt"/>
                <a:cs typeface="Arial" panose="020B0604020202020204" pitchFamily="34" charset="0"/>
              </a:rPr>
              <a:t>, </a:t>
            </a:r>
            <a:r>
              <a:rPr lang="en-US" altLang="en-US" sz="1800" i="1" dirty="0">
                <a:solidFill>
                  <a:srgbClr val="000000"/>
                </a:solidFill>
                <a:latin typeface="+mj-lt"/>
                <a:cs typeface="Arial" panose="020B0604020202020204" pitchFamily="34" charset="0"/>
              </a:rPr>
              <a:t>since</a:t>
            </a:r>
            <a:r>
              <a:rPr lang="en-US" altLang="en-US" sz="1800" dirty="0">
                <a:solidFill>
                  <a:srgbClr val="000000"/>
                </a:solidFill>
                <a:latin typeface="+mj-lt"/>
                <a:cs typeface="Arial" panose="020B0604020202020204" pitchFamily="34" charset="0"/>
              </a:rPr>
              <a:t> and </a:t>
            </a:r>
            <a:r>
              <a:rPr lang="en-US" altLang="en-US" sz="1800" i="1" dirty="0">
                <a:solidFill>
                  <a:srgbClr val="000000"/>
                </a:solidFill>
                <a:latin typeface="+mj-lt"/>
                <a:cs typeface="Arial" panose="020B0604020202020204" pitchFamily="34" charset="0"/>
              </a:rPr>
              <a:t>how long</a:t>
            </a:r>
            <a:r>
              <a:rPr lang="en-US" altLang="en-US" sz="1800" dirty="0">
                <a:solidFill>
                  <a:srgbClr val="000000"/>
                </a:solidFill>
                <a:latin typeface="+mj-lt"/>
                <a:cs typeface="Arial" panose="020B0604020202020204" pitchFamily="34" charset="0"/>
              </a:rPr>
              <a:t> with the present perfect continuous to talk about ongoing single or repeated actions.</a:t>
            </a:r>
            <a:endParaRPr lang="en-US" altLang="en-US" sz="1800" dirty="0">
              <a:latin typeface="+mj-lt"/>
            </a:endParaRPr>
          </a:p>
          <a:p>
            <a:pPr marL="0" lvl="0" indent="0" eaLnBrk="0" fontAlgn="base" hangingPunct="0">
              <a:lnSpc>
                <a:spcPct val="100000"/>
              </a:lnSpc>
              <a:spcBef>
                <a:spcPct val="0"/>
              </a:spcBef>
              <a:spcAft>
                <a:spcPct val="0"/>
              </a:spcAft>
              <a:buClrTx/>
              <a:buSzTx/>
              <a:buNone/>
            </a:pPr>
            <a:r>
              <a:rPr lang="en-US" altLang="en-US" sz="1800" i="1" dirty="0">
                <a:latin typeface="+mj-lt"/>
              </a:rPr>
              <a:t>How long have they been playing tennis?</a:t>
            </a:r>
          </a:p>
          <a:p>
            <a:pPr marL="0" lvl="0" indent="0" eaLnBrk="0" fontAlgn="base" hangingPunct="0">
              <a:lnSpc>
                <a:spcPct val="100000"/>
              </a:lnSpc>
              <a:spcBef>
                <a:spcPct val="0"/>
              </a:spcBef>
              <a:spcAft>
                <a:spcPct val="0"/>
              </a:spcAft>
              <a:buClrTx/>
              <a:buSzTx/>
              <a:buNone/>
            </a:pPr>
            <a:endParaRPr lang="en-US" altLang="en-US" sz="1800" i="1" dirty="0">
              <a:latin typeface="+mj-lt"/>
            </a:endParaRPr>
          </a:p>
          <a:p>
            <a:pPr marL="0" lvl="0" indent="0" eaLnBrk="0" fontAlgn="base" hangingPunct="0">
              <a:lnSpc>
                <a:spcPct val="100000"/>
              </a:lnSpc>
              <a:spcBef>
                <a:spcPct val="0"/>
              </a:spcBef>
              <a:spcAft>
                <a:spcPct val="0"/>
              </a:spcAft>
              <a:buClrTx/>
              <a:buSzTx/>
              <a:buNone/>
            </a:pPr>
            <a:r>
              <a:rPr lang="en-US" sz="1800" dirty="0">
                <a:latin typeface="+mj-lt"/>
              </a:rPr>
              <a:t>Sometimes the present perfect continuous can </a:t>
            </a:r>
            <a:r>
              <a:rPr lang="en-US" sz="1800" dirty="0" err="1">
                <a:latin typeface="+mj-lt"/>
              </a:rPr>
              <a:t>emphasise</a:t>
            </a:r>
            <a:r>
              <a:rPr lang="en-US" sz="1800" dirty="0">
                <a:latin typeface="+mj-lt"/>
              </a:rPr>
              <a:t> that a situation is temporary.</a:t>
            </a:r>
          </a:p>
          <a:p>
            <a:pPr marL="0" lvl="0" indent="0" eaLnBrk="0" fontAlgn="base" hangingPunct="0">
              <a:lnSpc>
                <a:spcPct val="100000"/>
              </a:lnSpc>
              <a:spcBef>
                <a:spcPct val="0"/>
              </a:spcBef>
              <a:spcAft>
                <a:spcPct val="0"/>
              </a:spcAft>
              <a:buClrTx/>
              <a:buSzTx/>
              <a:buNone/>
            </a:pPr>
            <a:endParaRPr lang="en-US" altLang="en-US" sz="1800" dirty="0">
              <a:latin typeface="+mj-lt"/>
            </a:endParaRPr>
          </a:p>
          <a:p>
            <a:pPr marL="0" lvl="0" indent="0" eaLnBrk="0" fontAlgn="base" hangingPunct="0">
              <a:lnSpc>
                <a:spcPct val="100000"/>
              </a:lnSpc>
              <a:spcBef>
                <a:spcPct val="0"/>
              </a:spcBef>
              <a:spcAft>
                <a:spcPct val="0"/>
              </a:spcAft>
              <a:buClrTx/>
              <a:buSzTx/>
              <a:buNone/>
            </a:pPr>
            <a:r>
              <a:rPr lang="en-US" altLang="en-US" sz="1800" dirty="0">
                <a:latin typeface="+mj-lt"/>
              </a:rPr>
              <a:t>I usually take the metro to my office, but since it’s closed I have been using the bus service.</a:t>
            </a:r>
          </a:p>
        </p:txBody>
      </p:sp>
    </p:spTree>
    <p:extLst>
      <p:ext uri="{BB962C8B-B14F-4D97-AF65-F5344CB8AC3E}">
        <p14:creationId xmlns:p14="http://schemas.microsoft.com/office/powerpoint/2010/main" val="32233038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13042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a:bodyPr>
          <a:lstStyle/>
          <a:p>
            <a:r>
              <a:rPr lang="en-US" dirty="0"/>
              <a:t>When to use</a:t>
            </a:r>
            <a:br>
              <a:rPr lang="en-US" dirty="0"/>
            </a:br>
            <a:r>
              <a:rPr lang="en-US" dirty="0"/>
              <a:t>Present Indefinite?</a:t>
            </a:r>
          </a:p>
        </p:txBody>
      </p:sp>
      <p:sp>
        <p:nvSpPr>
          <p:cNvPr id="3" name="Content Placeholder 2"/>
          <p:cNvSpPr>
            <a:spLocks noGrp="1"/>
          </p:cNvSpPr>
          <p:nvPr>
            <p:ph idx="1"/>
          </p:nvPr>
        </p:nvSpPr>
        <p:spPr/>
        <p:txBody>
          <a:bodyPr>
            <a:normAutofit lnSpcReduction="10000"/>
          </a:bodyPr>
          <a:lstStyle/>
          <a:p>
            <a:endParaRPr lang="en-US" dirty="0"/>
          </a:p>
          <a:p>
            <a:r>
              <a:rPr lang="en-US" dirty="0"/>
              <a:t>When we talk about someone’s habit or describe someone.</a:t>
            </a:r>
          </a:p>
          <a:p>
            <a:endParaRPr lang="en-US" dirty="0"/>
          </a:p>
          <a:p>
            <a:r>
              <a:rPr lang="en-US" dirty="0"/>
              <a:t>Example: </a:t>
            </a:r>
          </a:p>
          <a:p>
            <a:pPr>
              <a:buNone/>
            </a:pPr>
            <a:r>
              <a:rPr lang="en-US" dirty="0"/>
              <a:t> 	</a:t>
            </a:r>
            <a:r>
              <a:rPr lang="en-US" dirty="0" err="1"/>
              <a:t>Faysal</a:t>
            </a:r>
            <a:r>
              <a:rPr lang="en-US" dirty="0"/>
              <a:t> </a:t>
            </a:r>
            <a:r>
              <a:rPr lang="en-US" dirty="0">
                <a:solidFill>
                  <a:srgbClr val="FF0000"/>
                </a:solidFill>
              </a:rPr>
              <a:t>is</a:t>
            </a:r>
            <a:r>
              <a:rPr lang="en-US" dirty="0"/>
              <a:t> a tall boy.          -----    </a:t>
            </a:r>
            <a:r>
              <a:rPr lang="en-US" dirty="0">
                <a:solidFill>
                  <a:srgbClr val="00B050"/>
                </a:solidFill>
              </a:rPr>
              <a:t>Description</a:t>
            </a:r>
          </a:p>
          <a:p>
            <a:pPr>
              <a:buNone/>
            </a:pPr>
            <a:r>
              <a:rPr lang="en-US" dirty="0"/>
              <a:t>	</a:t>
            </a:r>
            <a:r>
              <a:rPr lang="en-US" dirty="0" err="1"/>
              <a:t>Faysal</a:t>
            </a:r>
            <a:r>
              <a:rPr lang="en-US" dirty="0"/>
              <a:t> </a:t>
            </a:r>
            <a:r>
              <a:rPr lang="en-US" dirty="0">
                <a:solidFill>
                  <a:srgbClr val="FF0000"/>
                </a:solidFill>
              </a:rPr>
              <a:t>bowl</a:t>
            </a:r>
            <a:r>
              <a:rPr lang="en-US" dirty="0">
                <a:solidFill>
                  <a:srgbClr val="C00000"/>
                </a:solidFill>
              </a:rPr>
              <a:t>s</a:t>
            </a:r>
            <a:r>
              <a:rPr lang="en-US" dirty="0"/>
              <a:t> very well.  -----    </a:t>
            </a:r>
            <a:r>
              <a:rPr lang="en-US" dirty="0">
                <a:solidFill>
                  <a:srgbClr val="00B050"/>
                </a:solidFill>
              </a:rPr>
              <a:t>Habit</a:t>
            </a:r>
          </a:p>
          <a:p>
            <a:endParaRPr lang="en-US" dirty="0"/>
          </a:p>
          <a:p>
            <a:endParaRPr lang="en-US" dirty="0"/>
          </a:p>
        </p:txBody>
      </p:sp>
      <p:cxnSp>
        <p:nvCxnSpPr>
          <p:cNvPr id="5" name="Straight Connector 4"/>
          <p:cNvCxnSpPr/>
          <p:nvPr/>
        </p:nvCxnSpPr>
        <p:spPr>
          <a:xfrm>
            <a:off x="2438400" y="1600200"/>
            <a:ext cx="4038600" cy="1588"/>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Most of the time when we are speaking we are often </a:t>
            </a:r>
            <a:r>
              <a:rPr lang="en-US" dirty="0">
                <a:solidFill>
                  <a:srgbClr val="FF0000"/>
                </a:solidFill>
              </a:rPr>
              <a:t>describing some person or object</a:t>
            </a:r>
            <a:r>
              <a:rPr lang="en-US" dirty="0"/>
              <a:t>.</a:t>
            </a:r>
          </a:p>
          <a:p>
            <a:endParaRPr lang="en-US" dirty="0"/>
          </a:p>
          <a:p>
            <a:r>
              <a:rPr lang="en-US" dirty="0"/>
              <a:t>A good number of paragraph/essays that we have studied/memorized are in this tense</a:t>
            </a:r>
          </a:p>
          <a:p>
            <a:endParaRPr lang="en-US" dirty="0"/>
          </a:p>
          <a:p>
            <a:r>
              <a:rPr lang="en-US" dirty="0"/>
              <a:t>Cow/Rice/Jute…</a:t>
            </a:r>
          </a:p>
          <a:p>
            <a:r>
              <a:rPr lang="en-US" dirty="0"/>
              <a:t>My Father/My Mother/ Favorite Teacher…</a:t>
            </a:r>
          </a:p>
          <a:p>
            <a:r>
              <a:rPr lang="en-US" dirty="0"/>
              <a:t>My School/Country/Football/Cricket…</a:t>
            </a:r>
          </a:p>
          <a:p>
            <a:r>
              <a:rPr lang="en-US" dirty="0"/>
              <a:t>Honesty/Patriotism/…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a:t>Present Indefinite Tense </a:t>
            </a:r>
            <a:r>
              <a:rPr lang="en-US" dirty="0"/>
              <a:t>is used in the headlines of newspapers. </a:t>
            </a:r>
          </a:p>
          <a:p>
            <a:r>
              <a:rPr lang="en-US" dirty="0"/>
              <a:t>If we connect the subordinate clause with the principle clause by using these conjunctions until, as soon as, when, before etc. and if that subordinate clause indicates something of future tense, we write the principle clause in </a:t>
            </a:r>
            <a:r>
              <a:rPr lang="en-US" b="1" dirty="0"/>
              <a:t>Present Indefinite Tense</a:t>
            </a:r>
            <a:r>
              <a:rPr lang="en-US" dirty="0"/>
              <a:t>.</a:t>
            </a:r>
          </a:p>
          <a:p>
            <a:r>
              <a:rPr lang="en-US" dirty="0"/>
              <a:t>Example- I will wait until you come back. </a:t>
            </a:r>
          </a:p>
        </p:txBody>
      </p:sp>
    </p:spTree>
    <p:extLst>
      <p:ext uri="{BB962C8B-B14F-4D97-AF65-F5344CB8AC3E}">
        <p14:creationId xmlns:p14="http://schemas.microsoft.com/office/powerpoint/2010/main" val="3710591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8633" y="2362200"/>
            <a:ext cx="7315199" cy="3910665"/>
          </a:xfrm>
        </p:spPr>
        <p:txBody>
          <a:bodyPr>
            <a:normAutofit fontScale="92500"/>
          </a:bodyPr>
          <a:lstStyle/>
          <a:p>
            <a:r>
              <a:rPr lang="en-US" sz="2900" dirty="0"/>
              <a:t>The present simple tense is also used when generally repeated actions </a:t>
            </a:r>
            <a:r>
              <a:rPr lang="en-US" sz="2900" dirty="0" smtClean="0"/>
              <a:t>occur</a:t>
            </a:r>
          </a:p>
          <a:p>
            <a:r>
              <a:rPr lang="en-US" sz="2900" dirty="0"/>
              <a:t>The restaurant opens at 7 am every </a:t>
            </a:r>
            <a:r>
              <a:rPr lang="en-US" sz="2900" dirty="0" smtClean="0"/>
              <a:t>morning</a:t>
            </a:r>
          </a:p>
          <a:p>
            <a:endParaRPr lang="en-US" sz="2900" dirty="0" smtClean="0"/>
          </a:p>
          <a:p>
            <a:r>
              <a:rPr lang="en-US" sz="2900" dirty="0" smtClean="0"/>
              <a:t>While </a:t>
            </a:r>
            <a:r>
              <a:rPr lang="en-US" sz="2900" dirty="0"/>
              <a:t>writing about universal truth and habits of present time we use </a:t>
            </a:r>
            <a:r>
              <a:rPr lang="en-US" sz="2900" b="1" dirty="0"/>
              <a:t>Present Indefinite Tense</a:t>
            </a:r>
            <a:r>
              <a:rPr lang="en-US" sz="2900" dirty="0"/>
              <a:t>. </a:t>
            </a:r>
          </a:p>
          <a:p>
            <a:pPr marL="0" indent="0">
              <a:buNone/>
            </a:pPr>
            <a:r>
              <a:rPr lang="en-US" sz="2900" dirty="0"/>
              <a:t> </a:t>
            </a:r>
            <a:r>
              <a:rPr lang="en-US" sz="2900" dirty="0" smtClean="0"/>
              <a:t>      </a:t>
            </a:r>
            <a:r>
              <a:rPr lang="en-US" sz="2900" dirty="0" smtClean="0"/>
              <a:t>Example- </a:t>
            </a:r>
            <a:r>
              <a:rPr lang="en-US" sz="2900" dirty="0"/>
              <a:t>Sun rises in the east. </a:t>
            </a:r>
          </a:p>
          <a:p>
            <a:endParaRPr lang="en-US" dirty="0"/>
          </a:p>
          <a:p>
            <a:endParaRPr lang="en-US" dirty="0"/>
          </a:p>
        </p:txBody>
      </p:sp>
    </p:spTree>
    <p:extLst>
      <p:ext uri="{BB962C8B-B14F-4D97-AF65-F5344CB8AC3E}">
        <p14:creationId xmlns:p14="http://schemas.microsoft.com/office/powerpoint/2010/main" val="1807428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b="1" dirty="0"/>
              <a:t>Often, usually, sometimes, always, occasionally, on Fridays, twice, every day, every week </a:t>
            </a:r>
            <a:r>
              <a:rPr lang="en-US" dirty="0"/>
              <a:t>these words or phrases are used in </a:t>
            </a:r>
            <a:r>
              <a:rPr lang="en-US" b="1" dirty="0"/>
              <a:t>Present Indefinite Tense</a:t>
            </a:r>
            <a:r>
              <a:rPr lang="en-US" dirty="0"/>
              <a:t>. </a:t>
            </a:r>
          </a:p>
          <a:p>
            <a:endParaRPr lang="en-US" dirty="0"/>
          </a:p>
          <a:p>
            <a:r>
              <a:rPr lang="en-US" dirty="0"/>
              <a:t>Example- I meet my relatives on Fridays </a:t>
            </a:r>
          </a:p>
          <a:p>
            <a:r>
              <a:rPr lang="en-US" dirty="0"/>
              <a:t>While writing someone's speech we write in </a:t>
            </a:r>
            <a:r>
              <a:rPr lang="en-US" b="1" dirty="0"/>
              <a:t>Present Indefinite Tense</a:t>
            </a:r>
            <a:r>
              <a:rPr lang="en-US" dirty="0"/>
              <a:t>. </a:t>
            </a:r>
          </a:p>
          <a:p>
            <a:endParaRPr lang="en-US" dirty="0"/>
          </a:p>
          <a:p>
            <a:r>
              <a:rPr lang="en-US" dirty="0"/>
              <a:t>Example- Shakespeare says, "Life is a tale by an idiot." </a:t>
            </a:r>
          </a:p>
          <a:p>
            <a:endParaRPr lang="en-US" dirty="0"/>
          </a:p>
          <a:p>
            <a:endParaRPr lang="en-US" dirty="0"/>
          </a:p>
        </p:txBody>
      </p:sp>
    </p:spTree>
    <p:extLst>
      <p:ext uri="{BB962C8B-B14F-4D97-AF65-F5344CB8AC3E}">
        <p14:creationId xmlns:p14="http://schemas.microsoft.com/office/powerpoint/2010/main" val="1594329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a:bodyPr>
          <a:lstStyle/>
          <a:p>
            <a:r>
              <a:rPr lang="en-US" dirty="0"/>
              <a:t>How to use</a:t>
            </a:r>
            <a:br>
              <a:rPr lang="en-US" dirty="0"/>
            </a:br>
            <a:r>
              <a:rPr lang="en-US" dirty="0"/>
              <a:t>Present Indefinite?</a:t>
            </a:r>
          </a:p>
        </p:txBody>
      </p:sp>
      <p:sp>
        <p:nvSpPr>
          <p:cNvPr id="3" name="Content Placeholder 2"/>
          <p:cNvSpPr>
            <a:spLocks noGrp="1"/>
          </p:cNvSpPr>
          <p:nvPr>
            <p:ph idx="1"/>
          </p:nvPr>
        </p:nvSpPr>
        <p:spPr/>
        <p:txBody>
          <a:bodyPr>
            <a:normAutofit/>
          </a:bodyPr>
          <a:lstStyle/>
          <a:p>
            <a:endParaRPr lang="en-US" dirty="0"/>
          </a:p>
          <a:p>
            <a:r>
              <a:rPr lang="en-US" dirty="0"/>
              <a:t>Subject + Verb + Object</a:t>
            </a:r>
          </a:p>
          <a:p>
            <a:endParaRPr lang="en-US" dirty="0"/>
          </a:p>
          <a:p>
            <a:r>
              <a:rPr lang="en-US" dirty="0"/>
              <a:t>I watch TV.   			--------  (Habit)</a:t>
            </a:r>
          </a:p>
          <a:p>
            <a:r>
              <a:rPr lang="en-US" dirty="0"/>
              <a:t>You read the Daily Star. 	--------  (Habit)</a:t>
            </a:r>
          </a:p>
          <a:p>
            <a:r>
              <a:rPr lang="en-US" dirty="0"/>
              <a:t>She love</a:t>
            </a:r>
            <a:r>
              <a:rPr lang="en-US" dirty="0">
                <a:solidFill>
                  <a:srgbClr val="FF0000"/>
                </a:solidFill>
              </a:rPr>
              <a:t>s</a:t>
            </a:r>
            <a:r>
              <a:rPr lang="en-US" dirty="0"/>
              <a:t> cricket.		 -------- (Description)</a:t>
            </a:r>
          </a:p>
          <a:p>
            <a:endParaRPr lang="en-US" dirty="0"/>
          </a:p>
          <a:p>
            <a:endParaRPr lang="en-US" dirty="0"/>
          </a:p>
          <a:p>
            <a:endParaRPr lang="en-US" dirty="0"/>
          </a:p>
        </p:txBody>
      </p:sp>
      <p:cxnSp>
        <p:nvCxnSpPr>
          <p:cNvPr id="5" name="Straight Connector 4"/>
          <p:cNvCxnSpPr/>
          <p:nvPr/>
        </p:nvCxnSpPr>
        <p:spPr>
          <a:xfrm>
            <a:off x="2438400" y="1600200"/>
            <a:ext cx="4038600" cy="1588"/>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c">
  <a:themeElements>
    <a:clrScheme name="Organic">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Organic">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rotWithShape="1">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7DAC20F1-423D-49E2-BD0B-50532748BAD0}"/>
    </a:ext>
  </a:extLst>
</a:theme>
</file>

<file path=docProps/app.xml><?xml version="1.0" encoding="utf-8"?>
<Properties xmlns="http://schemas.openxmlformats.org/officeDocument/2006/extended-properties" xmlns:vt="http://schemas.openxmlformats.org/officeDocument/2006/docPropsVTypes">
  <Template>Organic</Template>
  <TotalTime>104</TotalTime>
  <Words>966</Words>
  <Application>Microsoft Office PowerPoint</Application>
  <PresentationFormat>On-screen Show (4:3)</PresentationFormat>
  <Paragraphs>189</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Garamond</vt:lpstr>
      <vt:lpstr>Vrinda</vt:lpstr>
      <vt:lpstr>Organic</vt:lpstr>
      <vt:lpstr>Present Tenses</vt:lpstr>
      <vt:lpstr>Present Simple</vt:lpstr>
      <vt:lpstr>Present Indefinite</vt:lpstr>
      <vt:lpstr>When to use Present Indefinite?</vt:lpstr>
      <vt:lpstr>PowerPoint Presentation</vt:lpstr>
      <vt:lpstr>PowerPoint Presentation</vt:lpstr>
      <vt:lpstr>PowerPoint Presentation</vt:lpstr>
      <vt:lpstr>PowerPoint Presentation</vt:lpstr>
      <vt:lpstr>How to use Present Indefinite?</vt:lpstr>
      <vt:lpstr>Exception</vt:lpstr>
      <vt:lpstr>Can you translate?</vt:lpstr>
      <vt:lpstr>How to make it negative?</vt:lpstr>
      <vt:lpstr>How to make it interrogative?</vt:lpstr>
      <vt:lpstr>Tasks</vt:lpstr>
      <vt:lpstr>Further Tasks</vt:lpstr>
      <vt:lpstr>Present Continuous</vt:lpstr>
      <vt:lpstr>PowerPoint Presentation</vt:lpstr>
      <vt:lpstr>When to use Present Continuous?</vt:lpstr>
      <vt:lpstr>How to use Present Continuous?</vt:lpstr>
      <vt:lpstr>PowerPoint Presentation</vt:lpstr>
      <vt:lpstr>PowerPoint Presentation</vt:lpstr>
      <vt:lpstr>Exception</vt:lpstr>
      <vt:lpstr>Can you translate?</vt:lpstr>
      <vt:lpstr>How to make it negative?</vt:lpstr>
      <vt:lpstr>How to make it interrogative?</vt:lpstr>
      <vt:lpstr>PowerPoint Presentation</vt:lpstr>
      <vt:lpstr>Present Perfect</vt:lpstr>
      <vt:lpstr>PowerPoint Presentation</vt:lpstr>
      <vt:lpstr>PowerPoint Presentation</vt:lpstr>
      <vt:lpstr>Present Perfect Continuous</vt:lpstr>
      <vt:lpstr>PowerPoint Presentation</vt:lpstr>
      <vt:lpstr>PowerPoint Presentation</vt:lpstr>
      <vt:lpstr>‘Since’ or ‘For’</vt:lpstr>
      <vt:lpstr>PowerPoint Presentation</vt:lpstr>
      <vt:lpstr>PowerPoint Presentation</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 on Tense</dc:title>
  <dc:creator>su</dc:creator>
  <cp:lastModifiedBy>ovro2019@outlook.com</cp:lastModifiedBy>
  <cp:revision>19</cp:revision>
  <dcterms:created xsi:type="dcterms:W3CDTF">2017-02-04T11:18:02Z</dcterms:created>
  <dcterms:modified xsi:type="dcterms:W3CDTF">2024-08-31T11:42:19Z</dcterms:modified>
</cp:coreProperties>
</file>