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3" r:id="rId4"/>
    <p:sldId id="262" r:id="rId5"/>
    <p:sldId id="258" r:id="rId6"/>
    <p:sldId id="274" r:id="rId7"/>
    <p:sldId id="275" r:id="rId8"/>
    <p:sldId id="263" r:id="rId9"/>
    <p:sldId id="264" r:id="rId10"/>
    <p:sldId id="265" r:id="rId11"/>
    <p:sldId id="266" r:id="rId12"/>
    <p:sldId id="267" r:id="rId13"/>
    <p:sldId id="268" r:id="rId14"/>
    <p:sldId id="269" r:id="rId15"/>
    <p:sldId id="259" r:id="rId16"/>
    <p:sldId id="260" r:id="rId17"/>
    <p:sldId id="261" r:id="rId18"/>
    <p:sldId id="270" r:id="rId19"/>
    <p:sldId id="271" r:id="rId20"/>
    <p:sldId id="276" r:id="rId21"/>
    <p:sldId id="272" r:id="rId2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69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2A126A2-B1F8-46F3-90BD-A9F6F2321E40}" type="datetimeFigureOut">
              <a:rPr lang="en-US" smtClean="0"/>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18DC76-BD78-484D-9C71-B7FB61FF3B2E}" type="slidenum">
              <a:rPr lang="en-US" smtClean="0"/>
              <a:t>‹#›</a:t>
            </a:fld>
            <a:endParaRPr lang="en-US"/>
          </a:p>
        </p:txBody>
      </p:sp>
    </p:spTree>
    <p:extLst>
      <p:ext uri="{BB962C8B-B14F-4D97-AF65-F5344CB8AC3E}">
        <p14:creationId xmlns:p14="http://schemas.microsoft.com/office/powerpoint/2010/main" val="2637161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2A126A2-B1F8-46F3-90BD-A9F6F2321E40}" type="datetimeFigureOut">
              <a:rPr lang="en-US" smtClean="0"/>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18DC76-BD78-484D-9C71-B7FB61FF3B2E}" type="slidenum">
              <a:rPr lang="en-US" smtClean="0"/>
              <a:t>‹#›</a:t>
            </a:fld>
            <a:endParaRPr lang="en-US"/>
          </a:p>
        </p:txBody>
      </p:sp>
    </p:spTree>
    <p:extLst>
      <p:ext uri="{BB962C8B-B14F-4D97-AF65-F5344CB8AC3E}">
        <p14:creationId xmlns:p14="http://schemas.microsoft.com/office/powerpoint/2010/main" val="2229880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2A126A2-B1F8-46F3-90BD-A9F6F2321E40}" type="datetimeFigureOut">
              <a:rPr lang="en-US" smtClean="0"/>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18DC76-BD78-484D-9C71-B7FB61FF3B2E}" type="slidenum">
              <a:rPr lang="en-US" smtClean="0"/>
              <a:t>‹#›</a:t>
            </a:fld>
            <a:endParaRPr lang="en-US"/>
          </a:p>
        </p:txBody>
      </p:sp>
    </p:spTree>
    <p:extLst>
      <p:ext uri="{BB962C8B-B14F-4D97-AF65-F5344CB8AC3E}">
        <p14:creationId xmlns:p14="http://schemas.microsoft.com/office/powerpoint/2010/main" val="1579038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2A126A2-B1F8-46F3-90BD-A9F6F2321E40}" type="datetimeFigureOut">
              <a:rPr lang="en-US" smtClean="0"/>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18DC76-BD78-484D-9C71-B7FB61FF3B2E}" type="slidenum">
              <a:rPr lang="en-US" smtClean="0"/>
              <a:t>‹#›</a:t>
            </a:fld>
            <a:endParaRPr lang="en-US"/>
          </a:p>
        </p:txBody>
      </p:sp>
    </p:spTree>
    <p:extLst>
      <p:ext uri="{BB962C8B-B14F-4D97-AF65-F5344CB8AC3E}">
        <p14:creationId xmlns:p14="http://schemas.microsoft.com/office/powerpoint/2010/main" val="3523204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2A126A2-B1F8-46F3-90BD-A9F6F2321E40}" type="datetimeFigureOut">
              <a:rPr lang="en-US" smtClean="0"/>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18DC76-BD78-484D-9C71-B7FB61FF3B2E}" type="slidenum">
              <a:rPr lang="en-US" smtClean="0"/>
              <a:t>‹#›</a:t>
            </a:fld>
            <a:endParaRPr lang="en-US"/>
          </a:p>
        </p:txBody>
      </p:sp>
    </p:spTree>
    <p:extLst>
      <p:ext uri="{BB962C8B-B14F-4D97-AF65-F5344CB8AC3E}">
        <p14:creationId xmlns:p14="http://schemas.microsoft.com/office/powerpoint/2010/main" val="21035541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2A126A2-B1F8-46F3-90BD-A9F6F2321E40}" type="datetimeFigureOut">
              <a:rPr lang="en-US" smtClean="0"/>
              <a:t>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18DC76-BD78-484D-9C71-B7FB61FF3B2E}" type="slidenum">
              <a:rPr lang="en-US" smtClean="0"/>
              <a:t>‹#›</a:t>
            </a:fld>
            <a:endParaRPr lang="en-US"/>
          </a:p>
        </p:txBody>
      </p:sp>
    </p:spTree>
    <p:extLst>
      <p:ext uri="{BB962C8B-B14F-4D97-AF65-F5344CB8AC3E}">
        <p14:creationId xmlns:p14="http://schemas.microsoft.com/office/powerpoint/2010/main" val="3410347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2A126A2-B1F8-46F3-90BD-A9F6F2321E40}" type="datetimeFigureOut">
              <a:rPr lang="en-US" smtClean="0"/>
              <a:t>11/3/2020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18DC76-BD78-484D-9C71-B7FB61FF3B2E}" type="slidenum">
              <a:rPr lang="en-US" smtClean="0"/>
              <a:t>‹#›</a:t>
            </a:fld>
            <a:endParaRPr lang="en-US"/>
          </a:p>
        </p:txBody>
      </p:sp>
    </p:spTree>
    <p:extLst>
      <p:ext uri="{BB962C8B-B14F-4D97-AF65-F5344CB8AC3E}">
        <p14:creationId xmlns:p14="http://schemas.microsoft.com/office/powerpoint/2010/main" val="4168910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2A126A2-B1F8-46F3-90BD-A9F6F2321E40}" type="datetimeFigureOut">
              <a:rPr lang="en-US" smtClean="0"/>
              <a:t>11/3/2020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18DC76-BD78-484D-9C71-B7FB61FF3B2E}" type="slidenum">
              <a:rPr lang="en-US" smtClean="0"/>
              <a:t>‹#›</a:t>
            </a:fld>
            <a:endParaRPr lang="en-US"/>
          </a:p>
        </p:txBody>
      </p:sp>
    </p:spTree>
    <p:extLst>
      <p:ext uri="{BB962C8B-B14F-4D97-AF65-F5344CB8AC3E}">
        <p14:creationId xmlns:p14="http://schemas.microsoft.com/office/powerpoint/2010/main" val="2292509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A126A2-B1F8-46F3-90BD-A9F6F2321E40}" type="datetimeFigureOut">
              <a:rPr lang="en-US" smtClean="0"/>
              <a:t>11/3/2020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18DC76-BD78-484D-9C71-B7FB61FF3B2E}" type="slidenum">
              <a:rPr lang="en-US" smtClean="0"/>
              <a:t>‹#›</a:t>
            </a:fld>
            <a:endParaRPr lang="en-US"/>
          </a:p>
        </p:txBody>
      </p:sp>
    </p:spTree>
    <p:extLst>
      <p:ext uri="{BB962C8B-B14F-4D97-AF65-F5344CB8AC3E}">
        <p14:creationId xmlns:p14="http://schemas.microsoft.com/office/powerpoint/2010/main" val="192565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2A126A2-B1F8-46F3-90BD-A9F6F2321E40}" type="datetimeFigureOut">
              <a:rPr lang="en-US" smtClean="0"/>
              <a:t>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18DC76-BD78-484D-9C71-B7FB61FF3B2E}" type="slidenum">
              <a:rPr lang="en-US" smtClean="0"/>
              <a:t>‹#›</a:t>
            </a:fld>
            <a:endParaRPr lang="en-US"/>
          </a:p>
        </p:txBody>
      </p:sp>
    </p:spTree>
    <p:extLst>
      <p:ext uri="{BB962C8B-B14F-4D97-AF65-F5344CB8AC3E}">
        <p14:creationId xmlns:p14="http://schemas.microsoft.com/office/powerpoint/2010/main" val="2157189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2A126A2-B1F8-46F3-90BD-A9F6F2321E40}" type="datetimeFigureOut">
              <a:rPr lang="en-US" smtClean="0"/>
              <a:t>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18DC76-BD78-484D-9C71-B7FB61FF3B2E}" type="slidenum">
              <a:rPr lang="en-US" smtClean="0"/>
              <a:t>‹#›</a:t>
            </a:fld>
            <a:endParaRPr lang="en-US"/>
          </a:p>
        </p:txBody>
      </p:sp>
    </p:spTree>
    <p:extLst>
      <p:ext uri="{BB962C8B-B14F-4D97-AF65-F5344CB8AC3E}">
        <p14:creationId xmlns:p14="http://schemas.microsoft.com/office/powerpoint/2010/main" val="34734461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A126A2-B1F8-46F3-90BD-A9F6F2321E40}" type="datetimeFigureOut">
              <a:rPr lang="en-US" smtClean="0"/>
              <a:t>11/3/2020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18DC76-BD78-484D-9C71-B7FB61FF3B2E}" type="slidenum">
              <a:rPr lang="en-US" smtClean="0"/>
              <a:t>‹#›</a:t>
            </a:fld>
            <a:endParaRPr lang="en-US"/>
          </a:p>
        </p:txBody>
      </p:sp>
    </p:spTree>
    <p:extLst>
      <p:ext uri="{BB962C8B-B14F-4D97-AF65-F5344CB8AC3E}">
        <p14:creationId xmlns:p14="http://schemas.microsoft.com/office/powerpoint/2010/main" val="18899092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Instrument Qualification</a:t>
            </a:r>
          </a:p>
        </p:txBody>
      </p:sp>
      <p:sp>
        <p:nvSpPr>
          <p:cNvPr id="3" name="Subtitle 2"/>
          <p:cNvSpPr>
            <a:spLocks noGrp="1"/>
          </p:cNvSpPr>
          <p:nvPr>
            <p:ph type="subTitle" idx="1"/>
          </p:nvPr>
        </p:nvSpPr>
        <p:spPr/>
        <p:txBody>
          <a:bodyPr/>
          <a:lstStyle/>
          <a:p>
            <a:r>
              <a:rPr lang="en-US" dirty="0"/>
              <a:t>Mohammed </a:t>
            </a:r>
            <a:r>
              <a:rPr lang="en-US" dirty="0" err="1"/>
              <a:t>Shafikur</a:t>
            </a:r>
            <a:r>
              <a:rPr lang="en-US" dirty="0"/>
              <a:t> Rahman, PhD</a:t>
            </a:r>
          </a:p>
          <a:p>
            <a:r>
              <a:rPr lang="en-US" dirty="0"/>
              <a:t>Assistant Professor</a:t>
            </a:r>
          </a:p>
        </p:txBody>
      </p:sp>
    </p:spTree>
    <p:extLst>
      <p:ext uri="{BB962C8B-B14F-4D97-AF65-F5344CB8AC3E}">
        <p14:creationId xmlns:p14="http://schemas.microsoft.com/office/powerpoint/2010/main" val="22676624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URS </a:t>
            </a:r>
            <a:r>
              <a:rPr lang="en-US" dirty="0" err="1"/>
              <a:t>cont</a:t>
            </a:r>
            <a:r>
              <a:rPr lang="en-US" dirty="0"/>
              <a:t>…</a:t>
            </a:r>
          </a:p>
        </p:txBody>
      </p:sp>
      <p:sp>
        <p:nvSpPr>
          <p:cNvPr id="3" name="Content Placeholder 2"/>
          <p:cNvSpPr>
            <a:spLocks noGrp="1"/>
          </p:cNvSpPr>
          <p:nvPr>
            <p:ph idx="1"/>
          </p:nvPr>
        </p:nvSpPr>
        <p:spPr/>
        <p:txBody>
          <a:bodyPr/>
          <a:lstStyle/>
          <a:p>
            <a:pPr marL="0" indent="0">
              <a:buNone/>
            </a:pPr>
            <a:r>
              <a:rPr lang="en-US" dirty="0"/>
              <a:t>5. The URS must be understood by both user and supplier; ambiguity and jargon should be avoided. </a:t>
            </a:r>
          </a:p>
          <a:p>
            <a:pPr marL="0" indent="0">
              <a:buNone/>
            </a:pPr>
            <a:r>
              <a:rPr lang="en-US" dirty="0"/>
              <a:t>6. The use of diagrams is often useful. </a:t>
            </a:r>
          </a:p>
          <a:p>
            <a:pPr marL="0" indent="0">
              <a:buNone/>
            </a:pPr>
            <a:r>
              <a:rPr lang="en-US" dirty="0"/>
              <a:t>7. The scope for readers to make assumptions or misinterpret should be minimized. </a:t>
            </a:r>
          </a:p>
          <a:p>
            <a:pPr marL="0" indent="0">
              <a:buNone/>
            </a:pPr>
            <a:r>
              <a:rPr lang="en-US" dirty="0"/>
              <a:t>8. Wherever possible, the URS should distinguish between mandatory/regulatory requirements and desirable features.</a:t>
            </a:r>
          </a:p>
          <a:p>
            <a:pPr marL="0" indent="0">
              <a:buNone/>
            </a:pPr>
            <a:endParaRPr lang="en-US" dirty="0"/>
          </a:p>
        </p:txBody>
      </p:sp>
    </p:spTree>
    <p:extLst>
      <p:ext uri="{BB962C8B-B14F-4D97-AF65-F5344CB8AC3E}">
        <p14:creationId xmlns:p14="http://schemas.microsoft.com/office/powerpoint/2010/main" val="41832576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Validation </a:t>
            </a:r>
            <a:r>
              <a:rPr lang="en-US" dirty="0" err="1"/>
              <a:t>vs</a:t>
            </a:r>
            <a:r>
              <a:rPr lang="en-US" dirty="0"/>
              <a:t> Qualification</a:t>
            </a:r>
          </a:p>
        </p:txBody>
      </p:sp>
      <p:sp>
        <p:nvSpPr>
          <p:cNvPr id="3" name="Content Placeholder 2"/>
          <p:cNvSpPr>
            <a:spLocks noGrp="1"/>
          </p:cNvSpPr>
          <p:nvPr>
            <p:ph idx="1"/>
          </p:nvPr>
        </p:nvSpPr>
        <p:spPr/>
        <p:txBody>
          <a:bodyPr/>
          <a:lstStyle/>
          <a:p>
            <a:pPr marL="0" indent="0">
              <a:buNone/>
            </a:pPr>
            <a:r>
              <a:rPr lang="en-US" dirty="0"/>
              <a:t>Validation: </a:t>
            </a:r>
          </a:p>
          <a:p>
            <a:pPr marL="0" indent="0">
              <a:buNone/>
            </a:pPr>
            <a:r>
              <a:rPr lang="en-US" dirty="0"/>
              <a:t>Refers to the total life cycle of a product from development through use and maintenance.  Owners are responsible for Validating Their Processes (personnel, equipment, methods, SOPs) to ensure compliance to </a:t>
            </a:r>
            <a:r>
              <a:rPr lang="en-US" dirty="0" err="1"/>
              <a:t>cGMP</a:t>
            </a:r>
            <a:r>
              <a:rPr lang="en-US" dirty="0"/>
              <a:t>/GLP regulations. </a:t>
            </a:r>
          </a:p>
          <a:p>
            <a:pPr marL="0" indent="0">
              <a:buNone/>
            </a:pPr>
            <a:r>
              <a:rPr lang="en-US" dirty="0"/>
              <a:t>Qualification: (Inspection, functional testing and documentation review) </a:t>
            </a:r>
          </a:p>
          <a:p>
            <a:pPr marL="0" indent="0">
              <a:buNone/>
            </a:pPr>
            <a:r>
              <a:rPr lang="en-US" dirty="0"/>
              <a:t>Is a part of the validation process which verifies module and system functional performance prior to being placed on-line and thereafter according to a standard operating procedure.</a:t>
            </a:r>
          </a:p>
        </p:txBody>
      </p:sp>
    </p:spTree>
    <p:extLst>
      <p:ext uri="{BB962C8B-B14F-4D97-AF65-F5344CB8AC3E}">
        <p14:creationId xmlns:p14="http://schemas.microsoft.com/office/powerpoint/2010/main" val="1042799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Equipment Qualification</a:t>
            </a:r>
          </a:p>
        </p:txBody>
      </p:sp>
      <p:sp>
        <p:nvSpPr>
          <p:cNvPr id="3" name="Content Placeholder 2"/>
          <p:cNvSpPr>
            <a:spLocks noGrp="1"/>
          </p:cNvSpPr>
          <p:nvPr>
            <p:ph idx="1"/>
          </p:nvPr>
        </p:nvSpPr>
        <p:spPr/>
        <p:txBody>
          <a:bodyPr/>
          <a:lstStyle/>
          <a:p>
            <a:pPr marL="0" indent="0" algn="just">
              <a:buNone/>
            </a:pPr>
            <a:r>
              <a:rPr lang="en-US" dirty="0"/>
              <a:t>It is a basic requirement of good analytical chemistry that balances and other analytical instruments must be suitable for the purpose for which they are used and that they must be appropriately calibrated. As a consequence, Equipment Qualification is gaining more and more importance in ensuring the validity of results. Regulatory bodies also seem to be turning their attention increasingly to this area, and manufacturers of analytical equipment are forced to play a significant role in the various steps of Equipment </a:t>
            </a:r>
          </a:p>
        </p:txBody>
      </p:sp>
    </p:spTree>
    <p:extLst>
      <p:ext uri="{BB962C8B-B14F-4D97-AF65-F5344CB8AC3E}">
        <p14:creationId xmlns:p14="http://schemas.microsoft.com/office/powerpoint/2010/main" val="38962366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5 steps of Equipment Qualification</a:t>
            </a:r>
          </a:p>
        </p:txBody>
      </p:sp>
      <p:sp>
        <p:nvSpPr>
          <p:cNvPr id="3" name="Content Placeholder 2"/>
          <p:cNvSpPr>
            <a:spLocks noGrp="1"/>
          </p:cNvSpPr>
          <p:nvPr>
            <p:ph idx="1"/>
          </p:nvPr>
        </p:nvSpPr>
        <p:spPr/>
        <p:txBody>
          <a:bodyPr>
            <a:normAutofit fontScale="92500" lnSpcReduction="20000"/>
          </a:bodyPr>
          <a:lstStyle/>
          <a:p>
            <a:pPr marL="0" indent="0">
              <a:buNone/>
            </a:pPr>
            <a:r>
              <a:rPr lang="en-US" b="1" dirty="0"/>
              <a:t>Step 1: </a:t>
            </a:r>
            <a:r>
              <a:rPr lang="en-US" dirty="0"/>
              <a:t>Design Qualification (DQ) defines the functional and operational specifications of a balance or instrument. </a:t>
            </a:r>
          </a:p>
          <a:p>
            <a:pPr marL="0" indent="0">
              <a:buNone/>
            </a:pPr>
            <a:r>
              <a:rPr lang="en-US" b="1" dirty="0"/>
              <a:t>Step 2: </a:t>
            </a:r>
            <a:r>
              <a:rPr lang="en-US" dirty="0"/>
              <a:t>Installation Qualification (IQ) ensures that a balance or instrument is received as designed and specified. It documents the installation in the selected user environment. </a:t>
            </a:r>
          </a:p>
          <a:p>
            <a:pPr marL="0" indent="0">
              <a:buNone/>
            </a:pPr>
            <a:r>
              <a:rPr lang="en-US" b="1" dirty="0"/>
              <a:t>Step 3: </a:t>
            </a:r>
            <a:r>
              <a:rPr lang="en-US" dirty="0"/>
              <a:t>Operational Qualification (OQ) demonstrates that a balance or instrument will function according to its operational specification in the selected environment. </a:t>
            </a:r>
          </a:p>
          <a:p>
            <a:pPr marL="0" indent="0">
              <a:buNone/>
            </a:pPr>
            <a:r>
              <a:rPr lang="en-US" b="1" dirty="0"/>
              <a:t>Step 4: </a:t>
            </a:r>
            <a:r>
              <a:rPr lang="en-US" dirty="0"/>
              <a:t>Performance Qualification (PQ) demonstrates that a balance or instrument consistently performs according to a specification appropriate to its routine use. </a:t>
            </a:r>
          </a:p>
          <a:p>
            <a:pPr marL="0" indent="0">
              <a:buNone/>
            </a:pPr>
            <a:r>
              <a:rPr lang="en-US" b="1" dirty="0"/>
              <a:t>Step 5: </a:t>
            </a:r>
            <a:r>
              <a:rPr lang="en-US" dirty="0"/>
              <a:t>Maintenance Qualification (MQ) describes and documents any maintenance required on the equipment.</a:t>
            </a:r>
          </a:p>
        </p:txBody>
      </p:sp>
    </p:spTree>
    <p:extLst>
      <p:ext uri="{BB962C8B-B14F-4D97-AF65-F5344CB8AC3E}">
        <p14:creationId xmlns:p14="http://schemas.microsoft.com/office/powerpoint/2010/main" val="21843305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DQ and vendor qualification</a:t>
            </a:r>
          </a:p>
        </p:txBody>
      </p:sp>
      <p:sp>
        <p:nvSpPr>
          <p:cNvPr id="3" name="Content Placeholder 2"/>
          <p:cNvSpPr>
            <a:spLocks noGrp="1"/>
          </p:cNvSpPr>
          <p:nvPr>
            <p:ph idx="1"/>
          </p:nvPr>
        </p:nvSpPr>
        <p:spPr/>
        <p:txBody>
          <a:bodyPr/>
          <a:lstStyle/>
          <a:p>
            <a:pPr marL="0" indent="0" algn="just">
              <a:buNone/>
            </a:pPr>
            <a:r>
              <a:rPr lang="en-US" dirty="0"/>
              <a:t>As part of the design qualification process, the vendor should be qualified; there may be situations where a vendor audit is recommended.</a:t>
            </a:r>
          </a:p>
        </p:txBody>
      </p:sp>
    </p:spTree>
    <p:extLst>
      <p:ext uri="{BB962C8B-B14F-4D97-AF65-F5344CB8AC3E}">
        <p14:creationId xmlns:p14="http://schemas.microsoft.com/office/powerpoint/2010/main" val="14857271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IQ includes</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a:t>• A procedure designed to establish that the instrument is installed and configured according to the requirements established by the instrument manufacturer. </a:t>
            </a:r>
          </a:p>
          <a:p>
            <a:pPr marL="0" indent="0">
              <a:buNone/>
            </a:pPr>
            <a:r>
              <a:rPr lang="en-US" dirty="0"/>
              <a:t>• Instrument functional description </a:t>
            </a:r>
          </a:p>
          <a:p>
            <a:pPr marL="0" indent="0">
              <a:buNone/>
            </a:pPr>
            <a:r>
              <a:rPr lang="en-US" dirty="0"/>
              <a:t>– Specific instrument ID (i.e. serial number), location </a:t>
            </a:r>
          </a:p>
          <a:p>
            <a:pPr marL="0" indent="0">
              <a:buNone/>
            </a:pPr>
            <a:r>
              <a:rPr lang="en-US" dirty="0"/>
              <a:t>– Software / firmware revision </a:t>
            </a:r>
          </a:p>
          <a:p>
            <a:pPr marL="0" indent="0">
              <a:buNone/>
            </a:pPr>
            <a:r>
              <a:rPr lang="en-US" dirty="0"/>
              <a:t>– Verification of certificates and manuals • Installation/configuration procedures </a:t>
            </a:r>
          </a:p>
          <a:p>
            <a:pPr marL="0" indent="0">
              <a:buNone/>
            </a:pPr>
            <a:r>
              <a:rPr lang="en-US" dirty="0"/>
              <a:t>– Site compatibility </a:t>
            </a:r>
          </a:p>
          <a:p>
            <a:pPr marL="0" indent="0">
              <a:buNone/>
            </a:pPr>
            <a:r>
              <a:rPr lang="en-US" dirty="0"/>
              <a:t>– Electrical, fluidic, communication connections • User approval of IQ completion </a:t>
            </a:r>
          </a:p>
          <a:p>
            <a:pPr marL="0" indent="0">
              <a:buNone/>
            </a:pPr>
            <a:r>
              <a:rPr lang="en-US" dirty="0"/>
              <a:t>– With signature and date</a:t>
            </a:r>
          </a:p>
        </p:txBody>
      </p:sp>
    </p:spTree>
    <p:extLst>
      <p:ext uri="{BB962C8B-B14F-4D97-AF65-F5344CB8AC3E}">
        <p14:creationId xmlns:p14="http://schemas.microsoft.com/office/powerpoint/2010/main" val="2433375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OQ typically includes</a:t>
            </a:r>
          </a:p>
        </p:txBody>
      </p:sp>
      <p:sp>
        <p:nvSpPr>
          <p:cNvPr id="3" name="Content Placeholder 2"/>
          <p:cNvSpPr>
            <a:spLocks noGrp="1"/>
          </p:cNvSpPr>
          <p:nvPr>
            <p:ph idx="1"/>
          </p:nvPr>
        </p:nvSpPr>
        <p:spPr/>
        <p:txBody>
          <a:bodyPr/>
          <a:lstStyle/>
          <a:p>
            <a:pPr marL="0" indent="0" algn="just">
              <a:buNone/>
            </a:pPr>
            <a:r>
              <a:rPr lang="en-US" dirty="0"/>
              <a:t>• A procedure designed to establish that the system is functioning according to manufacturer specifications throughout its intended operating range. </a:t>
            </a:r>
          </a:p>
          <a:p>
            <a:pPr marL="0" indent="0" algn="just">
              <a:buNone/>
            </a:pPr>
            <a:r>
              <a:rPr lang="en-US" dirty="0"/>
              <a:t>• Functional qualification procedure</a:t>
            </a:r>
          </a:p>
          <a:p>
            <a:pPr marL="0" indent="0" algn="just">
              <a:buNone/>
            </a:pPr>
            <a:r>
              <a:rPr lang="en-US" dirty="0"/>
              <a:t> – Power-up initialization and diagnostic for each LC component </a:t>
            </a:r>
          </a:p>
          <a:p>
            <a:pPr marL="0" indent="0" algn="just">
              <a:buNone/>
            </a:pPr>
            <a:r>
              <a:rPr lang="en-US" dirty="0"/>
              <a:t>• Acceptance criteria </a:t>
            </a:r>
          </a:p>
          <a:p>
            <a:pPr marL="0" indent="0" algn="just">
              <a:buNone/>
            </a:pPr>
            <a:r>
              <a:rPr lang="en-US" dirty="0"/>
              <a:t>• User’s approval of OQ completion </a:t>
            </a:r>
          </a:p>
          <a:p>
            <a:pPr marL="0" indent="0" algn="just">
              <a:buNone/>
            </a:pPr>
            <a:r>
              <a:rPr lang="en-US" dirty="0"/>
              <a:t>-with signature and date</a:t>
            </a:r>
          </a:p>
        </p:txBody>
      </p:sp>
    </p:spTree>
    <p:extLst>
      <p:ext uri="{BB962C8B-B14F-4D97-AF65-F5344CB8AC3E}">
        <p14:creationId xmlns:p14="http://schemas.microsoft.com/office/powerpoint/2010/main" val="13596994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PQ?</a:t>
            </a:r>
          </a:p>
        </p:txBody>
      </p:sp>
      <p:sp>
        <p:nvSpPr>
          <p:cNvPr id="3" name="Content Placeholder 2"/>
          <p:cNvSpPr>
            <a:spLocks noGrp="1"/>
          </p:cNvSpPr>
          <p:nvPr>
            <p:ph idx="1"/>
          </p:nvPr>
        </p:nvSpPr>
        <p:spPr/>
        <p:txBody>
          <a:bodyPr/>
          <a:lstStyle/>
          <a:p>
            <a:pPr marL="0" indent="0" algn="just">
              <a:buNone/>
            </a:pPr>
            <a:r>
              <a:rPr lang="en-US" dirty="0"/>
              <a:t>• A procedure designed to establish that the overall system is performing as intended with actual use. </a:t>
            </a:r>
          </a:p>
          <a:p>
            <a:pPr marL="0" indent="0" algn="just">
              <a:buNone/>
            </a:pPr>
            <a:r>
              <a:rPr lang="en-US" dirty="0"/>
              <a:t>– If electronic data is stored via a computer network, network access should be verified as part of the performance qualification. </a:t>
            </a:r>
          </a:p>
          <a:p>
            <a:pPr marL="0" indent="0" algn="just">
              <a:buNone/>
            </a:pPr>
            <a:r>
              <a:rPr lang="en-US" dirty="0"/>
              <a:t>• PQ protocols are developed by the user, though generic procedures using test mixtures might be adequate </a:t>
            </a:r>
          </a:p>
          <a:p>
            <a:pPr marL="0" indent="0" algn="just">
              <a:buNone/>
            </a:pPr>
            <a:r>
              <a:rPr lang="en-US" dirty="0"/>
              <a:t>• Typically, PQ involves performing system suitability test. </a:t>
            </a:r>
          </a:p>
          <a:p>
            <a:pPr marL="0" indent="0" algn="just">
              <a:buNone/>
            </a:pPr>
            <a:r>
              <a:rPr lang="en-US" dirty="0"/>
              <a:t>– Check precision, peak resolution, tailing factor, </a:t>
            </a:r>
            <a:r>
              <a:rPr lang="en-US" dirty="0" err="1"/>
              <a:t>etc</a:t>
            </a:r>
            <a:endParaRPr lang="en-US" dirty="0"/>
          </a:p>
        </p:txBody>
      </p:sp>
    </p:spTree>
    <p:extLst>
      <p:ext uri="{BB962C8B-B14F-4D97-AF65-F5344CB8AC3E}">
        <p14:creationId xmlns:p14="http://schemas.microsoft.com/office/powerpoint/2010/main" val="6503148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Maintenance Qualification</a:t>
            </a:r>
          </a:p>
        </p:txBody>
      </p:sp>
      <p:sp>
        <p:nvSpPr>
          <p:cNvPr id="3" name="Content Placeholder 2"/>
          <p:cNvSpPr>
            <a:spLocks noGrp="1"/>
          </p:cNvSpPr>
          <p:nvPr>
            <p:ph idx="1"/>
          </p:nvPr>
        </p:nvSpPr>
        <p:spPr/>
        <p:txBody>
          <a:bodyPr/>
          <a:lstStyle/>
          <a:p>
            <a:pPr marL="0" indent="0" algn="just">
              <a:buNone/>
            </a:pPr>
            <a:r>
              <a:rPr lang="en-US" dirty="0"/>
              <a:t>The MQ describes and documents any maintenance required on the equipment. This includes routine servicing and any repairs necessary. Details of any maintenance contracts are also documented in this section, together with a list of authorized service engineers. In addition, the MQ includes the routine cleaning of the equipment and also its ultimate disposal.</a:t>
            </a:r>
          </a:p>
        </p:txBody>
      </p:sp>
    </p:spTree>
    <p:extLst>
      <p:ext uri="{BB962C8B-B14F-4D97-AF65-F5344CB8AC3E}">
        <p14:creationId xmlns:p14="http://schemas.microsoft.com/office/powerpoint/2010/main" val="23145870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Component Qualification/Calibration</a:t>
            </a:r>
          </a:p>
        </p:txBody>
      </p:sp>
      <p:sp>
        <p:nvSpPr>
          <p:cNvPr id="3" name="Content Placeholder 2"/>
          <p:cNvSpPr>
            <a:spLocks noGrp="1"/>
          </p:cNvSpPr>
          <p:nvPr>
            <p:ph idx="1"/>
          </p:nvPr>
        </p:nvSpPr>
        <p:spPr/>
        <p:txBody>
          <a:bodyPr/>
          <a:lstStyle/>
          <a:p>
            <a:pPr marL="0" indent="0" algn="just">
              <a:buNone/>
            </a:pPr>
            <a:r>
              <a:rPr lang="en-US" dirty="0"/>
              <a:t>Component qualification (CQ) – is a relatively new term developed in 2005. This term refers to the manufacturing of auxiliary components to ensure that they are manufactured to the correct design criteria. This could include packaging components such as folding cartons, shipping cases, labels or even phase change material. All of these components must have some type of random inspection to ensure that the third party manufacturer's process is consistently producing components that are used in the world of GMP at drug or biologic manufacture.</a:t>
            </a:r>
          </a:p>
        </p:txBody>
      </p:sp>
    </p:spTree>
    <p:extLst>
      <p:ext uri="{BB962C8B-B14F-4D97-AF65-F5344CB8AC3E}">
        <p14:creationId xmlns:p14="http://schemas.microsoft.com/office/powerpoint/2010/main" val="2558999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dirty="0"/>
              <a:t>OBJECTIVES</a:t>
            </a:r>
          </a:p>
        </p:txBody>
      </p:sp>
      <p:sp>
        <p:nvSpPr>
          <p:cNvPr id="3" name="Content Placeholder 2"/>
          <p:cNvSpPr>
            <a:spLocks noGrp="1"/>
          </p:cNvSpPr>
          <p:nvPr>
            <p:ph idx="1"/>
          </p:nvPr>
        </p:nvSpPr>
        <p:spPr>
          <a:xfrm>
            <a:off x="838200" y="1143044"/>
            <a:ext cx="10515600" cy="5528211"/>
          </a:xfrm>
        </p:spPr>
        <p:txBody>
          <a:bodyPr>
            <a:normAutofit fontScale="92500"/>
          </a:bodyPr>
          <a:lstStyle/>
          <a:p>
            <a:pPr marL="0" indent="0">
              <a:buNone/>
            </a:pPr>
            <a:r>
              <a:rPr lang="en-US" dirty="0"/>
              <a:t>• Concepts and Principles in HPLC Qualification and Calibration </a:t>
            </a:r>
          </a:p>
          <a:p>
            <a:pPr marL="0" indent="0">
              <a:buNone/>
            </a:pPr>
            <a:r>
              <a:rPr lang="en-US" dirty="0"/>
              <a:t>– Overview of equipment qualification </a:t>
            </a:r>
          </a:p>
          <a:p>
            <a:pPr marL="0" indent="0">
              <a:buNone/>
            </a:pPr>
            <a:r>
              <a:rPr lang="en-US" dirty="0"/>
              <a:t>– Intro to HPLC, a dominant analytical tool for research and quality control </a:t>
            </a:r>
          </a:p>
          <a:p>
            <a:pPr marL="0" indent="0">
              <a:buNone/>
            </a:pPr>
            <a:r>
              <a:rPr lang="en-US" dirty="0"/>
              <a:t>– HPLC equipment qualification vs. calibration </a:t>
            </a:r>
          </a:p>
          <a:p>
            <a:pPr marL="0" indent="0">
              <a:buNone/>
            </a:pPr>
            <a:r>
              <a:rPr lang="en-US" dirty="0"/>
              <a:t>– DQ, IQ, OQ and PQ </a:t>
            </a:r>
          </a:p>
          <a:p>
            <a:pPr marL="0" indent="0">
              <a:buNone/>
            </a:pPr>
            <a:r>
              <a:rPr lang="en-US" dirty="0"/>
              <a:t>• A Procedure for HPLC Calibration and Operational Qualification </a:t>
            </a:r>
          </a:p>
          <a:p>
            <a:pPr marL="0" indent="0">
              <a:buNone/>
            </a:pPr>
            <a:r>
              <a:rPr lang="en-US" dirty="0"/>
              <a:t>– Outsourcing vs. internal execution </a:t>
            </a:r>
          </a:p>
          <a:p>
            <a:pPr marL="0" indent="0">
              <a:buNone/>
            </a:pPr>
            <a:r>
              <a:rPr lang="en-US" dirty="0"/>
              <a:t>– Describe a generic HPLC calibration procedure (OQ) </a:t>
            </a:r>
          </a:p>
          <a:p>
            <a:pPr marL="0" indent="0">
              <a:buNone/>
            </a:pPr>
            <a:r>
              <a:rPr lang="en-US" dirty="0"/>
              <a:t>– Setting acceptance criteria for pump, detector, </a:t>
            </a:r>
            <a:r>
              <a:rPr lang="en-US" dirty="0" err="1"/>
              <a:t>autosampler</a:t>
            </a:r>
            <a:r>
              <a:rPr lang="en-US" dirty="0"/>
              <a:t> and column oven </a:t>
            </a:r>
          </a:p>
          <a:p>
            <a:pPr marL="0" indent="0">
              <a:buNone/>
            </a:pPr>
            <a:r>
              <a:rPr lang="en-US" dirty="0"/>
              <a:t>– Learn how to calibrate an HPLC system within one day using internal personnel</a:t>
            </a:r>
          </a:p>
        </p:txBody>
      </p:sp>
    </p:spTree>
    <p:extLst>
      <p:ext uri="{BB962C8B-B14F-4D97-AF65-F5344CB8AC3E}">
        <p14:creationId xmlns:p14="http://schemas.microsoft.com/office/powerpoint/2010/main" val="42869155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BB3D2B8-E636-4B25-9A06-25AB33B1E719}"/>
              </a:ext>
            </a:extLst>
          </p:cNvPr>
          <p:cNvPicPr>
            <a:picLocks noChangeAspect="1"/>
          </p:cNvPicPr>
          <p:nvPr/>
        </p:nvPicPr>
        <p:blipFill>
          <a:blip r:embed="rId2"/>
          <a:stretch>
            <a:fillRect/>
          </a:stretch>
        </p:blipFill>
        <p:spPr>
          <a:xfrm>
            <a:off x="1589087" y="1516516"/>
            <a:ext cx="8201025" cy="4143375"/>
          </a:xfrm>
          <a:prstGeom prst="rect">
            <a:avLst/>
          </a:prstGeom>
        </p:spPr>
      </p:pic>
    </p:spTree>
    <p:extLst>
      <p:ext uri="{BB962C8B-B14F-4D97-AF65-F5344CB8AC3E}">
        <p14:creationId xmlns:p14="http://schemas.microsoft.com/office/powerpoint/2010/main" val="3447126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Instrument re-qualification</a:t>
            </a:r>
          </a:p>
        </p:txBody>
      </p:sp>
      <p:sp>
        <p:nvSpPr>
          <p:cNvPr id="3" name="Content Placeholder 2"/>
          <p:cNvSpPr>
            <a:spLocks noGrp="1"/>
          </p:cNvSpPr>
          <p:nvPr>
            <p:ph idx="1"/>
          </p:nvPr>
        </p:nvSpPr>
        <p:spPr/>
        <p:txBody>
          <a:bodyPr/>
          <a:lstStyle/>
          <a:p>
            <a:pPr marL="0" indent="0" algn="just">
              <a:buNone/>
            </a:pPr>
            <a:r>
              <a:rPr lang="en-US" dirty="0"/>
              <a:t>Instrument Validation should not be viewed as a one-off event – confidence in analytical results is required for the whole of the instrument’s working life.  To ensure that this confidence is retained, the instrument validation process should be repeated at regular intervals during the instruments operational life.  The difference between Installation Validation and Re Qualification is that IQ is omitted for the Re-Qualification  Re-Qualification should be performed at least annually and should be performed more frequently for applications whose test results have critical </a:t>
            </a:r>
            <a:r>
              <a:rPr lang="en-US" dirty="0" err="1"/>
              <a:t>im</a:t>
            </a:r>
            <a:endParaRPr lang="en-US" dirty="0"/>
          </a:p>
        </p:txBody>
      </p:sp>
    </p:spTree>
    <p:extLst>
      <p:ext uri="{BB962C8B-B14F-4D97-AF65-F5344CB8AC3E}">
        <p14:creationId xmlns:p14="http://schemas.microsoft.com/office/powerpoint/2010/main" val="1344863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Instrument/Equipment</a:t>
            </a:r>
          </a:p>
        </p:txBody>
      </p:sp>
      <p:sp>
        <p:nvSpPr>
          <p:cNvPr id="3" name="Content Placeholder 2"/>
          <p:cNvSpPr>
            <a:spLocks noGrp="1"/>
          </p:cNvSpPr>
          <p:nvPr>
            <p:ph idx="1"/>
          </p:nvPr>
        </p:nvSpPr>
        <p:spPr/>
        <p:txBody>
          <a:bodyPr>
            <a:normAutofit/>
          </a:bodyPr>
          <a:lstStyle/>
          <a:p>
            <a:pPr marL="0" indent="0" algn="just">
              <a:buNone/>
            </a:pPr>
            <a:r>
              <a:rPr lang="en-US" dirty="0"/>
              <a:t>Equipment is the collective analytical measurement instruments assembled to perform a mechanical Process.</a:t>
            </a:r>
          </a:p>
          <a:p>
            <a:pPr marL="0" indent="0" algn="just">
              <a:buNone/>
            </a:pPr>
            <a:r>
              <a:rPr lang="en-US" dirty="0"/>
              <a:t>Equipment qualification is the action of proving that any equipment works correctly and actually leads to accurate and reliable results.</a:t>
            </a:r>
          </a:p>
          <a:p>
            <a:pPr marL="0" indent="0" algn="just">
              <a:buNone/>
            </a:pPr>
            <a:r>
              <a:rPr lang="en-US" dirty="0"/>
              <a:t>Qualification is an act or process to assure something complies with some condition, standard, or specific requirements. It applies on one element of process to be validated. </a:t>
            </a:r>
          </a:p>
          <a:p>
            <a:pPr marL="0" indent="0" algn="just">
              <a:buNone/>
            </a:pPr>
            <a:r>
              <a:rPr lang="en-US" dirty="0" err="1"/>
              <a:t>Validation:proof</a:t>
            </a:r>
            <a:r>
              <a:rPr lang="en-US" dirty="0"/>
              <a:t> document that the process will consistently produce a predetermine outcome</a:t>
            </a:r>
          </a:p>
        </p:txBody>
      </p:sp>
    </p:spTree>
    <p:extLst>
      <p:ext uri="{BB962C8B-B14F-4D97-AF65-F5344CB8AC3E}">
        <p14:creationId xmlns:p14="http://schemas.microsoft.com/office/powerpoint/2010/main" val="2388201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r>
              <a:rPr lang="en-US" b="1" dirty="0"/>
              <a:t>Phase of validation</a:t>
            </a:r>
          </a:p>
        </p:txBody>
      </p:sp>
      <p:sp>
        <p:nvSpPr>
          <p:cNvPr id="3" name="Content Placeholder 2"/>
          <p:cNvSpPr>
            <a:spLocks noGrp="1"/>
          </p:cNvSpPr>
          <p:nvPr>
            <p:ph idx="1"/>
          </p:nvPr>
        </p:nvSpPr>
        <p:spPr/>
        <p:txBody>
          <a:bodyPr>
            <a:normAutofit lnSpcReduction="10000"/>
          </a:bodyPr>
          <a:lstStyle/>
          <a:p>
            <a:pPr marL="0" indent="0">
              <a:buNone/>
            </a:pPr>
            <a:r>
              <a:rPr lang="en-US" dirty="0"/>
              <a:t>User Requirement Specification (URS)</a:t>
            </a:r>
          </a:p>
          <a:p>
            <a:pPr marL="0" indent="0">
              <a:buNone/>
            </a:pPr>
            <a:r>
              <a:rPr lang="en-US" dirty="0"/>
              <a:t>Design qualification (DQ) </a:t>
            </a:r>
          </a:p>
          <a:p>
            <a:pPr marL="0" indent="0">
              <a:buNone/>
            </a:pPr>
            <a:r>
              <a:rPr lang="en-US" dirty="0"/>
              <a:t>Factory Acceptance Test (FAT)</a:t>
            </a:r>
          </a:p>
          <a:p>
            <a:pPr marL="0" indent="0">
              <a:buNone/>
            </a:pPr>
            <a:r>
              <a:rPr lang="en-US" dirty="0"/>
              <a:t>Installation Qualification (IQ)</a:t>
            </a:r>
          </a:p>
          <a:p>
            <a:pPr marL="0" indent="0">
              <a:buNone/>
            </a:pPr>
            <a:r>
              <a:rPr lang="en-US" dirty="0"/>
              <a:t>Site Acceptance Test (SAT)</a:t>
            </a:r>
          </a:p>
          <a:p>
            <a:pPr marL="0" indent="0">
              <a:buNone/>
            </a:pPr>
            <a:r>
              <a:rPr lang="en-US" dirty="0"/>
              <a:t>Operation Qualification (OQ)</a:t>
            </a:r>
          </a:p>
          <a:p>
            <a:pPr marL="0" indent="0">
              <a:buNone/>
            </a:pPr>
            <a:r>
              <a:rPr lang="en-US" dirty="0"/>
              <a:t>Performance Qualification (PQ)</a:t>
            </a:r>
          </a:p>
          <a:p>
            <a:pPr marL="0" indent="0">
              <a:buNone/>
            </a:pPr>
            <a:r>
              <a:rPr lang="en-US" dirty="0"/>
              <a:t>Maintenance Qualification (MQ)</a:t>
            </a:r>
          </a:p>
          <a:p>
            <a:pPr marL="0" indent="0">
              <a:buNone/>
            </a:pPr>
            <a:r>
              <a:rPr lang="en-US" dirty="0"/>
              <a:t>Calibration/Component Qualification (CQ)</a:t>
            </a:r>
          </a:p>
        </p:txBody>
      </p:sp>
    </p:spTree>
    <p:extLst>
      <p:ext uri="{BB962C8B-B14F-4D97-AF65-F5344CB8AC3E}">
        <p14:creationId xmlns:p14="http://schemas.microsoft.com/office/powerpoint/2010/main" val="3480639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Instrument Qualification</a:t>
            </a:r>
          </a:p>
        </p:txBody>
      </p:sp>
      <p:sp>
        <p:nvSpPr>
          <p:cNvPr id="3" name="Content Placeholder 2"/>
          <p:cNvSpPr>
            <a:spLocks noGrp="1"/>
          </p:cNvSpPr>
          <p:nvPr>
            <p:ph idx="1"/>
          </p:nvPr>
        </p:nvSpPr>
        <p:spPr>
          <a:xfrm>
            <a:off x="239151" y="1825625"/>
            <a:ext cx="11114649" cy="4351338"/>
          </a:xfrm>
        </p:spPr>
        <p:txBody>
          <a:bodyPr>
            <a:normAutofit lnSpcReduction="10000"/>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lgn="ctr">
              <a:buNone/>
            </a:pPr>
            <a:endParaRPr lang="en-US" dirty="0"/>
          </a:p>
          <a:p>
            <a:pPr marL="0" indent="0" algn="ctr">
              <a:buNone/>
            </a:pPr>
            <a:r>
              <a:rPr lang="en-US" dirty="0"/>
              <a:t>Time line</a:t>
            </a:r>
          </a:p>
          <a:p>
            <a:pPr marL="0" indent="0">
              <a:buNone/>
            </a:pPr>
            <a:endParaRPr lang="en-US" dirty="0"/>
          </a:p>
        </p:txBody>
      </p:sp>
      <p:sp>
        <p:nvSpPr>
          <p:cNvPr id="4" name="TextBox 3"/>
          <p:cNvSpPr txBox="1"/>
          <p:nvPr/>
        </p:nvSpPr>
        <p:spPr>
          <a:xfrm>
            <a:off x="348263" y="2034862"/>
            <a:ext cx="10688931" cy="369332"/>
          </a:xfrm>
          <a:prstGeom prst="rect">
            <a:avLst/>
          </a:prstGeom>
          <a:noFill/>
        </p:spPr>
        <p:txBody>
          <a:bodyPr wrap="square" rtlCol="0">
            <a:spAutoFit/>
          </a:bodyPr>
          <a:lstStyle/>
          <a:p>
            <a:r>
              <a:rPr lang="en-US" b="1" dirty="0"/>
              <a:t>Pre-installation                 Upon Installation at User Site                                Post-Installation</a:t>
            </a:r>
          </a:p>
        </p:txBody>
      </p:sp>
      <p:sp>
        <p:nvSpPr>
          <p:cNvPr id="5" name="TextBox 4"/>
          <p:cNvSpPr txBox="1"/>
          <p:nvPr/>
        </p:nvSpPr>
        <p:spPr>
          <a:xfrm>
            <a:off x="618978" y="2728175"/>
            <a:ext cx="10734822" cy="369332"/>
          </a:xfrm>
          <a:prstGeom prst="rect">
            <a:avLst/>
          </a:prstGeom>
          <a:noFill/>
        </p:spPr>
        <p:txBody>
          <a:bodyPr wrap="square" rtlCol="0">
            <a:spAutoFit/>
          </a:bodyPr>
          <a:lstStyle/>
          <a:p>
            <a:r>
              <a:rPr lang="en-US" b="1" dirty="0"/>
              <a:t> URS+DQ+FAT                 SAT+IQ                         OQ                                       PQ               Calibration and maintenance</a:t>
            </a:r>
          </a:p>
        </p:txBody>
      </p:sp>
      <p:sp>
        <p:nvSpPr>
          <p:cNvPr id="6" name="TextBox 5"/>
          <p:cNvSpPr txBox="1"/>
          <p:nvPr/>
        </p:nvSpPr>
        <p:spPr>
          <a:xfrm>
            <a:off x="348263" y="3421488"/>
            <a:ext cx="1661375" cy="1477328"/>
          </a:xfrm>
          <a:prstGeom prst="rect">
            <a:avLst/>
          </a:prstGeom>
          <a:noFill/>
        </p:spPr>
        <p:txBody>
          <a:bodyPr wrap="square" rtlCol="0">
            <a:spAutoFit/>
          </a:bodyPr>
          <a:lstStyle/>
          <a:p>
            <a:r>
              <a:rPr lang="en-US" dirty="0"/>
              <a:t>Defining URS and setting functional and performance specification</a:t>
            </a:r>
          </a:p>
        </p:txBody>
      </p:sp>
      <p:sp>
        <p:nvSpPr>
          <p:cNvPr id="7" name="TextBox 6"/>
          <p:cNvSpPr txBox="1"/>
          <p:nvPr/>
        </p:nvSpPr>
        <p:spPr>
          <a:xfrm>
            <a:off x="2441096" y="3292699"/>
            <a:ext cx="1661375" cy="1477328"/>
          </a:xfrm>
          <a:prstGeom prst="rect">
            <a:avLst/>
          </a:prstGeom>
          <a:noFill/>
        </p:spPr>
        <p:txBody>
          <a:bodyPr wrap="square" rtlCol="0">
            <a:spAutoFit/>
          </a:bodyPr>
          <a:lstStyle/>
          <a:p>
            <a:r>
              <a:rPr lang="en-US" dirty="0"/>
              <a:t>Verification procedure and documentation of the installation</a:t>
            </a:r>
          </a:p>
        </p:txBody>
      </p:sp>
      <p:sp>
        <p:nvSpPr>
          <p:cNvPr id="8" name="TextBox 7"/>
          <p:cNvSpPr txBox="1"/>
          <p:nvPr/>
        </p:nvSpPr>
        <p:spPr>
          <a:xfrm>
            <a:off x="4321693" y="3171704"/>
            <a:ext cx="1910358" cy="2031325"/>
          </a:xfrm>
          <a:prstGeom prst="rect">
            <a:avLst/>
          </a:prstGeom>
          <a:noFill/>
        </p:spPr>
        <p:txBody>
          <a:bodyPr wrap="square" rtlCol="0">
            <a:spAutoFit/>
          </a:bodyPr>
          <a:lstStyle/>
          <a:p>
            <a:r>
              <a:rPr lang="en-US" dirty="0"/>
              <a:t>Equipment testing to verify system is operating to predefined functional and performance specification</a:t>
            </a:r>
          </a:p>
        </p:txBody>
      </p:sp>
      <p:sp>
        <p:nvSpPr>
          <p:cNvPr id="9" name="TextBox 8"/>
          <p:cNvSpPr txBox="1"/>
          <p:nvPr/>
        </p:nvSpPr>
        <p:spPr>
          <a:xfrm>
            <a:off x="8545148" y="3483073"/>
            <a:ext cx="2079922" cy="1477328"/>
          </a:xfrm>
          <a:prstGeom prst="rect">
            <a:avLst/>
          </a:prstGeom>
          <a:noFill/>
        </p:spPr>
        <p:txBody>
          <a:bodyPr wrap="square" rtlCol="0">
            <a:spAutoFit/>
          </a:bodyPr>
          <a:lstStyle/>
          <a:p>
            <a:r>
              <a:rPr lang="en-US" dirty="0"/>
              <a:t>Perform periodic performance verification (OQ) and preventive maintenance</a:t>
            </a:r>
          </a:p>
        </p:txBody>
      </p:sp>
      <p:cxnSp>
        <p:nvCxnSpPr>
          <p:cNvPr id="11" name="Straight Arrow Connector 10"/>
          <p:cNvCxnSpPr/>
          <p:nvPr/>
        </p:nvCxnSpPr>
        <p:spPr>
          <a:xfrm>
            <a:off x="348263" y="6176963"/>
            <a:ext cx="11005537"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525179" y="3164243"/>
            <a:ext cx="1910358" cy="2585323"/>
          </a:xfrm>
          <a:prstGeom prst="rect">
            <a:avLst/>
          </a:prstGeom>
          <a:noFill/>
        </p:spPr>
        <p:txBody>
          <a:bodyPr wrap="square" rtlCol="0">
            <a:spAutoFit/>
          </a:bodyPr>
          <a:lstStyle/>
          <a:p>
            <a:r>
              <a:rPr lang="en-US" dirty="0"/>
              <a:t>Verification that system is consistently operating as intended for the selected application. (system suitability testing</a:t>
            </a:r>
          </a:p>
        </p:txBody>
      </p:sp>
      <p:cxnSp>
        <p:nvCxnSpPr>
          <p:cNvPr id="15" name="Straight Arrow Connector 14"/>
          <p:cNvCxnSpPr/>
          <p:nvPr/>
        </p:nvCxnSpPr>
        <p:spPr>
          <a:xfrm flipH="1">
            <a:off x="7202658" y="2405575"/>
            <a:ext cx="450167" cy="322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8257735" y="2404194"/>
            <a:ext cx="562708" cy="4234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6414869" y="2404194"/>
            <a:ext cx="3319974" cy="369332"/>
          </a:xfrm>
          <a:prstGeom prst="rect">
            <a:avLst/>
          </a:prstGeom>
          <a:noFill/>
        </p:spPr>
        <p:txBody>
          <a:bodyPr wrap="square" rtlCol="0">
            <a:spAutoFit/>
          </a:bodyPr>
          <a:lstStyle/>
          <a:p>
            <a:r>
              <a:rPr lang="en-US" dirty="0"/>
              <a:t>Initially                           Ongoing</a:t>
            </a:r>
          </a:p>
        </p:txBody>
      </p:sp>
    </p:spTree>
    <p:extLst>
      <p:ext uri="{BB962C8B-B14F-4D97-AF65-F5344CB8AC3E}">
        <p14:creationId xmlns:p14="http://schemas.microsoft.com/office/powerpoint/2010/main" val="25831170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8A04798-E5C7-4581-8B9F-2358090E7B54}"/>
              </a:ext>
            </a:extLst>
          </p:cNvPr>
          <p:cNvPicPr>
            <a:picLocks noChangeAspect="1"/>
          </p:cNvPicPr>
          <p:nvPr/>
        </p:nvPicPr>
        <p:blipFill>
          <a:blip r:embed="rId2"/>
          <a:stretch>
            <a:fillRect/>
          </a:stretch>
        </p:blipFill>
        <p:spPr>
          <a:xfrm>
            <a:off x="1901371" y="798286"/>
            <a:ext cx="8552579" cy="5162838"/>
          </a:xfrm>
          <a:prstGeom prst="rect">
            <a:avLst/>
          </a:prstGeom>
        </p:spPr>
      </p:pic>
    </p:spTree>
    <p:extLst>
      <p:ext uri="{BB962C8B-B14F-4D97-AF65-F5344CB8AC3E}">
        <p14:creationId xmlns:p14="http://schemas.microsoft.com/office/powerpoint/2010/main" val="3347917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680A0D7-2BB5-4DD2-A651-CEDE97A6A446}"/>
              </a:ext>
            </a:extLst>
          </p:cNvPr>
          <p:cNvPicPr>
            <a:picLocks noChangeAspect="1"/>
          </p:cNvPicPr>
          <p:nvPr/>
        </p:nvPicPr>
        <p:blipFill>
          <a:blip r:embed="rId2"/>
          <a:stretch>
            <a:fillRect/>
          </a:stretch>
        </p:blipFill>
        <p:spPr>
          <a:xfrm>
            <a:off x="1727202" y="773921"/>
            <a:ext cx="8134350" cy="5310157"/>
          </a:xfrm>
          <a:prstGeom prst="rect">
            <a:avLst/>
          </a:prstGeom>
        </p:spPr>
      </p:pic>
    </p:spTree>
    <p:extLst>
      <p:ext uri="{BB962C8B-B14F-4D97-AF65-F5344CB8AC3E}">
        <p14:creationId xmlns:p14="http://schemas.microsoft.com/office/powerpoint/2010/main" val="30736351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URS</a:t>
            </a:r>
          </a:p>
        </p:txBody>
      </p:sp>
      <p:sp>
        <p:nvSpPr>
          <p:cNvPr id="3" name="Content Placeholder 2"/>
          <p:cNvSpPr>
            <a:spLocks noGrp="1"/>
          </p:cNvSpPr>
          <p:nvPr>
            <p:ph idx="1"/>
          </p:nvPr>
        </p:nvSpPr>
        <p:spPr/>
        <p:txBody>
          <a:bodyPr/>
          <a:lstStyle/>
          <a:p>
            <a:pPr marL="0" indent="0" algn="just">
              <a:buNone/>
            </a:pPr>
            <a:r>
              <a:rPr lang="en-US" dirty="0"/>
              <a:t>User Requirements Specification (URS), is the most critical of documents and yet, the most often bungled. Whether the system is purely mechanical, or a mix of electro-mechanical, or solely a software program, the successful compilation and execution of the Installation Qualification (IQ) (for installation), Operational Qualification (OQ) (for functionality) and the Performance / Product Qualification (PQ) (for operability), is dependent on an User Requirements Specification (URS) containing clear, concise and testable requirements. </a:t>
            </a:r>
          </a:p>
        </p:txBody>
      </p:sp>
    </p:spTree>
    <p:extLst>
      <p:ext uri="{BB962C8B-B14F-4D97-AF65-F5344CB8AC3E}">
        <p14:creationId xmlns:p14="http://schemas.microsoft.com/office/powerpoint/2010/main" val="2633977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URS </a:t>
            </a:r>
            <a:r>
              <a:rPr lang="en-US" dirty="0" err="1"/>
              <a:t>cont</a:t>
            </a:r>
            <a:r>
              <a:rPr lang="en-US" dirty="0"/>
              <a:t>…</a:t>
            </a:r>
          </a:p>
        </p:txBody>
      </p:sp>
      <p:sp>
        <p:nvSpPr>
          <p:cNvPr id="3" name="Content Placeholder 2"/>
          <p:cNvSpPr>
            <a:spLocks noGrp="1"/>
          </p:cNvSpPr>
          <p:nvPr>
            <p:ph idx="1"/>
          </p:nvPr>
        </p:nvSpPr>
        <p:spPr/>
        <p:txBody>
          <a:bodyPr>
            <a:normAutofit/>
          </a:bodyPr>
          <a:lstStyle/>
          <a:p>
            <a:pPr marL="0" indent="0">
              <a:buNone/>
            </a:pPr>
            <a:r>
              <a:rPr lang="en-US" dirty="0"/>
              <a:t>The following guidelines should be followed during the production of the URS : </a:t>
            </a:r>
          </a:p>
          <a:p>
            <a:pPr marL="0" indent="0">
              <a:buNone/>
            </a:pPr>
            <a:r>
              <a:rPr lang="en-US" dirty="0"/>
              <a:t>1. Each requirement statement to be uniquely </a:t>
            </a:r>
            <a:r>
              <a:rPr lang="en-US" dirty="0" err="1"/>
              <a:t>referenced,and</a:t>
            </a:r>
            <a:r>
              <a:rPr lang="en-US" dirty="0"/>
              <a:t> no longer than 250 words. </a:t>
            </a:r>
          </a:p>
          <a:p>
            <a:pPr marL="0" indent="0">
              <a:buNone/>
            </a:pPr>
            <a:r>
              <a:rPr lang="en-US" dirty="0"/>
              <a:t>2. Requirement statements should not be duplicated nor contradicted.</a:t>
            </a:r>
          </a:p>
          <a:p>
            <a:pPr marL="0" indent="0">
              <a:buNone/>
            </a:pPr>
            <a:r>
              <a:rPr lang="en-US" dirty="0"/>
              <a:t>3. The URS should express requirements and not design solutions.</a:t>
            </a:r>
          </a:p>
          <a:p>
            <a:pPr marL="0" indent="0">
              <a:buNone/>
            </a:pPr>
            <a:r>
              <a:rPr lang="en-US" dirty="0"/>
              <a:t>4. Each requirement should be testable. </a:t>
            </a:r>
          </a:p>
        </p:txBody>
      </p:sp>
    </p:spTree>
    <p:extLst>
      <p:ext uri="{BB962C8B-B14F-4D97-AF65-F5344CB8AC3E}">
        <p14:creationId xmlns:p14="http://schemas.microsoft.com/office/powerpoint/2010/main" val="27596501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TotalTime>
  <Words>1342</Words>
  <Application>Microsoft Office PowerPoint</Application>
  <PresentationFormat>Widescreen</PresentationFormat>
  <Paragraphs>103</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Instrument Qualification</vt:lpstr>
      <vt:lpstr>OBJECTIVES</vt:lpstr>
      <vt:lpstr>Instrument/Equipment</vt:lpstr>
      <vt:lpstr>Phase of validation</vt:lpstr>
      <vt:lpstr>Instrument Qualification</vt:lpstr>
      <vt:lpstr>PowerPoint Presentation</vt:lpstr>
      <vt:lpstr>PowerPoint Presentation</vt:lpstr>
      <vt:lpstr>URS</vt:lpstr>
      <vt:lpstr>URS cont…</vt:lpstr>
      <vt:lpstr>URS cont…</vt:lpstr>
      <vt:lpstr>Validation vs Qualification</vt:lpstr>
      <vt:lpstr>Equipment Qualification</vt:lpstr>
      <vt:lpstr>5 steps of Equipment Qualification</vt:lpstr>
      <vt:lpstr>DQ and vendor qualification</vt:lpstr>
      <vt:lpstr>IQ includes</vt:lpstr>
      <vt:lpstr>OQ typically includes</vt:lpstr>
      <vt:lpstr>What is PQ?</vt:lpstr>
      <vt:lpstr>Maintenance Qualification</vt:lpstr>
      <vt:lpstr>Component Qualification/Calibration</vt:lpstr>
      <vt:lpstr>PowerPoint Presentation</vt:lpstr>
      <vt:lpstr>Instrument re-qualification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Instrument Qualification</dc:title>
  <dc:creator>su</dc:creator>
  <cp:lastModifiedBy>DELL</cp:lastModifiedBy>
  <cp:revision>9</cp:revision>
  <cp:lastPrinted>2018-11-10T05:43:34Z</cp:lastPrinted>
  <dcterms:created xsi:type="dcterms:W3CDTF">2018-03-25T04:30:36Z</dcterms:created>
  <dcterms:modified xsi:type="dcterms:W3CDTF">2020-11-03T04:31:08Z</dcterms:modified>
</cp:coreProperties>
</file>