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75" r:id="rId3"/>
    <p:sldId id="277" r:id="rId4"/>
    <p:sldId id="278" r:id="rId5"/>
    <p:sldId id="279" r:id="rId6"/>
    <p:sldId id="280" r:id="rId7"/>
    <p:sldId id="257" r:id="rId8"/>
    <p:sldId id="272" r:id="rId9"/>
    <p:sldId id="258" r:id="rId10"/>
    <p:sldId id="273" r:id="rId11"/>
    <p:sldId id="259" r:id="rId12"/>
    <p:sldId id="260" r:id="rId13"/>
    <p:sldId id="261" r:id="rId14"/>
    <p:sldId id="262" r:id="rId15"/>
    <p:sldId id="263" r:id="rId16"/>
    <p:sldId id="264" r:id="rId17"/>
    <p:sldId id="276" r:id="rId18"/>
    <p:sldId id="281" r:id="rId19"/>
    <p:sldId id="265"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256477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191060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0902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73972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827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194807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242633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125808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128788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331807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409423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18594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283680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84477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258919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9842B-2443-448E-933D-AB9BA740E5A3}"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674C-7C25-4697-82E3-27110D7A31CF}" type="slidenum">
              <a:rPr lang="en-US" smtClean="0"/>
              <a:pPr/>
              <a:t>‹#›</a:t>
            </a:fld>
            <a:endParaRPr lang="en-US"/>
          </a:p>
        </p:txBody>
      </p:sp>
    </p:spTree>
    <p:extLst>
      <p:ext uri="{BB962C8B-B14F-4D97-AF65-F5344CB8AC3E}">
        <p14:creationId xmlns:p14="http://schemas.microsoft.com/office/powerpoint/2010/main" val="407106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D9842B-2443-448E-933D-AB9BA740E5A3}" type="datetimeFigureOut">
              <a:rPr lang="en-US" smtClean="0"/>
              <a:pPr/>
              <a:t>10/27/2023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67674C-7C25-4697-82E3-27110D7A31CF}" type="slidenum">
              <a:rPr lang="en-US" smtClean="0"/>
              <a:pPr/>
              <a:t>‹#›</a:t>
            </a:fld>
            <a:endParaRPr lang="en-US"/>
          </a:p>
        </p:txBody>
      </p:sp>
    </p:spTree>
    <p:extLst>
      <p:ext uri="{BB962C8B-B14F-4D97-AF65-F5344CB8AC3E}">
        <p14:creationId xmlns:p14="http://schemas.microsoft.com/office/powerpoint/2010/main" val="40044818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111/j.1533-8525.1963.tb01580.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encedirect.com/topics/social-sciences/autonomy" TargetMode="External"/><Relationship Id="rId2" Type="http://schemas.openxmlformats.org/officeDocument/2006/relationships/hyperlink" Target="https://www.sciencedirect.com/topics/agricultural-and-biological-sciences/agricultural-science" TargetMode="External"/><Relationship Id="rId1" Type="http://schemas.openxmlformats.org/officeDocument/2006/relationships/slideLayout" Target="../slideLayouts/slideLayout2.xml"/><Relationship Id="rId4" Type="http://schemas.openxmlformats.org/officeDocument/2006/relationships/hyperlink" Target="https://www.sciencedirect.com/topics/earth-and-planetary-sciences/balance-economi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00200"/>
            <a:ext cx="9770533" cy="795866"/>
          </a:xfrm>
          <a:solidFill>
            <a:schemeClr val="bg1"/>
          </a:solidFill>
        </p:spPr>
        <p:txBody>
          <a:bodyPr/>
          <a:lstStyle/>
          <a:p>
            <a:pPr algn="ctr"/>
            <a:r>
              <a:rPr lang="en-US" sz="4400" b="1" dirty="0">
                <a:solidFill>
                  <a:srgbClr val="002060"/>
                </a:solidFill>
              </a:rPr>
              <a:t>The Future of Rural Development</a:t>
            </a:r>
          </a:p>
        </p:txBody>
      </p:sp>
      <p:sp>
        <p:nvSpPr>
          <p:cNvPr id="3" name="Subtitle 2"/>
          <p:cNvSpPr>
            <a:spLocks noGrp="1"/>
          </p:cNvSpPr>
          <p:nvPr>
            <p:ph type="subTitle" idx="1"/>
          </p:nvPr>
        </p:nvSpPr>
        <p:spPr>
          <a:xfrm>
            <a:off x="1325033" y="3061537"/>
            <a:ext cx="9541933" cy="1435567"/>
          </a:xfrm>
          <a:solidFill>
            <a:schemeClr val="bg1"/>
          </a:solidFill>
        </p:spPr>
        <p:txBody>
          <a:bodyPr>
            <a:noAutofit/>
          </a:bodyPr>
          <a:lstStyle/>
          <a:p>
            <a:pPr algn="ctr"/>
            <a:r>
              <a:rPr lang="en-US" sz="3600" b="1" dirty="0">
                <a:solidFill>
                  <a:schemeClr val="tx1"/>
                </a:solidFill>
                <a:latin typeface="+mj-lt"/>
              </a:rPr>
              <a:t>Department of Development Studies</a:t>
            </a:r>
          </a:p>
          <a:p>
            <a:pPr algn="ctr"/>
            <a:r>
              <a:rPr lang="en-US" sz="3600" b="1" dirty="0">
                <a:solidFill>
                  <a:schemeClr val="tx1"/>
                </a:solidFill>
                <a:latin typeface="+mj-lt"/>
              </a:rPr>
              <a:t>Daffodil International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62" y="1113138"/>
            <a:ext cx="8760206" cy="609600"/>
          </a:xfrm>
        </p:spPr>
        <p:txBody>
          <a:bodyPr>
            <a:normAutofit fontScale="90000"/>
          </a:bodyPr>
          <a:lstStyle/>
          <a:p>
            <a:r>
              <a:rPr lang="en-US" b="1" dirty="0">
                <a:solidFill>
                  <a:srgbClr val="002060"/>
                </a:solidFill>
              </a:rPr>
              <a:t>Transformation 1: Globalization</a:t>
            </a:r>
          </a:p>
        </p:txBody>
      </p:sp>
      <p:sp>
        <p:nvSpPr>
          <p:cNvPr id="3" name="Content Placeholder 2"/>
          <p:cNvSpPr>
            <a:spLocks noGrp="1"/>
          </p:cNvSpPr>
          <p:nvPr>
            <p:ph idx="1"/>
          </p:nvPr>
        </p:nvSpPr>
        <p:spPr>
          <a:xfrm>
            <a:off x="674662" y="5406739"/>
            <a:ext cx="10842675" cy="1451261"/>
          </a:xfrm>
        </p:spPr>
        <p:txBody>
          <a:bodyPr>
            <a:normAutofit/>
          </a:bodyPr>
          <a:lstStyle/>
          <a:p>
            <a:pPr marL="0" indent="0" algn="just">
              <a:buNone/>
            </a:pPr>
            <a:r>
              <a:rPr lang="en-US" sz="2000" b="0" i="0" dirty="0">
                <a:solidFill>
                  <a:srgbClr val="002060"/>
                </a:solidFill>
                <a:effectLst/>
                <a:latin typeface="+mj-lt"/>
              </a:rPr>
              <a:t>Rahman, M. M. (2014). Threats and Opportunities of Globalization for Rural Development: Bangladesh Perspectives. </a:t>
            </a:r>
            <a:r>
              <a:rPr lang="en-US" sz="2000" b="0" i="1" dirty="0">
                <a:solidFill>
                  <a:srgbClr val="002060"/>
                </a:solidFill>
                <a:effectLst/>
                <a:latin typeface="+mj-lt"/>
              </a:rPr>
              <a:t>Thai Journal of Public Administration</a:t>
            </a:r>
            <a:r>
              <a:rPr lang="en-US" sz="2000" b="0" i="0" dirty="0">
                <a:solidFill>
                  <a:srgbClr val="002060"/>
                </a:solidFill>
                <a:effectLst/>
                <a:latin typeface="+mj-lt"/>
              </a:rPr>
              <a:t>, </a:t>
            </a:r>
            <a:r>
              <a:rPr lang="en-US" sz="2000" b="0" i="1" dirty="0">
                <a:solidFill>
                  <a:srgbClr val="002060"/>
                </a:solidFill>
                <a:effectLst/>
                <a:latin typeface="+mj-lt"/>
              </a:rPr>
              <a:t>12</a:t>
            </a:r>
            <a:r>
              <a:rPr lang="en-US" sz="2000" b="0" i="0" dirty="0">
                <a:solidFill>
                  <a:srgbClr val="002060"/>
                </a:solidFill>
                <a:effectLst/>
                <a:latin typeface="+mj-lt"/>
              </a:rPr>
              <a:t>(1), 31-31.</a:t>
            </a:r>
            <a:endParaRPr lang="en-US" sz="2000" dirty="0">
              <a:solidFill>
                <a:srgbClr val="002060"/>
              </a:solidFill>
              <a:latin typeface="+mj-lt"/>
            </a:endParaRPr>
          </a:p>
        </p:txBody>
      </p:sp>
      <p:sp>
        <p:nvSpPr>
          <p:cNvPr id="5" name="TextBox 4">
            <a:extLst>
              <a:ext uri="{FF2B5EF4-FFF2-40B4-BE49-F238E27FC236}">
                <a16:creationId xmlns:a16="http://schemas.microsoft.com/office/drawing/2014/main" id="{7B74B909-A87E-7301-7E06-C19E84C9318E}"/>
              </a:ext>
            </a:extLst>
          </p:cNvPr>
          <p:cNvSpPr txBox="1"/>
          <p:nvPr/>
        </p:nvSpPr>
        <p:spPr>
          <a:xfrm>
            <a:off x="663525" y="2090172"/>
            <a:ext cx="10842675" cy="3416320"/>
          </a:xfrm>
          <a:prstGeom prst="rect">
            <a:avLst/>
          </a:prstGeom>
          <a:noFill/>
        </p:spPr>
        <p:txBody>
          <a:bodyPr wrap="square">
            <a:spAutoFit/>
          </a:bodyPr>
          <a:lstStyle/>
          <a:p>
            <a:pPr algn="just"/>
            <a:r>
              <a:rPr lang="en-US" sz="2400" dirty="0"/>
              <a:t>Bangladesh’s integration with the global economy has spawned both positive and negative ramifications for RD. Global pressures are increasingly changing the character of states and nature of RD, local governance and institutions. The impact of globalization on three major aspects of RD in Bangladesh was examined by a study where researcher examines the </a:t>
            </a:r>
            <a:r>
              <a:rPr lang="en-US" sz="2400" b="1" dirty="0"/>
              <a:t>huge environmental damage caused by rapid industrialization. After that, the impact of globalization on poverty is discussed. Finally, the impact of globalization on women is portrayed (Rahman, 2014).</a:t>
            </a:r>
          </a:p>
          <a:p>
            <a:pPr algn="just"/>
            <a:endParaRPr lang="en-US" sz="2400" dirty="0"/>
          </a:p>
        </p:txBody>
      </p:sp>
    </p:spTree>
    <p:extLst>
      <p:ext uri="{BB962C8B-B14F-4D97-AF65-F5344CB8AC3E}">
        <p14:creationId xmlns:p14="http://schemas.microsoft.com/office/powerpoint/2010/main" val="250458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43" y="614289"/>
            <a:ext cx="8596668" cy="762000"/>
          </a:xfrm>
        </p:spPr>
        <p:txBody>
          <a:bodyPr/>
          <a:lstStyle/>
          <a:p>
            <a:r>
              <a:rPr lang="en-US" b="1" dirty="0">
                <a:solidFill>
                  <a:srgbClr val="002060"/>
                </a:solidFill>
              </a:rPr>
              <a:t>Transformation 2: Connectivity</a:t>
            </a:r>
          </a:p>
        </p:txBody>
      </p:sp>
      <p:sp>
        <p:nvSpPr>
          <p:cNvPr id="3" name="Content Placeholder 2"/>
          <p:cNvSpPr>
            <a:spLocks noGrp="1"/>
          </p:cNvSpPr>
          <p:nvPr>
            <p:ph idx="1"/>
          </p:nvPr>
        </p:nvSpPr>
        <p:spPr>
          <a:xfrm>
            <a:off x="556846" y="1371600"/>
            <a:ext cx="11177954" cy="5486400"/>
          </a:xfrm>
        </p:spPr>
        <p:txBody>
          <a:bodyPr>
            <a:normAutofit/>
          </a:bodyPr>
          <a:lstStyle/>
          <a:p>
            <a:pPr marL="0" indent="0" algn="just">
              <a:buNone/>
            </a:pPr>
            <a:r>
              <a:rPr lang="en-US" sz="2200" dirty="0">
                <a:solidFill>
                  <a:schemeClr val="tx1"/>
                </a:solidFill>
              </a:rPr>
              <a:t>Connectivity is important for rural development. It increases access to markets, information, and services, which can stimulate economic growth, reduce poverty, and improve rural people's quality of life.</a:t>
            </a:r>
          </a:p>
          <a:p>
            <a:pPr marL="0" indent="0" algn="just">
              <a:buNone/>
            </a:pPr>
            <a:r>
              <a:rPr lang="en-US" sz="2200" dirty="0">
                <a:solidFill>
                  <a:schemeClr val="tx1"/>
                </a:solidFill>
              </a:rPr>
              <a:t>The lower classes, who are most vulnerable to exploitation when isolated, benefit the most from connectivity (</a:t>
            </a:r>
            <a:r>
              <a:rPr lang="en-US" sz="2200" dirty="0" err="1">
                <a:solidFill>
                  <a:schemeClr val="tx1"/>
                </a:solidFill>
              </a:rPr>
              <a:t>Shami</a:t>
            </a:r>
            <a:r>
              <a:rPr lang="en-US" sz="2200" dirty="0">
                <a:solidFill>
                  <a:schemeClr val="tx1"/>
                </a:solidFill>
              </a:rPr>
              <a:t>, 2019). A study based on a household-level survey in rural Pakistan indicates that tries to reintroduce the relevance of connections by demonstrating their exploitative potential, particularly in unequal remote communities where landlords are effectively monopolists/monopsonists (</a:t>
            </a:r>
            <a:r>
              <a:rPr lang="en-US" sz="2200" dirty="0" err="1">
                <a:solidFill>
                  <a:schemeClr val="tx1"/>
                </a:solidFill>
              </a:rPr>
              <a:t>Shami</a:t>
            </a:r>
            <a:r>
              <a:rPr lang="en-US" sz="2200" dirty="0">
                <a:solidFill>
                  <a:schemeClr val="tx1"/>
                </a:solidFill>
              </a:rPr>
              <a:t>, 2012). </a:t>
            </a:r>
          </a:p>
          <a:p>
            <a:pPr marL="0" indent="0" algn="just">
              <a:buNone/>
            </a:pPr>
            <a:endParaRPr lang="en-US" sz="2200" dirty="0">
              <a:solidFill>
                <a:srgbClr val="002060"/>
              </a:solidFill>
            </a:endParaRPr>
          </a:p>
          <a:p>
            <a:pPr marL="0" indent="0" algn="just">
              <a:buNone/>
            </a:pPr>
            <a:r>
              <a:rPr lang="en-US" sz="2200" dirty="0" err="1">
                <a:solidFill>
                  <a:srgbClr val="002060"/>
                </a:solidFill>
              </a:rPr>
              <a:t>Shami</a:t>
            </a:r>
            <a:r>
              <a:rPr lang="en-US" sz="2200" dirty="0">
                <a:solidFill>
                  <a:srgbClr val="002060"/>
                </a:solidFill>
              </a:rPr>
              <a:t>, M. (2012). The impact of connectivity on market interlinkages: evidence from rural Punjab. World development, 40(5), 999-1012.</a:t>
            </a:r>
            <a:endParaRPr lang="en-US" sz="2200" b="0" i="0" dirty="0">
              <a:solidFill>
                <a:srgbClr val="002060"/>
              </a:solidFill>
              <a:effectLst/>
            </a:endParaRPr>
          </a:p>
          <a:p>
            <a:pPr marL="0" indent="0" algn="just">
              <a:buNone/>
            </a:pPr>
            <a:r>
              <a:rPr lang="en-US" sz="2200" b="0" i="0" dirty="0" err="1">
                <a:solidFill>
                  <a:srgbClr val="002060"/>
                </a:solidFill>
                <a:effectLst/>
              </a:rPr>
              <a:t>Shami</a:t>
            </a:r>
            <a:r>
              <a:rPr lang="en-US" sz="2200" b="0" i="0" dirty="0">
                <a:solidFill>
                  <a:srgbClr val="002060"/>
                </a:solidFill>
                <a:effectLst/>
              </a:rPr>
              <a:t>, M. (2019). Connectivity, Clientelism and Public Provision. </a:t>
            </a:r>
            <a:r>
              <a:rPr lang="en-US" sz="2200" b="0" i="1" dirty="0">
                <a:solidFill>
                  <a:srgbClr val="002060"/>
                </a:solidFill>
                <a:effectLst/>
              </a:rPr>
              <a:t>British Journal of Political Science,</a:t>
            </a:r>
            <a:r>
              <a:rPr lang="en-US" sz="2200" b="0" i="0" dirty="0">
                <a:solidFill>
                  <a:srgbClr val="002060"/>
                </a:solidFill>
                <a:effectLst/>
              </a:rPr>
              <a:t> </a:t>
            </a:r>
            <a:r>
              <a:rPr lang="en-US" sz="2200" b="0" i="1" dirty="0">
                <a:solidFill>
                  <a:srgbClr val="002060"/>
                </a:solidFill>
                <a:effectLst/>
              </a:rPr>
              <a:t>49</a:t>
            </a:r>
            <a:r>
              <a:rPr lang="en-US" sz="2200" b="0" i="0" dirty="0">
                <a:solidFill>
                  <a:srgbClr val="002060"/>
                </a:solidFill>
                <a:effectLst/>
              </a:rPr>
              <a:t>(4), 1227-1250. doi:10.1017/S0007123417000254</a:t>
            </a:r>
          </a:p>
          <a:p>
            <a:pPr marL="0" indent="0" algn="just">
              <a:buNone/>
            </a:pPr>
            <a:endParaRPr lang="en-US" sz="2400"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95466" cy="1320800"/>
          </a:xfrm>
        </p:spPr>
        <p:txBody>
          <a:bodyPr>
            <a:normAutofit/>
          </a:bodyPr>
          <a:lstStyle/>
          <a:p>
            <a:r>
              <a:rPr lang="en-US" b="1" dirty="0">
                <a:solidFill>
                  <a:srgbClr val="002060"/>
                </a:solidFill>
              </a:rPr>
              <a:t>Transformation 3: Consumption Patterns</a:t>
            </a:r>
          </a:p>
        </p:txBody>
      </p:sp>
      <p:sp>
        <p:nvSpPr>
          <p:cNvPr id="3" name="Content Placeholder 2"/>
          <p:cNvSpPr>
            <a:spLocks noGrp="1"/>
          </p:cNvSpPr>
          <p:nvPr>
            <p:ph idx="1"/>
          </p:nvPr>
        </p:nvSpPr>
        <p:spPr>
          <a:xfrm>
            <a:off x="642165" y="1447799"/>
            <a:ext cx="6673035" cy="4338936"/>
          </a:xfrm>
        </p:spPr>
        <p:txBody>
          <a:bodyPr>
            <a:noAutofit/>
          </a:bodyPr>
          <a:lstStyle/>
          <a:p>
            <a:pPr marL="0" indent="0" algn="just">
              <a:buNone/>
            </a:pPr>
            <a:r>
              <a:rPr lang="en-US" sz="2200" dirty="0">
                <a:solidFill>
                  <a:schemeClr val="tx1"/>
                </a:solidFill>
              </a:rPr>
              <a:t>Bangladesh is making significant progress towards attaining middle-income country status in the near future, mostly due to notable reductions in child and newborn mortality rates, augmented per capita income, and enhanced food security. The aforementioned advancements have had an influence on the consumption behaviors observed in rural regions of Bangladesh. Consequently, the consumption patterns of rural Bangladeshis have undergone a transformation over time, aligning with the progress made in the economic and social spheres (Hossain, 2010).</a:t>
            </a:r>
          </a:p>
        </p:txBody>
      </p:sp>
      <p:sp>
        <p:nvSpPr>
          <p:cNvPr id="5" name="TextBox 4">
            <a:extLst>
              <a:ext uri="{FF2B5EF4-FFF2-40B4-BE49-F238E27FC236}">
                <a16:creationId xmlns:a16="http://schemas.microsoft.com/office/drawing/2014/main" id="{61D9A84C-69F1-C077-DADD-47FDEB4D4819}"/>
              </a:ext>
            </a:extLst>
          </p:cNvPr>
          <p:cNvSpPr txBox="1"/>
          <p:nvPr/>
        </p:nvSpPr>
        <p:spPr>
          <a:xfrm>
            <a:off x="642165" y="5786735"/>
            <a:ext cx="11353800" cy="984885"/>
          </a:xfrm>
          <a:prstGeom prst="rect">
            <a:avLst/>
          </a:prstGeom>
          <a:noFill/>
        </p:spPr>
        <p:txBody>
          <a:bodyPr wrap="square">
            <a:spAutoFit/>
          </a:bodyPr>
          <a:lstStyle/>
          <a:p>
            <a:endParaRPr lang="en-US" b="0" i="0" dirty="0">
              <a:solidFill>
                <a:srgbClr val="222222"/>
              </a:solidFill>
              <a:effectLst/>
              <a:latin typeface="Arial" panose="020B0604020202020204" pitchFamily="34" charset="0"/>
            </a:endParaRPr>
          </a:p>
          <a:p>
            <a:r>
              <a:rPr lang="en-US" sz="2000" b="0" i="0" dirty="0">
                <a:solidFill>
                  <a:srgbClr val="002060"/>
                </a:solidFill>
                <a:effectLst/>
              </a:rPr>
              <a:t>Hossain, M. M. (2010). Changing consumption patterns in rural Bangladesh. </a:t>
            </a:r>
            <a:r>
              <a:rPr lang="en-US" sz="2000" b="0" i="1" dirty="0">
                <a:solidFill>
                  <a:srgbClr val="002060"/>
                </a:solidFill>
                <a:effectLst/>
              </a:rPr>
              <a:t>International Journal of Consumer Studies</a:t>
            </a:r>
            <a:r>
              <a:rPr lang="en-US" sz="2000" b="0" i="0" dirty="0">
                <a:solidFill>
                  <a:srgbClr val="002060"/>
                </a:solidFill>
                <a:effectLst/>
              </a:rPr>
              <a:t>, </a:t>
            </a:r>
            <a:r>
              <a:rPr lang="en-US" sz="2000" b="0" i="1" dirty="0">
                <a:solidFill>
                  <a:srgbClr val="002060"/>
                </a:solidFill>
                <a:effectLst/>
              </a:rPr>
              <a:t>34</a:t>
            </a:r>
            <a:r>
              <a:rPr lang="en-US" sz="2000" b="0" i="0" dirty="0">
                <a:solidFill>
                  <a:srgbClr val="002060"/>
                </a:solidFill>
                <a:effectLst/>
              </a:rPr>
              <a:t>(3), 349-356.</a:t>
            </a:r>
            <a:endParaRPr lang="en-US" sz="2000" dirty="0">
              <a:solidFill>
                <a:srgbClr val="002060"/>
              </a:solidFill>
            </a:endParaRPr>
          </a:p>
        </p:txBody>
      </p:sp>
      <p:pic>
        <p:nvPicPr>
          <p:cNvPr id="1028" name="Picture 4" descr="মাটির চুলা">
            <a:extLst>
              <a:ext uri="{FF2B5EF4-FFF2-40B4-BE49-F238E27FC236}">
                <a16:creationId xmlns:a16="http://schemas.microsoft.com/office/drawing/2014/main" id="{48DFD11F-CC5C-9280-C6DC-D409A90C8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649716"/>
            <a:ext cx="3505200" cy="21103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rif Home Appliance Ltd.">
            <a:extLst>
              <a:ext uri="{FF2B5EF4-FFF2-40B4-BE49-F238E27FC236}">
                <a16:creationId xmlns:a16="http://schemas.microsoft.com/office/drawing/2014/main" id="{C8E45796-32C5-2787-E544-6DE0DB05B6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965" y="3849095"/>
            <a:ext cx="3868834" cy="19411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286066" cy="1320800"/>
          </a:xfrm>
        </p:spPr>
        <p:txBody>
          <a:bodyPr>
            <a:normAutofit/>
          </a:bodyPr>
          <a:lstStyle/>
          <a:p>
            <a:r>
              <a:rPr lang="en-US" b="1" dirty="0">
                <a:solidFill>
                  <a:srgbClr val="002060"/>
                </a:solidFill>
              </a:rPr>
              <a:t>Transformation 4: </a:t>
            </a:r>
            <a:br>
              <a:rPr lang="en-US" b="1" dirty="0">
                <a:solidFill>
                  <a:srgbClr val="002060"/>
                </a:solidFill>
              </a:rPr>
            </a:br>
            <a:r>
              <a:rPr lang="en-US" b="1" dirty="0">
                <a:solidFill>
                  <a:srgbClr val="002060"/>
                </a:solidFill>
              </a:rPr>
              <a:t>Ecological Decline &amp; Resource Scarcity</a:t>
            </a:r>
          </a:p>
        </p:txBody>
      </p:sp>
      <p:sp>
        <p:nvSpPr>
          <p:cNvPr id="3" name="Content Placeholder 2"/>
          <p:cNvSpPr>
            <a:spLocks noGrp="1"/>
          </p:cNvSpPr>
          <p:nvPr>
            <p:ph idx="1"/>
          </p:nvPr>
        </p:nvSpPr>
        <p:spPr>
          <a:xfrm>
            <a:off x="677334" y="2160589"/>
            <a:ext cx="5799666" cy="4468811"/>
          </a:xfrm>
        </p:spPr>
        <p:txBody>
          <a:bodyPr>
            <a:normAutofit fontScale="92500" lnSpcReduction="20000"/>
          </a:bodyPr>
          <a:lstStyle/>
          <a:p>
            <a:pPr marL="0" indent="0" algn="just">
              <a:buNone/>
            </a:pPr>
            <a:r>
              <a:rPr lang="en-US" sz="2000" dirty="0">
                <a:solidFill>
                  <a:schemeClr val="tx1"/>
                </a:solidFill>
              </a:rPr>
              <a:t>Loss of biodiversity, declining quality of water and soils, decreased cost of and increase access to energy, and stronger and more frequent climatic hazards will continue to take place. </a:t>
            </a:r>
          </a:p>
          <a:p>
            <a:pPr marL="0" indent="0" algn="just">
              <a:buNone/>
            </a:pPr>
            <a:r>
              <a:rPr lang="en-US" sz="2000" dirty="0">
                <a:solidFill>
                  <a:schemeClr val="tx1"/>
                </a:solidFill>
              </a:rPr>
              <a:t>When combined with the growing numbers of global consumers, this would further deplete the world’s resources. </a:t>
            </a:r>
          </a:p>
          <a:p>
            <a:pPr marL="0" indent="0" algn="just">
              <a:buNone/>
            </a:pPr>
            <a:r>
              <a:rPr lang="en-US" sz="2000" dirty="0">
                <a:solidFill>
                  <a:schemeClr val="tx1"/>
                </a:solidFill>
              </a:rPr>
              <a:t>A still limited, yet growing, number of initiatives for a more sustainable use of resources through the emergence of more environment conscious behaviors can bend the trend. </a:t>
            </a:r>
          </a:p>
          <a:p>
            <a:pPr algn="just"/>
            <a:endParaRPr lang="en-US" sz="2000" dirty="0">
              <a:solidFill>
                <a:schemeClr val="tx1"/>
              </a:solidFill>
            </a:endParaRPr>
          </a:p>
          <a:p>
            <a:pPr marL="0" indent="0" algn="just">
              <a:buNone/>
            </a:pPr>
            <a:r>
              <a:rPr lang="en-US" sz="2000" b="0" i="0" dirty="0" err="1">
                <a:solidFill>
                  <a:schemeClr val="tx1"/>
                </a:solidFill>
                <a:effectLst/>
              </a:rPr>
              <a:t>Barbier</a:t>
            </a:r>
            <a:r>
              <a:rPr lang="en-US" sz="2000" b="0" i="0" dirty="0">
                <a:solidFill>
                  <a:schemeClr val="tx1"/>
                </a:solidFill>
                <a:effectLst/>
              </a:rPr>
              <a:t>, E. B. (2012). Natural capital, ecological scarcity and rural poverty. </a:t>
            </a:r>
            <a:r>
              <a:rPr lang="en-US" sz="2000" b="0" i="1" dirty="0">
                <a:solidFill>
                  <a:schemeClr val="tx1"/>
                </a:solidFill>
                <a:effectLst/>
              </a:rPr>
              <a:t>World Bank Policy Research Working Paper</a:t>
            </a:r>
            <a:r>
              <a:rPr lang="en-US" sz="2000" b="0" i="0" dirty="0">
                <a:solidFill>
                  <a:schemeClr val="tx1"/>
                </a:solidFill>
                <a:effectLst/>
              </a:rPr>
              <a:t>, (6232).</a:t>
            </a:r>
            <a:endParaRPr lang="en-US" sz="2000" dirty="0">
              <a:solidFill>
                <a:schemeClr val="tx1"/>
              </a:solidFill>
            </a:endParaRPr>
          </a:p>
        </p:txBody>
      </p:sp>
      <p:pic>
        <p:nvPicPr>
          <p:cNvPr id="4" name="Picture 3">
            <a:extLst>
              <a:ext uri="{FF2B5EF4-FFF2-40B4-BE49-F238E27FC236}">
                <a16:creationId xmlns:a16="http://schemas.microsoft.com/office/drawing/2014/main" id="{8191292E-7223-E0FB-8708-C37B2D9607AE}"/>
              </a:ext>
            </a:extLst>
          </p:cNvPr>
          <p:cNvPicPr>
            <a:picLocks noChangeAspect="1"/>
          </p:cNvPicPr>
          <p:nvPr/>
        </p:nvPicPr>
        <p:blipFill>
          <a:blip r:embed="rId2"/>
          <a:stretch>
            <a:fillRect/>
          </a:stretch>
        </p:blipFill>
        <p:spPr>
          <a:xfrm>
            <a:off x="6629400" y="2250868"/>
            <a:ext cx="5029556" cy="40737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Transformation 5: Population Dynamics</a:t>
            </a:r>
          </a:p>
        </p:txBody>
      </p:sp>
      <p:sp>
        <p:nvSpPr>
          <p:cNvPr id="3" name="Content Placeholder 2"/>
          <p:cNvSpPr>
            <a:spLocks noGrp="1"/>
          </p:cNvSpPr>
          <p:nvPr>
            <p:ph idx="1"/>
          </p:nvPr>
        </p:nvSpPr>
        <p:spPr>
          <a:xfrm>
            <a:off x="703125" y="1488613"/>
            <a:ext cx="11133666" cy="5140787"/>
          </a:xfrm>
        </p:spPr>
        <p:txBody>
          <a:bodyPr>
            <a:noAutofit/>
          </a:bodyPr>
          <a:lstStyle/>
          <a:p>
            <a:pPr marL="0" indent="0" algn="just">
              <a:buNone/>
            </a:pPr>
            <a:r>
              <a:rPr lang="en-US" sz="2000" dirty="0">
                <a:solidFill>
                  <a:schemeClr val="tx1"/>
                </a:solidFill>
              </a:rPr>
              <a:t>Population dynamics play a significant role in the multifaceted change of rural societies. Certain transitions have positive attributes, exemplified by the augmented allocation of resources towards rural infrastructure and services, which is frequently correlated with the expansion of population. Nevertheless, there are certain transformations that have adverse effects, such as the detrimental impact on cultural variety and the occurrence of brain drain in rural regions experiencing population decline.</a:t>
            </a:r>
          </a:p>
          <a:p>
            <a:pPr marL="0" indent="0" algn="just">
              <a:buNone/>
            </a:pPr>
            <a:endParaRPr lang="en-US" sz="2000" dirty="0">
              <a:solidFill>
                <a:schemeClr val="tx1"/>
              </a:solidFill>
            </a:endParaRPr>
          </a:p>
          <a:p>
            <a:pPr marL="0" indent="0" algn="just">
              <a:buNone/>
            </a:pPr>
            <a:r>
              <a:rPr lang="en-US" sz="2000" dirty="0">
                <a:solidFill>
                  <a:schemeClr val="tx1"/>
                </a:solidFill>
              </a:rPr>
              <a:t>There is a research </a:t>
            </a:r>
            <a:r>
              <a:rPr lang="en-US" sz="2000" b="0" i="0" dirty="0">
                <a:solidFill>
                  <a:schemeClr val="tx1"/>
                </a:solidFill>
                <a:effectLst/>
              </a:rPr>
              <a:t>study that provides a valuable framework for understanding the relationship between rural population dynamics and social and economic development. It can be used to inform policies and programs that support sustainable rural development (</a:t>
            </a:r>
            <a:r>
              <a:rPr lang="en-US" sz="2000" b="0" i="0" dirty="0" err="1">
                <a:solidFill>
                  <a:schemeClr val="tx1"/>
                </a:solidFill>
                <a:effectLst/>
              </a:rPr>
              <a:t>Zelinsky</a:t>
            </a:r>
            <a:r>
              <a:rPr lang="en-US" sz="2000" b="0" i="0" dirty="0">
                <a:solidFill>
                  <a:schemeClr val="tx1"/>
                </a:solidFill>
                <a:effectLst/>
              </a:rPr>
              <a:t>, 1963).</a:t>
            </a:r>
          </a:p>
          <a:p>
            <a:pPr marL="0" indent="0" algn="just">
              <a:buNone/>
            </a:pPr>
            <a:endParaRPr lang="en-US" sz="2000" dirty="0">
              <a:solidFill>
                <a:schemeClr val="tx1"/>
              </a:solidFill>
            </a:endParaRPr>
          </a:p>
          <a:p>
            <a:pPr marL="0" indent="0">
              <a:buNone/>
            </a:pPr>
            <a:r>
              <a:rPr lang="en-US" sz="2000" b="0" i="0" dirty="0">
                <a:solidFill>
                  <a:schemeClr val="tx1"/>
                </a:solidFill>
                <a:effectLst/>
              </a:rPr>
              <a:t>Wilbur </a:t>
            </a:r>
            <a:r>
              <a:rPr lang="en-US" sz="2000" b="0" i="0" dirty="0" err="1">
                <a:solidFill>
                  <a:schemeClr val="tx1"/>
                </a:solidFill>
                <a:effectLst/>
              </a:rPr>
              <a:t>Zelinsky</a:t>
            </a:r>
            <a:r>
              <a:rPr lang="en-US" sz="2000" b="0" i="0" dirty="0">
                <a:solidFill>
                  <a:schemeClr val="tx1"/>
                </a:solidFill>
                <a:effectLst/>
              </a:rPr>
              <a:t>, (1963). Rural Population Dynamics as an Index to Social and Economic Development: A Geographic Overview, The Sociological Quarterly, 4:2, 99-121, DOI</a:t>
            </a:r>
            <a:r>
              <a:rPr lang="en-US" sz="2000" b="0" i="0" dirty="0">
                <a:solidFill>
                  <a:srgbClr val="333333"/>
                </a:solidFill>
                <a:effectLst/>
              </a:rPr>
              <a:t>: </a:t>
            </a:r>
            <a:r>
              <a:rPr lang="en-US" sz="2000" b="0" i="0" u="sng" dirty="0">
                <a:solidFill>
                  <a:srgbClr val="333333"/>
                </a:solidFill>
                <a:effectLst/>
                <a:hlinkClick r:id="rId2"/>
              </a:rPr>
              <a:t>10.1111/j.1533-8525.1963.tb01580.x</a:t>
            </a:r>
            <a:endParaRPr lang="en-US" sz="2000" b="0" i="0" dirty="0">
              <a:solidFill>
                <a:srgbClr val="333333"/>
              </a:solidFill>
              <a:effectLst/>
            </a:endParaRPr>
          </a:p>
          <a:p>
            <a:br>
              <a:rPr lang="en-US" sz="2000" dirty="0"/>
            </a:br>
            <a:endParaRPr lang="en-US" sz="20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Transformation 6: Urbanization</a:t>
            </a:r>
          </a:p>
        </p:txBody>
      </p:sp>
      <p:sp>
        <p:nvSpPr>
          <p:cNvPr id="3" name="Content Placeholder 2"/>
          <p:cNvSpPr>
            <a:spLocks noGrp="1"/>
          </p:cNvSpPr>
          <p:nvPr>
            <p:ph idx="1"/>
          </p:nvPr>
        </p:nvSpPr>
        <p:spPr>
          <a:xfrm>
            <a:off x="677334" y="1600200"/>
            <a:ext cx="10981266" cy="5029200"/>
          </a:xfrm>
        </p:spPr>
        <p:txBody>
          <a:bodyPr>
            <a:noAutofit/>
          </a:bodyPr>
          <a:lstStyle/>
          <a:p>
            <a:pPr marL="0" indent="0" algn="just">
              <a:buNone/>
            </a:pPr>
            <a:r>
              <a:rPr lang="en-US" sz="2000" dirty="0">
                <a:solidFill>
                  <a:schemeClr val="tx1"/>
                </a:solidFill>
              </a:rPr>
              <a:t>The available research that has been reviewed indicates that the connection to urban areas is of utmost importance, as it facilitates access to financial resources, necessary inputs, valuable information, essential services, and employment opportunities outside of agricultural activities. The improvement of rural livelihood outcomes is dependent upon many key enabling variables, namely physical and communication infrastructure, the spatial pattern of urbanization, and social networks that facilitate farmers' access to markets (Bruin, </a:t>
            </a:r>
            <a:r>
              <a:rPr lang="en-US" sz="2000" dirty="0" err="1">
                <a:solidFill>
                  <a:schemeClr val="tx1"/>
                </a:solidFill>
              </a:rPr>
              <a:t>Dengerink</a:t>
            </a:r>
            <a:r>
              <a:rPr lang="en-US" sz="2000" dirty="0">
                <a:solidFill>
                  <a:schemeClr val="tx1"/>
                </a:solidFill>
              </a:rPr>
              <a:t>, and Vliet, 2021).In terms of poverty reduction during the rural-urban change, rural development remains more essential than urbanization (Imai, </a:t>
            </a:r>
            <a:r>
              <a:rPr lang="en-US" sz="2000" dirty="0" err="1">
                <a:solidFill>
                  <a:schemeClr val="tx1"/>
                </a:solidFill>
              </a:rPr>
              <a:t>Gaiha</a:t>
            </a:r>
            <a:r>
              <a:rPr lang="en-US" sz="2000" dirty="0">
                <a:solidFill>
                  <a:schemeClr val="tx1"/>
                </a:solidFill>
              </a:rPr>
              <a:t>, &amp; </a:t>
            </a:r>
            <a:r>
              <a:rPr lang="en-US" sz="2000" dirty="0" err="1">
                <a:solidFill>
                  <a:schemeClr val="tx1"/>
                </a:solidFill>
              </a:rPr>
              <a:t>Garbero</a:t>
            </a:r>
            <a:r>
              <a:rPr lang="en-US" sz="2000" dirty="0">
                <a:solidFill>
                  <a:schemeClr val="tx1"/>
                </a:solidFill>
              </a:rPr>
              <a:t>, 2017).</a:t>
            </a:r>
          </a:p>
          <a:p>
            <a:pPr marL="0" indent="0">
              <a:buNone/>
            </a:pPr>
            <a:endParaRPr lang="en-US" b="0" i="0" dirty="0">
              <a:solidFill>
                <a:srgbClr val="002060"/>
              </a:solidFill>
              <a:effectLst/>
            </a:endParaRPr>
          </a:p>
          <a:p>
            <a:pPr marL="0" indent="0">
              <a:buNone/>
            </a:pPr>
            <a:r>
              <a:rPr lang="en-US" b="0" i="0" dirty="0">
                <a:solidFill>
                  <a:srgbClr val="002060"/>
                </a:solidFill>
                <a:effectLst/>
              </a:rPr>
              <a:t>de Bruin, S., </a:t>
            </a:r>
            <a:r>
              <a:rPr lang="en-US" b="0" i="0" dirty="0" err="1">
                <a:solidFill>
                  <a:srgbClr val="002060"/>
                </a:solidFill>
                <a:effectLst/>
              </a:rPr>
              <a:t>Dengerink</a:t>
            </a:r>
            <a:r>
              <a:rPr lang="en-US" b="0" i="0" dirty="0">
                <a:solidFill>
                  <a:srgbClr val="002060"/>
                </a:solidFill>
                <a:effectLst/>
              </a:rPr>
              <a:t>, J. &amp; van Vliet, J. </a:t>
            </a:r>
            <a:r>
              <a:rPr lang="en-US" b="0" i="0" dirty="0" err="1">
                <a:solidFill>
                  <a:srgbClr val="002060"/>
                </a:solidFill>
                <a:effectLst/>
              </a:rPr>
              <a:t>Urbanisation</a:t>
            </a:r>
            <a:r>
              <a:rPr lang="en-US" b="0" i="0" dirty="0">
                <a:solidFill>
                  <a:srgbClr val="002060"/>
                </a:solidFill>
                <a:effectLst/>
              </a:rPr>
              <a:t> as driver of food system transformation and opportunities for rural livelihoods. </a:t>
            </a:r>
            <a:r>
              <a:rPr lang="en-US" b="0" i="1" dirty="0">
                <a:solidFill>
                  <a:srgbClr val="002060"/>
                </a:solidFill>
                <a:effectLst/>
              </a:rPr>
              <a:t>Food Sec.</a:t>
            </a:r>
            <a:r>
              <a:rPr lang="en-US" b="0" i="0" dirty="0">
                <a:solidFill>
                  <a:srgbClr val="002060"/>
                </a:solidFill>
                <a:effectLst/>
              </a:rPr>
              <a:t> </a:t>
            </a:r>
            <a:r>
              <a:rPr lang="en-US" b="1" i="0" dirty="0">
                <a:solidFill>
                  <a:srgbClr val="002060"/>
                </a:solidFill>
                <a:effectLst/>
              </a:rPr>
              <a:t>13</a:t>
            </a:r>
            <a:r>
              <a:rPr lang="en-US" b="0" i="0" dirty="0">
                <a:solidFill>
                  <a:srgbClr val="002060"/>
                </a:solidFill>
                <a:effectLst/>
              </a:rPr>
              <a:t>, 781–798 (2021). https://doi.org/10.1007/s12571-021-01182-8</a:t>
            </a:r>
            <a:endParaRPr lang="en-US" dirty="0">
              <a:solidFill>
                <a:srgbClr val="002060"/>
              </a:solidFill>
            </a:endParaRPr>
          </a:p>
          <a:p>
            <a:pPr marL="0" indent="0">
              <a:buNone/>
            </a:pPr>
            <a:r>
              <a:rPr lang="en-US" b="0" i="0" dirty="0">
                <a:solidFill>
                  <a:srgbClr val="002060"/>
                </a:solidFill>
                <a:effectLst/>
              </a:rPr>
              <a:t>Imai, K. S., </a:t>
            </a:r>
            <a:r>
              <a:rPr lang="en-US" b="0" i="0" dirty="0" err="1">
                <a:solidFill>
                  <a:srgbClr val="002060"/>
                </a:solidFill>
                <a:effectLst/>
              </a:rPr>
              <a:t>Gaiha</a:t>
            </a:r>
            <a:r>
              <a:rPr lang="en-US" b="0" i="0" dirty="0">
                <a:solidFill>
                  <a:srgbClr val="002060"/>
                </a:solidFill>
                <a:effectLst/>
              </a:rPr>
              <a:t>, R., &amp; </a:t>
            </a:r>
            <a:r>
              <a:rPr lang="en-US" b="0" i="0" dirty="0" err="1">
                <a:solidFill>
                  <a:srgbClr val="002060"/>
                </a:solidFill>
                <a:effectLst/>
              </a:rPr>
              <a:t>Garbero</a:t>
            </a:r>
            <a:r>
              <a:rPr lang="en-US" b="0" i="0" dirty="0">
                <a:solidFill>
                  <a:srgbClr val="002060"/>
                </a:solidFill>
                <a:effectLst/>
              </a:rPr>
              <a:t>, A. (2017). Poverty reduction during the rural–urban transformation: Rural development is still more important than </a:t>
            </a:r>
            <a:r>
              <a:rPr lang="en-US" b="0" i="0" dirty="0" err="1">
                <a:solidFill>
                  <a:srgbClr val="002060"/>
                </a:solidFill>
                <a:effectLst/>
              </a:rPr>
              <a:t>urbanisation</a:t>
            </a:r>
            <a:r>
              <a:rPr lang="en-US" b="0" i="0" dirty="0">
                <a:solidFill>
                  <a:srgbClr val="002060"/>
                </a:solidFill>
                <a:effectLst/>
              </a:rPr>
              <a:t>. </a:t>
            </a:r>
            <a:r>
              <a:rPr lang="en-US" b="0" i="1" dirty="0">
                <a:solidFill>
                  <a:srgbClr val="002060"/>
                </a:solidFill>
                <a:effectLst/>
              </a:rPr>
              <a:t>Journal of Policy Modeling</a:t>
            </a:r>
            <a:r>
              <a:rPr lang="en-US" b="0" i="0" dirty="0">
                <a:solidFill>
                  <a:srgbClr val="002060"/>
                </a:solidFill>
                <a:effectLst/>
              </a:rPr>
              <a:t>, </a:t>
            </a:r>
            <a:r>
              <a:rPr lang="en-US" b="0" i="1" dirty="0">
                <a:solidFill>
                  <a:srgbClr val="002060"/>
                </a:solidFill>
                <a:effectLst/>
              </a:rPr>
              <a:t>39</a:t>
            </a:r>
            <a:r>
              <a:rPr lang="en-US" b="0" i="0" dirty="0">
                <a:solidFill>
                  <a:srgbClr val="002060"/>
                </a:solidFill>
                <a:effectLst/>
              </a:rPr>
              <a:t>(6), 963-982.</a:t>
            </a:r>
            <a:endParaRPr lang="en-US"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28866" cy="1320800"/>
          </a:xfrm>
        </p:spPr>
        <p:txBody>
          <a:bodyPr>
            <a:normAutofit/>
          </a:bodyPr>
          <a:lstStyle/>
          <a:p>
            <a:r>
              <a:rPr lang="en-US" b="1" dirty="0">
                <a:solidFill>
                  <a:srgbClr val="002060"/>
                </a:solidFill>
              </a:rPr>
              <a:t>Transformation 7: Technology Development</a:t>
            </a:r>
          </a:p>
        </p:txBody>
      </p:sp>
      <p:sp>
        <p:nvSpPr>
          <p:cNvPr id="3" name="Content Placeholder 2"/>
          <p:cNvSpPr>
            <a:spLocks noGrp="1"/>
          </p:cNvSpPr>
          <p:nvPr>
            <p:ph idx="1"/>
          </p:nvPr>
        </p:nvSpPr>
        <p:spPr>
          <a:xfrm>
            <a:off x="829734" y="1270000"/>
            <a:ext cx="11362266" cy="3880773"/>
          </a:xfrm>
        </p:spPr>
        <p:txBody>
          <a:bodyPr>
            <a:noAutofit/>
          </a:bodyPr>
          <a:lstStyle/>
          <a:p>
            <a:pPr marL="0" indent="0" algn="just">
              <a:buNone/>
            </a:pPr>
            <a:r>
              <a:rPr lang="en-US" sz="2000" i="0" dirty="0">
                <a:solidFill>
                  <a:srgbClr val="000000"/>
                </a:solidFill>
                <a:effectLst/>
              </a:rPr>
              <a:t>Information and communication technology (ICT) plays an important role in rural livelihoods and household well-being. Therefore, this study examines the impact of ICT adoption on farmers' decisions to access credit and the joint effects of ICT adoption and access to credit on household income using 2016 China </a:t>
            </a:r>
            <a:r>
              <a:rPr lang="en-US" sz="2000" i="0" dirty="0" err="1">
                <a:solidFill>
                  <a:srgbClr val="000000"/>
                </a:solidFill>
                <a:effectLst/>
              </a:rPr>
              <a:t>Labour</a:t>
            </a:r>
            <a:r>
              <a:rPr lang="en-US" sz="2000" i="0" dirty="0">
                <a:solidFill>
                  <a:srgbClr val="000000"/>
                </a:solidFill>
                <a:effectLst/>
              </a:rPr>
              <a:t>-force Dynamics Survey data. Both recursive bivariate </a:t>
            </a:r>
            <a:r>
              <a:rPr lang="en-US" sz="2000" i="0" dirty="0" err="1">
                <a:solidFill>
                  <a:srgbClr val="000000"/>
                </a:solidFill>
                <a:effectLst/>
              </a:rPr>
              <a:t>probit</a:t>
            </a:r>
            <a:r>
              <a:rPr lang="en-US" sz="2000" i="0" dirty="0">
                <a:solidFill>
                  <a:srgbClr val="000000"/>
                </a:solidFill>
                <a:effectLst/>
              </a:rPr>
              <a:t> model and a selectivity-corrected ordinary least square regression model are employed for the analysis. The results show that ICT adoption increases the probability of access to credit by 12.8% in rural China and empowers rural women and farm households in relatively less-developed regions to access credit. </a:t>
            </a:r>
            <a:r>
              <a:rPr lang="en-US" sz="2000" i="0" dirty="0">
                <a:solidFill>
                  <a:srgbClr val="7030A0"/>
                </a:solidFill>
                <a:effectLst/>
              </a:rPr>
              <a:t>ICT adoption and access to credit affect household income differently. ICT adoption significantly increases household income, while access to credit significantly reduces it, primarily because farmers do not use the acquired credit to invest in income-generating farm and off-farm business activities. ICT adoption has the largest positive impact on household income at the highest 90th quantile. Our findings suggest that improving rural ICT infrastructure to enhance farmers' ICT adoption and developing ICT-based financial products to enable households to access sufficient funds can improve rural household welfare.</a:t>
            </a:r>
          </a:p>
          <a:p>
            <a:pPr marL="0" indent="0" algn="just">
              <a:buNone/>
            </a:pPr>
            <a:endParaRPr lang="en-US" sz="1400" b="1" i="0" dirty="0">
              <a:solidFill>
                <a:schemeClr val="tx1"/>
              </a:solidFill>
              <a:effectLst/>
            </a:endParaRPr>
          </a:p>
          <a:p>
            <a:pPr marL="0" indent="0" algn="just">
              <a:buNone/>
            </a:pPr>
            <a:r>
              <a:rPr lang="en-US" sz="1400" b="1" i="0" dirty="0">
                <a:solidFill>
                  <a:schemeClr val="tx1"/>
                </a:solidFill>
                <a:effectLst/>
              </a:rPr>
              <a:t>Ma, W., </a:t>
            </a:r>
            <a:r>
              <a:rPr lang="en-US" sz="1400" b="1" i="0" dirty="0" err="1">
                <a:solidFill>
                  <a:schemeClr val="tx1"/>
                </a:solidFill>
                <a:effectLst/>
              </a:rPr>
              <a:t>Qiu</a:t>
            </a:r>
            <a:r>
              <a:rPr lang="en-US" sz="1400" b="1" i="0" dirty="0">
                <a:solidFill>
                  <a:schemeClr val="tx1"/>
                </a:solidFill>
                <a:effectLst/>
              </a:rPr>
              <a:t>, H., &amp; </a:t>
            </a:r>
            <a:r>
              <a:rPr lang="en-US" sz="1400" b="1" i="0" dirty="0" err="1">
                <a:solidFill>
                  <a:schemeClr val="tx1"/>
                </a:solidFill>
                <a:effectLst/>
              </a:rPr>
              <a:t>Rahut</a:t>
            </a:r>
            <a:r>
              <a:rPr lang="en-US" sz="1400" b="1" i="0" dirty="0">
                <a:solidFill>
                  <a:schemeClr val="tx1"/>
                </a:solidFill>
                <a:effectLst/>
              </a:rPr>
              <a:t>, D. B. (2023). Rural development in the digital age: Does information and communication technology adoption contribute to credit access and income growth in rural China?. </a:t>
            </a:r>
            <a:r>
              <a:rPr lang="en-US" sz="1400" b="1" i="1" dirty="0">
                <a:solidFill>
                  <a:schemeClr val="tx1"/>
                </a:solidFill>
                <a:effectLst/>
              </a:rPr>
              <a:t>Review of Development Economics</a:t>
            </a:r>
            <a:r>
              <a:rPr lang="en-US" sz="1400" b="1" i="0" dirty="0">
                <a:solidFill>
                  <a:schemeClr val="tx1"/>
                </a:solidFill>
                <a:effectLst/>
              </a:rPr>
              <a:t>, </a:t>
            </a:r>
            <a:r>
              <a:rPr lang="en-US" sz="1400" b="1" i="1" dirty="0">
                <a:solidFill>
                  <a:schemeClr val="tx1"/>
                </a:solidFill>
                <a:effectLst/>
              </a:rPr>
              <a:t>27</a:t>
            </a:r>
            <a:r>
              <a:rPr lang="en-US" sz="1400" b="1" i="0" dirty="0">
                <a:solidFill>
                  <a:schemeClr val="tx1"/>
                </a:solidFill>
                <a:effectLst/>
              </a:rPr>
              <a:t>(3), 1421-1444.</a:t>
            </a:r>
            <a:endParaRPr lang="en-US" sz="1400"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28866" cy="1320800"/>
          </a:xfrm>
        </p:spPr>
        <p:txBody>
          <a:bodyPr>
            <a:normAutofit/>
          </a:bodyPr>
          <a:lstStyle/>
          <a:p>
            <a:r>
              <a:rPr lang="en-US" b="1" dirty="0">
                <a:solidFill>
                  <a:srgbClr val="002060"/>
                </a:solidFill>
              </a:rPr>
              <a:t>Transformation 7: Technology Development</a:t>
            </a:r>
          </a:p>
        </p:txBody>
      </p:sp>
      <p:sp>
        <p:nvSpPr>
          <p:cNvPr id="3" name="Content Placeholder 2"/>
          <p:cNvSpPr>
            <a:spLocks noGrp="1"/>
          </p:cNvSpPr>
          <p:nvPr>
            <p:ph idx="1"/>
          </p:nvPr>
        </p:nvSpPr>
        <p:spPr>
          <a:xfrm>
            <a:off x="677334" y="1371600"/>
            <a:ext cx="11362266" cy="5181600"/>
          </a:xfrm>
        </p:spPr>
        <p:txBody>
          <a:bodyPr>
            <a:normAutofit fontScale="85000" lnSpcReduction="10000"/>
          </a:bodyPr>
          <a:lstStyle/>
          <a:p>
            <a:pPr marL="0" indent="0" algn="just">
              <a:buNone/>
            </a:pPr>
            <a:r>
              <a:rPr lang="en-US" sz="2000" b="1" dirty="0">
                <a:solidFill>
                  <a:schemeClr val="tx1"/>
                </a:solidFill>
              </a:rPr>
              <a:t>After 60 years of freedom, India still lives in her countryside. A research study discusses India's rural poor, who make up 72.2% of 1027 million and reside in 600,000 villages with poor infrastructure, and offers solutions to boost their income. To do this, the government must rethink its policies and objectives and implement ICT advances with </a:t>
            </a:r>
            <a:r>
              <a:rPr lang="en-US" sz="2000" b="1" dirty="0" err="1">
                <a:solidFill>
                  <a:schemeClr val="tx1"/>
                </a:solidFill>
              </a:rPr>
              <a:t>DOs'</a:t>
            </a:r>
            <a:r>
              <a:rPr lang="en-US" sz="2000" b="1" dirty="0">
                <a:solidFill>
                  <a:schemeClr val="tx1"/>
                </a:solidFill>
              </a:rPr>
              <a:t> help. It is evident that ICTs in India and their role in social development, as well as telecentres, their benefits, and current projects with examples (</a:t>
            </a:r>
            <a:r>
              <a:rPr lang="en-US" sz="2000" b="1" dirty="0" err="1">
                <a:solidFill>
                  <a:schemeClr val="tx1"/>
                </a:solidFill>
              </a:rPr>
              <a:t>Roa</a:t>
            </a:r>
            <a:r>
              <a:rPr lang="en-US" sz="2000" b="1" dirty="0">
                <a:solidFill>
                  <a:schemeClr val="tx1"/>
                </a:solidFill>
              </a:rPr>
              <a:t>, 2007). In the context of Bangladesh, it discovers a robust and beneficial effect of agricultural technology adoption on farm household wellbeing, implying that there is significant room for improving agricultural technology's role in 'directly' contributing to poverty alleviation (</a:t>
            </a:r>
            <a:r>
              <a:rPr lang="en-US" sz="2000" b="1" dirty="0" err="1">
                <a:solidFill>
                  <a:schemeClr val="tx1"/>
                </a:solidFill>
              </a:rPr>
              <a:t>Mendola</a:t>
            </a:r>
            <a:r>
              <a:rPr lang="en-US" sz="2000" b="1" dirty="0">
                <a:solidFill>
                  <a:schemeClr val="tx1"/>
                </a:solidFill>
              </a:rPr>
              <a:t>, 2007). </a:t>
            </a:r>
          </a:p>
          <a:p>
            <a:pPr marL="0" indent="0" algn="just">
              <a:buNone/>
            </a:pPr>
            <a:endParaRPr lang="en-US" sz="2000" b="1" dirty="0">
              <a:solidFill>
                <a:schemeClr val="tx1"/>
              </a:solidFill>
            </a:endParaRPr>
          </a:p>
          <a:p>
            <a:pPr>
              <a:buFont typeface="Wingdings" panose="05000000000000000000" pitchFamily="2" charset="2"/>
              <a:buChar char="q"/>
            </a:pPr>
            <a:r>
              <a:rPr lang="en-US" b="0" i="0" dirty="0" err="1">
                <a:solidFill>
                  <a:srgbClr val="002060"/>
                </a:solidFill>
                <a:effectLst/>
              </a:rPr>
              <a:t>Mendola</a:t>
            </a:r>
            <a:r>
              <a:rPr lang="en-US" b="0" i="0" dirty="0">
                <a:solidFill>
                  <a:srgbClr val="002060"/>
                </a:solidFill>
                <a:effectLst/>
              </a:rPr>
              <a:t>, M. (2007). Agricultural technology adoption and poverty reduction: A propensity-score matching analysis </a:t>
            </a:r>
            <a:r>
              <a:rPr lang="en-US" b="0" i="0" dirty="0" err="1">
                <a:solidFill>
                  <a:srgbClr val="002060"/>
                </a:solidFill>
                <a:effectLst/>
              </a:rPr>
              <a:t>fo</a:t>
            </a:r>
            <a:endParaRPr lang="en-US" b="0" i="0" dirty="0">
              <a:solidFill>
                <a:srgbClr val="002060"/>
              </a:solidFill>
              <a:effectLst/>
            </a:endParaRPr>
          </a:p>
          <a:p>
            <a:pPr>
              <a:buFont typeface="Wingdings" panose="05000000000000000000" pitchFamily="2" charset="2"/>
              <a:buChar char="q"/>
            </a:pPr>
            <a:r>
              <a:rPr lang="en-US" b="0" i="0" dirty="0" err="1">
                <a:solidFill>
                  <a:srgbClr val="002060"/>
                </a:solidFill>
                <a:effectLst/>
              </a:rPr>
              <a:t>Akudugu</a:t>
            </a:r>
            <a:r>
              <a:rPr lang="en-US" b="0" i="0" dirty="0">
                <a:solidFill>
                  <a:srgbClr val="002060"/>
                </a:solidFill>
                <a:effectLst/>
              </a:rPr>
              <a:t>, M. A., Guo, E., &amp; </a:t>
            </a:r>
            <a:r>
              <a:rPr lang="en-US" b="0" i="0" dirty="0" err="1">
                <a:solidFill>
                  <a:srgbClr val="002060"/>
                </a:solidFill>
                <a:effectLst/>
              </a:rPr>
              <a:t>Dadzie</a:t>
            </a:r>
            <a:r>
              <a:rPr lang="en-US" b="0" i="0" dirty="0">
                <a:solidFill>
                  <a:srgbClr val="002060"/>
                </a:solidFill>
                <a:effectLst/>
              </a:rPr>
              <a:t>, S. K. (2012). Adoption of modern agricultural production technologies by farm households in Ghana: what factors influence their decisions?. r rural Bangladesh. </a:t>
            </a:r>
            <a:r>
              <a:rPr lang="en-US" b="0" i="1" dirty="0">
                <a:solidFill>
                  <a:srgbClr val="002060"/>
                </a:solidFill>
                <a:effectLst/>
              </a:rPr>
              <a:t>Food policy</a:t>
            </a:r>
            <a:r>
              <a:rPr lang="en-US" b="0" i="0" dirty="0">
                <a:solidFill>
                  <a:srgbClr val="002060"/>
                </a:solidFill>
                <a:effectLst/>
              </a:rPr>
              <a:t>, </a:t>
            </a:r>
            <a:r>
              <a:rPr lang="en-US" b="0" i="1" dirty="0">
                <a:solidFill>
                  <a:srgbClr val="002060"/>
                </a:solidFill>
                <a:effectLst/>
              </a:rPr>
              <a:t>32</a:t>
            </a:r>
            <a:r>
              <a:rPr lang="en-US" b="0" i="0" dirty="0">
                <a:solidFill>
                  <a:srgbClr val="002060"/>
                </a:solidFill>
                <a:effectLst/>
              </a:rPr>
              <a:t>(3), 372-393.</a:t>
            </a:r>
          </a:p>
          <a:p>
            <a:pPr>
              <a:buFont typeface="Wingdings" panose="05000000000000000000" pitchFamily="2" charset="2"/>
              <a:buChar char="q"/>
            </a:pPr>
            <a:r>
              <a:rPr lang="en-US" b="0" i="0" dirty="0">
                <a:solidFill>
                  <a:srgbClr val="002060"/>
                </a:solidFill>
                <a:effectLst/>
              </a:rPr>
              <a:t>Chuang, J. H., Wang, J. H., &amp; </a:t>
            </a:r>
            <a:r>
              <a:rPr lang="en-US" b="0" i="0" dirty="0" err="1">
                <a:solidFill>
                  <a:srgbClr val="002060"/>
                </a:solidFill>
                <a:effectLst/>
              </a:rPr>
              <a:t>Liou</a:t>
            </a:r>
            <a:r>
              <a:rPr lang="en-US" b="0" i="0" dirty="0">
                <a:solidFill>
                  <a:srgbClr val="002060"/>
                </a:solidFill>
                <a:effectLst/>
              </a:rPr>
              <a:t>, Y. C. (2020). Farmers’ knowledge, attitude, and adoption of smart agriculture technology in Taiwan. </a:t>
            </a:r>
            <a:r>
              <a:rPr lang="en-US" b="0" i="1" dirty="0">
                <a:solidFill>
                  <a:srgbClr val="002060"/>
                </a:solidFill>
                <a:effectLst/>
              </a:rPr>
              <a:t>International Journal of Environmental Research and Public Health</a:t>
            </a:r>
            <a:r>
              <a:rPr lang="en-US" b="0" i="0" dirty="0">
                <a:solidFill>
                  <a:srgbClr val="002060"/>
                </a:solidFill>
                <a:effectLst/>
              </a:rPr>
              <a:t>, </a:t>
            </a:r>
            <a:r>
              <a:rPr lang="en-US" b="0" i="1" dirty="0">
                <a:solidFill>
                  <a:srgbClr val="002060"/>
                </a:solidFill>
                <a:effectLst/>
              </a:rPr>
              <a:t>17</a:t>
            </a:r>
            <a:r>
              <a:rPr lang="en-US" b="0" i="0" dirty="0">
                <a:solidFill>
                  <a:srgbClr val="002060"/>
                </a:solidFill>
                <a:effectLst/>
              </a:rPr>
              <a:t>(19), 7236.</a:t>
            </a:r>
          </a:p>
          <a:p>
            <a:pPr>
              <a:buFont typeface="Wingdings" panose="05000000000000000000" pitchFamily="2" charset="2"/>
              <a:buChar char="q"/>
            </a:pPr>
            <a:r>
              <a:rPr lang="en-US" b="0" i="0" dirty="0">
                <a:solidFill>
                  <a:srgbClr val="002060"/>
                </a:solidFill>
                <a:effectLst/>
              </a:rPr>
              <a:t>Qaim, M. (2020). Role of new plant breeding technologies for food security and sustainable agricultural development. </a:t>
            </a:r>
            <a:r>
              <a:rPr lang="en-US" b="0" i="1" dirty="0">
                <a:solidFill>
                  <a:srgbClr val="002060"/>
                </a:solidFill>
                <a:effectLst/>
              </a:rPr>
              <a:t>Applied Economic Perspectives and Policy</a:t>
            </a:r>
            <a:r>
              <a:rPr lang="en-US" b="0" i="0" dirty="0">
                <a:solidFill>
                  <a:srgbClr val="002060"/>
                </a:solidFill>
                <a:effectLst/>
              </a:rPr>
              <a:t>, </a:t>
            </a:r>
            <a:r>
              <a:rPr lang="en-US" b="0" i="1" dirty="0">
                <a:solidFill>
                  <a:srgbClr val="002060"/>
                </a:solidFill>
                <a:effectLst/>
              </a:rPr>
              <a:t>42</a:t>
            </a:r>
            <a:r>
              <a:rPr lang="en-US" b="0" i="0" dirty="0">
                <a:solidFill>
                  <a:srgbClr val="002060"/>
                </a:solidFill>
                <a:effectLst/>
              </a:rPr>
              <a:t>(2), 129-150.</a:t>
            </a:r>
          </a:p>
          <a:p>
            <a:pPr>
              <a:buFont typeface="Wingdings" panose="05000000000000000000" pitchFamily="2" charset="2"/>
              <a:buChar char="q"/>
            </a:pPr>
            <a:r>
              <a:rPr lang="en-US" b="0" i="0" dirty="0">
                <a:solidFill>
                  <a:srgbClr val="002060"/>
                </a:solidFill>
                <a:effectLst/>
              </a:rPr>
              <a:t>Rao, S. S. (2008). Social development in Indian rural communities: Adoption of telecentres. </a:t>
            </a:r>
            <a:r>
              <a:rPr lang="en-US" b="0" i="1" dirty="0">
                <a:solidFill>
                  <a:srgbClr val="002060"/>
                </a:solidFill>
                <a:effectLst/>
              </a:rPr>
              <a:t>International Journal of Information Management</a:t>
            </a:r>
            <a:r>
              <a:rPr lang="en-US" b="0" i="0" dirty="0">
                <a:solidFill>
                  <a:srgbClr val="002060"/>
                </a:solidFill>
                <a:effectLst/>
              </a:rPr>
              <a:t>, </a:t>
            </a:r>
            <a:r>
              <a:rPr lang="en-US" b="0" i="1" dirty="0">
                <a:solidFill>
                  <a:srgbClr val="002060"/>
                </a:solidFill>
                <a:effectLst/>
              </a:rPr>
              <a:t>28</a:t>
            </a:r>
            <a:r>
              <a:rPr lang="en-US" b="0" i="0" dirty="0">
                <a:solidFill>
                  <a:srgbClr val="002060"/>
                </a:solidFill>
                <a:effectLst/>
              </a:rPr>
              <a:t>(6), 474-482.</a:t>
            </a:r>
            <a:endParaRPr lang="en-US" dirty="0">
              <a:solidFill>
                <a:srgbClr val="002060"/>
              </a:solidFill>
            </a:endParaRPr>
          </a:p>
        </p:txBody>
      </p:sp>
    </p:spTree>
    <p:extLst>
      <p:ext uri="{BB962C8B-B14F-4D97-AF65-F5344CB8AC3E}">
        <p14:creationId xmlns:p14="http://schemas.microsoft.com/office/powerpoint/2010/main" val="112290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5800"/>
          </a:xfrm>
        </p:spPr>
        <p:txBody>
          <a:bodyPr/>
          <a:lstStyle/>
          <a:p>
            <a:r>
              <a:rPr lang="en-US" b="1" dirty="0">
                <a:solidFill>
                  <a:srgbClr val="002060"/>
                </a:solidFill>
              </a:rPr>
              <a:t>Transformation 8: Prosperity</a:t>
            </a:r>
          </a:p>
        </p:txBody>
      </p:sp>
      <p:sp>
        <p:nvSpPr>
          <p:cNvPr id="3" name="Content Placeholder 2"/>
          <p:cNvSpPr>
            <a:spLocks noGrp="1"/>
          </p:cNvSpPr>
          <p:nvPr>
            <p:ph idx="1"/>
          </p:nvPr>
        </p:nvSpPr>
        <p:spPr>
          <a:xfrm>
            <a:off x="676162" y="1488613"/>
            <a:ext cx="10838504" cy="5140787"/>
          </a:xfrm>
        </p:spPr>
        <p:txBody>
          <a:bodyPr>
            <a:normAutofit/>
          </a:bodyPr>
          <a:lstStyle/>
          <a:p>
            <a:pPr marL="0" indent="0" algn="just">
              <a:buNone/>
            </a:pPr>
            <a:r>
              <a:rPr lang="en-US" sz="2200" b="0" i="0" dirty="0">
                <a:solidFill>
                  <a:srgbClr val="1F1F1F"/>
                </a:solidFill>
                <a:effectLst/>
              </a:rPr>
              <a:t>In the past, rural prosperity has been mainly associated with the modernization of </a:t>
            </a:r>
            <a:r>
              <a:rPr lang="en-US" sz="2200" b="0" i="0" dirty="0">
                <a:solidFill>
                  <a:srgbClr val="1F1F1F"/>
                </a:solidFill>
                <a:effectLst/>
                <a:hlinkClick r:id="rId2" tooltip="Learn more about agriculture from ScienceDirect's AI-generated Topic Pages"/>
              </a:rPr>
              <a:t>agriculture</a:t>
            </a:r>
            <a:r>
              <a:rPr lang="en-US" sz="2200" b="0" i="0" dirty="0">
                <a:solidFill>
                  <a:srgbClr val="1F1F1F"/>
                </a:solidFill>
                <a:effectLst/>
              </a:rPr>
              <a:t> and the economic benefits that appear to originate from it. Today we know that this simple logic is not correct in several respects. Regionally, structural changes to farms and the modernization of a few farms have not always contributed to prosperous rural areas. At the level of farm households, we can see that other non-economic aspects such as a minimum level of </a:t>
            </a:r>
            <a:r>
              <a:rPr lang="en-US" sz="2200" b="0" i="0" dirty="0">
                <a:solidFill>
                  <a:srgbClr val="1F1F1F"/>
                </a:solidFill>
                <a:effectLst/>
                <a:hlinkClick r:id="rId3" tooltip="Learn more about autonomy from ScienceDirect's AI-generated Topic Pages"/>
              </a:rPr>
              <a:t>autonomy</a:t>
            </a:r>
            <a:r>
              <a:rPr lang="en-US" sz="2200" b="0" i="0" dirty="0">
                <a:solidFill>
                  <a:srgbClr val="1F1F1F"/>
                </a:solidFill>
                <a:effectLst/>
              </a:rPr>
              <a:t>, social recognition and social and environmental well-being all play rather significant roles. In this paper, we present an empirically grounded analysis of these questions based on in-depth case studies in seven countries (Spain, Italy, Lithuania, Latvia, Israel, Germany and Denmark). We discuss rural actors understanding of rural prosperity in different countries and contexts, the strategies used to improve prosperity and well-being, and how these strategies can be enabled and fostered. The empirical evidence presented indicates that prosperity in rural contexts is increasingly understood as being multi-dimensional and that people seek to </a:t>
            </a:r>
            <a:r>
              <a:rPr lang="en-US" sz="2200" b="0" i="0" dirty="0">
                <a:solidFill>
                  <a:srgbClr val="1F1F1F"/>
                </a:solidFill>
                <a:effectLst/>
                <a:hlinkClick r:id="rId4" tooltip="Learn more about balance economic from ScienceDirect's AI-generated Topic Pages"/>
              </a:rPr>
              <a:t>balance economic</a:t>
            </a:r>
            <a:r>
              <a:rPr lang="en-US" sz="2200" b="0" i="0" dirty="0">
                <a:solidFill>
                  <a:srgbClr val="1F1F1F"/>
                </a:solidFill>
                <a:effectLst/>
              </a:rPr>
              <a:t> parameters with human, social and environmental well-being (</a:t>
            </a:r>
            <a:r>
              <a:rPr lang="en-US" sz="2200" b="0" i="0" dirty="0">
                <a:solidFill>
                  <a:srgbClr val="222222"/>
                </a:solidFill>
                <a:effectLst/>
              </a:rPr>
              <a:t>Rivera Méndez, 2017). </a:t>
            </a:r>
            <a:endParaRPr lang="en-US" sz="2200" dirty="0"/>
          </a:p>
        </p:txBody>
      </p:sp>
    </p:spTree>
    <p:extLst>
      <p:ext uri="{BB962C8B-B14F-4D97-AF65-F5344CB8AC3E}">
        <p14:creationId xmlns:p14="http://schemas.microsoft.com/office/powerpoint/2010/main" val="301557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Transformation 8: Prosperity</a:t>
            </a:r>
          </a:p>
        </p:txBody>
      </p:sp>
      <p:sp>
        <p:nvSpPr>
          <p:cNvPr id="3" name="Content Placeholder 2"/>
          <p:cNvSpPr>
            <a:spLocks noGrp="1"/>
          </p:cNvSpPr>
          <p:nvPr>
            <p:ph idx="1"/>
          </p:nvPr>
        </p:nvSpPr>
        <p:spPr>
          <a:xfrm>
            <a:off x="676162" y="1488613"/>
            <a:ext cx="10838504" cy="5140787"/>
          </a:xfrm>
        </p:spPr>
        <p:txBody>
          <a:bodyPr>
            <a:normAutofit/>
          </a:bodyPr>
          <a:lstStyle/>
          <a:p>
            <a:pPr marL="0" indent="0">
              <a:buNone/>
            </a:pPr>
            <a:endParaRPr lang="en-US" dirty="0"/>
          </a:p>
          <a:p>
            <a:pPr marL="0" indent="0" algn="just">
              <a:buNone/>
            </a:pPr>
            <a:r>
              <a:rPr lang="en-US" sz="2100" b="0" i="0" dirty="0">
                <a:solidFill>
                  <a:srgbClr val="222222"/>
                </a:solidFill>
                <a:effectLst/>
              </a:rPr>
              <a:t>Rivera Méndez, M. (2017). </a:t>
            </a:r>
            <a:r>
              <a:rPr lang="en-US" sz="2100" b="0" i="1" dirty="0">
                <a:solidFill>
                  <a:srgbClr val="222222"/>
                </a:solidFill>
                <a:effectLst/>
              </a:rPr>
              <a:t>Rural Prosperity for Development: Understandings, Determinants and Strategies Derived from Case Studies in Seven Countries</a:t>
            </a:r>
            <a:r>
              <a:rPr lang="en-US" sz="2100" b="0" i="0" dirty="0">
                <a:solidFill>
                  <a:srgbClr val="222222"/>
                </a:solidFill>
                <a:effectLst/>
              </a:rPr>
              <a:t> (Doctoral dissertation, </a:t>
            </a:r>
            <a:r>
              <a:rPr lang="en-US" sz="2100" b="0" i="0" dirty="0" err="1">
                <a:solidFill>
                  <a:srgbClr val="222222"/>
                </a:solidFill>
                <a:effectLst/>
              </a:rPr>
              <a:t>Agronomica</a:t>
            </a:r>
            <a:r>
              <a:rPr lang="en-US" sz="2100" b="0" i="0" dirty="0">
                <a:solidFill>
                  <a:srgbClr val="222222"/>
                </a:solidFill>
                <a:effectLst/>
              </a:rPr>
              <a:t>).</a:t>
            </a:r>
          </a:p>
          <a:p>
            <a:pPr marL="0" indent="0" algn="just">
              <a:buNone/>
            </a:pPr>
            <a:r>
              <a:rPr lang="en-US" sz="2100" b="0" i="0" dirty="0">
                <a:solidFill>
                  <a:srgbClr val="222222"/>
                </a:solidFill>
                <a:effectLst/>
              </a:rPr>
              <a:t>Rivera, M., </a:t>
            </a:r>
            <a:r>
              <a:rPr lang="en-US" sz="2100" b="0" i="0" dirty="0" err="1">
                <a:solidFill>
                  <a:srgbClr val="222222"/>
                </a:solidFill>
                <a:effectLst/>
              </a:rPr>
              <a:t>Knickel</a:t>
            </a:r>
            <a:r>
              <a:rPr lang="en-US" sz="2100" b="0" i="0" dirty="0">
                <a:solidFill>
                  <a:srgbClr val="222222"/>
                </a:solidFill>
                <a:effectLst/>
              </a:rPr>
              <a:t>, K., de </a:t>
            </a:r>
            <a:r>
              <a:rPr lang="en-US" sz="2100" b="0" i="0" dirty="0" err="1">
                <a:solidFill>
                  <a:srgbClr val="222222"/>
                </a:solidFill>
                <a:effectLst/>
              </a:rPr>
              <a:t>los</a:t>
            </a:r>
            <a:r>
              <a:rPr lang="en-US" sz="2100" b="0" i="0" dirty="0">
                <a:solidFill>
                  <a:srgbClr val="222222"/>
                </a:solidFill>
                <a:effectLst/>
              </a:rPr>
              <a:t> Rios, I., Ashkenazy, A., Pears, D. Q., </a:t>
            </a:r>
            <a:r>
              <a:rPr lang="en-US" sz="2100" b="0" i="0" dirty="0" err="1">
                <a:solidFill>
                  <a:srgbClr val="222222"/>
                </a:solidFill>
                <a:effectLst/>
              </a:rPr>
              <a:t>Chebach</a:t>
            </a:r>
            <a:r>
              <a:rPr lang="en-US" sz="2100" b="0" i="0" dirty="0">
                <a:solidFill>
                  <a:srgbClr val="222222"/>
                </a:solidFill>
                <a:effectLst/>
              </a:rPr>
              <a:t>, T., &amp; </a:t>
            </a:r>
            <a:r>
              <a:rPr lang="en-US" sz="2100" b="0" i="0" dirty="0" err="1">
                <a:solidFill>
                  <a:srgbClr val="222222"/>
                </a:solidFill>
                <a:effectLst/>
              </a:rPr>
              <a:t>Šūmane</a:t>
            </a:r>
            <a:r>
              <a:rPr lang="en-US" sz="2100" b="0" i="0" dirty="0">
                <a:solidFill>
                  <a:srgbClr val="222222"/>
                </a:solidFill>
                <a:effectLst/>
              </a:rPr>
              <a:t>, S. (2018). Rethinking the connections between agricultural change and rural prosperity: A discussion of insights derived from case studies in seven countries. </a:t>
            </a:r>
            <a:r>
              <a:rPr lang="en-US" sz="2100" b="0" i="1" dirty="0">
                <a:solidFill>
                  <a:srgbClr val="222222"/>
                </a:solidFill>
                <a:effectLst/>
              </a:rPr>
              <a:t>Journal of Rural Studies</a:t>
            </a:r>
            <a:r>
              <a:rPr lang="en-US" sz="2100" b="0" i="0" dirty="0">
                <a:solidFill>
                  <a:srgbClr val="222222"/>
                </a:solidFill>
                <a:effectLst/>
              </a:rPr>
              <a:t>, </a:t>
            </a:r>
            <a:r>
              <a:rPr lang="en-US" sz="2100" b="0" i="1" dirty="0">
                <a:solidFill>
                  <a:srgbClr val="222222"/>
                </a:solidFill>
                <a:effectLst/>
              </a:rPr>
              <a:t>59</a:t>
            </a:r>
            <a:r>
              <a:rPr lang="en-US" sz="2100" b="0" i="0" dirty="0">
                <a:solidFill>
                  <a:srgbClr val="222222"/>
                </a:solidFill>
                <a:effectLst/>
              </a:rPr>
              <a:t>, 242-251.</a:t>
            </a:r>
          </a:p>
          <a:p>
            <a:pPr marL="0" indent="0" algn="just">
              <a:buNone/>
            </a:pPr>
            <a:r>
              <a:rPr lang="en-US" sz="2100" b="0" i="0" dirty="0">
                <a:solidFill>
                  <a:srgbClr val="222222"/>
                </a:solidFill>
                <a:effectLst/>
              </a:rPr>
              <a:t>Hibbard, M., &amp; Lurie, S. (2019). If your rural community is failing, just leave? The revival of place prosperity in rural development planning. </a:t>
            </a:r>
            <a:r>
              <a:rPr lang="en-US" sz="2100" b="0" i="1" dirty="0">
                <a:solidFill>
                  <a:srgbClr val="222222"/>
                </a:solidFill>
                <a:effectLst/>
              </a:rPr>
              <a:t>Journal of Planning Education and Research</a:t>
            </a:r>
            <a:r>
              <a:rPr lang="en-US" sz="2100" b="0" i="0" dirty="0">
                <a:solidFill>
                  <a:srgbClr val="222222"/>
                </a:solidFill>
                <a:effectLst/>
              </a:rPr>
              <a:t>, 0739456X19895319.</a:t>
            </a:r>
          </a:p>
          <a:p>
            <a:pPr marL="0" indent="0" algn="just">
              <a:buNone/>
            </a:pPr>
            <a:r>
              <a:rPr lang="en-US" sz="2100" b="0" i="0" dirty="0" err="1">
                <a:solidFill>
                  <a:srgbClr val="222222"/>
                </a:solidFill>
                <a:effectLst/>
              </a:rPr>
              <a:t>Vilke</a:t>
            </a:r>
            <a:r>
              <a:rPr lang="en-US" sz="2100" b="0" i="0" dirty="0">
                <a:solidFill>
                  <a:srgbClr val="222222"/>
                </a:solidFill>
                <a:effectLst/>
              </a:rPr>
              <a:t>, R., &amp; </a:t>
            </a:r>
            <a:r>
              <a:rPr lang="en-US" sz="2100" b="0" i="0" dirty="0" err="1">
                <a:solidFill>
                  <a:srgbClr val="222222"/>
                </a:solidFill>
                <a:effectLst/>
              </a:rPr>
              <a:t>Gedminaite-Raudone</a:t>
            </a:r>
            <a:r>
              <a:rPr lang="en-US" sz="2100" b="0" i="0" dirty="0">
                <a:solidFill>
                  <a:srgbClr val="222222"/>
                </a:solidFill>
                <a:effectLst/>
              </a:rPr>
              <a:t>, Z. (2020). To whom belongs the future of rural prosperity 2020+?. </a:t>
            </a:r>
            <a:r>
              <a:rPr lang="en-US" sz="2100" b="0" i="1" dirty="0">
                <a:solidFill>
                  <a:srgbClr val="222222"/>
                </a:solidFill>
                <a:effectLst/>
              </a:rPr>
              <a:t>The CAP and National Priorities within the EU Budget after</a:t>
            </a:r>
            <a:r>
              <a:rPr lang="en-US" sz="2100" b="0" i="0" dirty="0">
                <a:solidFill>
                  <a:srgbClr val="222222"/>
                </a:solidFill>
                <a:effectLst/>
              </a:rPr>
              <a:t>.</a:t>
            </a:r>
          </a:p>
          <a:p>
            <a:pPr marL="0" indent="0" algn="just">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19200"/>
            <a:ext cx="10447866" cy="1320800"/>
          </a:xfrm>
        </p:spPr>
        <p:txBody>
          <a:bodyPr>
            <a:normAutofit/>
          </a:bodyPr>
          <a:lstStyle/>
          <a:p>
            <a:r>
              <a:rPr lang="en-US" b="1" dirty="0">
                <a:solidFill>
                  <a:srgbClr val="002060"/>
                </a:solidFill>
              </a:rPr>
              <a:t>Objectives of the Class</a:t>
            </a:r>
          </a:p>
        </p:txBody>
      </p:sp>
      <p:sp>
        <p:nvSpPr>
          <p:cNvPr id="3" name="Content Placeholder 2"/>
          <p:cNvSpPr>
            <a:spLocks noGrp="1"/>
          </p:cNvSpPr>
          <p:nvPr>
            <p:ph idx="1"/>
          </p:nvPr>
        </p:nvSpPr>
        <p:spPr>
          <a:xfrm>
            <a:off x="677334" y="2160589"/>
            <a:ext cx="10447866" cy="3880773"/>
          </a:xfrm>
        </p:spPr>
        <p:txBody>
          <a:bodyPr>
            <a:normAutofit/>
          </a:bodyPr>
          <a:lstStyle/>
          <a:p>
            <a:pPr algn="just"/>
            <a:endParaRPr lang="en-US" sz="2400" dirty="0">
              <a:solidFill>
                <a:schemeClr val="tx1"/>
              </a:solidFill>
            </a:endParaRPr>
          </a:p>
          <a:p>
            <a:pPr algn="just"/>
            <a:r>
              <a:rPr lang="en-US" sz="2400" dirty="0">
                <a:solidFill>
                  <a:schemeClr val="tx1"/>
                </a:solidFill>
              </a:rPr>
              <a:t>To understand the concept of rural transformation</a:t>
            </a:r>
          </a:p>
          <a:p>
            <a:pPr algn="just"/>
            <a:r>
              <a:rPr lang="en-US" sz="2400" dirty="0">
                <a:solidFill>
                  <a:schemeClr val="tx1"/>
                </a:solidFill>
              </a:rPr>
              <a:t>Identify different factors that responsible rural development </a:t>
            </a:r>
          </a:p>
          <a:p>
            <a:pPr algn="just"/>
            <a:r>
              <a:rPr lang="en-US" sz="2400" dirty="0">
                <a:solidFill>
                  <a:schemeClr val="tx1"/>
                </a:solidFill>
              </a:rPr>
              <a:t>Organize a open discussion to identify the problem and challenges </a:t>
            </a:r>
          </a:p>
          <a:p>
            <a:pPr algn="just"/>
            <a:r>
              <a:rPr lang="en-US" sz="2400" dirty="0">
                <a:solidFill>
                  <a:schemeClr val="tx1"/>
                </a:solidFill>
              </a:rPr>
              <a:t>Find out some suggestions that are required for sustainable rural development </a:t>
            </a:r>
          </a:p>
        </p:txBody>
      </p:sp>
    </p:spTree>
    <p:extLst>
      <p:ext uri="{BB962C8B-B14F-4D97-AF65-F5344CB8AC3E}">
        <p14:creationId xmlns:p14="http://schemas.microsoft.com/office/powerpoint/2010/main" val="34376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1524001" y="0"/>
            <a:ext cx="937259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19200"/>
            <a:ext cx="10447866" cy="1320800"/>
          </a:xfrm>
        </p:spPr>
        <p:txBody>
          <a:bodyPr>
            <a:normAutofit/>
          </a:bodyPr>
          <a:lstStyle/>
          <a:p>
            <a:r>
              <a:rPr lang="en-US" dirty="0">
                <a:solidFill>
                  <a:prstClr val="black"/>
                </a:solidFill>
                <a:latin typeface="+mn-lt"/>
                <a:ea typeface="+mn-ea"/>
                <a:cs typeface="+mn-cs"/>
              </a:rPr>
              <a:t>The C</a:t>
            </a:r>
            <a:r>
              <a:rPr kumimoji="0" lang="en-US" b="0" i="0" u="none" strike="noStrike" kern="1200" cap="none" spc="0" normalizeH="0" baseline="0" noProof="0" dirty="0" err="1">
                <a:ln>
                  <a:noFill/>
                </a:ln>
                <a:solidFill>
                  <a:prstClr val="black"/>
                </a:solidFill>
                <a:effectLst/>
                <a:uLnTx/>
                <a:uFillTx/>
                <a:latin typeface="+mn-lt"/>
                <a:ea typeface="+mn-ea"/>
                <a:cs typeface="+mn-cs"/>
              </a:rPr>
              <a:t>oncept</a:t>
            </a:r>
            <a:r>
              <a:rPr kumimoji="0" lang="en-US" b="0" i="0" u="none" strike="noStrike" kern="1200" cap="none" spc="0" normalizeH="0" baseline="0" noProof="0" dirty="0">
                <a:ln>
                  <a:noFill/>
                </a:ln>
                <a:solidFill>
                  <a:prstClr val="black"/>
                </a:solidFill>
                <a:effectLst/>
                <a:uLnTx/>
                <a:uFillTx/>
                <a:latin typeface="+mn-lt"/>
                <a:ea typeface="+mn-ea"/>
                <a:cs typeface="+mn-cs"/>
              </a:rPr>
              <a:t> of Rural Transformation</a:t>
            </a:r>
            <a:endParaRPr lang="en-US" b="1" dirty="0">
              <a:solidFill>
                <a:srgbClr val="002060"/>
              </a:solidFill>
              <a:latin typeface="+mn-lt"/>
            </a:endParaRPr>
          </a:p>
        </p:txBody>
      </p:sp>
      <p:sp>
        <p:nvSpPr>
          <p:cNvPr id="3" name="Content Placeholder 2"/>
          <p:cNvSpPr>
            <a:spLocks noGrp="1"/>
          </p:cNvSpPr>
          <p:nvPr>
            <p:ph idx="1"/>
          </p:nvPr>
        </p:nvSpPr>
        <p:spPr>
          <a:xfrm>
            <a:off x="677334" y="2160589"/>
            <a:ext cx="10447866" cy="3880773"/>
          </a:xfrm>
        </p:spPr>
        <p:txBody>
          <a:bodyPr>
            <a:normAutofit/>
          </a:bodyPr>
          <a:lstStyle/>
          <a:p>
            <a:pPr marL="0" indent="0" algn="just">
              <a:buNone/>
            </a:pPr>
            <a:r>
              <a:rPr lang="en-US" sz="2400" dirty="0">
                <a:solidFill>
                  <a:schemeClr val="tx1"/>
                </a:solidFill>
              </a:rPr>
              <a:t>Rural transformation is a complex process that involves changes in the economic, social, and environmental dimensions of rural areas. It is driven by a variety of factors. R</a:t>
            </a:r>
            <a:r>
              <a:rPr lang="en-US" sz="2400" b="0" i="0" dirty="0">
                <a:solidFill>
                  <a:schemeClr val="tx1"/>
                </a:solidFill>
                <a:effectLst/>
              </a:rPr>
              <a:t>ural transformation can also be influenced by government policies, such as agricultural subsidies, rural development programs, and social safety nets. Government policies can play a key role in supporting rural transformation and in ensuring that the benefits of transformation are shared equitably.</a:t>
            </a:r>
            <a:endParaRPr lang="en-US" sz="2400" dirty="0">
              <a:solidFill>
                <a:schemeClr val="tx1"/>
              </a:solidFill>
            </a:endParaRPr>
          </a:p>
        </p:txBody>
      </p:sp>
    </p:spTree>
    <p:extLst>
      <p:ext uri="{BB962C8B-B14F-4D97-AF65-F5344CB8AC3E}">
        <p14:creationId xmlns:p14="http://schemas.microsoft.com/office/powerpoint/2010/main" val="57422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ADA094-0FC2-4955-F31A-C2EDBDAC43DE}"/>
              </a:ext>
            </a:extLst>
          </p:cNvPr>
          <p:cNvSpPr>
            <a:spLocks noGrp="1"/>
          </p:cNvSpPr>
          <p:nvPr>
            <p:ph type="title"/>
          </p:nvPr>
        </p:nvSpPr>
        <p:spPr>
          <a:xfrm>
            <a:off x="677334" y="609600"/>
            <a:ext cx="11209866" cy="6096000"/>
          </a:xfrm>
        </p:spPr>
        <p:txBody>
          <a:bodyPr>
            <a:noAutofit/>
          </a:bodyPr>
          <a:lstStyle/>
          <a:p>
            <a:r>
              <a:rPr lang="en-US" sz="2800" b="1" i="0" dirty="0">
                <a:solidFill>
                  <a:srgbClr val="002060"/>
                </a:solidFill>
                <a:effectLst/>
                <a:latin typeface="+mn-lt"/>
              </a:rPr>
              <a:t>I. Economic factors</a:t>
            </a:r>
            <a:br>
              <a:rPr lang="en-US" sz="2400" b="0" i="0" dirty="0">
                <a:solidFill>
                  <a:schemeClr val="tx1"/>
                </a:solidFill>
                <a:effectLst/>
                <a:latin typeface="+mn-lt"/>
              </a:rPr>
            </a:br>
            <a:br>
              <a:rPr lang="en-US" sz="2400" b="0" i="0" dirty="0">
                <a:solidFill>
                  <a:schemeClr val="tx1"/>
                </a:solidFill>
                <a:effectLst/>
                <a:latin typeface="+mn-lt"/>
              </a:rPr>
            </a:br>
            <a:r>
              <a:rPr lang="en-US" sz="2200" b="1" i="0" dirty="0">
                <a:solidFill>
                  <a:schemeClr val="tx1"/>
                </a:solidFill>
                <a:effectLst/>
                <a:latin typeface="+mn-lt"/>
              </a:rPr>
              <a:t>Globalization</a:t>
            </a:r>
            <a:r>
              <a:rPr lang="en-US" sz="2200" b="0" i="0" dirty="0">
                <a:solidFill>
                  <a:schemeClr val="tx1"/>
                </a:solidFill>
                <a:effectLst/>
                <a:latin typeface="+mn-lt"/>
              </a:rPr>
              <a:t>: Globalization has led to increased economic integration between rural and urban areas, as well as between rural areas in different countries. This has created new opportunities for rural businesses and entrepreneurs, but it has also made rural areas more vulnerable to economic shocks.</a:t>
            </a:r>
            <a:br>
              <a:rPr lang="en-US" sz="2200" b="0" i="0" dirty="0">
                <a:solidFill>
                  <a:schemeClr val="tx1"/>
                </a:solidFill>
                <a:effectLst/>
                <a:latin typeface="+mn-lt"/>
              </a:rPr>
            </a:br>
            <a:br>
              <a:rPr lang="en-US" sz="2200" b="0" i="0" dirty="0">
                <a:solidFill>
                  <a:schemeClr val="tx1"/>
                </a:solidFill>
                <a:effectLst/>
                <a:latin typeface="+mn-lt"/>
              </a:rPr>
            </a:br>
            <a:r>
              <a:rPr lang="en-US" sz="2200" b="1" i="0" dirty="0">
                <a:solidFill>
                  <a:schemeClr val="tx1"/>
                </a:solidFill>
                <a:effectLst/>
                <a:latin typeface="+mn-lt"/>
              </a:rPr>
              <a:t>Industrialization: </a:t>
            </a:r>
            <a:r>
              <a:rPr lang="en-US" sz="2200" b="0" i="0" dirty="0">
                <a:solidFill>
                  <a:schemeClr val="tx1"/>
                </a:solidFill>
                <a:effectLst/>
                <a:latin typeface="+mn-lt"/>
              </a:rPr>
              <a:t>Industrialization has led to a decline in the share of the population employed in agriculture and a rise in the share employed in non-farm sectors. This has transformed rural economies and created new employment opportunities for rural residents.</a:t>
            </a:r>
            <a:br>
              <a:rPr lang="en-US" sz="2200" b="0" i="0" dirty="0">
                <a:solidFill>
                  <a:schemeClr val="tx1"/>
                </a:solidFill>
                <a:effectLst/>
                <a:latin typeface="+mn-lt"/>
              </a:rPr>
            </a:br>
            <a:br>
              <a:rPr lang="en-US" sz="2200" b="0" i="0" dirty="0">
                <a:solidFill>
                  <a:schemeClr val="tx1"/>
                </a:solidFill>
                <a:effectLst/>
                <a:latin typeface="+mn-lt"/>
              </a:rPr>
            </a:br>
            <a:r>
              <a:rPr lang="en-US" sz="2200" b="1" i="0" dirty="0">
                <a:solidFill>
                  <a:schemeClr val="tx1"/>
                </a:solidFill>
                <a:effectLst/>
                <a:latin typeface="+mn-lt"/>
              </a:rPr>
              <a:t>Technological change: </a:t>
            </a:r>
            <a:r>
              <a:rPr lang="en-US" sz="2200" b="0" i="0" dirty="0">
                <a:solidFill>
                  <a:schemeClr val="tx1"/>
                </a:solidFill>
                <a:effectLst/>
                <a:latin typeface="+mn-lt"/>
              </a:rPr>
              <a:t>Technological change has had a major impact on rural economies. For example, the introduction of high-yielding crop varieties and new farming technologies has led to increased agricultural productivity. However, technological change has also led to job displacement in some rural sectors.</a:t>
            </a:r>
            <a:br>
              <a:rPr lang="en-US" sz="2200" b="0" i="0" dirty="0">
                <a:solidFill>
                  <a:schemeClr val="tx1"/>
                </a:solidFill>
                <a:effectLst/>
                <a:latin typeface="+mn-lt"/>
              </a:rPr>
            </a:br>
            <a:br>
              <a:rPr lang="en-US" sz="2400" b="0" i="0" dirty="0">
                <a:solidFill>
                  <a:schemeClr val="tx1"/>
                </a:solidFill>
                <a:effectLst/>
                <a:latin typeface="+mn-lt"/>
              </a:rPr>
            </a:br>
            <a:endParaRPr lang="en-US" sz="2400" dirty="0">
              <a:solidFill>
                <a:schemeClr val="tx1"/>
              </a:solidFill>
              <a:latin typeface="+mn-lt"/>
            </a:endParaRPr>
          </a:p>
        </p:txBody>
      </p:sp>
    </p:spTree>
    <p:extLst>
      <p:ext uri="{BB962C8B-B14F-4D97-AF65-F5344CB8AC3E}">
        <p14:creationId xmlns:p14="http://schemas.microsoft.com/office/powerpoint/2010/main" val="190301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ADA094-0FC2-4955-F31A-C2EDBDAC43DE}"/>
              </a:ext>
            </a:extLst>
          </p:cNvPr>
          <p:cNvSpPr>
            <a:spLocks noGrp="1"/>
          </p:cNvSpPr>
          <p:nvPr>
            <p:ph type="title"/>
          </p:nvPr>
        </p:nvSpPr>
        <p:spPr>
          <a:xfrm>
            <a:off x="677334" y="609600"/>
            <a:ext cx="11209866" cy="6096000"/>
          </a:xfrm>
        </p:spPr>
        <p:txBody>
          <a:bodyPr>
            <a:noAutofit/>
          </a:bodyPr>
          <a:lstStyle/>
          <a:p>
            <a:r>
              <a:rPr lang="en-US" sz="2800" b="1" i="0" dirty="0">
                <a:solidFill>
                  <a:srgbClr val="002060"/>
                </a:solidFill>
                <a:effectLst/>
                <a:latin typeface="+mn-lt"/>
              </a:rPr>
              <a:t>II. Social factors</a:t>
            </a:r>
            <a:br>
              <a:rPr lang="en-US" sz="2400" b="0" i="0" dirty="0">
                <a:solidFill>
                  <a:schemeClr val="tx1"/>
                </a:solidFill>
                <a:effectLst/>
                <a:latin typeface="+mn-lt"/>
              </a:rPr>
            </a:br>
            <a:br>
              <a:rPr lang="en-US" sz="2400" b="0" i="0" dirty="0">
                <a:solidFill>
                  <a:schemeClr val="tx1"/>
                </a:solidFill>
                <a:effectLst/>
                <a:latin typeface="+mn-lt"/>
              </a:rPr>
            </a:br>
            <a:r>
              <a:rPr lang="en-US" sz="2200" b="1" i="0" dirty="0">
                <a:solidFill>
                  <a:schemeClr val="tx1"/>
                </a:solidFill>
                <a:effectLst/>
                <a:latin typeface="+mn-lt"/>
              </a:rPr>
              <a:t>Education: </a:t>
            </a:r>
            <a:r>
              <a:rPr lang="en-US" sz="2200" i="0" dirty="0">
                <a:solidFill>
                  <a:schemeClr val="tx1"/>
                </a:solidFill>
                <a:effectLst/>
                <a:latin typeface="+mn-lt"/>
              </a:rPr>
              <a:t>Improved education levels have led to a more skilled rural workforce and have helped to reduce poverty and inequality in rural areas. Education has also helped to raise people's aspirations and has made them more open to change.</a:t>
            </a:r>
            <a:br>
              <a:rPr lang="en-US" sz="2200" i="0" dirty="0">
                <a:solidFill>
                  <a:schemeClr val="tx1"/>
                </a:solidFill>
                <a:effectLst/>
                <a:latin typeface="+mn-lt"/>
              </a:rPr>
            </a:br>
            <a:br>
              <a:rPr lang="en-US" sz="2200" i="0" dirty="0">
                <a:solidFill>
                  <a:schemeClr val="tx1"/>
                </a:solidFill>
                <a:effectLst/>
                <a:latin typeface="+mn-lt"/>
              </a:rPr>
            </a:br>
            <a:r>
              <a:rPr lang="en-US" sz="2200" b="1" i="0" dirty="0">
                <a:solidFill>
                  <a:schemeClr val="tx1"/>
                </a:solidFill>
                <a:effectLst/>
                <a:latin typeface="+mn-lt"/>
              </a:rPr>
              <a:t>Infrastructure</a:t>
            </a:r>
            <a:r>
              <a:rPr lang="en-US" sz="2200" i="0" dirty="0">
                <a:solidFill>
                  <a:schemeClr val="tx1"/>
                </a:solidFill>
                <a:effectLst/>
                <a:latin typeface="+mn-lt"/>
              </a:rPr>
              <a:t>: Improved infrastructure, such as roads, electricity, and telecommunications, has made it easier for rural businesses to access markets and for rural residents to access essential services. Infrastructure has also helped to connect rural areas to urban areas and to the global economy.</a:t>
            </a:r>
            <a:br>
              <a:rPr lang="en-US" sz="2200" i="0" dirty="0">
                <a:solidFill>
                  <a:schemeClr val="tx1"/>
                </a:solidFill>
                <a:effectLst/>
                <a:latin typeface="+mn-lt"/>
              </a:rPr>
            </a:br>
            <a:br>
              <a:rPr lang="en-US" sz="2200" i="0" dirty="0">
                <a:solidFill>
                  <a:schemeClr val="tx1"/>
                </a:solidFill>
                <a:effectLst/>
                <a:latin typeface="+mn-lt"/>
              </a:rPr>
            </a:br>
            <a:r>
              <a:rPr lang="en-US" sz="2200" b="1" i="0" dirty="0">
                <a:solidFill>
                  <a:schemeClr val="tx1"/>
                </a:solidFill>
                <a:effectLst/>
                <a:latin typeface="+mn-lt"/>
              </a:rPr>
              <a:t>Institutions:</a:t>
            </a:r>
            <a:r>
              <a:rPr lang="en-US" sz="2200" i="0" dirty="0">
                <a:solidFill>
                  <a:schemeClr val="tx1"/>
                </a:solidFill>
                <a:effectLst/>
                <a:latin typeface="+mn-lt"/>
              </a:rPr>
              <a:t> Strong institutions, such as land tenure security, financial institutions, and producer organizations, can play a key role in supporting rural transformation. Institutions can help to reduce risk, provide access to credit, and facilitate market access for rural businesses and farmers.</a:t>
            </a:r>
            <a:br>
              <a:rPr lang="en-US" sz="2200" i="0" dirty="0">
                <a:solidFill>
                  <a:schemeClr val="tx1"/>
                </a:solidFill>
                <a:effectLst/>
                <a:latin typeface="+mn-lt"/>
              </a:rPr>
            </a:br>
            <a:endParaRPr lang="en-US" sz="2200" dirty="0">
              <a:solidFill>
                <a:schemeClr val="tx1"/>
              </a:solidFill>
              <a:latin typeface="+mn-lt"/>
            </a:endParaRPr>
          </a:p>
        </p:txBody>
      </p:sp>
    </p:spTree>
    <p:extLst>
      <p:ext uri="{BB962C8B-B14F-4D97-AF65-F5344CB8AC3E}">
        <p14:creationId xmlns:p14="http://schemas.microsoft.com/office/powerpoint/2010/main" val="88540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ADA094-0FC2-4955-F31A-C2EDBDAC43DE}"/>
              </a:ext>
            </a:extLst>
          </p:cNvPr>
          <p:cNvSpPr>
            <a:spLocks noGrp="1"/>
          </p:cNvSpPr>
          <p:nvPr>
            <p:ph type="title"/>
          </p:nvPr>
        </p:nvSpPr>
        <p:spPr>
          <a:xfrm>
            <a:off x="1066800" y="1371600"/>
            <a:ext cx="9525000" cy="4876800"/>
          </a:xfrm>
        </p:spPr>
        <p:txBody>
          <a:bodyPr>
            <a:noAutofit/>
          </a:bodyPr>
          <a:lstStyle/>
          <a:p>
            <a:r>
              <a:rPr lang="en-US" sz="2800" b="1" i="0" dirty="0">
                <a:solidFill>
                  <a:srgbClr val="002060"/>
                </a:solidFill>
                <a:effectLst/>
                <a:latin typeface="+mn-lt"/>
              </a:rPr>
              <a:t>III. Environmental factors</a:t>
            </a:r>
            <a:br>
              <a:rPr lang="en-US" sz="2400" b="0" i="0" dirty="0">
                <a:solidFill>
                  <a:schemeClr val="tx1"/>
                </a:solidFill>
                <a:effectLst/>
                <a:latin typeface="+mn-lt"/>
              </a:rPr>
            </a:br>
            <a:br>
              <a:rPr lang="en-US" sz="2400" b="0" i="0" dirty="0">
                <a:solidFill>
                  <a:schemeClr val="tx1"/>
                </a:solidFill>
                <a:effectLst/>
                <a:latin typeface="+mn-lt"/>
              </a:rPr>
            </a:br>
            <a:r>
              <a:rPr lang="en-US" sz="2200" b="1" i="0" dirty="0">
                <a:solidFill>
                  <a:schemeClr val="tx1"/>
                </a:solidFill>
                <a:effectLst/>
                <a:latin typeface="+mn-lt"/>
              </a:rPr>
              <a:t>Climate change: </a:t>
            </a:r>
            <a:r>
              <a:rPr lang="en-US" sz="2200" i="0" dirty="0">
                <a:solidFill>
                  <a:schemeClr val="tx1"/>
                </a:solidFill>
                <a:effectLst/>
                <a:latin typeface="+mn-lt"/>
              </a:rPr>
              <a:t>Climate change is a major threat to rural areas, particularly in developing countries. Climate change is already having a negative impact on agricultural productivity and is increasing the risk of extreme weather events, such as droughts and floods.</a:t>
            </a:r>
            <a:br>
              <a:rPr lang="en-US" sz="2200" i="0" dirty="0">
                <a:solidFill>
                  <a:schemeClr val="tx1"/>
                </a:solidFill>
                <a:effectLst/>
                <a:latin typeface="+mn-lt"/>
              </a:rPr>
            </a:br>
            <a:br>
              <a:rPr lang="en-US" sz="2200" i="0" dirty="0">
                <a:solidFill>
                  <a:schemeClr val="tx1"/>
                </a:solidFill>
                <a:effectLst/>
                <a:latin typeface="+mn-lt"/>
              </a:rPr>
            </a:br>
            <a:r>
              <a:rPr lang="en-US" sz="2200" b="1" i="0" dirty="0">
                <a:solidFill>
                  <a:schemeClr val="tx1"/>
                </a:solidFill>
                <a:effectLst/>
                <a:latin typeface="+mn-lt"/>
              </a:rPr>
              <a:t>Natural resource degradation</a:t>
            </a:r>
            <a:r>
              <a:rPr lang="en-US" sz="2200" i="0" dirty="0">
                <a:solidFill>
                  <a:schemeClr val="tx1"/>
                </a:solidFill>
                <a:effectLst/>
                <a:latin typeface="+mn-lt"/>
              </a:rPr>
              <a:t>: Natural resource degradation, such as soil erosion and deforestation, is another major challenge for rural areas. Natural resource degradation can reduce agricultural productivity and make rural communities more vulnerable to poverty and food insecurity.</a:t>
            </a:r>
            <a:endParaRPr lang="en-US" sz="2200" dirty="0">
              <a:solidFill>
                <a:schemeClr val="tx1"/>
              </a:solidFill>
              <a:latin typeface="+mn-lt"/>
            </a:endParaRPr>
          </a:p>
        </p:txBody>
      </p:sp>
    </p:spTree>
    <p:extLst>
      <p:ext uri="{BB962C8B-B14F-4D97-AF65-F5344CB8AC3E}">
        <p14:creationId xmlns:p14="http://schemas.microsoft.com/office/powerpoint/2010/main" val="191061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19200"/>
            <a:ext cx="10447866" cy="1320800"/>
          </a:xfrm>
        </p:spPr>
        <p:txBody>
          <a:bodyPr>
            <a:normAutofit/>
          </a:bodyPr>
          <a:lstStyle/>
          <a:p>
            <a:r>
              <a:rPr lang="en-US" b="1" dirty="0">
                <a:solidFill>
                  <a:srgbClr val="002060"/>
                </a:solidFill>
              </a:rPr>
              <a:t>Why we are studying about the future Now?</a:t>
            </a:r>
          </a:p>
        </p:txBody>
      </p:sp>
      <p:sp>
        <p:nvSpPr>
          <p:cNvPr id="3" name="Content Placeholder 2"/>
          <p:cNvSpPr>
            <a:spLocks noGrp="1"/>
          </p:cNvSpPr>
          <p:nvPr>
            <p:ph idx="1"/>
          </p:nvPr>
        </p:nvSpPr>
        <p:spPr>
          <a:xfrm>
            <a:off x="677334" y="2160589"/>
            <a:ext cx="10447866" cy="3880773"/>
          </a:xfrm>
        </p:spPr>
        <p:txBody>
          <a:bodyPr>
            <a:normAutofit lnSpcReduction="10000"/>
          </a:bodyPr>
          <a:lstStyle/>
          <a:p>
            <a:pPr algn="just"/>
            <a:r>
              <a:rPr lang="en-US" sz="2400" dirty="0">
                <a:solidFill>
                  <a:schemeClr val="tx1"/>
                </a:solidFill>
              </a:rPr>
              <a:t>The future of rural areas is unpredictable, but it can be explored. </a:t>
            </a:r>
          </a:p>
          <a:p>
            <a:pPr algn="just"/>
            <a:r>
              <a:rPr lang="en-US" sz="2400" dirty="0">
                <a:solidFill>
                  <a:schemeClr val="tx1"/>
                </a:solidFill>
              </a:rPr>
              <a:t>In today’s world, time holds an indefinite grasp over past, present and future. </a:t>
            </a:r>
          </a:p>
          <a:p>
            <a:pPr algn="just"/>
            <a:r>
              <a:rPr lang="en-US" sz="2400" dirty="0">
                <a:solidFill>
                  <a:schemeClr val="tx1"/>
                </a:solidFill>
              </a:rPr>
              <a:t>What we are observing today as present, can certainly be influenced by the coming future. </a:t>
            </a:r>
          </a:p>
          <a:p>
            <a:pPr algn="just"/>
            <a:r>
              <a:rPr lang="en-US" sz="2400" b="1" i="1" u="sng" dirty="0">
                <a:solidFill>
                  <a:schemeClr val="tx1"/>
                </a:solidFill>
              </a:rPr>
              <a:t>Eight possible transformations </a:t>
            </a:r>
            <a:r>
              <a:rPr lang="en-US" sz="2400" dirty="0">
                <a:solidFill>
                  <a:schemeClr val="tx1"/>
                </a:solidFill>
              </a:rPr>
              <a:t>are identified and discussed. Some of them are already happening, others are in an embryonic stage in various places.</a:t>
            </a:r>
          </a:p>
          <a:p>
            <a:pPr algn="r"/>
            <a:r>
              <a:rPr lang="en-US" sz="3200" b="1" dirty="0">
                <a:solidFill>
                  <a:srgbClr val="7030A0"/>
                </a:solidFill>
              </a:rPr>
              <a:t>What are Research Findings????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6179"/>
            <a:ext cx="11514666" cy="1828800"/>
          </a:xfrm>
        </p:spPr>
        <p:txBody>
          <a:bodyPr>
            <a:normAutofit/>
          </a:bodyPr>
          <a:lstStyle/>
          <a:p>
            <a:r>
              <a:rPr lang="en-US" b="1" dirty="0">
                <a:solidFill>
                  <a:srgbClr val="002060"/>
                </a:solidFill>
              </a:rPr>
              <a:t>Transformation in Rural Development Thinking: </a:t>
            </a:r>
            <a:br>
              <a:rPr lang="en-US" b="1" dirty="0">
                <a:solidFill>
                  <a:srgbClr val="002060"/>
                </a:solidFill>
              </a:rPr>
            </a:br>
            <a:r>
              <a:rPr lang="en-US" b="1" dirty="0">
                <a:solidFill>
                  <a:srgbClr val="002060"/>
                </a:solidFill>
              </a:rPr>
              <a:t>Why Study Only Eight Transformations?</a:t>
            </a:r>
          </a:p>
        </p:txBody>
      </p:sp>
      <p:sp>
        <p:nvSpPr>
          <p:cNvPr id="3" name="Content Placeholder 2"/>
          <p:cNvSpPr>
            <a:spLocks noGrp="1"/>
          </p:cNvSpPr>
          <p:nvPr>
            <p:ph idx="1"/>
          </p:nvPr>
        </p:nvSpPr>
        <p:spPr>
          <a:xfrm>
            <a:off x="677334" y="2475914"/>
            <a:ext cx="10447866" cy="3276599"/>
          </a:xfrm>
        </p:spPr>
        <p:txBody>
          <a:bodyPr>
            <a:noAutofit/>
          </a:bodyPr>
          <a:lstStyle/>
          <a:p>
            <a:pPr algn="just"/>
            <a:r>
              <a:rPr lang="en-US" sz="2400" dirty="0">
                <a:solidFill>
                  <a:schemeClr val="tx1"/>
                </a:solidFill>
              </a:rPr>
              <a:t>In recent times, rural development is highly influenced by technology and the ideas of disruptive innovation. </a:t>
            </a:r>
          </a:p>
          <a:p>
            <a:pPr algn="just"/>
            <a:r>
              <a:rPr lang="en-US" sz="2400" dirty="0">
                <a:solidFill>
                  <a:schemeClr val="tx1"/>
                </a:solidFill>
              </a:rPr>
              <a:t>In Bangladesh, some young entrepreneurs are trying to establish the rural areas as the “Organic Agro-food Supply Center”  for the urban areas. </a:t>
            </a:r>
          </a:p>
          <a:p>
            <a:pPr algn="just"/>
            <a:r>
              <a:rPr lang="en-US" sz="2400" dirty="0">
                <a:solidFill>
                  <a:schemeClr val="tx1"/>
                </a:solidFill>
              </a:rPr>
              <a:t>These types of practices lead us to one specific question – what are and will be the dominating issues in the rural development practices? </a:t>
            </a:r>
          </a:p>
        </p:txBody>
      </p:sp>
    </p:spTree>
    <p:extLst>
      <p:ext uri="{BB962C8B-B14F-4D97-AF65-F5344CB8AC3E}">
        <p14:creationId xmlns:p14="http://schemas.microsoft.com/office/powerpoint/2010/main" val="348526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9954"/>
            <a:ext cx="8596668" cy="609600"/>
          </a:xfrm>
        </p:spPr>
        <p:txBody>
          <a:bodyPr>
            <a:normAutofit fontScale="90000"/>
          </a:bodyPr>
          <a:lstStyle/>
          <a:p>
            <a:r>
              <a:rPr lang="en-US" b="1" dirty="0">
                <a:solidFill>
                  <a:srgbClr val="002060"/>
                </a:solidFill>
              </a:rPr>
              <a:t>Transformation 1: Globalization</a:t>
            </a:r>
          </a:p>
        </p:txBody>
      </p:sp>
      <p:sp>
        <p:nvSpPr>
          <p:cNvPr id="3" name="Content Placeholder 2"/>
          <p:cNvSpPr>
            <a:spLocks noGrp="1"/>
          </p:cNvSpPr>
          <p:nvPr>
            <p:ph idx="1"/>
          </p:nvPr>
        </p:nvSpPr>
        <p:spPr>
          <a:xfrm>
            <a:off x="457200" y="5360558"/>
            <a:ext cx="11582400" cy="1545883"/>
          </a:xfrm>
        </p:spPr>
        <p:txBody>
          <a:bodyPr>
            <a:normAutofit/>
          </a:bodyPr>
          <a:lstStyle/>
          <a:p>
            <a:pPr marL="0" indent="0" algn="just">
              <a:buNone/>
            </a:pPr>
            <a:r>
              <a:rPr lang="en-US" sz="2000" dirty="0">
                <a:solidFill>
                  <a:srgbClr val="002060"/>
                </a:solidFill>
              </a:rPr>
              <a:t>As an effect of globalization and rapid industrialization, deforestation in the Asia-Pacific region has emerged as a growing menace and potential threat not only to the rural population but also to the ecology, bio-diversity and climate (Waliullah, 1996, cited in </a:t>
            </a:r>
            <a:r>
              <a:rPr lang="en-US" sz="2000" dirty="0" err="1">
                <a:solidFill>
                  <a:srgbClr val="002060"/>
                </a:solidFill>
              </a:rPr>
              <a:t>Quddus</a:t>
            </a:r>
            <a:r>
              <a:rPr lang="en-US" sz="2000" dirty="0">
                <a:solidFill>
                  <a:srgbClr val="002060"/>
                </a:solidFill>
              </a:rPr>
              <a:t> et. al., 1996: 89). </a:t>
            </a:r>
          </a:p>
        </p:txBody>
      </p:sp>
      <p:sp>
        <p:nvSpPr>
          <p:cNvPr id="7" name="TextBox 6">
            <a:extLst>
              <a:ext uri="{FF2B5EF4-FFF2-40B4-BE49-F238E27FC236}">
                <a16:creationId xmlns:a16="http://schemas.microsoft.com/office/drawing/2014/main" id="{720C2C83-D2B2-08BE-0159-3186C93B51EA}"/>
              </a:ext>
            </a:extLst>
          </p:cNvPr>
          <p:cNvSpPr txBox="1"/>
          <p:nvPr/>
        </p:nvSpPr>
        <p:spPr>
          <a:xfrm>
            <a:off x="500576" y="1094112"/>
            <a:ext cx="10567702" cy="369332"/>
          </a:xfrm>
          <a:prstGeom prst="rect">
            <a:avLst/>
          </a:prstGeom>
          <a:noFill/>
        </p:spPr>
        <p:txBody>
          <a:bodyPr wrap="square">
            <a:spAutoFit/>
          </a:bodyPr>
          <a:lstStyle/>
          <a:p>
            <a:r>
              <a:rPr lang="en-US" b="1" dirty="0">
                <a:solidFill>
                  <a:srgbClr val="002060"/>
                </a:solidFill>
              </a:rPr>
              <a:t>Extent of Globalization’s Penetration into the Bangladesh Economy (Million US Dollar)</a:t>
            </a:r>
          </a:p>
        </p:txBody>
      </p:sp>
      <p:pic>
        <p:nvPicPr>
          <p:cNvPr id="9" name="Picture 8">
            <a:extLst>
              <a:ext uri="{FF2B5EF4-FFF2-40B4-BE49-F238E27FC236}">
                <a16:creationId xmlns:a16="http://schemas.microsoft.com/office/drawing/2014/main" id="{05CF6D99-07FA-64DD-D3DF-B90CD4B34A1F}"/>
              </a:ext>
            </a:extLst>
          </p:cNvPr>
          <p:cNvPicPr>
            <a:picLocks noChangeAspect="1"/>
          </p:cNvPicPr>
          <p:nvPr/>
        </p:nvPicPr>
        <p:blipFill>
          <a:blip r:embed="rId2"/>
          <a:stretch>
            <a:fillRect/>
          </a:stretch>
        </p:blipFill>
        <p:spPr>
          <a:xfrm>
            <a:off x="533400" y="1497441"/>
            <a:ext cx="11430000" cy="3684159"/>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737</TotalTime>
  <Words>2641</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Trebuchet MS</vt:lpstr>
      <vt:lpstr>Wingdings</vt:lpstr>
      <vt:lpstr>Wingdings 3</vt:lpstr>
      <vt:lpstr>Facet</vt:lpstr>
      <vt:lpstr>The Future of Rural Development</vt:lpstr>
      <vt:lpstr>Objectives of the Class</vt:lpstr>
      <vt:lpstr>The Concept of Rural Transformation</vt:lpstr>
      <vt:lpstr>I. Economic factors  Globalization: Globalization has led to increased economic integration between rural and urban areas, as well as between rural areas in different countries. This has created new opportunities for rural businesses and entrepreneurs, but it has also made rural areas more vulnerable to economic shocks.  Industrialization: Industrialization has led to a decline in the share of the population employed in agriculture and a rise in the share employed in non-farm sectors. This has transformed rural economies and created new employment opportunities for rural residents.  Technological change: Technological change has had a major impact on rural economies. For example, the introduction of high-yielding crop varieties and new farming technologies has led to increased agricultural productivity. However, technological change has also led to job displacement in some rural sectors.  </vt:lpstr>
      <vt:lpstr>II. Social factors  Education: Improved education levels have led to a more skilled rural workforce and have helped to reduce poverty and inequality in rural areas. Education has also helped to raise people's aspirations and has made them more open to change.  Infrastructure: Improved infrastructure, such as roads, electricity, and telecommunications, has made it easier for rural businesses to access markets and for rural residents to access essential services. Infrastructure has also helped to connect rural areas to urban areas and to the global economy.  Institutions: Strong institutions, such as land tenure security, financial institutions, and producer organizations, can play a key role in supporting rural transformation. Institutions can help to reduce risk, provide access to credit, and facilitate market access for rural businesses and farmers. </vt:lpstr>
      <vt:lpstr>III. Environmental factors  Climate change: Climate change is a major threat to rural areas, particularly in developing countries. Climate change is already having a negative impact on agricultural productivity and is increasing the risk of extreme weather events, such as droughts and floods.  Natural resource degradation: Natural resource degradation, such as soil erosion and deforestation, is another major challenge for rural areas. Natural resource degradation can reduce agricultural productivity and make rural communities more vulnerable to poverty and food insecurity.</vt:lpstr>
      <vt:lpstr>Why we are studying about the future Now?</vt:lpstr>
      <vt:lpstr>Transformation in Rural Development Thinking:  Why Study Only Eight Transformations?</vt:lpstr>
      <vt:lpstr>Transformation 1: Globalization</vt:lpstr>
      <vt:lpstr>Transformation 1: Globalization</vt:lpstr>
      <vt:lpstr>Transformation 2: Connectivity</vt:lpstr>
      <vt:lpstr>Transformation 3: Consumption Patterns</vt:lpstr>
      <vt:lpstr>Transformation 4:  Ecological Decline &amp; Resource Scarcity</vt:lpstr>
      <vt:lpstr>Transformation 5: Population Dynamics</vt:lpstr>
      <vt:lpstr>Transformation 6: Urbanization</vt:lpstr>
      <vt:lpstr>Transformation 7: Technology Development</vt:lpstr>
      <vt:lpstr>Transformation 7: Technology Development</vt:lpstr>
      <vt:lpstr>Transformation 8: Prosperity</vt:lpstr>
      <vt:lpstr>Transformation 8: Prosperity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Rural Development</dc:title>
  <dc:creator>Probook</dc:creator>
  <cp:lastModifiedBy>FHS</cp:lastModifiedBy>
  <cp:revision>14</cp:revision>
  <dcterms:created xsi:type="dcterms:W3CDTF">2019-04-02T05:28:42Z</dcterms:created>
  <dcterms:modified xsi:type="dcterms:W3CDTF">2023-10-27T05:35:38Z</dcterms:modified>
</cp:coreProperties>
</file>