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3" r:id="rId5"/>
    <p:sldId id="265" r:id="rId6"/>
    <p:sldId id="264" r:id="rId7"/>
    <p:sldId id="266" r:id="rId8"/>
    <p:sldId id="267" r:id="rId9"/>
    <p:sldId id="268" r:id="rId10"/>
    <p:sldId id="269" r:id="rId11"/>
    <p:sldId id="258"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11/16/23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11/16/23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EAB34-FCD5-86EC-3DC4-8F3C42D76662}"/>
              </a:ext>
            </a:extLst>
          </p:cNvPr>
          <p:cNvSpPr>
            <a:spLocks noGrp="1"/>
          </p:cNvSpPr>
          <p:nvPr>
            <p:ph type="ctrTitle"/>
          </p:nvPr>
        </p:nvSpPr>
        <p:spPr/>
        <p:txBody>
          <a:bodyPr/>
          <a:lstStyle/>
          <a:p>
            <a:r>
              <a:rPr lang="en-GB" b="1" dirty="0"/>
              <a:t>KhatIYAN </a:t>
            </a:r>
            <a:endParaRPr lang="en-BD" b="1" dirty="0"/>
          </a:p>
        </p:txBody>
      </p:sp>
      <p:sp>
        <p:nvSpPr>
          <p:cNvPr id="3" name="Subtitle 2">
            <a:extLst>
              <a:ext uri="{FF2B5EF4-FFF2-40B4-BE49-F238E27FC236}">
                <a16:creationId xmlns:a16="http://schemas.microsoft.com/office/drawing/2014/main" id="{9E46F5BE-4AF7-8D4F-8668-AA1E7163BE6A}"/>
              </a:ext>
            </a:extLst>
          </p:cNvPr>
          <p:cNvSpPr>
            <a:spLocks noGrp="1"/>
          </p:cNvSpPr>
          <p:nvPr>
            <p:ph type="subTitle" idx="1"/>
          </p:nvPr>
        </p:nvSpPr>
        <p:spPr/>
        <p:txBody>
          <a:bodyPr/>
          <a:lstStyle/>
          <a:p>
            <a:endParaRPr lang="en-BD"/>
          </a:p>
        </p:txBody>
      </p:sp>
    </p:spTree>
    <p:extLst>
      <p:ext uri="{BB962C8B-B14F-4D97-AF65-F5344CB8AC3E}">
        <p14:creationId xmlns:p14="http://schemas.microsoft.com/office/powerpoint/2010/main" val="466226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465B-1802-80D7-F656-2E36D9848733}"/>
              </a:ext>
            </a:extLst>
          </p:cNvPr>
          <p:cNvSpPr>
            <a:spLocks noGrp="1"/>
          </p:cNvSpPr>
          <p:nvPr>
            <p:ph type="title"/>
          </p:nvPr>
        </p:nvSpPr>
        <p:spPr/>
        <p:txBody>
          <a:bodyPr/>
          <a:lstStyle/>
          <a:p>
            <a:endParaRPr lang="en-BD"/>
          </a:p>
        </p:txBody>
      </p:sp>
      <p:pic>
        <p:nvPicPr>
          <p:cNvPr id="6" name="Content Placeholder 5">
            <a:extLst>
              <a:ext uri="{FF2B5EF4-FFF2-40B4-BE49-F238E27FC236}">
                <a16:creationId xmlns:a16="http://schemas.microsoft.com/office/drawing/2014/main" id="{717C7786-B601-077C-3CDF-A2DF7E0C7121}"/>
              </a:ext>
            </a:extLst>
          </p:cNvPr>
          <p:cNvPicPr>
            <a:picLocks noGrp="1" noChangeAspect="1"/>
          </p:cNvPicPr>
          <p:nvPr>
            <p:ph idx="1"/>
          </p:nvPr>
        </p:nvPicPr>
        <p:blipFill>
          <a:blip r:embed="rId2"/>
          <a:stretch>
            <a:fillRect/>
          </a:stretch>
        </p:blipFill>
        <p:spPr>
          <a:xfrm>
            <a:off x="1451580" y="804520"/>
            <a:ext cx="9603274" cy="4679926"/>
          </a:xfrm>
          <a:prstGeom prst="rect">
            <a:avLst/>
          </a:prstGeom>
        </p:spPr>
      </p:pic>
    </p:spTree>
    <p:extLst>
      <p:ext uri="{BB962C8B-B14F-4D97-AF65-F5344CB8AC3E}">
        <p14:creationId xmlns:p14="http://schemas.microsoft.com/office/powerpoint/2010/main" val="2630092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4022B-DDF1-A821-33AE-BE883AB19196}"/>
              </a:ext>
            </a:extLst>
          </p:cNvPr>
          <p:cNvSpPr>
            <a:spLocks noGrp="1"/>
          </p:cNvSpPr>
          <p:nvPr>
            <p:ph type="title"/>
          </p:nvPr>
        </p:nvSpPr>
        <p:spPr/>
        <p:txBody>
          <a:bodyPr/>
          <a:lstStyle/>
          <a:p>
            <a:endParaRPr lang="en-BD"/>
          </a:p>
        </p:txBody>
      </p:sp>
      <p:sp>
        <p:nvSpPr>
          <p:cNvPr id="3" name="Content Placeholder 2">
            <a:extLst>
              <a:ext uri="{FF2B5EF4-FFF2-40B4-BE49-F238E27FC236}">
                <a16:creationId xmlns:a16="http://schemas.microsoft.com/office/drawing/2014/main" id="{694BFBF4-6DD6-A97A-4EC9-FB1A2BC7174B}"/>
              </a:ext>
            </a:extLst>
          </p:cNvPr>
          <p:cNvSpPr>
            <a:spLocks noGrp="1"/>
          </p:cNvSpPr>
          <p:nvPr>
            <p:ph idx="1"/>
          </p:nvPr>
        </p:nvSpPr>
        <p:spPr/>
        <p:txBody>
          <a:bodyPr>
            <a:normAutofit fontScale="55000" lnSpcReduction="20000"/>
          </a:bodyPr>
          <a:lstStyle/>
          <a:p>
            <a:pPr fontAlgn="base"/>
            <a:r>
              <a:rPr lang="en-GB" b="1" i="0" u="none" strike="noStrike" dirty="0">
                <a:solidFill>
                  <a:srgbClr val="333333"/>
                </a:solidFill>
                <a:effectLst/>
                <a:latin typeface="inherit"/>
              </a:rPr>
              <a:t>How to identify Different types of </a:t>
            </a:r>
            <a:r>
              <a:rPr lang="en-GB" b="1" i="0" u="none" strike="noStrike" dirty="0" err="1">
                <a:solidFill>
                  <a:srgbClr val="333333"/>
                </a:solidFill>
                <a:effectLst/>
                <a:latin typeface="inherit"/>
              </a:rPr>
              <a:t>Khatiyan</a:t>
            </a:r>
            <a:r>
              <a:rPr lang="en-GB" b="1" i="0" u="none" strike="noStrike" dirty="0">
                <a:solidFill>
                  <a:srgbClr val="333333"/>
                </a:solidFill>
                <a:effectLst/>
                <a:latin typeface="inherit"/>
              </a:rPr>
              <a:t> </a:t>
            </a:r>
            <a:r>
              <a:rPr lang="en-GB" b="0" i="0" u="none" strike="noStrike" dirty="0">
                <a:solidFill>
                  <a:srgbClr val="000000"/>
                </a:solidFill>
                <a:effectLst/>
                <a:latin typeface="kalpurushregular"/>
              </a:rPr>
              <a:t>:</a:t>
            </a:r>
          </a:p>
          <a:p>
            <a:pPr fontAlgn="base"/>
            <a:r>
              <a:rPr lang="en-GB" b="1" i="0" u="none" strike="noStrike" dirty="0">
                <a:solidFill>
                  <a:srgbClr val="333333"/>
                </a:solidFill>
                <a:effectLst/>
                <a:latin typeface="inherit"/>
              </a:rPr>
              <a:t>RS </a:t>
            </a:r>
            <a:r>
              <a:rPr lang="en-GB" b="1" i="0" u="none" strike="noStrike" dirty="0" err="1">
                <a:solidFill>
                  <a:srgbClr val="333333"/>
                </a:solidFill>
                <a:effectLst/>
                <a:latin typeface="inherit"/>
              </a:rPr>
              <a:t>Khatiyan</a:t>
            </a:r>
            <a:r>
              <a:rPr lang="en-GB" b="0" i="0" u="none" strike="noStrike" dirty="0">
                <a:solidFill>
                  <a:srgbClr val="000000"/>
                </a:solidFill>
                <a:effectLst/>
                <a:latin typeface="kalpurushregular"/>
              </a:rPr>
              <a:t> : 1. Vertical and it has two pages.</a:t>
            </a:r>
          </a:p>
          <a:p>
            <a:pPr fontAlgn="base"/>
            <a:r>
              <a:rPr lang="en-GB" b="0" i="0" u="none" strike="noStrike" dirty="0">
                <a:solidFill>
                  <a:srgbClr val="000000"/>
                </a:solidFill>
                <a:effectLst/>
                <a:latin typeface="kalpurushregular"/>
              </a:rPr>
              <a:t>2. The name of the district, </a:t>
            </a:r>
            <a:r>
              <a:rPr lang="en-GB" b="0" i="0" u="none" strike="noStrike" dirty="0" err="1">
                <a:solidFill>
                  <a:srgbClr val="000000"/>
                </a:solidFill>
                <a:effectLst/>
                <a:latin typeface="kalpurushregular"/>
              </a:rPr>
              <a:t>Mouja</a:t>
            </a:r>
            <a:r>
              <a:rPr lang="en-GB" b="0" i="0" u="none" strike="noStrike" dirty="0">
                <a:solidFill>
                  <a:srgbClr val="000000"/>
                </a:solidFill>
                <a:effectLst/>
                <a:latin typeface="kalpurushregular"/>
              </a:rPr>
              <a:t> and number of </a:t>
            </a:r>
            <a:r>
              <a:rPr lang="en-GB" b="0" i="0" u="none" strike="noStrike" dirty="0" err="1">
                <a:solidFill>
                  <a:srgbClr val="000000"/>
                </a:solidFill>
                <a:effectLst/>
                <a:latin typeface="kalpurushregular"/>
              </a:rPr>
              <a:t>khatiyan</a:t>
            </a:r>
            <a:r>
              <a:rPr lang="en-GB" b="0" i="0" u="none" strike="noStrike" dirty="0">
                <a:solidFill>
                  <a:srgbClr val="000000"/>
                </a:solidFill>
                <a:effectLst/>
                <a:latin typeface="kalpurushregular"/>
              </a:rPr>
              <a:t> is </a:t>
            </a:r>
            <a:r>
              <a:rPr lang="en-GB" b="0" i="0" u="none" strike="noStrike" dirty="0" err="1">
                <a:solidFill>
                  <a:srgbClr val="000000"/>
                </a:solidFill>
                <a:effectLst/>
                <a:latin typeface="kalpurushregular"/>
              </a:rPr>
              <a:t>witten</a:t>
            </a:r>
            <a:r>
              <a:rPr lang="en-GB" b="0" i="0" u="none" strike="noStrike" dirty="0">
                <a:solidFill>
                  <a:srgbClr val="000000"/>
                </a:solidFill>
                <a:effectLst/>
                <a:latin typeface="kalpurushregular"/>
              </a:rPr>
              <a:t> on the top of the first page of this </a:t>
            </a:r>
            <a:r>
              <a:rPr lang="en-GB" b="0" i="0" u="none" strike="noStrike" dirty="0" err="1">
                <a:solidFill>
                  <a:srgbClr val="000000"/>
                </a:solidFill>
                <a:effectLst/>
                <a:latin typeface="kalpurushregular"/>
              </a:rPr>
              <a:t>Khatiyan</a:t>
            </a:r>
            <a:r>
              <a:rPr lang="en-GB" b="0" i="0" u="none" strike="noStrike" dirty="0">
                <a:solidFill>
                  <a:srgbClr val="000000"/>
                </a:solidFill>
                <a:effectLst/>
                <a:latin typeface="kalpurushregular"/>
              </a:rPr>
              <a:t>.</a:t>
            </a:r>
          </a:p>
          <a:p>
            <a:pPr fontAlgn="base"/>
            <a:r>
              <a:rPr lang="en-GB" b="0" i="0" u="none" strike="noStrike" dirty="0">
                <a:solidFill>
                  <a:srgbClr val="000000"/>
                </a:solidFill>
                <a:effectLst/>
                <a:latin typeface="kalpurushregular"/>
              </a:rPr>
              <a:t>3. “According to Section 105/106/108/109…” this is written at the bottom of the first page.</a:t>
            </a:r>
          </a:p>
          <a:p>
            <a:pPr fontAlgn="base"/>
            <a:r>
              <a:rPr lang="en-GB" b="0" i="0" u="none" strike="noStrike" dirty="0">
                <a:solidFill>
                  <a:srgbClr val="000000"/>
                </a:solidFill>
                <a:effectLst/>
                <a:latin typeface="kalpurushregular"/>
              </a:rPr>
              <a:t>4. “Possessor of north frontier” is the second column of second page.</a:t>
            </a:r>
          </a:p>
          <a:p>
            <a:pPr fontAlgn="base"/>
            <a:r>
              <a:rPr lang="en-GB" b="0" i="0" u="none" strike="noStrike" dirty="0">
                <a:solidFill>
                  <a:srgbClr val="000000"/>
                </a:solidFill>
                <a:effectLst/>
                <a:latin typeface="kalpurushregular"/>
              </a:rPr>
              <a:t>5. The owners are mentioned in different groups and this groups are marked by Bengali alphabet.</a:t>
            </a:r>
          </a:p>
          <a:p>
            <a:pPr fontAlgn="base"/>
            <a:r>
              <a:rPr lang="en-GB" b="1" dirty="0">
                <a:solidFill>
                  <a:srgbClr val="333333"/>
                </a:solidFill>
                <a:latin typeface="inherit"/>
              </a:rPr>
              <a:t>SA</a:t>
            </a:r>
            <a:r>
              <a:rPr lang="en-GB" b="1" i="0" u="none" strike="noStrike" dirty="0">
                <a:solidFill>
                  <a:srgbClr val="333333"/>
                </a:solidFill>
                <a:effectLst/>
                <a:latin typeface="inherit"/>
              </a:rPr>
              <a:t> </a:t>
            </a:r>
            <a:r>
              <a:rPr lang="en-GB" b="1" i="0" u="none" strike="noStrike" dirty="0" err="1">
                <a:solidFill>
                  <a:srgbClr val="333333"/>
                </a:solidFill>
                <a:effectLst/>
                <a:latin typeface="inherit"/>
              </a:rPr>
              <a:t>Khatiyan</a:t>
            </a:r>
            <a:r>
              <a:rPr lang="en-GB" b="0" i="0" u="none" strike="noStrike" dirty="0">
                <a:solidFill>
                  <a:srgbClr val="000000"/>
                </a:solidFill>
                <a:effectLst/>
                <a:latin typeface="kalpurushregular"/>
              </a:rPr>
              <a:t> : 1. Vertical and it has two pages.</a:t>
            </a:r>
          </a:p>
          <a:p>
            <a:pPr fontAlgn="base"/>
            <a:r>
              <a:rPr lang="en-GB" b="0" i="0" u="none" strike="noStrike" dirty="0">
                <a:solidFill>
                  <a:srgbClr val="000000"/>
                </a:solidFill>
                <a:effectLst/>
                <a:latin typeface="kalpurushregular"/>
              </a:rPr>
              <a:t>2. The name of the district, </a:t>
            </a:r>
            <a:r>
              <a:rPr lang="en-GB" b="0" i="0" u="none" strike="noStrike" dirty="0" err="1">
                <a:solidFill>
                  <a:srgbClr val="000000"/>
                </a:solidFill>
                <a:effectLst/>
                <a:latin typeface="kalpurushregular"/>
              </a:rPr>
              <a:t>Mouja</a:t>
            </a:r>
            <a:r>
              <a:rPr lang="en-GB" b="0" i="0" u="none" strike="noStrike" dirty="0">
                <a:solidFill>
                  <a:srgbClr val="000000"/>
                </a:solidFill>
                <a:effectLst/>
                <a:latin typeface="kalpurushregular"/>
              </a:rPr>
              <a:t> and number of </a:t>
            </a:r>
            <a:r>
              <a:rPr lang="en-GB" b="0" i="0" u="none" strike="noStrike" dirty="0" err="1">
                <a:solidFill>
                  <a:srgbClr val="000000"/>
                </a:solidFill>
                <a:effectLst/>
                <a:latin typeface="kalpurushregular"/>
              </a:rPr>
              <a:t>khatiyan</a:t>
            </a:r>
            <a:r>
              <a:rPr lang="en-GB" b="0" i="0" u="none" strike="noStrike" dirty="0">
                <a:solidFill>
                  <a:srgbClr val="000000"/>
                </a:solidFill>
                <a:effectLst/>
                <a:latin typeface="kalpurushregular"/>
              </a:rPr>
              <a:t> is </a:t>
            </a:r>
            <a:r>
              <a:rPr lang="en-GB" b="0" i="0" u="none" strike="noStrike" dirty="0" err="1">
                <a:solidFill>
                  <a:srgbClr val="000000"/>
                </a:solidFill>
                <a:effectLst/>
                <a:latin typeface="kalpurushregular"/>
              </a:rPr>
              <a:t>witten</a:t>
            </a:r>
            <a:r>
              <a:rPr lang="en-GB" b="0" i="0" u="none" strike="noStrike" dirty="0">
                <a:solidFill>
                  <a:srgbClr val="000000"/>
                </a:solidFill>
                <a:effectLst/>
                <a:latin typeface="kalpurushregular"/>
              </a:rPr>
              <a:t> on the top of the first page of this </a:t>
            </a:r>
            <a:r>
              <a:rPr lang="en-GB" b="0" i="0" u="none" strike="noStrike" dirty="0" err="1">
                <a:solidFill>
                  <a:srgbClr val="000000"/>
                </a:solidFill>
                <a:effectLst/>
                <a:latin typeface="kalpurushregular"/>
              </a:rPr>
              <a:t>Khatiyan</a:t>
            </a:r>
            <a:r>
              <a:rPr lang="en-GB" b="0" i="0" u="none" strike="noStrike" dirty="0">
                <a:solidFill>
                  <a:srgbClr val="000000"/>
                </a:solidFill>
                <a:effectLst/>
                <a:latin typeface="kalpurushregular"/>
              </a:rPr>
              <a:t>. Besides RS </a:t>
            </a:r>
            <a:r>
              <a:rPr lang="en-GB" b="0" i="0" u="none" strike="noStrike" dirty="0" err="1">
                <a:solidFill>
                  <a:srgbClr val="000000"/>
                </a:solidFill>
                <a:effectLst/>
                <a:latin typeface="kalpurushregular"/>
              </a:rPr>
              <a:t>Khatiyan</a:t>
            </a:r>
            <a:r>
              <a:rPr lang="en-GB" b="0" i="0" u="none" strike="noStrike" dirty="0">
                <a:solidFill>
                  <a:srgbClr val="000000"/>
                </a:solidFill>
                <a:effectLst/>
                <a:latin typeface="kalpurushregular"/>
              </a:rPr>
              <a:t> number is mentioned over the SA </a:t>
            </a:r>
            <a:r>
              <a:rPr lang="en-GB" b="0" i="0" u="none" strike="noStrike" dirty="0" err="1">
                <a:solidFill>
                  <a:srgbClr val="000000"/>
                </a:solidFill>
                <a:effectLst/>
                <a:latin typeface="kalpurushregular"/>
              </a:rPr>
              <a:t>Khatiyan</a:t>
            </a:r>
            <a:r>
              <a:rPr lang="en-GB" b="0" i="0" u="none" strike="noStrike" dirty="0">
                <a:solidFill>
                  <a:srgbClr val="000000"/>
                </a:solidFill>
                <a:effectLst/>
                <a:latin typeface="kalpurushregular"/>
              </a:rPr>
              <a:t> number.</a:t>
            </a:r>
          </a:p>
          <a:p>
            <a:pPr fontAlgn="base"/>
            <a:r>
              <a:rPr lang="en-GB" b="0" i="0" u="none" strike="noStrike" dirty="0">
                <a:solidFill>
                  <a:srgbClr val="000000"/>
                </a:solidFill>
                <a:effectLst/>
                <a:latin typeface="kalpurushregular"/>
              </a:rPr>
              <a:t>3. “According to Section 49/50/51/52 or 53…” this is written at the bottom of the first page.</a:t>
            </a:r>
          </a:p>
          <a:p>
            <a:pPr fontAlgn="base"/>
            <a:r>
              <a:rPr lang="en-GB" b="1" i="0" u="none" strike="noStrike" dirty="0">
                <a:solidFill>
                  <a:srgbClr val="333333"/>
                </a:solidFill>
                <a:effectLst/>
                <a:latin typeface="inherit"/>
              </a:rPr>
              <a:t>BS </a:t>
            </a:r>
            <a:r>
              <a:rPr lang="en-GB" b="1" i="0" u="none" strike="noStrike" dirty="0" err="1">
                <a:solidFill>
                  <a:srgbClr val="333333"/>
                </a:solidFill>
                <a:effectLst/>
                <a:latin typeface="inherit"/>
              </a:rPr>
              <a:t>Khatiyan</a:t>
            </a:r>
            <a:r>
              <a:rPr lang="en-GB" b="0" i="0" u="none" strike="noStrike" dirty="0">
                <a:solidFill>
                  <a:srgbClr val="000000"/>
                </a:solidFill>
                <a:effectLst/>
                <a:latin typeface="kalpurushregular"/>
              </a:rPr>
              <a:t> : 1. Horizontal and it has one page.</a:t>
            </a:r>
          </a:p>
          <a:p>
            <a:pPr fontAlgn="base"/>
            <a:r>
              <a:rPr lang="en-GB" b="0" i="0" u="none" strike="noStrike" dirty="0">
                <a:solidFill>
                  <a:srgbClr val="000000"/>
                </a:solidFill>
                <a:effectLst/>
                <a:latin typeface="kalpurushregular"/>
              </a:rPr>
              <a:t>2. All Columns are mentioned in the front page of this </a:t>
            </a:r>
            <a:r>
              <a:rPr lang="en-GB" b="0" i="0" u="none" strike="noStrike" dirty="0" err="1">
                <a:solidFill>
                  <a:srgbClr val="000000"/>
                </a:solidFill>
                <a:effectLst/>
                <a:latin typeface="kalpurushregular"/>
              </a:rPr>
              <a:t>khatiyan</a:t>
            </a:r>
            <a:r>
              <a:rPr lang="en-GB" b="0" i="0" u="none" strike="noStrike" dirty="0">
                <a:solidFill>
                  <a:srgbClr val="000000"/>
                </a:solidFill>
                <a:effectLst/>
                <a:latin typeface="kalpurushregular"/>
              </a:rPr>
              <a:t>.</a:t>
            </a:r>
          </a:p>
          <a:p>
            <a:endParaRPr lang="en-BD" dirty="0"/>
          </a:p>
        </p:txBody>
      </p:sp>
    </p:spTree>
    <p:extLst>
      <p:ext uri="{BB962C8B-B14F-4D97-AF65-F5344CB8AC3E}">
        <p14:creationId xmlns:p14="http://schemas.microsoft.com/office/powerpoint/2010/main" val="2804222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F8823-ED6A-4B1F-F5DE-51BD8DCADB82}"/>
              </a:ext>
            </a:extLst>
          </p:cNvPr>
          <p:cNvSpPr>
            <a:spLocks noGrp="1"/>
          </p:cNvSpPr>
          <p:nvPr>
            <p:ph type="title"/>
          </p:nvPr>
        </p:nvSpPr>
        <p:spPr/>
        <p:txBody>
          <a:bodyPr/>
          <a:lstStyle/>
          <a:p>
            <a:endParaRPr lang="en-BD"/>
          </a:p>
        </p:txBody>
      </p:sp>
      <p:sp>
        <p:nvSpPr>
          <p:cNvPr id="3" name="Content Placeholder 2">
            <a:extLst>
              <a:ext uri="{FF2B5EF4-FFF2-40B4-BE49-F238E27FC236}">
                <a16:creationId xmlns:a16="http://schemas.microsoft.com/office/drawing/2014/main" id="{4BD93D91-6CCA-8AB7-08BB-CD6CF960A1A6}"/>
              </a:ext>
            </a:extLst>
          </p:cNvPr>
          <p:cNvSpPr>
            <a:spLocks noGrp="1"/>
          </p:cNvSpPr>
          <p:nvPr>
            <p:ph idx="1"/>
          </p:nvPr>
        </p:nvSpPr>
        <p:spPr/>
        <p:txBody>
          <a:bodyPr/>
          <a:lstStyle/>
          <a:p>
            <a:r>
              <a:rPr lang="en-GB" b="0" i="0" u="none" strike="noStrike" dirty="0">
                <a:solidFill>
                  <a:srgbClr val="606060"/>
                </a:solidFill>
                <a:effectLst/>
                <a:latin typeface="Open Sans" panose="020B0606030504020204" pitchFamily="34" charset="0"/>
              </a:rPr>
              <a:t>All in all, </a:t>
            </a:r>
            <a:r>
              <a:rPr lang="en-GB" b="0" i="0" u="none" strike="noStrike" dirty="0" err="1">
                <a:solidFill>
                  <a:srgbClr val="606060"/>
                </a:solidFill>
                <a:effectLst/>
                <a:latin typeface="Open Sans" panose="020B0606030504020204" pitchFamily="34" charset="0"/>
              </a:rPr>
              <a:t>khatian</a:t>
            </a:r>
            <a:r>
              <a:rPr lang="en-GB" b="0" i="0" u="none" strike="noStrike" dirty="0">
                <a:solidFill>
                  <a:srgbClr val="606060"/>
                </a:solidFill>
                <a:effectLst/>
                <a:latin typeface="Open Sans" panose="020B0606030504020204" pitchFamily="34" charset="0"/>
              </a:rPr>
              <a:t> is a very important piece of documentation that is absolutely necessary when validating the authenticity of a property’s ownership. But one thing to remember is that this document alone by any means doesn’t determine the ownership of any property. It may be a good document for possession but doesn’t create ownership or title.</a:t>
            </a:r>
            <a:endParaRPr lang="en-BD" dirty="0"/>
          </a:p>
        </p:txBody>
      </p:sp>
    </p:spTree>
    <p:extLst>
      <p:ext uri="{BB962C8B-B14F-4D97-AF65-F5344CB8AC3E}">
        <p14:creationId xmlns:p14="http://schemas.microsoft.com/office/powerpoint/2010/main" val="82487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1824-7062-C48E-F4C5-9BF0B7508F7C}"/>
              </a:ext>
            </a:extLst>
          </p:cNvPr>
          <p:cNvSpPr>
            <a:spLocks noGrp="1"/>
          </p:cNvSpPr>
          <p:nvPr>
            <p:ph type="title"/>
          </p:nvPr>
        </p:nvSpPr>
        <p:spPr/>
        <p:txBody>
          <a:bodyPr/>
          <a:lstStyle/>
          <a:p>
            <a:endParaRPr lang="en-BD"/>
          </a:p>
        </p:txBody>
      </p:sp>
      <p:sp>
        <p:nvSpPr>
          <p:cNvPr id="3" name="Content Placeholder 2">
            <a:extLst>
              <a:ext uri="{FF2B5EF4-FFF2-40B4-BE49-F238E27FC236}">
                <a16:creationId xmlns:a16="http://schemas.microsoft.com/office/drawing/2014/main" id="{A43E253E-B332-6BDE-6A37-AEB509D2A041}"/>
              </a:ext>
            </a:extLst>
          </p:cNvPr>
          <p:cNvSpPr>
            <a:spLocks noGrp="1"/>
          </p:cNvSpPr>
          <p:nvPr>
            <p:ph idx="1"/>
          </p:nvPr>
        </p:nvSpPr>
        <p:spPr/>
        <p:txBody>
          <a:bodyPr>
            <a:normAutofit/>
          </a:bodyPr>
          <a:lstStyle/>
          <a:p>
            <a:pPr algn="just"/>
            <a:r>
              <a:rPr lang="en-GB" b="0" i="0" u="none" strike="noStrike" dirty="0">
                <a:solidFill>
                  <a:srgbClr val="333333"/>
                </a:solidFill>
                <a:effectLst/>
                <a:latin typeface="SolaimanLipi"/>
              </a:rPr>
              <a:t>Generally Document for identification of land is called </a:t>
            </a:r>
            <a:r>
              <a:rPr lang="en-GB" b="0" i="0" u="none" strike="noStrike" dirty="0" err="1">
                <a:solidFill>
                  <a:srgbClr val="333333"/>
                </a:solidFill>
                <a:effectLst/>
                <a:latin typeface="SolaimanLipi"/>
              </a:rPr>
              <a:t>Khatian</a:t>
            </a:r>
            <a:r>
              <a:rPr lang="en-GB" b="0" i="0" u="none" strike="noStrike" dirty="0">
                <a:solidFill>
                  <a:srgbClr val="333333"/>
                </a:solidFill>
                <a:effectLst/>
                <a:latin typeface="SolaimanLipi"/>
              </a:rPr>
              <a:t>. </a:t>
            </a:r>
            <a:r>
              <a:rPr lang="en-GB" b="0" i="0" u="none" strike="noStrike" dirty="0" err="1">
                <a:solidFill>
                  <a:srgbClr val="333333"/>
                </a:solidFill>
                <a:effectLst/>
                <a:latin typeface="SolaimanLipi"/>
              </a:rPr>
              <a:t>Khatiyan</a:t>
            </a:r>
            <a:r>
              <a:rPr lang="en-GB" b="0" i="0" u="none" strike="noStrike" dirty="0">
                <a:solidFill>
                  <a:srgbClr val="333333"/>
                </a:solidFill>
                <a:effectLst/>
                <a:latin typeface="SolaimanLipi"/>
              </a:rPr>
              <a:t> is a </a:t>
            </a:r>
            <a:r>
              <a:rPr lang="en-GB" b="1" i="0" u="none" strike="noStrike" dirty="0">
                <a:solidFill>
                  <a:srgbClr val="333333"/>
                </a:solidFill>
                <a:effectLst/>
                <a:latin typeface="SolaimanLipi"/>
              </a:rPr>
              <a:t>“Persian”</a:t>
            </a:r>
            <a:r>
              <a:rPr lang="en-GB" b="0" i="0" u="none" strike="noStrike" dirty="0">
                <a:solidFill>
                  <a:srgbClr val="333333"/>
                </a:solidFill>
                <a:effectLst/>
                <a:latin typeface="SolaimanLipi"/>
              </a:rPr>
              <a:t>word, in English it is Called “Records of Rights” but we commonly know it as </a:t>
            </a:r>
            <a:r>
              <a:rPr lang="en-GB" b="0" i="0" u="none" strike="noStrike" dirty="0" err="1">
                <a:solidFill>
                  <a:srgbClr val="333333"/>
                </a:solidFill>
                <a:effectLst/>
                <a:latin typeface="SolaimanLipi"/>
              </a:rPr>
              <a:t>Sottolipi</a:t>
            </a:r>
            <a:r>
              <a:rPr lang="en-GB" b="0" i="0" u="none" strike="noStrike" dirty="0">
                <a:solidFill>
                  <a:srgbClr val="333333"/>
                </a:solidFill>
                <a:effectLst/>
                <a:latin typeface="SolaimanLipi"/>
              </a:rPr>
              <a:t> or </a:t>
            </a:r>
            <a:r>
              <a:rPr lang="en-GB" b="0" i="0" u="none" strike="noStrike" dirty="0" err="1">
                <a:solidFill>
                  <a:srgbClr val="333333"/>
                </a:solidFill>
                <a:effectLst/>
                <a:latin typeface="SolaimanLipi"/>
              </a:rPr>
              <a:t>Porcha</a:t>
            </a:r>
            <a:r>
              <a:rPr lang="en-GB" b="0" i="0" u="none" strike="noStrike" dirty="0">
                <a:solidFill>
                  <a:srgbClr val="333333"/>
                </a:solidFill>
                <a:effectLst/>
                <a:latin typeface="SolaimanLipi"/>
              </a:rPr>
              <a:t>. But in legal points of view Document which has been prepared through survey or mutation for the purpose of determination of Possession; Ownership &amp; Assessing Land Development Tax; is called </a:t>
            </a:r>
            <a:r>
              <a:rPr lang="en-GB" b="0" i="0" u="none" strike="noStrike" dirty="0" err="1">
                <a:solidFill>
                  <a:srgbClr val="333333"/>
                </a:solidFill>
                <a:effectLst/>
                <a:latin typeface="SolaimanLipi"/>
              </a:rPr>
              <a:t>Khatian</a:t>
            </a:r>
            <a:r>
              <a:rPr lang="en-GB" b="0" i="0" u="none" strike="noStrike" dirty="0">
                <a:solidFill>
                  <a:srgbClr val="333333"/>
                </a:solidFill>
                <a:effectLst/>
                <a:latin typeface="SolaimanLipi"/>
              </a:rPr>
              <a:t>. </a:t>
            </a:r>
            <a:r>
              <a:rPr lang="en-GB" b="0" i="0" u="none" strike="noStrike" dirty="0" err="1">
                <a:solidFill>
                  <a:srgbClr val="333333"/>
                </a:solidFill>
                <a:effectLst/>
                <a:latin typeface="SolaimanLipi"/>
              </a:rPr>
              <a:t>SoKhatiyan</a:t>
            </a:r>
            <a:r>
              <a:rPr lang="en-GB" b="0" i="0" u="none" strike="noStrike" dirty="0">
                <a:solidFill>
                  <a:srgbClr val="333333"/>
                </a:solidFill>
                <a:effectLst/>
                <a:latin typeface="SolaimanLipi"/>
              </a:rPr>
              <a:t> (Records of Rights) actually contains record of rights but this is not a deed of ownership. No one can claim ownership of any land just based on </a:t>
            </a:r>
            <a:r>
              <a:rPr lang="en-GB" b="0" i="0" u="none" strike="noStrike" dirty="0" err="1">
                <a:solidFill>
                  <a:srgbClr val="333333"/>
                </a:solidFill>
                <a:effectLst/>
                <a:latin typeface="SolaimanLipi"/>
              </a:rPr>
              <a:t>Khatian</a:t>
            </a:r>
            <a:r>
              <a:rPr lang="en-GB" b="0" i="0" u="none" strike="noStrike" dirty="0">
                <a:solidFill>
                  <a:srgbClr val="333333"/>
                </a:solidFill>
                <a:effectLst/>
                <a:latin typeface="SolaimanLipi"/>
              </a:rPr>
              <a:t>.</a:t>
            </a:r>
          </a:p>
          <a:p>
            <a:pPr algn="just" rtl="0"/>
            <a:endParaRPr lang="en-GB" b="0" i="0" u="none" strike="noStrike" dirty="0">
              <a:solidFill>
                <a:srgbClr val="282829"/>
              </a:solidFill>
              <a:effectLst/>
              <a:latin typeface="-apple-system"/>
            </a:endParaRPr>
          </a:p>
        </p:txBody>
      </p:sp>
    </p:spTree>
    <p:extLst>
      <p:ext uri="{BB962C8B-B14F-4D97-AF65-F5344CB8AC3E}">
        <p14:creationId xmlns:p14="http://schemas.microsoft.com/office/powerpoint/2010/main" val="1029297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4D5E7-63FC-95E3-B052-2818BEDA2B0C}"/>
              </a:ext>
            </a:extLst>
          </p:cNvPr>
          <p:cNvSpPr>
            <a:spLocks noGrp="1"/>
          </p:cNvSpPr>
          <p:nvPr>
            <p:ph type="title"/>
          </p:nvPr>
        </p:nvSpPr>
        <p:spPr/>
        <p:txBody>
          <a:bodyPr/>
          <a:lstStyle/>
          <a:p>
            <a:endParaRPr lang="en-BD"/>
          </a:p>
        </p:txBody>
      </p:sp>
      <p:sp>
        <p:nvSpPr>
          <p:cNvPr id="3" name="Content Placeholder 2">
            <a:extLst>
              <a:ext uri="{FF2B5EF4-FFF2-40B4-BE49-F238E27FC236}">
                <a16:creationId xmlns:a16="http://schemas.microsoft.com/office/drawing/2014/main" id="{EE5388DC-631E-CB0D-3256-AAC9D9C7F7FC}"/>
              </a:ext>
            </a:extLst>
          </p:cNvPr>
          <p:cNvSpPr>
            <a:spLocks noGrp="1"/>
          </p:cNvSpPr>
          <p:nvPr>
            <p:ph idx="1"/>
          </p:nvPr>
        </p:nvSpPr>
        <p:spPr/>
        <p:txBody>
          <a:bodyPr/>
          <a:lstStyle/>
          <a:p>
            <a:pPr fontAlgn="base"/>
            <a:r>
              <a:rPr lang="en-GB" b="1" i="0" u="none" strike="noStrike" dirty="0">
                <a:solidFill>
                  <a:srgbClr val="333333"/>
                </a:solidFill>
                <a:effectLst/>
                <a:latin typeface="inherit"/>
              </a:rPr>
              <a:t>Contents of </a:t>
            </a:r>
            <a:r>
              <a:rPr lang="en-GB" b="1" i="0" u="none" strike="noStrike" dirty="0" err="1">
                <a:solidFill>
                  <a:srgbClr val="333333"/>
                </a:solidFill>
                <a:effectLst/>
                <a:latin typeface="inherit"/>
              </a:rPr>
              <a:t>Khatiyan</a:t>
            </a:r>
            <a:endParaRPr lang="en-GB" b="0" i="0" u="none" strike="noStrike" dirty="0">
              <a:solidFill>
                <a:srgbClr val="000000"/>
              </a:solidFill>
              <a:effectLst/>
              <a:latin typeface="kalpurushregular"/>
            </a:endParaRPr>
          </a:p>
          <a:p>
            <a:pPr fontAlgn="base"/>
            <a:r>
              <a:rPr lang="en-GB" b="0" i="0" u="none" strike="noStrike" dirty="0">
                <a:solidFill>
                  <a:srgbClr val="000000"/>
                </a:solidFill>
                <a:effectLst/>
                <a:latin typeface="kalpurushregular"/>
              </a:rPr>
              <a:t>•         Rule, Tenancy Rules,</a:t>
            </a:r>
          </a:p>
          <a:p>
            <a:pPr fontAlgn="base"/>
            <a:r>
              <a:rPr lang="en-GB" b="0" i="0" u="none" strike="noStrike" dirty="0">
                <a:solidFill>
                  <a:srgbClr val="000000"/>
                </a:solidFill>
                <a:effectLst/>
                <a:latin typeface="kalpurushregular"/>
              </a:rPr>
              <a:t>–       Plot No. ---partial or complete.</a:t>
            </a:r>
          </a:p>
          <a:p>
            <a:pPr fontAlgn="base"/>
            <a:r>
              <a:rPr lang="en-GB" b="0" i="0" u="none" strike="noStrike" dirty="0">
                <a:solidFill>
                  <a:srgbClr val="000000"/>
                </a:solidFill>
                <a:effectLst/>
                <a:latin typeface="kalpurushregular"/>
              </a:rPr>
              <a:t>–       Name, father’s name, address of the owner or owners.</a:t>
            </a:r>
          </a:p>
          <a:p>
            <a:pPr fontAlgn="base"/>
            <a:r>
              <a:rPr lang="en-GB" b="0" i="0" u="none" strike="noStrike" dirty="0">
                <a:solidFill>
                  <a:srgbClr val="000000"/>
                </a:solidFill>
                <a:effectLst/>
                <a:latin typeface="kalpurushregular"/>
              </a:rPr>
              <a:t>–       Portion of a owner, total amount of land, class and nature of land, location, easement right, amount of Land Development Tax payable, mode of paying tax, rights and obligations of the tenants, rent free status etc.</a:t>
            </a:r>
          </a:p>
          <a:p>
            <a:endParaRPr lang="en-BD" dirty="0"/>
          </a:p>
        </p:txBody>
      </p:sp>
    </p:spTree>
    <p:extLst>
      <p:ext uri="{BB962C8B-B14F-4D97-AF65-F5344CB8AC3E}">
        <p14:creationId xmlns:p14="http://schemas.microsoft.com/office/powerpoint/2010/main" val="576546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EED0-F01E-76D3-BDE6-5EC853974E2A}"/>
              </a:ext>
            </a:extLst>
          </p:cNvPr>
          <p:cNvSpPr>
            <a:spLocks noGrp="1"/>
          </p:cNvSpPr>
          <p:nvPr>
            <p:ph type="title"/>
          </p:nvPr>
        </p:nvSpPr>
        <p:spPr/>
        <p:txBody>
          <a:bodyPr/>
          <a:lstStyle/>
          <a:p>
            <a:r>
              <a:rPr lang="en-GB" dirty="0"/>
              <a:t>CS </a:t>
            </a:r>
            <a:r>
              <a:rPr lang="en-GB" dirty="0" err="1"/>
              <a:t>khatiyan</a:t>
            </a:r>
            <a:endParaRPr lang="en-BD" dirty="0"/>
          </a:p>
        </p:txBody>
      </p:sp>
      <p:sp>
        <p:nvSpPr>
          <p:cNvPr id="3" name="Content Placeholder 2">
            <a:extLst>
              <a:ext uri="{FF2B5EF4-FFF2-40B4-BE49-F238E27FC236}">
                <a16:creationId xmlns:a16="http://schemas.microsoft.com/office/drawing/2014/main" id="{5C277E3C-DE56-C585-DDBD-59393104E10B}"/>
              </a:ext>
            </a:extLst>
          </p:cNvPr>
          <p:cNvSpPr>
            <a:spLocks noGrp="1"/>
          </p:cNvSpPr>
          <p:nvPr>
            <p:ph idx="1"/>
          </p:nvPr>
        </p:nvSpPr>
        <p:spPr>
          <a:xfrm>
            <a:off x="1451580" y="2015732"/>
            <a:ext cx="3991278" cy="3450613"/>
          </a:xfrm>
        </p:spPr>
        <p:txBody>
          <a:bodyPr/>
          <a:lstStyle/>
          <a:p>
            <a:pPr algn="just"/>
            <a:r>
              <a:rPr lang="en-GB" b="0" i="0" u="none" strike="noStrike" dirty="0">
                <a:solidFill>
                  <a:srgbClr val="606060"/>
                </a:solidFill>
                <a:effectLst/>
                <a:latin typeface="Open Sans" panose="020B0606030504020204" pitchFamily="34" charset="0"/>
              </a:rPr>
              <a:t>Cadastral survey or CS </a:t>
            </a:r>
            <a:r>
              <a:rPr lang="en-GB" b="0" i="0" u="none" strike="noStrike" dirty="0" err="1">
                <a:solidFill>
                  <a:srgbClr val="606060"/>
                </a:solidFill>
                <a:effectLst/>
                <a:latin typeface="Open Sans" panose="020B0606030504020204" pitchFamily="34" charset="0"/>
              </a:rPr>
              <a:t>Khatiyan</a:t>
            </a:r>
            <a:r>
              <a:rPr lang="en-GB" b="0" i="0" u="none" strike="noStrike" dirty="0">
                <a:solidFill>
                  <a:srgbClr val="606060"/>
                </a:solidFill>
                <a:effectLst/>
                <a:latin typeface="Open Sans" panose="020B0606030504020204" pitchFamily="34" charset="0"/>
              </a:rPr>
              <a:t> was initiated in </a:t>
            </a:r>
            <a:r>
              <a:rPr lang="en-GB" b="0" i="0" u="none" strike="noStrike" dirty="0" err="1">
                <a:solidFill>
                  <a:srgbClr val="606060"/>
                </a:solidFill>
                <a:effectLst/>
                <a:latin typeface="Open Sans" panose="020B0606030504020204" pitchFamily="34" charset="0"/>
              </a:rPr>
              <a:t>Ramu</a:t>
            </a:r>
            <a:r>
              <a:rPr lang="en-GB" b="0" i="0" u="none" strike="noStrike" dirty="0">
                <a:solidFill>
                  <a:srgbClr val="606060"/>
                </a:solidFill>
                <a:effectLst/>
                <a:latin typeface="Open Sans" panose="020B0606030504020204" pitchFamily="34" charset="0"/>
              </a:rPr>
              <a:t> Thana of Cox’s Bazar in 1888-89 and completed in </a:t>
            </a:r>
            <a:r>
              <a:rPr lang="en-GB" b="0" i="0" u="none" strike="noStrike" dirty="0" err="1">
                <a:solidFill>
                  <a:srgbClr val="606060"/>
                </a:solidFill>
                <a:effectLst/>
                <a:latin typeface="Open Sans" panose="020B0606030504020204" pitchFamily="34" charset="0"/>
              </a:rPr>
              <a:t>Dinajpur</a:t>
            </a:r>
            <a:r>
              <a:rPr lang="en-GB" b="0" i="0" u="none" strike="noStrike" dirty="0">
                <a:solidFill>
                  <a:srgbClr val="606060"/>
                </a:solidFill>
                <a:effectLst/>
                <a:latin typeface="Open Sans" panose="020B0606030504020204" pitchFamily="34" charset="0"/>
              </a:rPr>
              <a:t>. The survey was conducted entirely by the Survey Department under the Bengal Tenancy Act, 1885 and completed in 1940. </a:t>
            </a:r>
            <a:endParaRPr lang="en-BD" dirty="0"/>
          </a:p>
        </p:txBody>
      </p:sp>
      <p:pic>
        <p:nvPicPr>
          <p:cNvPr id="6" name="Picture 5">
            <a:extLst>
              <a:ext uri="{FF2B5EF4-FFF2-40B4-BE49-F238E27FC236}">
                <a16:creationId xmlns:a16="http://schemas.microsoft.com/office/drawing/2014/main" id="{4252849C-D2F1-2863-E6C1-C4A032733B80}"/>
              </a:ext>
            </a:extLst>
          </p:cNvPr>
          <p:cNvPicPr>
            <a:picLocks noChangeAspect="1"/>
          </p:cNvPicPr>
          <p:nvPr/>
        </p:nvPicPr>
        <p:blipFill>
          <a:blip r:embed="rId2"/>
          <a:stretch>
            <a:fillRect/>
          </a:stretch>
        </p:blipFill>
        <p:spPr>
          <a:xfrm>
            <a:off x="6332612" y="2237619"/>
            <a:ext cx="3991278" cy="3036470"/>
          </a:xfrm>
          <a:prstGeom prst="rect">
            <a:avLst/>
          </a:prstGeom>
        </p:spPr>
      </p:pic>
    </p:spTree>
    <p:extLst>
      <p:ext uri="{BB962C8B-B14F-4D97-AF65-F5344CB8AC3E}">
        <p14:creationId xmlns:p14="http://schemas.microsoft.com/office/powerpoint/2010/main" val="1746419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DD57-637B-61EC-0A20-C77DDECEB5E9}"/>
              </a:ext>
            </a:extLst>
          </p:cNvPr>
          <p:cNvSpPr>
            <a:spLocks noGrp="1"/>
          </p:cNvSpPr>
          <p:nvPr>
            <p:ph type="title"/>
          </p:nvPr>
        </p:nvSpPr>
        <p:spPr>
          <a:xfrm>
            <a:off x="1451578" y="0"/>
            <a:ext cx="9603275" cy="1049235"/>
          </a:xfrm>
        </p:spPr>
        <p:txBody>
          <a:bodyPr/>
          <a:lstStyle/>
          <a:p>
            <a:r>
              <a:rPr lang="en-GB" dirty="0"/>
              <a:t>RS </a:t>
            </a:r>
            <a:r>
              <a:rPr lang="en-GB" dirty="0" err="1"/>
              <a:t>khatiyan</a:t>
            </a:r>
            <a:endParaRPr lang="en-BD" dirty="0"/>
          </a:p>
        </p:txBody>
      </p:sp>
      <p:sp>
        <p:nvSpPr>
          <p:cNvPr id="3" name="Content Placeholder 2">
            <a:extLst>
              <a:ext uri="{FF2B5EF4-FFF2-40B4-BE49-F238E27FC236}">
                <a16:creationId xmlns:a16="http://schemas.microsoft.com/office/drawing/2014/main" id="{4AC3BA45-AA59-7F39-AB66-B82C010CE13E}"/>
              </a:ext>
            </a:extLst>
          </p:cNvPr>
          <p:cNvSpPr>
            <a:spLocks noGrp="1"/>
          </p:cNvSpPr>
          <p:nvPr>
            <p:ph idx="1"/>
          </p:nvPr>
        </p:nvSpPr>
        <p:spPr>
          <a:xfrm>
            <a:off x="1451578" y="2135138"/>
            <a:ext cx="5533570" cy="4349788"/>
          </a:xfrm>
        </p:spPr>
        <p:txBody>
          <a:bodyPr/>
          <a:lstStyle/>
          <a:p>
            <a:pPr algn="thaiDist"/>
            <a:r>
              <a:rPr lang="en-GB" b="0" i="0" u="none" strike="noStrike" dirty="0">
                <a:solidFill>
                  <a:srgbClr val="606060"/>
                </a:solidFill>
                <a:effectLst/>
                <a:latin typeface="Open Sans" panose="020B0606030504020204" pitchFamily="34" charset="0"/>
              </a:rPr>
              <a:t>After the CS </a:t>
            </a:r>
            <a:r>
              <a:rPr lang="en-GB" b="0" i="0" u="none" strike="noStrike" dirty="0" err="1">
                <a:solidFill>
                  <a:srgbClr val="606060"/>
                </a:solidFill>
                <a:effectLst/>
                <a:latin typeface="Open Sans" panose="020B0606030504020204" pitchFamily="34" charset="0"/>
              </a:rPr>
              <a:t>Khatiyan</a:t>
            </a:r>
            <a:r>
              <a:rPr lang="en-GB" b="0" i="0" u="none" strike="noStrike" dirty="0">
                <a:solidFill>
                  <a:srgbClr val="606060"/>
                </a:solidFill>
                <a:effectLst/>
                <a:latin typeface="Open Sans" panose="020B0606030504020204" pitchFamily="34" charset="0"/>
              </a:rPr>
              <a:t>, a lot of complaints had been filed against the inaccuracy of CS </a:t>
            </a:r>
            <a:r>
              <a:rPr lang="en-GB" b="0" i="0" u="none" strike="noStrike" dirty="0" err="1">
                <a:solidFill>
                  <a:srgbClr val="606060"/>
                </a:solidFill>
                <a:effectLst/>
                <a:latin typeface="Open Sans" panose="020B0606030504020204" pitchFamily="34" charset="0"/>
              </a:rPr>
              <a:t>Khatiyan</a:t>
            </a:r>
            <a:r>
              <a:rPr lang="en-GB" b="0" i="0" u="none" strike="noStrike" dirty="0">
                <a:solidFill>
                  <a:srgbClr val="606060"/>
                </a:solidFill>
                <a:effectLst/>
                <a:latin typeface="Open Sans" panose="020B0606030504020204" pitchFamily="34" charset="0"/>
              </a:rPr>
              <a:t>. But it took 50 years to issue a revision. </a:t>
            </a:r>
            <a:r>
              <a:rPr lang="en-GB" b="0" i="0" u="none" strike="noStrike" dirty="0" err="1">
                <a:solidFill>
                  <a:srgbClr val="606060"/>
                </a:solidFill>
                <a:effectLst/>
                <a:latin typeface="Open Sans" panose="020B0606030504020204" pitchFamily="34" charset="0"/>
              </a:rPr>
              <a:t>RSKhatiyan</a:t>
            </a:r>
            <a:r>
              <a:rPr lang="en-GB" b="0" i="0" u="none" strike="noStrike" dirty="0">
                <a:solidFill>
                  <a:srgbClr val="606060"/>
                </a:solidFill>
                <a:effectLst/>
                <a:latin typeface="Open Sans" panose="020B0606030504020204" pitchFamily="34" charset="0"/>
              </a:rPr>
              <a:t> or </a:t>
            </a:r>
            <a:r>
              <a:rPr lang="en-GB" b="0" i="0" u="none" strike="noStrike" dirty="0" err="1">
                <a:solidFill>
                  <a:srgbClr val="606060"/>
                </a:solidFill>
                <a:effectLst/>
                <a:latin typeface="Open Sans" panose="020B0606030504020204" pitchFamily="34" charset="0"/>
              </a:rPr>
              <a:t>Rivisional</a:t>
            </a:r>
            <a:r>
              <a:rPr lang="en-GB" b="0" i="0" u="none" strike="noStrike" dirty="0">
                <a:solidFill>
                  <a:srgbClr val="606060"/>
                </a:solidFill>
                <a:effectLst/>
                <a:latin typeface="Open Sans" panose="020B0606030504020204" pitchFamily="34" charset="0"/>
              </a:rPr>
              <a:t> survey was conducted to revise the C.S. record. It was started in the Chittagong district and the purpose of this survey is to update the amount of land, owner’s name, and possessor’s name. Which in turn made it more authentic than the CS </a:t>
            </a:r>
            <a:r>
              <a:rPr lang="en-GB" b="0" i="0" u="none" strike="noStrike" dirty="0" err="1">
                <a:solidFill>
                  <a:srgbClr val="606060"/>
                </a:solidFill>
                <a:effectLst/>
                <a:latin typeface="Open Sans" panose="020B0606030504020204" pitchFamily="34" charset="0"/>
              </a:rPr>
              <a:t>khatiyan</a:t>
            </a:r>
            <a:r>
              <a:rPr lang="en-GB" b="0" i="0" u="none" strike="noStrike" dirty="0">
                <a:solidFill>
                  <a:srgbClr val="606060"/>
                </a:solidFill>
                <a:effectLst/>
                <a:latin typeface="Open Sans" panose="020B0606030504020204" pitchFamily="34" charset="0"/>
              </a:rPr>
              <a:t>.</a:t>
            </a:r>
            <a:endParaRPr lang="en-BD" dirty="0"/>
          </a:p>
        </p:txBody>
      </p:sp>
      <p:pic>
        <p:nvPicPr>
          <p:cNvPr id="6" name="Picture 5">
            <a:extLst>
              <a:ext uri="{FF2B5EF4-FFF2-40B4-BE49-F238E27FC236}">
                <a16:creationId xmlns:a16="http://schemas.microsoft.com/office/drawing/2014/main" id="{F42EC3E4-3EF0-1ACE-5582-B6A85F1B78DA}"/>
              </a:ext>
            </a:extLst>
          </p:cNvPr>
          <p:cNvPicPr>
            <a:picLocks noChangeAspect="1"/>
          </p:cNvPicPr>
          <p:nvPr/>
        </p:nvPicPr>
        <p:blipFill>
          <a:blip r:embed="rId2"/>
          <a:stretch>
            <a:fillRect/>
          </a:stretch>
        </p:blipFill>
        <p:spPr>
          <a:xfrm>
            <a:off x="7408334" y="2135138"/>
            <a:ext cx="4197459" cy="3741813"/>
          </a:xfrm>
          <a:prstGeom prst="rect">
            <a:avLst/>
          </a:prstGeom>
        </p:spPr>
      </p:pic>
    </p:spTree>
    <p:extLst>
      <p:ext uri="{BB962C8B-B14F-4D97-AF65-F5344CB8AC3E}">
        <p14:creationId xmlns:p14="http://schemas.microsoft.com/office/powerpoint/2010/main" val="1758638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46FF-8E4B-535C-E2B6-598E3237889E}"/>
              </a:ext>
            </a:extLst>
          </p:cNvPr>
          <p:cNvSpPr>
            <a:spLocks noGrp="1"/>
          </p:cNvSpPr>
          <p:nvPr>
            <p:ph type="title"/>
          </p:nvPr>
        </p:nvSpPr>
        <p:spPr/>
        <p:txBody>
          <a:bodyPr/>
          <a:lstStyle/>
          <a:p>
            <a:r>
              <a:rPr lang="en-GB" dirty="0"/>
              <a:t>SA </a:t>
            </a:r>
            <a:r>
              <a:rPr lang="en-GB" dirty="0" err="1"/>
              <a:t>khatiyan</a:t>
            </a:r>
            <a:endParaRPr lang="en-BD" dirty="0"/>
          </a:p>
        </p:txBody>
      </p:sp>
      <p:sp>
        <p:nvSpPr>
          <p:cNvPr id="3" name="Content Placeholder 2">
            <a:extLst>
              <a:ext uri="{FF2B5EF4-FFF2-40B4-BE49-F238E27FC236}">
                <a16:creationId xmlns:a16="http://schemas.microsoft.com/office/drawing/2014/main" id="{35428F8F-ACD9-0194-BB50-004B9D630EDE}"/>
              </a:ext>
            </a:extLst>
          </p:cNvPr>
          <p:cNvSpPr>
            <a:spLocks noGrp="1"/>
          </p:cNvSpPr>
          <p:nvPr>
            <p:ph idx="1"/>
          </p:nvPr>
        </p:nvSpPr>
        <p:spPr/>
        <p:txBody>
          <a:bodyPr/>
          <a:lstStyle/>
          <a:p>
            <a:pPr algn="just"/>
            <a:r>
              <a:rPr lang="en-GB" b="0" i="0" u="none" strike="noStrike" dirty="0">
                <a:solidFill>
                  <a:srgbClr val="606060"/>
                </a:solidFill>
                <a:effectLst/>
                <a:latin typeface="Open Sans" panose="020B0606030504020204" pitchFamily="34" charset="0"/>
              </a:rPr>
              <a:t>This </a:t>
            </a:r>
            <a:r>
              <a:rPr lang="en-GB" b="0" i="0" u="none" strike="noStrike" dirty="0" err="1">
                <a:solidFill>
                  <a:srgbClr val="606060"/>
                </a:solidFill>
                <a:effectLst/>
                <a:latin typeface="Open Sans" panose="020B0606030504020204" pitchFamily="34" charset="0"/>
              </a:rPr>
              <a:t>Khatiyan</a:t>
            </a:r>
            <a:r>
              <a:rPr lang="en-GB" b="0" i="0" u="none" strike="noStrike" dirty="0">
                <a:solidFill>
                  <a:srgbClr val="606060"/>
                </a:solidFill>
                <a:effectLst/>
                <a:latin typeface="Open Sans" panose="020B0606030504020204" pitchFamily="34" charset="0"/>
              </a:rPr>
              <a:t> was done under the State Acquisition and Tenancy Act, 1950, that is why it is called State Acquisition Survey. It is also known as Pakistan Survey (P.S.) because it was conducted in the Pakistan Period. However, neither this is a practical survey nor based on a field survey. This </a:t>
            </a:r>
            <a:r>
              <a:rPr lang="en-GB" b="0" i="0" u="none" strike="noStrike" dirty="0" err="1">
                <a:solidFill>
                  <a:srgbClr val="606060"/>
                </a:solidFill>
                <a:effectLst/>
                <a:latin typeface="Open Sans" panose="020B0606030504020204" pitchFamily="34" charset="0"/>
              </a:rPr>
              <a:t>khatiyan</a:t>
            </a:r>
            <a:r>
              <a:rPr lang="en-GB" b="0" i="0" u="none" strike="noStrike" dirty="0">
                <a:solidFill>
                  <a:srgbClr val="606060"/>
                </a:solidFill>
                <a:effectLst/>
                <a:latin typeface="Open Sans" panose="020B0606030504020204" pitchFamily="34" charset="0"/>
              </a:rPr>
              <a:t> was made on the information given by the </a:t>
            </a:r>
            <a:r>
              <a:rPr lang="en-GB" b="0" i="0" u="none" strike="noStrike" dirty="0" err="1">
                <a:solidFill>
                  <a:srgbClr val="606060"/>
                </a:solidFill>
                <a:effectLst/>
                <a:latin typeface="Open Sans" panose="020B0606030504020204" pitchFamily="34" charset="0"/>
              </a:rPr>
              <a:t>Zamindar</a:t>
            </a:r>
            <a:r>
              <a:rPr lang="en-GB" b="0" i="0" u="none" strike="noStrike" dirty="0">
                <a:solidFill>
                  <a:srgbClr val="606060"/>
                </a:solidFill>
                <a:effectLst/>
                <a:latin typeface="Open Sans" panose="020B0606030504020204" pitchFamily="34" charset="0"/>
              </a:rPr>
              <a:t> or Landlord. The survey was concluded within a remarkably short time from 1956 to 1964 through province-wise state acquisition settlements. This </a:t>
            </a:r>
            <a:r>
              <a:rPr lang="en-GB" b="0" i="0" u="none" strike="noStrike" dirty="0" err="1">
                <a:solidFill>
                  <a:srgbClr val="606060"/>
                </a:solidFill>
                <a:effectLst/>
                <a:latin typeface="Open Sans" panose="020B0606030504020204" pitchFamily="34" charset="0"/>
              </a:rPr>
              <a:t>khatiyan</a:t>
            </a:r>
            <a:r>
              <a:rPr lang="en-GB" b="0" i="0" u="none" strike="noStrike" dirty="0">
                <a:solidFill>
                  <a:srgbClr val="606060"/>
                </a:solidFill>
                <a:effectLst/>
                <a:latin typeface="Open Sans" panose="020B0606030504020204" pitchFamily="34" charset="0"/>
              </a:rPr>
              <a:t> is not considered to be accurate.</a:t>
            </a:r>
            <a:endParaRPr lang="en-BD" dirty="0"/>
          </a:p>
        </p:txBody>
      </p:sp>
    </p:spTree>
    <p:extLst>
      <p:ext uri="{BB962C8B-B14F-4D97-AF65-F5344CB8AC3E}">
        <p14:creationId xmlns:p14="http://schemas.microsoft.com/office/powerpoint/2010/main" val="1037008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4E1F-9CD9-7663-F29E-F37574E00FAC}"/>
              </a:ext>
            </a:extLst>
          </p:cNvPr>
          <p:cNvSpPr>
            <a:spLocks noGrp="1"/>
          </p:cNvSpPr>
          <p:nvPr>
            <p:ph type="title"/>
          </p:nvPr>
        </p:nvSpPr>
        <p:spPr/>
        <p:txBody>
          <a:bodyPr/>
          <a:lstStyle/>
          <a:p>
            <a:endParaRPr lang="en-BD"/>
          </a:p>
        </p:txBody>
      </p:sp>
      <p:pic>
        <p:nvPicPr>
          <p:cNvPr id="6" name="Content Placeholder 5">
            <a:extLst>
              <a:ext uri="{FF2B5EF4-FFF2-40B4-BE49-F238E27FC236}">
                <a16:creationId xmlns:a16="http://schemas.microsoft.com/office/drawing/2014/main" id="{9442850D-FFD3-BFAD-CE9C-98E847C92B50}"/>
              </a:ext>
            </a:extLst>
          </p:cNvPr>
          <p:cNvPicPr>
            <a:picLocks noGrp="1" noChangeAspect="1"/>
          </p:cNvPicPr>
          <p:nvPr>
            <p:ph idx="1"/>
          </p:nvPr>
        </p:nvPicPr>
        <p:blipFill>
          <a:blip r:embed="rId2"/>
          <a:stretch>
            <a:fillRect/>
          </a:stretch>
        </p:blipFill>
        <p:spPr>
          <a:xfrm rot="10800000" flipV="1">
            <a:off x="1451577" y="338055"/>
            <a:ext cx="8738660" cy="5014088"/>
          </a:xfrm>
          <a:prstGeom prst="rect">
            <a:avLst/>
          </a:prstGeom>
        </p:spPr>
      </p:pic>
      <p:pic>
        <p:nvPicPr>
          <p:cNvPr id="9" name="Picture 8">
            <a:extLst>
              <a:ext uri="{FF2B5EF4-FFF2-40B4-BE49-F238E27FC236}">
                <a16:creationId xmlns:a16="http://schemas.microsoft.com/office/drawing/2014/main" id="{66D559A3-9492-A655-CD3B-EAD45DAF44CA}"/>
              </a:ext>
            </a:extLst>
          </p:cNvPr>
          <p:cNvPicPr>
            <a:picLocks noChangeAspect="1"/>
          </p:cNvPicPr>
          <p:nvPr/>
        </p:nvPicPr>
        <p:blipFill>
          <a:blip r:embed="rId2"/>
          <a:stretch>
            <a:fillRect/>
          </a:stretch>
        </p:blipFill>
        <p:spPr>
          <a:xfrm>
            <a:off x="1451577" y="130973"/>
            <a:ext cx="9288843" cy="5949664"/>
          </a:xfrm>
          <a:prstGeom prst="rect">
            <a:avLst/>
          </a:prstGeom>
        </p:spPr>
      </p:pic>
    </p:spTree>
    <p:extLst>
      <p:ext uri="{BB962C8B-B14F-4D97-AF65-F5344CB8AC3E}">
        <p14:creationId xmlns:p14="http://schemas.microsoft.com/office/powerpoint/2010/main" val="1842182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D8CF4-473E-3574-8B13-11B3AF0D16E0}"/>
              </a:ext>
            </a:extLst>
          </p:cNvPr>
          <p:cNvSpPr>
            <a:spLocks noGrp="1"/>
          </p:cNvSpPr>
          <p:nvPr>
            <p:ph type="title"/>
          </p:nvPr>
        </p:nvSpPr>
        <p:spPr/>
        <p:txBody>
          <a:bodyPr/>
          <a:lstStyle/>
          <a:p>
            <a:r>
              <a:rPr lang="en-GB" dirty="0"/>
              <a:t>BS </a:t>
            </a:r>
            <a:r>
              <a:rPr lang="en-GB" dirty="0" err="1"/>
              <a:t>Khatiyan</a:t>
            </a:r>
            <a:endParaRPr lang="en-BD" dirty="0"/>
          </a:p>
        </p:txBody>
      </p:sp>
      <p:sp>
        <p:nvSpPr>
          <p:cNvPr id="3" name="Content Placeholder 2">
            <a:extLst>
              <a:ext uri="{FF2B5EF4-FFF2-40B4-BE49-F238E27FC236}">
                <a16:creationId xmlns:a16="http://schemas.microsoft.com/office/drawing/2014/main" id="{86017258-CEF7-2EA9-6CF3-404281B75C4D}"/>
              </a:ext>
            </a:extLst>
          </p:cNvPr>
          <p:cNvSpPr>
            <a:spLocks noGrp="1"/>
          </p:cNvSpPr>
          <p:nvPr>
            <p:ph idx="1"/>
          </p:nvPr>
        </p:nvSpPr>
        <p:spPr/>
        <p:txBody>
          <a:bodyPr/>
          <a:lstStyle/>
          <a:p>
            <a:pPr fontAlgn="base"/>
            <a:r>
              <a:rPr lang="en-GB" b="0" i="0" u="none" strike="noStrike" dirty="0">
                <a:solidFill>
                  <a:srgbClr val="606060"/>
                </a:solidFill>
                <a:effectLst/>
                <a:latin typeface="inherit"/>
              </a:rPr>
              <a:t>Bangladesh Survey (B.S.) </a:t>
            </a:r>
            <a:r>
              <a:rPr lang="en-GB" b="0" i="0" u="none" strike="noStrike" dirty="0" err="1">
                <a:solidFill>
                  <a:srgbClr val="606060"/>
                </a:solidFill>
                <a:effectLst/>
                <a:latin typeface="inherit"/>
              </a:rPr>
              <a:t>Khatian</a:t>
            </a:r>
            <a:r>
              <a:rPr lang="en-GB" b="0" i="0" u="none" strike="noStrike" dirty="0">
                <a:solidFill>
                  <a:srgbClr val="606060"/>
                </a:solidFill>
                <a:effectLst/>
                <a:latin typeface="inherit"/>
              </a:rPr>
              <a:t> was prepared after the independence of Bangladesh but started before the independence. The survey operation conducted during 1970-1990 under the State Acquisition and Tenancy Act, 1950 and B.S. Sheet was prepared during 1970-1985. The survey is still underway. That is why this is the more accurate </a:t>
            </a:r>
            <a:r>
              <a:rPr lang="en-GB" b="0" i="0" u="none" strike="noStrike" dirty="0" err="1">
                <a:solidFill>
                  <a:srgbClr val="606060"/>
                </a:solidFill>
                <a:effectLst/>
                <a:latin typeface="inherit"/>
              </a:rPr>
              <a:t>khatiyan</a:t>
            </a:r>
            <a:r>
              <a:rPr lang="en-GB" b="0" i="0" u="none" strike="noStrike" dirty="0">
                <a:solidFill>
                  <a:srgbClr val="606060"/>
                </a:solidFill>
                <a:effectLst/>
                <a:latin typeface="inherit"/>
              </a:rPr>
              <a:t> of all. This survey is known as Bangladesh Survey and the </a:t>
            </a:r>
            <a:r>
              <a:rPr lang="en-GB" b="0" i="0" u="none" strike="noStrike" dirty="0" err="1">
                <a:solidFill>
                  <a:srgbClr val="606060"/>
                </a:solidFill>
                <a:effectLst/>
                <a:latin typeface="inherit"/>
              </a:rPr>
              <a:t>khatiyan</a:t>
            </a:r>
            <a:r>
              <a:rPr lang="en-GB" b="0" i="0" u="none" strike="noStrike" dirty="0">
                <a:solidFill>
                  <a:srgbClr val="606060"/>
                </a:solidFill>
                <a:effectLst/>
                <a:latin typeface="inherit"/>
              </a:rPr>
              <a:t> made from BS survey is known as BS </a:t>
            </a:r>
            <a:r>
              <a:rPr lang="en-GB" b="0" i="0" u="none" strike="noStrike" dirty="0" err="1">
                <a:solidFill>
                  <a:srgbClr val="606060"/>
                </a:solidFill>
                <a:effectLst/>
                <a:latin typeface="inherit"/>
              </a:rPr>
              <a:t>Khatiyan</a:t>
            </a:r>
            <a:r>
              <a:rPr lang="en-GB" b="0" i="0" u="none" strike="noStrike" dirty="0">
                <a:solidFill>
                  <a:srgbClr val="606060"/>
                </a:solidFill>
                <a:effectLst/>
                <a:latin typeface="inherit"/>
              </a:rPr>
              <a:t> or Bangladesh Survey </a:t>
            </a:r>
            <a:r>
              <a:rPr lang="en-GB" b="0" i="0" u="none" strike="noStrike" dirty="0" err="1">
                <a:solidFill>
                  <a:srgbClr val="606060"/>
                </a:solidFill>
                <a:effectLst/>
                <a:latin typeface="inherit"/>
              </a:rPr>
              <a:t>Khatiyan</a:t>
            </a:r>
            <a:r>
              <a:rPr lang="en-GB" b="0" i="0" u="none" strike="noStrike" dirty="0">
                <a:solidFill>
                  <a:srgbClr val="606060"/>
                </a:solidFill>
                <a:effectLst/>
                <a:latin typeface="inherit"/>
              </a:rPr>
              <a:t>.</a:t>
            </a:r>
            <a:endParaRPr lang="en-GB" b="0" i="0" u="none" strike="noStrike" dirty="0">
              <a:solidFill>
                <a:srgbClr val="606060"/>
              </a:solidFill>
              <a:effectLst/>
              <a:latin typeface="Open Sans" panose="020B0606030504020204" pitchFamily="34" charset="0"/>
            </a:endParaRPr>
          </a:p>
        </p:txBody>
      </p:sp>
    </p:spTree>
    <p:extLst>
      <p:ext uri="{BB962C8B-B14F-4D97-AF65-F5344CB8AC3E}">
        <p14:creationId xmlns:p14="http://schemas.microsoft.com/office/powerpoint/2010/main" val="1329322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9760-27E5-3ACE-3D1E-034A79B7AAD0}"/>
              </a:ext>
            </a:extLst>
          </p:cNvPr>
          <p:cNvSpPr>
            <a:spLocks noGrp="1"/>
          </p:cNvSpPr>
          <p:nvPr>
            <p:ph type="title"/>
          </p:nvPr>
        </p:nvSpPr>
        <p:spPr/>
        <p:txBody>
          <a:bodyPr/>
          <a:lstStyle/>
          <a:p>
            <a:r>
              <a:rPr lang="en-GB" dirty="0" err="1"/>
              <a:t>Namjari</a:t>
            </a:r>
            <a:r>
              <a:rPr lang="en-GB" dirty="0"/>
              <a:t> </a:t>
            </a:r>
            <a:endParaRPr lang="en-BD" dirty="0"/>
          </a:p>
        </p:txBody>
      </p:sp>
      <p:sp>
        <p:nvSpPr>
          <p:cNvPr id="3" name="Content Placeholder 2">
            <a:extLst>
              <a:ext uri="{FF2B5EF4-FFF2-40B4-BE49-F238E27FC236}">
                <a16:creationId xmlns:a16="http://schemas.microsoft.com/office/drawing/2014/main" id="{815447FA-04CD-4F8A-769C-0EDACC1C3DAB}"/>
              </a:ext>
            </a:extLst>
          </p:cNvPr>
          <p:cNvSpPr>
            <a:spLocks noGrp="1"/>
          </p:cNvSpPr>
          <p:nvPr>
            <p:ph idx="1"/>
          </p:nvPr>
        </p:nvSpPr>
        <p:spPr/>
        <p:txBody>
          <a:bodyPr/>
          <a:lstStyle/>
          <a:p>
            <a:r>
              <a:rPr lang="en-GB" b="0" i="0" u="none" strike="noStrike" dirty="0">
                <a:solidFill>
                  <a:srgbClr val="606060"/>
                </a:solidFill>
                <a:effectLst/>
                <a:latin typeface="Open Sans" panose="020B0606030504020204" pitchFamily="34" charset="0"/>
              </a:rPr>
              <a:t>There is another special kind of </a:t>
            </a:r>
            <a:r>
              <a:rPr lang="en-GB" b="0" i="0" u="none" strike="noStrike" dirty="0" err="1">
                <a:solidFill>
                  <a:srgbClr val="606060"/>
                </a:solidFill>
                <a:effectLst/>
                <a:latin typeface="Open Sans" panose="020B0606030504020204" pitchFamily="34" charset="0"/>
              </a:rPr>
              <a:t>Khatiyan</a:t>
            </a:r>
            <a:r>
              <a:rPr lang="en-GB" b="0" i="0" u="none" strike="noStrike" dirty="0">
                <a:solidFill>
                  <a:srgbClr val="606060"/>
                </a:solidFill>
                <a:effectLst/>
                <a:latin typeface="Open Sans" panose="020B0606030504020204" pitchFamily="34" charset="0"/>
              </a:rPr>
              <a:t> also known as “</a:t>
            </a:r>
            <a:r>
              <a:rPr lang="en-GB" b="0" i="0" u="none" strike="noStrike" dirty="0" err="1">
                <a:solidFill>
                  <a:srgbClr val="606060"/>
                </a:solidFill>
                <a:effectLst/>
                <a:latin typeface="Open Sans" panose="020B0606030504020204" pitchFamily="34" charset="0"/>
              </a:rPr>
              <a:t>Namjari</a:t>
            </a:r>
            <a:r>
              <a:rPr lang="en-GB" b="0" i="0" u="none" strike="noStrike" dirty="0">
                <a:solidFill>
                  <a:srgbClr val="606060"/>
                </a:solidFill>
                <a:effectLst/>
                <a:latin typeface="Open Sans" panose="020B0606030504020204" pitchFamily="34" charset="0"/>
              </a:rPr>
              <a:t>”. This is really important for two different reasons. Number one, </a:t>
            </a:r>
            <a:r>
              <a:rPr lang="en-GB" b="0" i="0" u="none" strike="noStrike" dirty="0" err="1">
                <a:solidFill>
                  <a:srgbClr val="606060"/>
                </a:solidFill>
                <a:effectLst/>
                <a:latin typeface="Open Sans" panose="020B0606030504020204" pitchFamily="34" charset="0"/>
              </a:rPr>
              <a:t>Khatiyan</a:t>
            </a:r>
            <a:r>
              <a:rPr lang="en-GB" b="0" i="0" u="none" strike="noStrike" dirty="0">
                <a:solidFill>
                  <a:srgbClr val="606060"/>
                </a:solidFill>
                <a:effectLst/>
                <a:latin typeface="Open Sans" panose="020B0606030504020204" pitchFamily="34" charset="0"/>
              </a:rPr>
              <a:t> is always prepared through a survey but as it turns out, it doesn’t always happen. And if the property is transferred or inherited in-between two surveys then it is mandatory that you mutate and replace the current owner’s name with the old owner in the </a:t>
            </a:r>
            <a:r>
              <a:rPr lang="en-GB" b="0" i="0" u="none" strike="noStrike" dirty="0" err="1">
                <a:solidFill>
                  <a:srgbClr val="606060"/>
                </a:solidFill>
                <a:effectLst/>
                <a:latin typeface="Open Sans" panose="020B0606030504020204" pitchFamily="34" charset="0"/>
              </a:rPr>
              <a:t>Khatiyan</a:t>
            </a:r>
            <a:r>
              <a:rPr lang="en-GB" b="0" i="0" u="none" strike="noStrike" dirty="0">
                <a:solidFill>
                  <a:srgbClr val="606060"/>
                </a:solidFill>
                <a:effectLst/>
                <a:latin typeface="Open Sans" panose="020B0606030504020204" pitchFamily="34" charset="0"/>
              </a:rPr>
              <a:t>. Number two, it is necessary for a holding to be created to pay the land tax (</a:t>
            </a:r>
            <a:r>
              <a:rPr lang="en-GB" b="0" i="0" u="none" strike="noStrike" dirty="0" err="1">
                <a:solidFill>
                  <a:srgbClr val="606060"/>
                </a:solidFill>
                <a:effectLst/>
                <a:latin typeface="Open Sans" panose="020B0606030504020204" pitchFamily="34" charset="0"/>
              </a:rPr>
              <a:t>Khajna</a:t>
            </a:r>
            <a:r>
              <a:rPr lang="en-GB" b="0" i="0" u="none" strike="noStrike" dirty="0">
                <a:solidFill>
                  <a:srgbClr val="606060"/>
                </a:solidFill>
                <a:effectLst/>
                <a:latin typeface="Open Sans" panose="020B0606030504020204" pitchFamily="34" charset="0"/>
              </a:rPr>
              <a:t>).</a:t>
            </a:r>
            <a:endParaRPr lang="en-BD" dirty="0"/>
          </a:p>
        </p:txBody>
      </p:sp>
    </p:spTree>
    <p:extLst>
      <p:ext uri="{BB962C8B-B14F-4D97-AF65-F5344CB8AC3E}">
        <p14:creationId xmlns:p14="http://schemas.microsoft.com/office/powerpoint/2010/main" val="341379610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Gallery</vt:lpstr>
      <vt:lpstr>KhatIYAN </vt:lpstr>
      <vt:lpstr>PowerPoint Presentation</vt:lpstr>
      <vt:lpstr>PowerPoint Presentation</vt:lpstr>
      <vt:lpstr>CS khatiyan</vt:lpstr>
      <vt:lpstr>RS khatiyan</vt:lpstr>
      <vt:lpstr>SA khatiyan</vt:lpstr>
      <vt:lpstr>PowerPoint Presentation</vt:lpstr>
      <vt:lpstr>BS Khatiyan</vt:lpstr>
      <vt:lpstr>Namjari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KhatIYAN </dc:title>
  <dc:creator>Amrin Akter</dc:creator>
  <cp:lastModifiedBy>Amrin Akter</cp:lastModifiedBy>
  <cp:revision>6</cp:revision>
  <dcterms:created xsi:type="dcterms:W3CDTF">2023-11-13T07:10:35Z</dcterms:created>
  <dcterms:modified xsi:type="dcterms:W3CDTF">2023-11-16T07:54:09Z</dcterms:modified>
</cp:coreProperties>
</file>