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AD16-284D-4564-AD93-EA4388D3B2D2}" type="datetimeFigureOut">
              <a:rPr lang="en-US" smtClean="0"/>
              <a:pPr/>
              <a:t>1/9/2018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353E5-DCB5-4424-AC95-B69003296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AD16-284D-4564-AD93-EA4388D3B2D2}" type="datetimeFigureOut">
              <a:rPr lang="en-US" smtClean="0"/>
              <a:pPr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353E5-DCB5-4424-AC95-B69003296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AD16-284D-4564-AD93-EA4388D3B2D2}" type="datetimeFigureOut">
              <a:rPr lang="en-US" smtClean="0"/>
              <a:pPr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353E5-DCB5-4424-AC95-B69003296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AD16-284D-4564-AD93-EA4388D3B2D2}" type="datetimeFigureOut">
              <a:rPr lang="en-US" smtClean="0"/>
              <a:pPr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353E5-DCB5-4424-AC95-B69003296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AD16-284D-4564-AD93-EA4388D3B2D2}" type="datetimeFigureOut">
              <a:rPr lang="en-US" smtClean="0"/>
              <a:pPr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353E5-DCB5-4424-AC95-B69003296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AD16-284D-4564-AD93-EA4388D3B2D2}" type="datetimeFigureOut">
              <a:rPr lang="en-US" smtClean="0"/>
              <a:pPr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353E5-DCB5-4424-AC95-B69003296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AD16-284D-4564-AD93-EA4388D3B2D2}" type="datetimeFigureOut">
              <a:rPr lang="en-US" smtClean="0"/>
              <a:pPr/>
              <a:t>1/9/2018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353E5-DCB5-4424-AC95-B69003296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AD16-284D-4564-AD93-EA4388D3B2D2}" type="datetimeFigureOut">
              <a:rPr lang="en-US" smtClean="0"/>
              <a:pPr/>
              <a:t>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353E5-DCB5-4424-AC95-B69003296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AD16-284D-4564-AD93-EA4388D3B2D2}" type="datetimeFigureOut">
              <a:rPr lang="en-US" smtClean="0"/>
              <a:pPr/>
              <a:t>1/9/2018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353E5-DCB5-4424-AC95-B69003296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AD16-284D-4564-AD93-EA4388D3B2D2}" type="datetimeFigureOut">
              <a:rPr lang="en-US" smtClean="0"/>
              <a:pPr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353E5-DCB5-4424-AC95-B69003296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AD16-284D-4564-AD93-EA4388D3B2D2}" type="datetimeFigureOut">
              <a:rPr lang="en-US" smtClean="0"/>
              <a:pPr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87353E5-DCB5-4424-AC95-B690032962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3AAD16-284D-4564-AD93-EA4388D3B2D2}" type="datetimeFigureOut">
              <a:rPr lang="en-US" smtClean="0"/>
              <a:pPr/>
              <a:t>1/9/2018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7353E5-DCB5-4424-AC95-B6900329623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 to Wireless Communication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458200" cy="57451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4200" b="1" dirty="0">
                <a:solidFill>
                  <a:schemeClr val="accent1"/>
                </a:solidFill>
              </a:rPr>
              <a:t>Wireless Comes of </a:t>
            </a:r>
            <a:r>
              <a:rPr lang="en-US" sz="4200" b="1" dirty="0" smtClean="0">
                <a:solidFill>
                  <a:schemeClr val="accent1"/>
                </a:solidFill>
              </a:rPr>
              <a:t>Age</a:t>
            </a:r>
          </a:p>
          <a:p>
            <a:pPr>
              <a:buNone/>
            </a:pPr>
            <a:endParaRPr lang="en-US" dirty="0"/>
          </a:p>
          <a:p>
            <a:pPr algn="just"/>
            <a:r>
              <a:rPr lang="en-US" sz="2800" dirty="0" smtClean="0"/>
              <a:t>Early </a:t>
            </a:r>
            <a:r>
              <a:rPr lang="en-US" sz="2800" dirty="0"/>
              <a:t>use: smoke signals...</a:t>
            </a:r>
          </a:p>
          <a:p>
            <a:pPr algn="just"/>
            <a:r>
              <a:rPr lang="en-US" sz="2800" dirty="0" smtClean="0"/>
              <a:t>Marconi </a:t>
            </a:r>
            <a:r>
              <a:rPr lang="en-US" sz="2800" dirty="0"/>
              <a:t>invented the wireless telegraph in 1896 (but </a:t>
            </a:r>
            <a:r>
              <a:rPr lang="en-US" sz="2800" dirty="0" smtClean="0"/>
              <a:t>Tesla 1893</a:t>
            </a:r>
            <a:r>
              <a:rPr lang="en-US" sz="2800" dirty="0"/>
              <a:t>!.... patent overturned in </a:t>
            </a:r>
            <a:r>
              <a:rPr lang="en-US" sz="2800" dirty="0" smtClean="0"/>
              <a:t>1943) Sent </a:t>
            </a:r>
            <a:r>
              <a:rPr lang="en-US" sz="2800" dirty="0"/>
              <a:t>telegraphic signals across the Atlantic Ocean in </a:t>
            </a:r>
            <a:r>
              <a:rPr lang="en-US" sz="2800" dirty="0" smtClean="0"/>
              <a:t>1901 Distance</a:t>
            </a:r>
            <a:r>
              <a:rPr lang="en-US" sz="2800" dirty="0"/>
              <a:t>: 1800 miles</a:t>
            </a:r>
          </a:p>
          <a:p>
            <a:pPr algn="just"/>
            <a:r>
              <a:rPr lang="en-US" sz="2800" dirty="0" smtClean="0"/>
              <a:t>Communications </a:t>
            </a:r>
            <a:r>
              <a:rPr lang="en-US" sz="2800" dirty="0"/>
              <a:t>satellites launched in 1960s</a:t>
            </a:r>
          </a:p>
          <a:p>
            <a:pPr algn="just"/>
            <a:r>
              <a:rPr lang="en-US" sz="2800" dirty="0" smtClean="0"/>
              <a:t>Voice</a:t>
            </a:r>
            <a:r>
              <a:rPr lang="en-US" sz="2800" dirty="0"/>
              <a:t>, TV, GPS, Broadcasting services …</a:t>
            </a:r>
          </a:p>
          <a:p>
            <a:pPr algn="just"/>
            <a:r>
              <a:rPr lang="en-US" sz="2800" dirty="0" smtClean="0"/>
              <a:t>Advances </a:t>
            </a:r>
            <a:r>
              <a:rPr lang="en-US" sz="2800" dirty="0"/>
              <a:t>in wireless technology</a:t>
            </a:r>
          </a:p>
          <a:p>
            <a:pPr algn="just"/>
            <a:r>
              <a:rPr lang="en-US" sz="2800" dirty="0" smtClean="0"/>
              <a:t>Radio</a:t>
            </a:r>
            <a:r>
              <a:rPr lang="en-US" sz="2800" dirty="0"/>
              <a:t>, television, mobile </a:t>
            </a:r>
            <a:r>
              <a:rPr lang="en-US" sz="2800" dirty="0" smtClean="0"/>
              <a:t>telephone</a:t>
            </a:r>
            <a:endParaRPr lang="en-US" sz="2800" dirty="0"/>
          </a:p>
          <a:p>
            <a:pPr algn="just"/>
            <a:r>
              <a:rPr lang="en-US" sz="2800" dirty="0" smtClean="0"/>
              <a:t>Satellite </a:t>
            </a:r>
            <a:r>
              <a:rPr lang="en-US" sz="2800" dirty="0"/>
              <a:t>communications, wireless networking, wireless</a:t>
            </a:r>
          </a:p>
          <a:p>
            <a:pPr algn="just"/>
            <a:r>
              <a:rPr lang="en-US" sz="2800" dirty="0"/>
              <a:t>Internet, cellular technology</a:t>
            </a:r>
          </a:p>
          <a:p>
            <a:pPr algn="just"/>
            <a:r>
              <a:rPr lang="en-US" sz="2800" dirty="0" smtClean="0"/>
              <a:t>Cellular </a:t>
            </a:r>
            <a:r>
              <a:rPr lang="en-US" sz="2800" dirty="0"/>
              <a:t>networks (1G,2G,3G)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Broadband Wireless Technology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Higher data rates requested</a:t>
            </a:r>
          </a:p>
          <a:p>
            <a:r>
              <a:rPr lang="en-US" dirty="0" smtClean="0"/>
              <a:t>Graphics</a:t>
            </a:r>
            <a:r>
              <a:rPr lang="en-US" dirty="0"/>
              <a:t>, video, audio</a:t>
            </a:r>
          </a:p>
          <a:p>
            <a:r>
              <a:rPr lang="en-US" dirty="0" smtClean="0"/>
              <a:t>Advantages </a:t>
            </a:r>
            <a:r>
              <a:rPr lang="en-US" dirty="0"/>
              <a:t>of wireless services</a:t>
            </a:r>
          </a:p>
          <a:p>
            <a:r>
              <a:rPr lang="en-US" dirty="0" smtClean="0"/>
              <a:t>Convenience </a:t>
            </a:r>
            <a:r>
              <a:rPr lang="en-US" dirty="0"/>
              <a:t>and reduced cost</a:t>
            </a:r>
          </a:p>
          <a:p>
            <a:r>
              <a:rPr lang="en-US" dirty="0" smtClean="0"/>
              <a:t>Service </a:t>
            </a:r>
            <a:r>
              <a:rPr lang="en-US" dirty="0"/>
              <a:t>can be deployed faster than fixed service</a:t>
            </a:r>
          </a:p>
          <a:p>
            <a:r>
              <a:rPr lang="en-US" dirty="0" smtClean="0"/>
              <a:t>No </a:t>
            </a:r>
            <a:r>
              <a:rPr lang="en-US" dirty="0"/>
              <a:t>cost of cable plant</a:t>
            </a:r>
          </a:p>
          <a:p>
            <a:r>
              <a:rPr lang="en-US" dirty="0" smtClean="0"/>
              <a:t>Service </a:t>
            </a:r>
            <a:r>
              <a:rPr lang="en-US" dirty="0"/>
              <a:t>is mobile, deployed almost anywhere</a:t>
            </a:r>
          </a:p>
          <a:p>
            <a:r>
              <a:rPr lang="en-US" dirty="0" smtClean="0"/>
              <a:t> </a:t>
            </a:r>
            <a:r>
              <a:rPr lang="en-US" dirty="0"/>
              <a:t>Successful </a:t>
            </a:r>
            <a:r>
              <a:rPr lang="en-US" dirty="0" smtClean="0"/>
              <a:t>applications: </a:t>
            </a:r>
            <a:r>
              <a:rPr lang="en-US" dirty="0"/>
              <a:t> Wi-Fi 802.11b, 2G&amp;3G data </a:t>
            </a:r>
            <a:r>
              <a:rPr lang="en-US" dirty="0" smtClean="0"/>
              <a:t>service, Bluetooth etc.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1"/>
                </a:solidFill>
              </a:rPr>
              <a:t>Milestones in Wireless Communications</a:t>
            </a:r>
            <a:endParaRPr lang="en-US" sz="3600" b="1" dirty="0">
              <a:solidFill>
                <a:schemeClr val="accent1"/>
              </a:solidFill>
            </a:endParaRPr>
          </a:p>
        </p:txBody>
      </p:sp>
      <p:pic>
        <p:nvPicPr>
          <p:cNvPr id="4" name="Content Placeholder 3" descr="Figure+1.1+Some+Milestones+in+Wireless+Communication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295400"/>
            <a:ext cx="7162800" cy="53721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/>
              <a:t>Political </a:t>
            </a:r>
            <a:r>
              <a:rPr lang="en-US" dirty="0"/>
              <a:t>and technical difficulties inhibit </a:t>
            </a:r>
            <a:r>
              <a:rPr lang="en-US" dirty="0" smtClean="0"/>
              <a:t>wireless technologies</a:t>
            </a:r>
            <a:endParaRPr lang="en-US" dirty="0"/>
          </a:p>
          <a:p>
            <a:pPr algn="just"/>
            <a:r>
              <a:rPr lang="en-US" dirty="0"/>
              <a:t>  Monopoly policy or open competition</a:t>
            </a:r>
          </a:p>
          <a:p>
            <a:pPr algn="just"/>
            <a:r>
              <a:rPr lang="en-US" dirty="0"/>
              <a:t>  International or local competition</a:t>
            </a:r>
          </a:p>
          <a:p>
            <a:pPr algn="just"/>
            <a:r>
              <a:rPr lang="en-US" dirty="0"/>
              <a:t> Lack of an industry-wide standard</a:t>
            </a:r>
          </a:p>
          <a:p>
            <a:pPr algn="just"/>
            <a:r>
              <a:rPr lang="en-US" dirty="0"/>
              <a:t>  PCS IS-136(TDMA) IS-95(CDMA) GSM(PCS1900)</a:t>
            </a:r>
          </a:p>
          <a:p>
            <a:pPr algn="just"/>
            <a:r>
              <a:rPr lang="en-US" dirty="0"/>
              <a:t>  GSM in Europe 800 and 1800 MHz</a:t>
            </a:r>
          </a:p>
          <a:p>
            <a:pPr algn="just"/>
            <a:r>
              <a:rPr lang="en-US" dirty="0"/>
              <a:t>  Interference between Bluetooth and Wi-Fi.</a:t>
            </a:r>
          </a:p>
          <a:p>
            <a:pPr algn="just">
              <a:buNone/>
            </a:pPr>
            <a:r>
              <a:rPr lang="en-US" dirty="0" smtClean="0"/>
              <a:t>Device </a:t>
            </a:r>
            <a:r>
              <a:rPr lang="en-US" dirty="0"/>
              <a:t>limitations</a:t>
            </a:r>
          </a:p>
          <a:p>
            <a:pPr algn="just"/>
            <a:r>
              <a:rPr lang="en-US" dirty="0"/>
              <a:t>  Small LCD on a mobile telephone</a:t>
            </a:r>
          </a:p>
          <a:p>
            <a:pPr algn="just"/>
            <a:r>
              <a:rPr lang="en-US" dirty="0"/>
              <a:t>  Limited battery, coverage, speed due to bandwidth</a:t>
            </a:r>
          </a:p>
          <a:p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609600" y="304800"/>
            <a:ext cx="800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</a:rPr>
              <a:t>Limitations and Difficulties of Wireless Technologies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66</TotalTime>
  <Words>230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Chapter 1</vt:lpstr>
      <vt:lpstr>Slide 2</vt:lpstr>
      <vt:lpstr>Broadband Wireless Technology </vt:lpstr>
      <vt:lpstr>Milestones in Wireless Communications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DIU</dc:creator>
  <cp:lastModifiedBy>DIU</cp:lastModifiedBy>
  <cp:revision>6</cp:revision>
  <dcterms:created xsi:type="dcterms:W3CDTF">2018-01-03T03:21:30Z</dcterms:created>
  <dcterms:modified xsi:type="dcterms:W3CDTF">2018-01-09T08:38:48Z</dcterms:modified>
</cp:coreProperties>
</file>