
<file path=[Content_Types].xml><?xml version="1.0" encoding="utf-8"?>
<Types xmlns="http://schemas.openxmlformats.org/package/2006/content-types">
  <Default Extension="bin" ContentType="application/vnd.openxmlformats-officedocument.oleObject"/>
  <Default Extension="fntdata" ContentType="application/x-fontdata"/>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4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0" r:id="rId14"/>
    <p:sldId id="271" r:id="rId15"/>
    <p:sldId id="272" r:id="rId16"/>
    <p:sldId id="273" r:id="rId17"/>
    <p:sldId id="274" r:id="rId18"/>
    <p:sldId id="275" r:id="rId19"/>
    <p:sldId id="276" r:id="rId20"/>
    <p:sldId id="277" r:id="rId21"/>
    <p:sldId id="278" r:id="rId22"/>
    <p:sldId id="279" r:id="rId23"/>
    <p:sldId id="280" r:id="rId24"/>
    <p:sldId id="281" r:id="rId25"/>
    <p:sldId id="282" r:id="rId26"/>
    <p:sldId id="283" r:id="rId27"/>
    <p:sldId id="284" r:id="rId28"/>
    <p:sldId id="285"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299" r:id="rId43"/>
  </p:sldIdLst>
  <p:sldSz cx="9144000" cy="6858000" type="screen4x3"/>
  <p:notesSz cx="9144000" cy="6858000"/>
  <p:embeddedFontLst>
    <p:embeddedFont>
      <p:font typeface="Garamond" panose="02020404030301010803" pitchFamily="18" charset="0"/>
      <p:regular r:id="rId45"/>
      <p:bold r:id="rId46"/>
      <p:italic r:id="rId47"/>
      <p:boldItalic r:id="rId48"/>
    </p:embeddedFont>
    <p:embeddedFont>
      <p:font typeface="Trebuchet MS" panose="020B0603020202020204" pitchFamily="34" charset="0"/>
      <p:regular r:id="rId49"/>
      <p:bold r:id="rId50"/>
      <p:italic r:id="rId51"/>
      <p:boldItalic r:id="rId5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2D200454-40CA-4A62-9FC3-DE9A4176ACB9}">
      <p15:notesGuideLst xmlns:p15="http://schemas.microsoft.com/office/powerpoint/2012/main">
        <p15:guide id="1" orient="horz" pos="2160">
          <p15:clr>
            <a:srgbClr val="000000"/>
          </p15:clr>
        </p15:guide>
        <p15:guide id="2" pos="2880">
          <p15:clr>
            <a:srgbClr val="000000"/>
          </p15:clr>
        </p15:guide>
      </p15:notes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55" roundtripDataSignature="AMtx7mjQcZe1iUoXBu+BSAvssLUpC9zg2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46F216A1-D4C4-420C-9A9D-B873A35DF047}">
  <a:tblStyle styleId="{46F216A1-D4C4-420C-9A9D-B873A35DF047}"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4" d="100"/>
          <a:sy n="64" d="100"/>
        </p:scale>
        <p:origin x="1566" y="78"/>
      </p:cViewPr>
      <p:guideLst>
        <p:guide orient="horz" pos="2160"/>
        <p:guide pos="2880"/>
      </p:guideLst>
    </p:cSldViewPr>
  </p:slideViewPr>
  <p:notesTextViewPr>
    <p:cViewPr>
      <p:scale>
        <a:sx n="1" d="1"/>
        <a:sy n="1" d="1"/>
      </p:scale>
      <p:origin x="0" y="0"/>
    </p:cViewPr>
  </p:notesTextViewPr>
  <p:notesViewPr>
    <p:cSldViewPr snapToGrid="0">
      <p:cViewPr varScale="1">
        <p:scale>
          <a:sx n="100" d="100"/>
          <a:sy n="100" d="100"/>
        </p:scale>
        <p:origin x="0" y="0"/>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font" Target="fonts/font3.fntdata"/><Relationship Id="rId50" Type="http://schemas.openxmlformats.org/officeDocument/2006/relationships/font" Target="fonts/font6.fntdata"/><Relationship Id="rId55" Type="http://customschemas.google.com/relationships/presentationmetadata" Target="metadata"/><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1.fntdata"/><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font" Target="fonts/font4.fntdata"/><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font" Target="fonts/font7.fntdata"/><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2.fntdata"/><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5.fntdata"/><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notesMaster" Target="notesMasters/notesMaster1.xml"/><Relationship Id="rId52" Type="http://schemas.openxmlformats.org/officeDocument/2006/relationships/font" Target="fonts/font8.fntdata"/></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rawings/_rels/vmlDrawing2.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image" Target="../media/image1.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962400" cy="3429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1pPr>
            <a:lvl2pPr marR="0" lvl="1"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2pPr>
            <a:lvl3pPr marR="0" lvl="2"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3pPr>
            <a:lvl4pPr marR="0" lvl="3"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4pPr>
            <a:lvl5pPr marR="0" lvl="4"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5pPr>
            <a:lvl6pPr marR="0" lvl="5"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6pPr>
            <a:lvl7pPr marR="0" lvl="6"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7pPr>
            <a:lvl8pPr marR="0" lvl="7"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8pPr>
            <a:lvl9pPr marR="0" lvl="8"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5181600" y="0"/>
            <a:ext cx="3962400" cy="3429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1pPr>
            <a:lvl2pPr marR="0" lvl="1"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2pPr>
            <a:lvl3pPr marR="0" lvl="2"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3pPr>
            <a:lvl4pPr marR="0" lvl="3"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4pPr>
            <a:lvl5pPr marR="0" lvl="4"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5pPr>
            <a:lvl6pPr marR="0" lvl="5"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6pPr>
            <a:lvl7pPr marR="0" lvl="6"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7pPr>
            <a:lvl8pPr marR="0" lvl="7"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8pPr>
            <a:lvl9pPr marR="0" lvl="8"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1219200" y="3257550"/>
            <a:ext cx="6705600" cy="30861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6515100"/>
            <a:ext cx="3962400" cy="342900"/>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1pPr>
            <a:lvl2pPr marR="0" lvl="1"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2pPr>
            <a:lvl3pPr marR="0" lvl="2"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3pPr>
            <a:lvl4pPr marR="0" lvl="3"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4pPr>
            <a:lvl5pPr marR="0" lvl="4"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5pPr>
            <a:lvl6pPr marR="0" lvl="5"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6pPr>
            <a:lvl7pPr marR="0" lvl="6"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7pPr>
            <a:lvl8pPr marR="0" lvl="7"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8pPr>
            <a:lvl9pPr marR="0" lvl="8"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1</a:t>
            </a:fld>
            <a:endParaRPr/>
          </a:p>
        </p:txBody>
      </p:sp>
      <p:sp>
        <p:nvSpPr>
          <p:cNvPr id="86" name="Google Shape;86;p1:notes"/>
          <p:cNvSpPr>
            <a:spLocks noGrp="1" noRot="1" noChangeAspect="1"/>
          </p:cNvSpPr>
          <p:nvPr>
            <p:ph type="sldImg" idx="2"/>
          </p:nvPr>
        </p:nvSpPr>
        <p:spPr>
          <a:xfrm>
            <a:off x="2857500" y="514350"/>
            <a:ext cx="3429000" cy="257175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7" name="Google Shape;87;p1:notes"/>
          <p:cNvSpPr txBox="1">
            <a:spLocks noGrp="1"/>
          </p:cNvSpPr>
          <p:nvPr>
            <p:ph type="body" idx="1"/>
          </p:nvPr>
        </p:nvSpPr>
        <p:spPr>
          <a:xfrm>
            <a:off x="1219200" y="3257550"/>
            <a:ext cx="6705600" cy="30861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endParaRPr/>
          </a:p>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10: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10</a:t>
            </a:fld>
            <a:endParaRPr/>
          </a:p>
        </p:txBody>
      </p:sp>
      <p:sp>
        <p:nvSpPr>
          <p:cNvPr id="200" name="Google Shape;200;p10: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201" name="Google Shape;201;p10: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Statistical Analysis</a:t>
            </a:r>
            <a:endParaRPr/>
          </a:p>
          <a:p>
            <a:pPr marL="0" lvl="1" indent="0" algn="l" rtl="0">
              <a:spcBef>
                <a:spcPts val="0"/>
              </a:spcBef>
              <a:spcAft>
                <a:spcPts val="0"/>
              </a:spcAft>
              <a:buNone/>
            </a:pPr>
            <a:r>
              <a:rPr lang="en-US"/>
              <a:t>Knowing % of occurrences of different letters (e.g. e occurs 13% of time in the document and t occurs 19% of times)</a:t>
            </a:r>
            <a:endParaRPr/>
          </a:p>
          <a:p>
            <a:pPr marL="0" lvl="1" indent="0" algn="l" rtl="0">
              <a:spcBef>
                <a:spcPts val="0"/>
              </a:spcBef>
              <a:spcAft>
                <a:spcPts val="0"/>
              </a:spcAft>
              <a:buNone/>
            </a:pPr>
            <a:r>
              <a:rPr lang="en-US"/>
              <a:t>Knowing commonly occurring two and three letter combinations (e.g. in, it, the, ion, ing, …)</a:t>
            </a:r>
            <a:endParaRPr/>
          </a:p>
          <a:p>
            <a:pPr marL="0" lvl="1" indent="0" algn="l" rtl="0">
              <a:spcBef>
                <a:spcPts val="0"/>
              </a:spcBef>
              <a:spcAft>
                <a:spcPts val="0"/>
              </a:spcAft>
              <a:buNone/>
            </a:pPr>
            <a:r>
              <a:rPr lang="en-US"/>
              <a:t>If some knowledge about the content is available it is even easier to crack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8"/>
        <p:cNvGrpSpPr/>
        <p:nvPr/>
      </p:nvGrpSpPr>
      <p:grpSpPr>
        <a:xfrm>
          <a:off x="0" y="0"/>
          <a:ext cx="0" cy="0"/>
          <a:chOff x="0" y="0"/>
          <a:chExt cx="0" cy="0"/>
        </a:xfrm>
      </p:grpSpPr>
      <p:sp>
        <p:nvSpPr>
          <p:cNvPr id="219" name="Google Shape;219;p11: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11</a:t>
            </a:fld>
            <a:endParaRPr/>
          </a:p>
        </p:txBody>
      </p:sp>
      <p:sp>
        <p:nvSpPr>
          <p:cNvPr id="220" name="Google Shape;220;p11: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1" name="Google Shape;221;p11:notes"/>
          <p:cNvSpPr txBox="1">
            <a:spLocks noGrp="1"/>
          </p:cNvSpPr>
          <p:nvPr>
            <p:ph type="body" idx="1"/>
          </p:nvPr>
        </p:nvSpPr>
        <p:spPr>
          <a:xfrm>
            <a:off x="1219200" y="3257550"/>
            <a:ext cx="6705600" cy="3086100"/>
          </a:xfrm>
          <a:prstGeom prst="rect">
            <a:avLst/>
          </a:prstGeom>
          <a:noFill/>
          <a:ln>
            <a:noFill/>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Statistical Analysis</a:t>
            </a:r>
            <a:endParaRPr/>
          </a:p>
          <a:p>
            <a:pPr marL="0" lvl="1" indent="0" algn="l" rtl="0">
              <a:spcBef>
                <a:spcPts val="0"/>
              </a:spcBef>
              <a:spcAft>
                <a:spcPts val="0"/>
              </a:spcAft>
              <a:buNone/>
            </a:pPr>
            <a:r>
              <a:rPr lang="en-US"/>
              <a:t>Knowing % of occurrences of different letters (e.g. e occurs 13% of time in the document and t occurs 19% of times)</a:t>
            </a:r>
            <a:endParaRPr/>
          </a:p>
          <a:p>
            <a:pPr marL="0" lvl="1" indent="0" algn="l" rtl="0">
              <a:spcBef>
                <a:spcPts val="0"/>
              </a:spcBef>
              <a:spcAft>
                <a:spcPts val="0"/>
              </a:spcAft>
              <a:buNone/>
            </a:pPr>
            <a:r>
              <a:rPr lang="en-US"/>
              <a:t>Knowing commonly occurring two and three letter combinations (e.g. in, it, the, ion, ing, …)</a:t>
            </a:r>
            <a:endParaRPr/>
          </a:p>
          <a:p>
            <a:pPr marL="0" lvl="1" indent="0" algn="l" rtl="0">
              <a:spcBef>
                <a:spcPts val="0"/>
              </a:spcBef>
              <a:spcAft>
                <a:spcPts val="0"/>
              </a:spcAft>
              <a:buNone/>
            </a:pPr>
            <a:r>
              <a:rPr lang="en-US"/>
              <a:t>If some knowledge about the content is available it is even easier to crack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12: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12</a:t>
            </a:fld>
            <a:endParaRPr/>
          </a:p>
        </p:txBody>
      </p:sp>
      <p:sp>
        <p:nvSpPr>
          <p:cNvPr id="238" name="Google Shape;238;p12: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39" name="Google Shape;239;p12:notes"/>
          <p:cNvSpPr txBox="1">
            <a:spLocks noGrp="1"/>
          </p:cNvSpPr>
          <p:nvPr>
            <p:ph type="body" idx="1"/>
          </p:nvPr>
        </p:nvSpPr>
        <p:spPr>
          <a:xfrm>
            <a:off x="1219200" y="3257550"/>
            <a:ext cx="6705600" cy="3086100"/>
          </a:xfrm>
          <a:prstGeom prst="rect">
            <a:avLst/>
          </a:prstGeom>
          <a:noFill/>
          <a:ln>
            <a:noFill/>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Statistical Analysis</a:t>
            </a:r>
            <a:endParaRPr/>
          </a:p>
          <a:p>
            <a:pPr marL="0" lvl="1" indent="0" algn="l" rtl="0">
              <a:spcBef>
                <a:spcPts val="0"/>
              </a:spcBef>
              <a:spcAft>
                <a:spcPts val="0"/>
              </a:spcAft>
              <a:buNone/>
            </a:pPr>
            <a:r>
              <a:rPr lang="en-US"/>
              <a:t>Knowing % of occurrences of different letters (e.g. e occurs 13% of time in the document and t occurs 19% of times)</a:t>
            </a:r>
            <a:endParaRPr/>
          </a:p>
          <a:p>
            <a:pPr marL="0" lvl="1" indent="0" algn="l" rtl="0">
              <a:spcBef>
                <a:spcPts val="0"/>
              </a:spcBef>
              <a:spcAft>
                <a:spcPts val="0"/>
              </a:spcAft>
              <a:buNone/>
            </a:pPr>
            <a:r>
              <a:rPr lang="en-US"/>
              <a:t>Knowing commonly occurring two and three letter combinations (e.g. in, it, the, ion, ing, …)</a:t>
            </a:r>
            <a:endParaRPr/>
          </a:p>
          <a:p>
            <a:pPr marL="0" lvl="1" indent="0" algn="l" rtl="0">
              <a:spcBef>
                <a:spcPts val="0"/>
              </a:spcBef>
              <a:spcAft>
                <a:spcPts val="0"/>
              </a:spcAft>
              <a:buNone/>
            </a:pPr>
            <a:r>
              <a:rPr lang="en-US"/>
              <a:t>If some knowledge about the content is available it is even easier to crack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1"/>
        <p:cNvGrpSpPr/>
        <p:nvPr/>
      </p:nvGrpSpPr>
      <p:grpSpPr>
        <a:xfrm>
          <a:off x="0" y="0"/>
          <a:ext cx="0" cy="0"/>
          <a:chOff x="0" y="0"/>
          <a:chExt cx="0" cy="0"/>
        </a:xfrm>
      </p:grpSpPr>
      <p:sp>
        <p:nvSpPr>
          <p:cNvPr id="262" name="Google Shape;262;p15: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13</a:t>
            </a:fld>
            <a:endParaRPr/>
          </a:p>
        </p:txBody>
      </p:sp>
      <p:sp>
        <p:nvSpPr>
          <p:cNvPr id="263" name="Google Shape;263;p15: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4" name="Google Shape;264;p15:notes"/>
          <p:cNvSpPr txBox="1">
            <a:spLocks noGrp="1"/>
          </p:cNvSpPr>
          <p:nvPr>
            <p:ph type="body" idx="1"/>
          </p:nvPr>
        </p:nvSpPr>
        <p:spPr>
          <a:xfrm>
            <a:off x="1219200" y="3257550"/>
            <a:ext cx="6705600" cy="3086100"/>
          </a:xfrm>
          <a:prstGeom prst="rect">
            <a:avLst/>
          </a:prstGeom>
          <a:noFill/>
          <a:ln>
            <a:noFill/>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Statistical Analysis</a:t>
            </a:r>
            <a:endParaRPr/>
          </a:p>
          <a:p>
            <a:pPr marL="0" lvl="1" indent="0" algn="l" rtl="0">
              <a:spcBef>
                <a:spcPts val="0"/>
              </a:spcBef>
              <a:spcAft>
                <a:spcPts val="0"/>
              </a:spcAft>
              <a:buNone/>
            </a:pPr>
            <a:r>
              <a:rPr lang="en-US"/>
              <a:t>Knowing % of occurrences of different letters (e.g. e occurs 13% of time in the document and t occurs 19% of times)</a:t>
            </a:r>
            <a:endParaRPr/>
          </a:p>
          <a:p>
            <a:pPr marL="0" lvl="1" indent="0" algn="l" rtl="0">
              <a:spcBef>
                <a:spcPts val="0"/>
              </a:spcBef>
              <a:spcAft>
                <a:spcPts val="0"/>
              </a:spcAft>
              <a:buNone/>
            </a:pPr>
            <a:r>
              <a:rPr lang="en-US"/>
              <a:t>Knowing commonly occurring two and three letter combinations (e.g. in, it, the, ion, ing, …)</a:t>
            </a:r>
            <a:endParaRPr/>
          </a:p>
          <a:p>
            <a:pPr marL="0" lvl="1" indent="0" algn="l" rtl="0">
              <a:spcBef>
                <a:spcPts val="0"/>
              </a:spcBef>
              <a:spcAft>
                <a:spcPts val="0"/>
              </a:spcAft>
              <a:buNone/>
            </a:pPr>
            <a:r>
              <a:rPr lang="en-US"/>
              <a:t>If some knowledge about the content is available it is even easier to crack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8"/>
        <p:cNvGrpSpPr/>
        <p:nvPr/>
      </p:nvGrpSpPr>
      <p:grpSpPr>
        <a:xfrm>
          <a:off x="0" y="0"/>
          <a:ext cx="0" cy="0"/>
          <a:chOff x="0" y="0"/>
          <a:chExt cx="0" cy="0"/>
        </a:xfrm>
      </p:grpSpPr>
      <p:sp>
        <p:nvSpPr>
          <p:cNvPr id="269" name="Google Shape;269;p16: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14</a:t>
            </a:fld>
            <a:endParaRPr/>
          </a:p>
        </p:txBody>
      </p:sp>
      <p:sp>
        <p:nvSpPr>
          <p:cNvPr id="270" name="Google Shape;270;p16: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71" name="Google Shape;271;p16:notes"/>
          <p:cNvSpPr txBox="1">
            <a:spLocks noGrp="1"/>
          </p:cNvSpPr>
          <p:nvPr>
            <p:ph type="body" idx="1"/>
          </p:nvPr>
        </p:nvSpPr>
        <p:spPr>
          <a:xfrm>
            <a:off x="1219200" y="3257550"/>
            <a:ext cx="6705600" cy="3086100"/>
          </a:xfrm>
          <a:prstGeom prst="rect">
            <a:avLst/>
          </a:prstGeom>
          <a:noFill/>
          <a:ln>
            <a:noFill/>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Statistical Analysis</a:t>
            </a:r>
            <a:endParaRPr/>
          </a:p>
          <a:p>
            <a:pPr marL="0" lvl="1" indent="0" algn="l" rtl="0">
              <a:spcBef>
                <a:spcPts val="0"/>
              </a:spcBef>
              <a:spcAft>
                <a:spcPts val="0"/>
              </a:spcAft>
              <a:buNone/>
            </a:pPr>
            <a:r>
              <a:rPr lang="en-US"/>
              <a:t>Knowing % of occurrences of different letters (e.g. e occurs 13% of time in the document and t occurs 19% of times)</a:t>
            </a:r>
            <a:endParaRPr/>
          </a:p>
          <a:p>
            <a:pPr marL="0" lvl="1" indent="0" algn="l" rtl="0">
              <a:spcBef>
                <a:spcPts val="0"/>
              </a:spcBef>
              <a:spcAft>
                <a:spcPts val="0"/>
              </a:spcAft>
              <a:buNone/>
            </a:pPr>
            <a:r>
              <a:rPr lang="en-US"/>
              <a:t>Knowing commonly occurring two and three letter combinations (e.g. in, it, the, ion, ing, …)</a:t>
            </a:r>
            <a:endParaRPr/>
          </a:p>
          <a:p>
            <a:pPr marL="0" lvl="1" indent="0" algn="l" rtl="0">
              <a:spcBef>
                <a:spcPts val="0"/>
              </a:spcBef>
              <a:spcAft>
                <a:spcPts val="0"/>
              </a:spcAft>
              <a:buNone/>
            </a:pPr>
            <a:r>
              <a:rPr lang="en-US"/>
              <a:t>If some knowledge about the content is available it is even easier to crack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p17: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15</a:t>
            </a:fld>
            <a:endParaRPr/>
          </a:p>
        </p:txBody>
      </p:sp>
      <p:sp>
        <p:nvSpPr>
          <p:cNvPr id="277" name="Google Shape;277;p17: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278" name="Google Shape;278;p17: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DES consists of two permutations steps (the first and last steps of the algorithm)</a:t>
            </a:r>
            <a:endParaRPr/>
          </a:p>
          <a:p>
            <a:pPr marL="0" lvl="0" indent="0" algn="l" rtl="0">
              <a:spcBef>
                <a:spcPts val="0"/>
              </a:spcBef>
              <a:spcAft>
                <a:spcPts val="0"/>
              </a:spcAft>
              <a:buSzPts val="1800"/>
              <a:buNone/>
            </a:pPr>
            <a:r>
              <a:rPr lang="en-US"/>
              <a:t>Operation of each round is identical – taking output of the pervious round as input</a:t>
            </a:r>
            <a:endParaRPr/>
          </a:p>
          <a:p>
            <a:pPr marL="0" lvl="0" indent="0" algn="l" rtl="0">
              <a:spcBef>
                <a:spcPts val="0"/>
              </a:spcBef>
              <a:spcAft>
                <a:spcPts val="0"/>
              </a:spcAft>
              <a:buSzPts val="1800"/>
              <a:buNone/>
            </a:pPr>
            <a:r>
              <a:rPr lang="en-US"/>
              <a:t>During each round – the rightmost 32 bits of input are moved to left 32 bits of the output</a:t>
            </a:r>
            <a:endParaRPr/>
          </a:p>
          <a:p>
            <a:pPr marL="0" lvl="0" indent="0" algn="l" rtl="0">
              <a:spcBef>
                <a:spcPts val="0"/>
              </a:spcBef>
              <a:spcAft>
                <a:spcPts val="0"/>
              </a:spcAft>
              <a:buSzPts val="1800"/>
              <a:buNone/>
            </a:pPr>
            <a:r>
              <a:rPr lang="en-US"/>
              <a:t>The entire 64 bit input to the ith round and the 48-bit key for the ith round are taken as an input to a function</a:t>
            </a:r>
            <a:endParaRPr/>
          </a:p>
          <a:p>
            <a:pPr marL="0" lvl="0" indent="0" algn="l" rtl="0">
              <a:spcBef>
                <a:spcPts val="0"/>
              </a:spcBef>
              <a:spcAft>
                <a:spcPts val="0"/>
              </a:spcAft>
              <a:buSzPts val="1800"/>
              <a:buNone/>
            </a:pPr>
            <a:r>
              <a:rPr lang="en-US"/>
              <a:t>The function involves expansion of 4-bit chunks into 6-bit chunks , exclusive or-ing with the expanded 6-bit chunks of the 48-bit key Ki, a substitution operation and further exclusive OR-ing with the leftmost 32 bits of the input. </a:t>
            </a:r>
            <a:endParaRPr/>
          </a:p>
          <a:p>
            <a:pPr marL="0" lvl="0" indent="0" algn="l" rtl="0">
              <a:spcBef>
                <a:spcPts val="0"/>
              </a:spcBef>
              <a:spcAft>
                <a:spcPts val="0"/>
              </a:spcAft>
              <a:buSzPts val="1800"/>
              <a:buNone/>
            </a:pPr>
            <a:r>
              <a:rPr lang="en-US"/>
              <a:t>The resulting 32 bits of the input of the function is then used as the rightmost 32 bits of the round’s 64-bit output</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3"/>
        <p:cNvGrpSpPr/>
        <p:nvPr/>
      </p:nvGrpSpPr>
      <p:grpSpPr>
        <a:xfrm>
          <a:off x="0" y="0"/>
          <a:ext cx="0" cy="0"/>
          <a:chOff x="0" y="0"/>
          <a:chExt cx="0" cy="0"/>
        </a:xfrm>
      </p:grpSpPr>
      <p:sp>
        <p:nvSpPr>
          <p:cNvPr id="334" name="Google Shape;334;p18: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16</a:t>
            </a:fld>
            <a:endParaRPr/>
          </a:p>
        </p:txBody>
      </p:sp>
      <p:sp>
        <p:nvSpPr>
          <p:cNvPr id="335" name="Google Shape;335;p18:notes"/>
          <p:cNvSpPr>
            <a:spLocks noGrp="1" noRot="1" noChangeAspect="1"/>
          </p:cNvSpPr>
          <p:nvPr>
            <p:ph type="sldImg" idx="2"/>
          </p:nvPr>
        </p:nvSpPr>
        <p:spPr>
          <a:xfrm>
            <a:off x="4484688"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336" name="Google Shape;336;p18: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Statistical Analysis</a:t>
            </a:r>
            <a:endParaRPr/>
          </a:p>
          <a:p>
            <a:pPr marL="0" lvl="1" indent="0" algn="l" rtl="0">
              <a:spcBef>
                <a:spcPts val="0"/>
              </a:spcBef>
              <a:spcAft>
                <a:spcPts val="0"/>
              </a:spcAft>
              <a:buNone/>
            </a:pPr>
            <a:r>
              <a:rPr lang="en-US"/>
              <a:t>Knowing % of occurrences of different letters (e.g. e occurs 13% of time in the document and t occurs 19% of times)</a:t>
            </a:r>
            <a:endParaRPr/>
          </a:p>
          <a:p>
            <a:pPr marL="0" lvl="1" indent="0" algn="l" rtl="0">
              <a:spcBef>
                <a:spcPts val="0"/>
              </a:spcBef>
              <a:spcAft>
                <a:spcPts val="0"/>
              </a:spcAft>
              <a:buNone/>
            </a:pPr>
            <a:r>
              <a:rPr lang="en-US"/>
              <a:t>Knowing commonly occurring two and three letter combinations (e.g. in, it, the, ion, ing, …)</a:t>
            </a:r>
            <a:endParaRPr/>
          </a:p>
          <a:p>
            <a:pPr marL="0" lvl="1" indent="0" algn="l" rtl="0">
              <a:spcBef>
                <a:spcPts val="0"/>
              </a:spcBef>
              <a:spcAft>
                <a:spcPts val="0"/>
              </a:spcAft>
              <a:buNone/>
            </a:pPr>
            <a:r>
              <a:rPr lang="en-US"/>
              <a:t>If some knowledge about the content is available it is even easier to crack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0"/>
        <p:cNvGrpSpPr/>
        <p:nvPr/>
      </p:nvGrpSpPr>
      <p:grpSpPr>
        <a:xfrm>
          <a:off x="0" y="0"/>
          <a:ext cx="0" cy="0"/>
          <a:chOff x="0" y="0"/>
          <a:chExt cx="0" cy="0"/>
        </a:xfrm>
      </p:grpSpPr>
      <p:sp>
        <p:nvSpPr>
          <p:cNvPr id="341" name="Google Shape;341;p19: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17</a:t>
            </a:fld>
            <a:endParaRPr/>
          </a:p>
        </p:txBody>
      </p:sp>
      <p:sp>
        <p:nvSpPr>
          <p:cNvPr id="342" name="Google Shape;342;p19: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343" name="Google Shape;343;p19: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48"/>
        <p:cNvGrpSpPr/>
        <p:nvPr/>
      </p:nvGrpSpPr>
      <p:grpSpPr>
        <a:xfrm>
          <a:off x="0" y="0"/>
          <a:ext cx="0" cy="0"/>
          <a:chOff x="0" y="0"/>
          <a:chExt cx="0" cy="0"/>
        </a:xfrm>
      </p:grpSpPr>
      <p:sp>
        <p:nvSpPr>
          <p:cNvPr id="349" name="Google Shape;349;p20: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18</a:t>
            </a:fld>
            <a:endParaRPr/>
          </a:p>
        </p:txBody>
      </p:sp>
      <p:sp>
        <p:nvSpPr>
          <p:cNvPr id="350" name="Google Shape;350;p20:notes"/>
          <p:cNvSpPr>
            <a:spLocks noGrp="1" noRot="1" noChangeAspect="1"/>
          </p:cNvSpPr>
          <p:nvPr>
            <p:ph type="sldImg" idx="2"/>
          </p:nvPr>
        </p:nvSpPr>
        <p:spPr>
          <a:xfrm>
            <a:off x="4484688"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351" name="Google Shape;351;p20: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1"/>
        <p:cNvGrpSpPr/>
        <p:nvPr/>
      </p:nvGrpSpPr>
      <p:grpSpPr>
        <a:xfrm>
          <a:off x="0" y="0"/>
          <a:ext cx="0" cy="0"/>
          <a:chOff x="0" y="0"/>
          <a:chExt cx="0" cy="0"/>
        </a:xfrm>
      </p:grpSpPr>
      <p:sp>
        <p:nvSpPr>
          <p:cNvPr id="372" name="Google Shape;372;p21: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19</a:t>
            </a:fld>
            <a:endParaRPr/>
          </a:p>
        </p:txBody>
      </p:sp>
      <p:sp>
        <p:nvSpPr>
          <p:cNvPr id="373" name="Google Shape;373;p21: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374" name="Google Shape;374;p21: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2: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2</a:t>
            </a:fld>
            <a:endParaRPr/>
          </a:p>
        </p:txBody>
      </p:sp>
      <p:sp>
        <p:nvSpPr>
          <p:cNvPr id="93" name="Google Shape;93;p2: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94" name="Google Shape;94;p2: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9"/>
        <p:cNvGrpSpPr/>
        <p:nvPr/>
      </p:nvGrpSpPr>
      <p:grpSpPr>
        <a:xfrm>
          <a:off x="0" y="0"/>
          <a:ext cx="0" cy="0"/>
          <a:chOff x="0" y="0"/>
          <a:chExt cx="0" cy="0"/>
        </a:xfrm>
      </p:grpSpPr>
      <p:sp>
        <p:nvSpPr>
          <p:cNvPr id="380" name="Google Shape;380;p22: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20</a:t>
            </a:fld>
            <a:endParaRPr/>
          </a:p>
        </p:txBody>
      </p:sp>
      <p:sp>
        <p:nvSpPr>
          <p:cNvPr id="381" name="Google Shape;381;p22: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382" name="Google Shape;382;p22: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7"/>
        <p:cNvGrpSpPr/>
        <p:nvPr/>
      </p:nvGrpSpPr>
      <p:grpSpPr>
        <a:xfrm>
          <a:off x="0" y="0"/>
          <a:ext cx="0" cy="0"/>
          <a:chOff x="0" y="0"/>
          <a:chExt cx="0" cy="0"/>
        </a:xfrm>
      </p:grpSpPr>
      <p:sp>
        <p:nvSpPr>
          <p:cNvPr id="388" name="Google Shape;388;p23: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21</a:t>
            </a:fld>
            <a:endParaRPr/>
          </a:p>
        </p:txBody>
      </p:sp>
      <p:sp>
        <p:nvSpPr>
          <p:cNvPr id="389" name="Google Shape;389;p23:notes"/>
          <p:cNvSpPr>
            <a:spLocks noGrp="1" noRot="1" noChangeAspect="1"/>
          </p:cNvSpPr>
          <p:nvPr>
            <p:ph type="sldImg" idx="2"/>
          </p:nvPr>
        </p:nvSpPr>
        <p:spPr>
          <a:xfrm>
            <a:off x="4484688"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390" name="Google Shape;390;p23: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6"/>
        <p:cNvGrpSpPr/>
        <p:nvPr/>
      </p:nvGrpSpPr>
      <p:grpSpPr>
        <a:xfrm>
          <a:off x="0" y="0"/>
          <a:ext cx="0" cy="0"/>
          <a:chOff x="0" y="0"/>
          <a:chExt cx="0" cy="0"/>
        </a:xfrm>
      </p:grpSpPr>
      <p:sp>
        <p:nvSpPr>
          <p:cNvPr id="397" name="Google Shape;397;p24: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22</a:t>
            </a:fld>
            <a:endParaRPr/>
          </a:p>
        </p:txBody>
      </p:sp>
      <p:sp>
        <p:nvSpPr>
          <p:cNvPr id="398" name="Google Shape;398;p24:notes"/>
          <p:cNvSpPr>
            <a:spLocks noGrp="1" noRot="1" noChangeAspect="1"/>
          </p:cNvSpPr>
          <p:nvPr>
            <p:ph type="sldImg" idx="2"/>
          </p:nvPr>
        </p:nvSpPr>
        <p:spPr>
          <a:xfrm>
            <a:off x="4484688"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399" name="Google Shape;399;p24: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5"/>
        <p:cNvGrpSpPr/>
        <p:nvPr/>
      </p:nvGrpSpPr>
      <p:grpSpPr>
        <a:xfrm>
          <a:off x="0" y="0"/>
          <a:ext cx="0" cy="0"/>
          <a:chOff x="0" y="0"/>
          <a:chExt cx="0" cy="0"/>
        </a:xfrm>
      </p:grpSpPr>
      <p:sp>
        <p:nvSpPr>
          <p:cNvPr id="406" name="Google Shape;406;p25: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23</a:t>
            </a:fld>
            <a:endParaRPr/>
          </a:p>
        </p:txBody>
      </p:sp>
      <p:sp>
        <p:nvSpPr>
          <p:cNvPr id="407" name="Google Shape;407;p25: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408" name="Google Shape;408;p25: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3"/>
        <p:cNvGrpSpPr/>
        <p:nvPr/>
      </p:nvGrpSpPr>
      <p:grpSpPr>
        <a:xfrm>
          <a:off x="0" y="0"/>
          <a:ext cx="0" cy="0"/>
          <a:chOff x="0" y="0"/>
          <a:chExt cx="0" cy="0"/>
        </a:xfrm>
      </p:grpSpPr>
      <p:sp>
        <p:nvSpPr>
          <p:cNvPr id="414" name="Google Shape;414;p26: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24</a:t>
            </a:fld>
            <a:endParaRPr/>
          </a:p>
        </p:txBody>
      </p:sp>
      <p:sp>
        <p:nvSpPr>
          <p:cNvPr id="415" name="Google Shape;415;p26:notes"/>
          <p:cNvSpPr>
            <a:spLocks noGrp="1" noRot="1" noChangeAspect="1"/>
          </p:cNvSpPr>
          <p:nvPr>
            <p:ph type="sldImg" idx="2"/>
          </p:nvPr>
        </p:nvSpPr>
        <p:spPr>
          <a:xfrm>
            <a:off x="4484688"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416" name="Google Shape;416;p26: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0"/>
        <p:cNvGrpSpPr/>
        <p:nvPr/>
      </p:nvGrpSpPr>
      <p:grpSpPr>
        <a:xfrm>
          <a:off x="0" y="0"/>
          <a:ext cx="0" cy="0"/>
          <a:chOff x="0" y="0"/>
          <a:chExt cx="0" cy="0"/>
        </a:xfrm>
      </p:grpSpPr>
      <p:sp>
        <p:nvSpPr>
          <p:cNvPr id="471" name="Google Shape;471;p27: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25</a:t>
            </a:fld>
            <a:endParaRPr/>
          </a:p>
        </p:txBody>
      </p:sp>
      <p:sp>
        <p:nvSpPr>
          <p:cNvPr id="472" name="Google Shape;472;p27: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473" name="Google Shape;473;p27: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2"/>
        <p:cNvGrpSpPr/>
        <p:nvPr/>
      </p:nvGrpSpPr>
      <p:grpSpPr>
        <a:xfrm>
          <a:off x="0" y="0"/>
          <a:ext cx="0" cy="0"/>
          <a:chOff x="0" y="0"/>
          <a:chExt cx="0" cy="0"/>
        </a:xfrm>
      </p:grpSpPr>
      <p:sp>
        <p:nvSpPr>
          <p:cNvPr id="503" name="Google Shape;503;p28: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26</a:t>
            </a:fld>
            <a:endParaRPr/>
          </a:p>
        </p:txBody>
      </p:sp>
      <p:sp>
        <p:nvSpPr>
          <p:cNvPr id="504" name="Google Shape;504;p28: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505" name="Google Shape;505;p28: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0"/>
        <p:cNvGrpSpPr/>
        <p:nvPr/>
      </p:nvGrpSpPr>
      <p:grpSpPr>
        <a:xfrm>
          <a:off x="0" y="0"/>
          <a:ext cx="0" cy="0"/>
          <a:chOff x="0" y="0"/>
          <a:chExt cx="0" cy="0"/>
        </a:xfrm>
      </p:grpSpPr>
      <p:sp>
        <p:nvSpPr>
          <p:cNvPr id="511" name="Google Shape;511;p29: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27</a:t>
            </a:fld>
            <a:endParaRPr/>
          </a:p>
        </p:txBody>
      </p:sp>
      <p:sp>
        <p:nvSpPr>
          <p:cNvPr id="512" name="Google Shape;512;p29:notes"/>
          <p:cNvSpPr>
            <a:spLocks noGrp="1" noRot="1" noChangeAspect="1"/>
          </p:cNvSpPr>
          <p:nvPr>
            <p:ph type="sldImg" idx="2"/>
          </p:nvPr>
        </p:nvSpPr>
        <p:spPr>
          <a:xfrm>
            <a:off x="4484688"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513" name="Google Shape;513;p29: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6"/>
        <p:cNvGrpSpPr/>
        <p:nvPr/>
      </p:nvGrpSpPr>
      <p:grpSpPr>
        <a:xfrm>
          <a:off x="0" y="0"/>
          <a:ext cx="0" cy="0"/>
          <a:chOff x="0" y="0"/>
          <a:chExt cx="0" cy="0"/>
        </a:xfrm>
      </p:grpSpPr>
      <p:sp>
        <p:nvSpPr>
          <p:cNvPr id="537" name="Google Shape;537;p30: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28</a:t>
            </a:fld>
            <a:endParaRPr/>
          </a:p>
        </p:txBody>
      </p:sp>
      <p:sp>
        <p:nvSpPr>
          <p:cNvPr id="538" name="Google Shape;538;p30: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539" name="Google Shape;539;p30: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4"/>
        <p:cNvGrpSpPr/>
        <p:nvPr/>
      </p:nvGrpSpPr>
      <p:grpSpPr>
        <a:xfrm>
          <a:off x="0" y="0"/>
          <a:ext cx="0" cy="0"/>
          <a:chOff x="0" y="0"/>
          <a:chExt cx="0" cy="0"/>
        </a:xfrm>
      </p:grpSpPr>
      <p:sp>
        <p:nvSpPr>
          <p:cNvPr id="565" name="Google Shape;565;p31: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29</a:t>
            </a:fld>
            <a:endParaRPr/>
          </a:p>
        </p:txBody>
      </p:sp>
      <p:sp>
        <p:nvSpPr>
          <p:cNvPr id="566" name="Google Shape;566;p31: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567" name="Google Shape;567;p31: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p3: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strike="noStrike" cap="none">
                <a:solidFill>
                  <a:srgbClr val="000000"/>
                </a:solidFill>
                <a:latin typeface="Times New Roman"/>
                <a:ea typeface="Times New Roman"/>
                <a:cs typeface="Times New Roman"/>
                <a:sym typeface="Times New Roman"/>
              </a:rPr>
              <a:t>3</a:t>
            </a:fld>
            <a:endParaRPr/>
          </a:p>
        </p:txBody>
      </p:sp>
      <p:sp>
        <p:nvSpPr>
          <p:cNvPr id="100" name="Google Shape;100;p3: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101" name="Google Shape;101;p3: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3"/>
        <p:cNvGrpSpPr/>
        <p:nvPr/>
      </p:nvGrpSpPr>
      <p:grpSpPr>
        <a:xfrm>
          <a:off x="0" y="0"/>
          <a:ext cx="0" cy="0"/>
          <a:chOff x="0" y="0"/>
          <a:chExt cx="0" cy="0"/>
        </a:xfrm>
      </p:grpSpPr>
      <p:sp>
        <p:nvSpPr>
          <p:cNvPr id="574" name="Google Shape;574;p32: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30</a:t>
            </a:fld>
            <a:endParaRPr/>
          </a:p>
        </p:txBody>
      </p:sp>
      <p:sp>
        <p:nvSpPr>
          <p:cNvPr id="575" name="Google Shape;575;p32: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576" name="Google Shape;576;p32: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Page 120-131, Secure Electronic Commerce</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1"/>
        <p:cNvGrpSpPr/>
        <p:nvPr/>
      </p:nvGrpSpPr>
      <p:grpSpPr>
        <a:xfrm>
          <a:off x="0" y="0"/>
          <a:ext cx="0" cy="0"/>
          <a:chOff x="0" y="0"/>
          <a:chExt cx="0" cy="0"/>
        </a:xfrm>
      </p:grpSpPr>
      <p:sp>
        <p:nvSpPr>
          <p:cNvPr id="582" name="Google Shape;582;p33: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31</a:t>
            </a:fld>
            <a:endParaRPr/>
          </a:p>
        </p:txBody>
      </p:sp>
      <p:sp>
        <p:nvSpPr>
          <p:cNvPr id="583" name="Google Shape;583;p33: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584" name="Google Shape;584;p33: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5"/>
        <p:cNvGrpSpPr/>
        <p:nvPr/>
      </p:nvGrpSpPr>
      <p:grpSpPr>
        <a:xfrm>
          <a:off x="0" y="0"/>
          <a:ext cx="0" cy="0"/>
          <a:chOff x="0" y="0"/>
          <a:chExt cx="0" cy="0"/>
        </a:xfrm>
      </p:grpSpPr>
      <p:sp>
        <p:nvSpPr>
          <p:cNvPr id="596" name="Google Shape;596;p34: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32</a:t>
            </a:fld>
            <a:endParaRPr/>
          </a:p>
        </p:txBody>
      </p:sp>
      <p:sp>
        <p:nvSpPr>
          <p:cNvPr id="597" name="Google Shape;597;p34: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598" name="Google Shape;598;p34: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3"/>
        <p:cNvGrpSpPr/>
        <p:nvPr/>
      </p:nvGrpSpPr>
      <p:grpSpPr>
        <a:xfrm>
          <a:off x="0" y="0"/>
          <a:ext cx="0" cy="0"/>
          <a:chOff x="0" y="0"/>
          <a:chExt cx="0" cy="0"/>
        </a:xfrm>
      </p:grpSpPr>
      <p:sp>
        <p:nvSpPr>
          <p:cNvPr id="614" name="Google Shape;614;p35: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33</a:t>
            </a:fld>
            <a:endParaRPr/>
          </a:p>
        </p:txBody>
      </p:sp>
      <p:sp>
        <p:nvSpPr>
          <p:cNvPr id="615" name="Google Shape;615;p35: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616" name="Google Shape;616;p35: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1"/>
        <p:cNvGrpSpPr/>
        <p:nvPr/>
      </p:nvGrpSpPr>
      <p:grpSpPr>
        <a:xfrm>
          <a:off x="0" y="0"/>
          <a:ext cx="0" cy="0"/>
          <a:chOff x="0" y="0"/>
          <a:chExt cx="0" cy="0"/>
        </a:xfrm>
      </p:grpSpPr>
      <p:sp>
        <p:nvSpPr>
          <p:cNvPr id="622" name="Google Shape;622;p36: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34</a:t>
            </a:fld>
            <a:endParaRPr/>
          </a:p>
        </p:txBody>
      </p:sp>
      <p:sp>
        <p:nvSpPr>
          <p:cNvPr id="623" name="Google Shape;623;p36: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624" name="Google Shape;624;p36: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9"/>
        <p:cNvGrpSpPr/>
        <p:nvPr/>
      </p:nvGrpSpPr>
      <p:grpSpPr>
        <a:xfrm>
          <a:off x="0" y="0"/>
          <a:ext cx="0" cy="0"/>
          <a:chOff x="0" y="0"/>
          <a:chExt cx="0" cy="0"/>
        </a:xfrm>
      </p:grpSpPr>
      <p:sp>
        <p:nvSpPr>
          <p:cNvPr id="630" name="Google Shape;630;p37: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35</a:t>
            </a:fld>
            <a:endParaRPr/>
          </a:p>
        </p:txBody>
      </p:sp>
      <p:sp>
        <p:nvSpPr>
          <p:cNvPr id="631" name="Google Shape;631;p37: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632" name="Google Shape;632;p37: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7"/>
        <p:cNvGrpSpPr/>
        <p:nvPr/>
      </p:nvGrpSpPr>
      <p:grpSpPr>
        <a:xfrm>
          <a:off x="0" y="0"/>
          <a:ext cx="0" cy="0"/>
          <a:chOff x="0" y="0"/>
          <a:chExt cx="0" cy="0"/>
        </a:xfrm>
      </p:grpSpPr>
      <p:sp>
        <p:nvSpPr>
          <p:cNvPr id="638" name="Google Shape;638;p38: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36</a:t>
            </a:fld>
            <a:endParaRPr/>
          </a:p>
        </p:txBody>
      </p:sp>
      <p:sp>
        <p:nvSpPr>
          <p:cNvPr id="639" name="Google Shape;639;p38: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640" name="Google Shape;640;p38: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5"/>
        <p:cNvGrpSpPr/>
        <p:nvPr/>
      </p:nvGrpSpPr>
      <p:grpSpPr>
        <a:xfrm>
          <a:off x="0" y="0"/>
          <a:ext cx="0" cy="0"/>
          <a:chOff x="0" y="0"/>
          <a:chExt cx="0" cy="0"/>
        </a:xfrm>
      </p:grpSpPr>
      <p:sp>
        <p:nvSpPr>
          <p:cNvPr id="646" name="Google Shape;646;p39: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37</a:t>
            </a:fld>
            <a:endParaRPr/>
          </a:p>
        </p:txBody>
      </p:sp>
      <p:sp>
        <p:nvSpPr>
          <p:cNvPr id="647" name="Google Shape;647;p39: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648" name="Google Shape;648;p39: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3"/>
        <p:cNvGrpSpPr/>
        <p:nvPr/>
      </p:nvGrpSpPr>
      <p:grpSpPr>
        <a:xfrm>
          <a:off x="0" y="0"/>
          <a:ext cx="0" cy="0"/>
          <a:chOff x="0" y="0"/>
          <a:chExt cx="0" cy="0"/>
        </a:xfrm>
      </p:grpSpPr>
      <p:sp>
        <p:nvSpPr>
          <p:cNvPr id="654" name="Google Shape;654;p40: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38</a:t>
            </a:fld>
            <a:endParaRPr/>
          </a:p>
        </p:txBody>
      </p:sp>
      <p:sp>
        <p:nvSpPr>
          <p:cNvPr id="655" name="Google Shape;655;p40: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656" name="Google Shape;656;p40: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7"/>
        <p:cNvGrpSpPr/>
        <p:nvPr/>
      </p:nvGrpSpPr>
      <p:grpSpPr>
        <a:xfrm>
          <a:off x="0" y="0"/>
          <a:ext cx="0" cy="0"/>
          <a:chOff x="0" y="0"/>
          <a:chExt cx="0" cy="0"/>
        </a:xfrm>
      </p:grpSpPr>
      <p:sp>
        <p:nvSpPr>
          <p:cNvPr id="668" name="Google Shape;668;p41: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39</a:t>
            </a:fld>
            <a:endParaRPr/>
          </a:p>
        </p:txBody>
      </p:sp>
      <p:sp>
        <p:nvSpPr>
          <p:cNvPr id="669" name="Google Shape;669;p41:notes"/>
          <p:cNvSpPr>
            <a:spLocks noGrp="1" noRot="1" noChangeAspect="1"/>
          </p:cNvSpPr>
          <p:nvPr>
            <p:ph type="sldImg" idx="2"/>
          </p:nvPr>
        </p:nvSpPr>
        <p:spPr>
          <a:xfrm>
            <a:off x="4484688"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670" name="Google Shape;670;p41: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To create a digital signature, the user simple creates a message digest of the document to be signed and then encrypts it with their private key.</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4: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4</a:t>
            </a:fld>
            <a:endParaRPr/>
          </a:p>
        </p:txBody>
      </p:sp>
      <p:sp>
        <p:nvSpPr>
          <p:cNvPr id="107" name="Google Shape;107;p4:notes"/>
          <p:cNvSpPr>
            <a:spLocks noGrp="1" noRot="1" noChangeAspect="1"/>
          </p:cNvSpPr>
          <p:nvPr>
            <p:ph type="sldImg" idx="2"/>
          </p:nvPr>
        </p:nvSpPr>
        <p:spPr>
          <a:xfrm>
            <a:off x="4484688"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108" name="Google Shape;108;p4: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05"/>
        <p:cNvGrpSpPr/>
        <p:nvPr/>
      </p:nvGrpSpPr>
      <p:grpSpPr>
        <a:xfrm>
          <a:off x="0" y="0"/>
          <a:ext cx="0" cy="0"/>
          <a:chOff x="0" y="0"/>
          <a:chExt cx="0" cy="0"/>
        </a:xfrm>
      </p:grpSpPr>
      <p:sp>
        <p:nvSpPr>
          <p:cNvPr id="706" name="Google Shape;706;p42: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40</a:t>
            </a:fld>
            <a:endParaRPr/>
          </a:p>
        </p:txBody>
      </p:sp>
      <p:sp>
        <p:nvSpPr>
          <p:cNvPr id="707" name="Google Shape;707;p42:notes"/>
          <p:cNvSpPr>
            <a:spLocks noGrp="1" noRot="1" noChangeAspect="1"/>
          </p:cNvSpPr>
          <p:nvPr>
            <p:ph type="sldImg" idx="2"/>
          </p:nvPr>
        </p:nvSpPr>
        <p:spPr>
          <a:xfrm>
            <a:off x="4484688"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708" name="Google Shape;708;p42: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5"/>
        <p:cNvGrpSpPr/>
        <p:nvPr/>
      </p:nvGrpSpPr>
      <p:grpSpPr>
        <a:xfrm>
          <a:off x="0" y="0"/>
          <a:ext cx="0" cy="0"/>
          <a:chOff x="0" y="0"/>
          <a:chExt cx="0" cy="0"/>
        </a:xfrm>
      </p:grpSpPr>
      <p:sp>
        <p:nvSpPr>
          <p:cNvPr id="726" name="Google Shape;726;p43: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41</a:t>
            </a:fld>
            <a:endParaRPr/>
          </a:p>
        </p:txBody>
      </p:sp>
      <p:sp>
        <p:nvSpPr>
          <p:cNvPr id="727" name="Google Shape;727;p43:notes"/>
          <p:cNvSpPr>
            <a:spLocks noGrp="1" noRot="1" noChangeAspect="1"/>
          </p:cNvSpPr>
          <p:nvPr>
            <p:ph type="sldImg" idx="2"/>
          </p:nvPr>
        </p:nvSpPr>
        <p:spPr>
          <a:xfrm>
            <a:off x="4484688"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728" name="Google Shape;728;p43: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A web browser has a digital certificate from verisign which is the root certification authority.</a:t>
            </a:r>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1"/>
        <p:cNvGrpSpPr/>
        <p:nvPr/>
      </p:nvGrpSpPr>
      <p:grpSpPr>
        <a:xfrm>
          <a:off x="0" y="0"/>
          <a:ext cx="0" cy="0"/>
          <a:chOff x="0" y="0"/>
          <a:chExt cx="0" cy="0"/>
        </a:xfrm>
      </p:grpSpPr>
      <p:sp>
        <p:nvSpPr>
          <p:cNvPr id="742" name="Google Shape;742;p44: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42</a:t>
            </a:fld>
            <a:endParaRPr/>
          </a:p>
        </p:txBody>
      </p:sp>
      <p:sp>
        <p:nvSpPr>
          <p:cNvPr id="743" name="Google Shape;743;p44: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744" name="Google Shape;744;p44: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A web browser has a digital certificate from verisign which is the root certification authority.</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5: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5</a:t>
            </a:fld>
            <a:endParaRPr/>
          </a:p>
        </p:txBody>
      </p:sp>
      <p:sp>
        <p:nvSpPr>
          <p:cNvPr id="129" name="Google Shape;129;p5: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130" name="Google Shape;130;p5: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4"/>
        <p:cNvGrpSpPr/>
        <p:nvPr/>
      </p:nvGrpSpPr>
      <p:grpSpPr>
        <a:xfrm>
          <a:off x="0" y="0"/>
          <a:ext cx="0" cy="0"/>
          <a:chOff x="0" y="0"/>
          <a:chExt cx="0" cy="0"/>
        </a:xfrm>
      </p:grpSpPr>
      <p:sp>
        <p:nvSpPr>
          <p:cNvPr id="135" name="Google Shape;135;p6: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6</a:t>
            </a:fld>
            <a:endParaRPr/>
          </a:p>
        </p:txBody>
      </p:sp>
      <p:sp>
        <p:nvSpPr>
          <p:cNvPr id="136" name="Google Shape;136;p6:notes"/>
          <p:cNvSpPr>
            <a:spLocks noGrp="1" noRot="1" noChangeAspect="1"/>
          </p:cNvSpPr>
          <p:nvPr>
            <p:ph type="sldImg" idx="2"/>
          </p:nvPr>
        </p:nvSpPr>
        <p:spPr>
          <a:xfrm>
            <a:off x="4484688"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137" name="Google Shape;137;p6: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1. Must have done this as an assignment last year.</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7: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7</a:t>
            </a:fld>
            <a:endParaRPr/>
          </a:p>
        </p:txBody>
      </p:sp>
      <p:sp>
        <p:nvSpPr>
          <p:cNvPr id="143" name="Google Shape;143;p7: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144" name="Google Shape;144;p7: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p8: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8</a:t>
            </a:fld>
            <a:endParaRPr/>
          </a:p>
        </p:txBody>
      </p:sp>
      <p:sp>
        <p:nvSpPr>
          <p:cNvPr id="156" name="Google Shape;156;p8: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157" name="Google Shape;157;p8: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The key can be different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9:notes"/>
          <p:cNvSpPr txBox="1"/>
          <p:nvPr/>
        </p:nvSpPr>
        <p:spPr>
          <a:xfrm>
            <a:off x="5181600" y="6515100"/>
            <a:ext cx="3962400" cy="3429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Times New Roman"/>
              <a:buNone/>
            </a:pPr>
            <a:fld id="{00000000-1234-1234-1234-123412341234}" type="slidenum">
              <a:rPr lang="en-US" sz="1200" b="0" i="0" u="none">
                <a:solidFill>
                  <a:srgbClr val="000000"/>
                </a:solidFill>
                <a:latin typeface="Times New Roman"/>
                <a:ea typeface="Times New Roman"/>
                <a:cs typeface="Times New Roman"/>
                <a:sym typeface="Times New Roman"/>
              </a:rPr>
              <a:t>9</a:t>
            </a:fld>
            <a:endParaRPr/>
          </a:p>
        </p:txBody>
      </p:sp>
      <p:sp>
        <p:nvSpPr>
          <p:cNvPr id="181" name="Google Shape;181;p9:notes"/>
          <p:cNvSpPr>
            <a:spLocks noGrp="1" noRot="1" noChangeAspect="1"/>
          </p:cNvSpPr>
          <p:nvPr>
            <p:ph type="sldImg" idx="2"/>
          </p:nvPr>
        </p:nvSpPr>
        <p:spPr>
          <a:xfrm>
            <a:off x="4484687" y="1774825"/>
            <a:ext cx="0" cy="0"/>
          </a:xfrm>
          <a:custGeom>
            <a:avLst/>
            <a:gdLst/>
            <a:ahLst/>
            <a:cxnLst/>
            <a:rect l="l" t="t" r="r" b="b"/>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524288"/>
            <a:headEnd type="none" w="sm" len="sm"/>
            <a:tailEnd type="none" w="sm" len="sm"/>
          </a:ln>
        </p:spPr>
      </p:sp>
      <p:sp>
        <p:nvSpPr>
          <p:cNvPr id="182" name="Google Shape;182;p9:notes"/>
          <p:cNvSpPr txBox="1">
            <a:spLocks noGrp="1"/>
          </p:cNvSpPr>
          <p:nvPr>
            <p:ph type="body" idx="1"/>
          </p:nvPr>
        </p:nvSpPr>
        <p:spPr>
          <a:xfrm>
            <a:off x="1219200" y="3257550"/>
            <a:ext cx="6705600" cy="3086100"/>
          </a:xfrm>
          <a:prstGeom prst="rect">
            <a:avLst/>
          </a:prstGeom>
          <a:solidFill>
            <a:srgbClr val="FFFFFF"/>
          </a:solidFill>
          <a:ln w="9525" cap="flat" cmpd="sng">
            <a:solidFill>
              <a:srgbClr val="000000"/>
            </a:solidFill>
            <a:prstDash val="solid"/>
            <a:miter lim="524288"/>
            <a:headEnd type="none" w="sm" len="sm"/>
            <a:tailEnd type="none" w="sm" len="sm"/>
          </a:ln>
        </p:spPr>
        <p:txBody>
          <a:bodyPr spcFirstLastPara="1" wrap="square" lIns="89900" tIns="44950" rIns="89900" bIns="44950" anchor="t" anchorCtr="0">
            <a:noAutofit/>
          </a:bodyPr>
          <a:lstStyle/>
          <a:p>
            <a:pPr marL="0" lvl="0" indent="0" algn="l" rtl="0">
              <a:spcBef>
                <a:spcPts val="0"/>
              </a:spcBef>
              <a:spcAft>
                <a:spcPts val="0"/>
              </a:spcAft>
              <a:buSzPts val="1800"/>
              <a:buNone/>
            </a:pPr>
            <a:r>
              <a:rPr lang="en-US"/>
              <a:t>Statistical Analysis</a:t>
            </a:r>
            <a:endParaRPr/>
          </a:p>
          <a:p>
            <a:pPr marL="0" lvl="1" indent="0" algn="l" rtl="0">
              <a:spcBef>
                <a:spcPts val="0"/>
              </a:spcBef>
              <a:spcAft>
                <a:spcPts val="0"/>
              </a:spcAft>
              <a:buNone/>
            </a:pPr>
            <a:r>
              <a:rPr lang="en-US"/>
              <a:t>Knowing % of occurrences of different letters (e.g. e occurs 13% of time in the document and t occurs 19% of times)</a:t>
            </a:r>
            <a:endParaRPr/>
          </a:p>
          <a:p>
            <a:pPr marL="0" lvl="1" indent="0" algn="l" rtl="0">
              <a:spcBef>
                <a:spcPts val="0"/>
              </a:spcBef>
              <a:spcAft>
                <a:spcPts val="0"/>
              </a:spcAft>
              <a:buNone/>
            </a:pPr>
            <a:r>
              <a:rPr lang="en-US"/>
              <a:t>Knowing commonly occurring two and three letter combinations (e.g. in, it, the, ion, ing, …)</a:t>
            </a:r>
            <a:endParaRPr/>
          </a:p>
          <a:p>
            <a:pPr marL="0" lvl="1" indent="0" algn="l" rtl="0">
              <a:spcBef>
                <a:spcPts val="0"/>
              </a:spcBef>
              <a:spcAft>
                <a:spcPts val="0"/>
              </a:spcAft>
              <a:buNone/>
            </a:pPr>
            <a:r>
              <a:rPr lang="en-US"/>
              <a:t>If some knowledge about the content is available it is even easier to crack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46"/>
          <p:cNvSpPr txBox="1">
            <a:spLocks noGrp="1"/>
          </p:cNvSpPr>
          <p:nvPr>
            <p:ph type="ctrTitle"/>
          </p:nvPr>
        </p:nvSpPr>
        <p:spPr>
          <a:xfrm>
            <a:off x="1143000" y="1122363"/>
            <a:ext cx="6858000" cy="23876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46"/>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Autofit/>
          </a:bodyPr>
          <a:lstStyle>
            <a:lvl1pPr lvl="0" algn="ctr">
              <a:spcBef>
                <a:spcPts val="480"/>
              </a:spcBef>
              <a:spcAft>
                <a:spcPts val="0"/>
              </a:spcAft>
              <a:buClr>
                <a:schemeClr val="dk1"/>
              </a:buClr>
              <a:buSzPts val="2400"/>
              <a:buFont typeface="Times New Roman"/>
              <a:buNone/>
              <a:defRPr sz="2400"/>
            </a:lvl1pPr>
            <a:lvl2pPr lvl="1" algn="ctr">
              <a:spcBef>
                <a:spcPts val="400"/>
              </a:spcBef>
              <a:spcAft>
                <a:spcPts val="0"/>
              </a:spcAft>
              <a:buClr>
                <a:schemeClr val="dk1"/>
              </a:buClr>
              <a:buSzPts val="2000"/>
              <a:buFont typeface="Times New Roman"/>
              <a:buNone/>
              <a:defRPr sz="2000"/>
            </a:lvl2pPr>
            <a:lvl3pPr lvl="2" algn="ctr">
              <a:spcBef>
                <a:spcPts val="360"/>
              </a:spcBef>
              <a:spcAft>
                <a:spcPts val="0"/>
              </a:spcAft>
              <a:buClr>
                <a:schemeClr val="dk1"/>
              </a:buClr>
              <a:buSzPts val="1800"/>
              <a:buFont typeface="Times New Roman"/>
              <a:buNone/>
              <a:defRPr sz="1800"/>
            </a:lvl3pPr>
            <a:lvl4pPr lvl="3" algn="ctr">
              <a:spcBef>
                <a:spcPts val="320"/>
              </a:spcBef>
              <a:spcAft>
                <a:spcPts val="0"/>
              </a:spcAft>
              <a:buClr>
                <a:schemeClr val="dk1"/>
              </a:buClr>
              <a:buSzPts val="1600"/>
              <a:buFont typeface="Times New Roman"/>
              <a:buNone/>
              <a:defRPr sz="1600"/>
            </a:lvl4pPr>
            <a:lvl5pPr lvl="4" algn="ctr">
              <a:spcBef>
                <a:spcPts val="320"/>
              </a:spcBef>
              <a:spcAft>
                <a:spcPts val="0"/>
              </a:spcAft>
              <a:buClr>
                <a:schemeClr val="dk1"/>
              </a:buClr>
              <a:buSzPts val="1600"/>
              <a:buFont typeface="Times New Roman"/>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46"/>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19" name="Google Shape;19;p46"/>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20" name="Google Shape;20;p46"/>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1"/>
        <p:cNvGrpSpPr/>
        <p:nvPr/>
      </p:nvGrpSpPr>
      <p:grpSpPr>
        <a:xfrm>
          <a:off x="0" y="0"/>
          <a:ext cx="0" cy="0"/>
          <a:chOff x="0" y="0"/>
          <a:chExt cx="0" cy="0"/>
        </a:xfrm>
      </p:grpSpPr>
      <p:sp>
        <p:nvSpPr>
          <p:cNvPr id="72" name="Google Shape;72;p55"/>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3" name="Google Shape;73;p55"/>
          <p:cNvSpPr txBox="1">
            <a:spLocks noGrp="1"/>
          </p:cNvSpPr>
          <p:nvPr>
            <p:ph type="body" idx="1"/>
          </p:nvPr>
        </p:nvSpPr>
        <p:spPr>
          <a:xfrm>
            <a:off x="685800" y="1981200"/>
            <a:ext cx="38100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4" name="Google Shape;74;p55"/>
          <p:cNvSpPr txBox="1">
            <a:spLocks noGrp="1"/>
          </p:cNvSpPr>
          <p:nvPr>
            <p:ph type="body" idx="2"/>
          </p:nvPr>
        </p:nvSpPr>
        <p:spPr>
          <a:xfrm>
            <a:off x="4648200" y="1981200"/>
            <a:ext cx="38100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55"/>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76" name="Google Shape;76;p55"/>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77" name="Google Shape;77;p55"/>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78"/>
        <p:cNvGrpSpPr/>
        <p:nvPr/>
      </p:nvGrpSpPr>
      <p:grpSpPr>
        <a:xfrm>
          <a:off x="0" y="0"/>
          <a:ext cx="0" cy="0"/>
          <a:chOff x="0" y="0"/>
          <a:chExt cx="0" cy="0"/>
        </a:xfrm>
      </p:grpSpPr>
      <p:sp>
        <p:nvSpPr>
          <p:cNvPr id="79" name="Google Shape;79;p56"/>
          <p:cNvSpPr txBox="1">
            <a:spLocks noGrp="1"/>
          </p:cNvSpPr>
          <p:nvPr>
            <p:ph type="title"/>
          </p:nvPr>
        </p:nvSpPr>
        <p:spPr>
          <a:xfrm>
            <a:off x="623888" y="1709738"/>
            <a:ext cx="7886700" cy="2852737"/>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60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56"/>
          <p:cNvSpPr txBox="1">
            <a:spLocks noGrp="1"/>
          </p:cNvSpPr>
          <p:nvPr>
            <p:ph type="body" idx="1"/>
          </p:nvPr>
        </p:nvSpPr>
        <p:spPr>
          <a:xfrm>
            <a:off x="623888" y="4589463"/>
            <a:ext cx="7886700" cy="1500187"/>
          </a:xfrm>
          <a:prstGeom prst="rect">
            <a:avLst/>
          </a:prstGeom>
          <a:noFill/>
          <a:ln>
            <a:noFill/>
          </a:ln>
        </p:spPr>
        <p:txBody>
          <a:bodyPr spcFirstLastPara="1" wrap="square" lIns="91425" tIns="45700" rIns="91425" bIns="45700" anchor="t" anchorCtr="0">
            <a:noAutofit/>
          </a:bodyPr>
          <a:lstStyle>
            <a:lvl1pPr marL="457200" lvl="0" indent="-228600" algn="l">
              <a:spcBef>
                <a:spcPts val="480"/>
              </a:spcBef>
              <a:spcAft>
                <a:spcPts val="0"/>
              </a:spcAft>
              <a:buClr>
                <a:schemeClr val="dk1"/>
              </a:buClr>
              <a:buSzPts val="2400"/>
              <a:buFont typeface="Times New Roman"/>
              <a:buNone/>
              <a:defRPr sz="2400"/>
            </a:lvl1pPr>
            <a:lvl2pPr marL="914400" lvl="1" indent="-228600" algn="l">
              <a:spcBef>
                <a:spcPts val="400"/>
              </a:spcBef>
              <a:spcAft>
                <a:spcPts val="0"/>
              </a:spcAft>
              <a:buClr>
                <a:schemeClr val="dk1"/>
              </a:buClr>
              <a:buSzPts val="2000"/>
              <a:buFont typeface="Times New Roman"/>
              <a:buNone/>
              <a:defRPr sz="2000"/>
            </a:lvl2pPr>
            <a:lvl3pPr marL="1371600" lvl="2" indent="-228600" algn="l">
              <a:spcBef>
                <a:spcPts val="360"/>
              </a:spcBef>
              <a:spcAft>
                <a:spcPts val="0"/>
              </a:spcAft>
              <a:buClr>
                <a:schemeClr val="dk1"/>
              </a:buClr>
              <a:buSzPts val="1800"/>
              <a:buFont typeface="Times New Roman"/>
              <a:buNone/>
              <a:defRPr sz="1800"/>
            </a:lvl3pPr>
            <a:lvl4pPr marL="1828800" lvl="3" indent="-228600" algn="l">
              <a:spcBef>
                <a:spcPts val="320"/>
              </a:spcBef>
              <a:spcAft>
                <a:spcPts val="0"/>
              </a:spcAft>
              <a:buClr>
                <a:schemeClr val="dk1"/>
              </a:buClr>
              <a:buSzPts val="1600"/>
              <a:buFont typeface="Times New Roman"/>
              <a:buNone/>
              <a:defRPr sz="1600"/>
            </a:lvl4pPr>
            <a:lvl5pPr marL="2286000" lvl="4" indent="-228600" algn="l">
              <a:spcBef>
                <a:spcPts val="320"/>
              </a:spcBef>
              <a:spcAft>
                <a:spcPts val="0"/>
              </a:spcAft>
              <a:buClr>
                <a:schemeClr val="dk1"/>
              </a:buClr>
              <a:buSzPts val="1600"/>
              <a:buFont typeface="Times New Roman"/>
              <a:buNone/>
              <a:defRPr sz="1600"/>
            </a:lvl5pPr>
            <a:lvl6pPr marL="2743200" lvl="5" indent="-228600" algn="l">
              <a:lnSpc>
                <a:spcPct val="90000"/>
              </a:lnSpc>
              <a:spcBef>
                <a:spcPts val="500"/>
              </a:spcBef>
              <a:spcAft>
                <a:spcPts val="0"/>
              </a:spcAft>
              <a:buClr>
                <a:schemeClr val="dk1"/>
              </a:buClr>
              <a:buSzPts val="1600"/>
              <a:buNone/>
              <a:defRPr sz="1600"/>
            </a:lvl6pPr>
            <a:lvl7pPr marL="3200400" lvl="6" indent="-228600" algn="l">
              <a:lnSpc>
                <a:spcPct val="90000"/>
              </a:lnSpc>
              <a:spcBef>
                <a:spcPts val="500"/>
              </a:spcBef>
              <a:spcAft>
                <a:spcPts val="0"/>
              </a:spcAft>
              <a:buClr>
                <a:schemeClr val="dk1"/>
              </a:buClr>
              <a:buSzPts val="1600"/>
              <a:buNone/>
              <a:defRPr sz="1600"/>
            </a:lvl7pPr>
            <a:lvl8pPr marL="3657600" lvl="7" indent="-228600" algn="l">
              <a:lnSpc>
                <a:spcPct val="90000"/>
              </a:lnSpc>
              <a:spcBef>
                <a:spcPts val="500"/>
              </a:spcBef>
              <a:spcAft>
                <a:spcPts val="0"/>
              </a:spcAft>
              <a:buClr>
                <a:schemeClr val="dk1"/>
              </a:buClr>
              <a:buSzPts val="1600"/>
              <a:buNone/>
              <a:defRPr sz="1600"/>
            </a:lvl8pPr>
            <a:lvl9pPr marL="4114800" lvl="8" indent="-228600" algn="l">
              <a:lnSpc>
                <a:spcPct val="90000"/>
              </a:lnSpc>
              <a:spcBef>
                <a:spcPts val="500"/>
              </a:spcBef>
              <a:spcAft>
                <a:spcPts val="0"/>
              </a:spcAft>
              <a:buClr>
                <a:schemeClr val="dk1"/>
              </a:buClr>
              <a:buSzPts val="1600"/>
              <a:buNone/>
              <a:defRPr sz="1600"/>
            </a:lvl9pPr>
          </a:lstStyle>
          <a:p>
            <a:endParaRPr/>
          </a:p>
        </p:txBody>
      </p:sp>
      <p:sp>
        <p:nvSpPr>
          <p:cNvPr id="81" name="Google Shape;81;p56"/>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82" name="Google Shape;82;p56"/>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83" name="Google Shape;83;p56"/>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7"/>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47"/>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47"/>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25" name="Google Shape;25;p47"/>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26" name="Google Shape;26;p47"/>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27"/>
        <p:cNvGrpSpPr/>
        <p:nvPr/>
      </p:nvGrpSpPr>
      <p:grpSpPr>
        <a:xfrm>
          <a:off x="0" y="0"/>
          <a:ext cx="0" cy="0"/>
          <a:chOff x="0" y="0"/>
          <a:chExt cx="0" cy="0"/>
        </a:xfrm>
      </p:grpSpPr>
      <p:sp>
        <p:nvSpPr>
          <p:cNvPr id="28" name="Google Shape;28;p48"/>
          <p:cNvSpPr txBox="1">
            <a:spLocks noGrp="1"/>
          </p:cNvSpPr>
          <p:nvPr>
            <p:ph type="title"/>
          </p:nvPr>
        </p:nvSpPr>
        <p:spPr>
          <a:xfrm rot="5400000">
            <a:off x="4743450" y="2381250"/>
            <a:ext cx="5486400" cy="19431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48"/>
          <p:cNvSpPr txBox="1">
            <a:spLocks noGrp="1"/>
          </p:cNvSpPr>
          <p:nvPr>
            <p:ph type="body" idx="1"/>
          </p:nvPr>
        </p:nvSpPr>
        <p:spPr>
          <a:xfrm rot="5400000">
            <a:off x="781050" y="514350"/>
            <a:ext cx="5486400" cy="56769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48"/>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31" name="Google Shape;31;p4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32" name="Google Shape;32;p48"/>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33"/>
        <p:cNvGrpSpPr/>
        <p:nvPr/>
      </p:nvGrpSpPr>
      <p:grpSpPr>
        <a:xfrm>
          <a:off x="0" y="0"/>
          <a:ext cx="0" cy="0"/>
          <a:chOff x="0" y="0"/>
          <a:chExt cx="0" cy="0"/>
        </a:xfrm>
      </p:grpSpPr>
      <p:sp>
        <p:nvSpPr>
          <p:cNvPr id="34" name="Google Shape;34;p49"/>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49"/>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49"/>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37" name="Google Shape;37;p49"/>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38" name="Google Shape;38;p49"/>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39"/>
        <p:cNvGrpSpPr/>
        <p:nvPr/>
      </p:nvGrpSpPr>
      <p:grpSpPr>
        <a:xfrm>
          <a:off x="0" y="0"/>
          <a:ext cx="0" cy="0"/>
          <a:chOff x="0" y="0"/>
          <a:chExt cx="0" cy="0"/>
        </a:xfrm>
      </p:grpSpPr>
      <p:sp>
        <p:nvSpPr>
          <p:cNvPr id="40" name="Google Shape;40;p50"/>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1" name="Google Shape;41;p50"/>
          <p:cNvSpPr>
            <a:spLocks noGrp="1"/>
          </p:cNvSpPr>
          <p:nvPr>
            <p:ph type="pic" idx="2"/>
          </p:nvPr>
        </p:nvSpPr>
        <p:spPr>
          <a:xfrm>
            <a:off x="3887788" y="987425"/>
            <a:ext cx="4629150" cy="4873625"/>
          </a:xfrm>
          <a:prstGeom prst="rect">
            <a:avLst/>
          </a:prstGeom>
          <a:noFill/>
          <a:ln>
            <a:noFill/>
          </a:ln>
        </p:spPr>
      </p:sp>
      <p:sp>
        <p:nvSpPr>
          <p:cNvPr id="42" name="Google Shape;42;p50"/>
          <p:cNvSpPr txBox="1">
            <a:spLocks noGrp="1"/>
          </p:cNvSpPr>
          <p:nvPr>
            <p:ph type="body" idx="1"/>
          </p:nvPr>
        </p:nvSpPr>
        <p:spPr>
          <a:xfrm>
            <a:off x="630238" y="2057400"/>
            <a:ext cx="2949575" cy="3811588"/>
          </a:xfrm>
          <a:prstGeom prst="rect">
            <a:avLst/>
          </a:prstGeom>
          <a:noFill/>
          <a:ln>
            <a:noFill/>
          </a:ln>
        </p:spPr>
        <p:txBody>
          <a:bodyPr spcFirstLastPara="1" wrap="square" lIns="91425" tIns="45700" rIns="91425" bIns="45700" anchor="t" anchorCtr="0">
            <a:noAutofit/>
          </a:bodyPr>
          <a:lstStyle>
            <a:lvl1pPr marL="457200" lvl="0" indent="-228600" algn="l">
              <a:spcBef>
                <a:spcPts val="320"/>
              </a:spcBef>
              <a:spcAft>
                <a:spcPts val="0"/>
              </a:spcAft>
              <a:buClr>
                <a:schemeClr val="dk1"/>
              </a:buClr>
              <a:buSzPts val="1600"/>
              <a:buFont typeface="Times New Roman"/>
              <a:buNone/>
              <a:defRPr sz="1600"/>
            </a:lvl1pPr>
            <a:lvl2pPr marL="914400" lvl="1" indent="-228600" algn="l">
              <a:spcBef>
                <a:spcPts val="280"/>
              </a:spcBef>
              <a:spcAft>
                <a:spcPts val="0"/>
              </a:spcAft>
              <a:buClr>
                <a:schemeClr val="dk1"/>
              </a:buClr>
              <a:buSzPts val="1400"/>
              <a:buFont typeface="Times New Roman"/>
              <a:buNone/>
              <a:defRPr sz="1400"/>
            </a:lvl2pPr>
            <a:lvl3pPr marL="1371600" lvl="2" indent="-228600" algn="l">
              <a:spcBef>
                <a:spcPts val="240"/>
              </a:spcBef>
              <a:spcAft>
                <a:spcPts val="0"/>
              </a:spcAft>
              <a:buClr>
                <a:schemeClr val="dk1"/>
              </a:buClr>
              <a:buSzPts val="1200"/>
              <a:buFont typeface="Times New Roman"/>
              <a:buNone/>
              <a:defRPr sz="1200"/>
            </a:lvl3pPr>
            <a:lvl4pPr marL="1828800" lvl="3" indent="-228600" algn="l">
              <a:spcBef>
                <a:spcPts val="200"/>
              </a:spcBef>
              <a:spcAft>
                <a:spcPts val="0"/>
              </a:spcAft>
              <a:buClr>
                <a:schemeClr val="dk1"/>
              </a:buClr>
              <a:buSzPts val="1000"/>
              <a:buFont typeface="Times New Roman"/>
              <a:buNone/>
              <a:defRPr sz="1000"/>
            </a:lvl4pPr>
            <a:lvl5pPr marL="2286000" lvl="4" indent="-228600" algn="l">
              <a:spcBef>
                <a:spcPts val="200"/>
              </a:spcBef>
              <a:spcAft>
                <a:spcPts val="0"/>
              </a:spcAft>
              <a:buClr>
                <a:schemeClr val="dk1"/>
              </a:buClr>
              <a:buSzPts val="1000"/>
              <a:buFont typeface="Times New Roman"/>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3" name="Google Shape;43;p50"/>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44" name="Google Shape;44;p50"/>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45" name="Google Shape;45;p50"/>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6"/>
        <p:cNvGrpSpPr/>
        <p:nvPr/>
      </p:nvGrpSpPr>
      <p:grpSpPr>
        <a:xfrm>
          <a:off x="0" y="0"/>
          <a:ext cx="0" cy="0"/>
          <a:chOff x="0" y="0"/>
          <a:chExt cx="0" cy="0"/>
        </a:xfrm>
      </p:grpSpPr>
      <p:sp>
        <p:nvSpPr>
          <p:cNvPr id="47" name="Google Shape;47;p51"/>
          <p:cNvSpPr txBox="1">
            <a:spLocks noGrp="1"/>
          </p:cNvSpPr>
          <p:nvPr>
            <p:ph type="title"/>
          </p:nvPr>
        </p:nvSpPr>
        <p:spPr>
          <a:xfrm>
            <a:off x="630238" y="457200"/>
            <a:ext cx="2949575"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sz="3200"/>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8" name="Google Shape;48;p51"/>
          <p:cNvSpPr txBox="1">
            <a:spLocks noGrp="1"/>
          </p:cNvSpPr>
          <p:nvPr>
            <p:ph type="body" idx="1"/>
          </p:nvPr>
        </p:nvSpPr>
        <p:spPr>
          <a:xfrm>
            <a:off x="3887788" y="987425"/>
            <a:ext cx="4629150" cy="4873625"/>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Times New Roman"/>
              <a:buChar char="•"/>
              <a:defRPr sz="3200"/>
            </a:lvl1pPr>
            <a:lvl2pPr marL="914400" lvl="1" indent="-406400" algn="l">
              <a:spcBef>
                <a:spcPts val="560"/>
              </a:spcBef>
              <a:spcAft>
                <a:spcPts val="0"/>
              </a:spcAft>
              <a:buClr>
                <a:schemeClr val="dk1"/>
              </a:buClr>
              <a:buSzPts val="2800"/>
              <a:buFont typeface="Times New Roman"/>
              <a:buChar char="–"/>
              <a:defRPr sz="2800"/>
            </a:lvl2pPr>
            <a:lvl3pPr marL="1371600" lvl="2" indent="-381000" algn="l">
              <a:spcBef>
                <a:spcPts val="480"/>
              </a:spcBef>
              <a:spcAft>
                <a:spcPts val="0"/>
              </a:spcAft>
              <a:buClr>
                <a:schemeClr val="dk1"/>
              </a:buClr>
              <a:buSzPts val="2400"/>
              <a:buFont typeface="Times New Roman"/>
              <a:buChar char="•"/>
              <a:defRPr sz="2400"/>
            </a:lvl3pPr>
            <a:lvl4pPr marL="1828800" lvl="3" indent="-355600" algn="l">
              <a:spcBef>
                <a:spcPts val="400"/>
              </a:spcBef>
              <a:spcAft>
                <a:spcPts val="0"/>
              </a:spcAft>
              <a:buClr>
                <a:schemeClr val="dk1"/>
              </a:buClr>
              <a:buSzPts val="2000"/>
              <a:buFont typeface="Times New Roman"/>
              <a:buChar char="–"/>
              <a:defRPr sz="2000"/>
            </a:lvl4pPr>
            <a:lvl5pPr marL="2286000" lvl="4" indent="-355600" algn="l">
              <a:spcBef>
                <a:spcPts val="400"/>
              </a:spcBef>
              <a:spcAft>
                <a:spcPts val="0"/>
              </a:spcAft>
              <a:buClr>
                <a:schemeClr val="dk1"/>
              </a:buClr>
              <a:buSzPts val="2000"/>
              <a:buFont typeface="Times New Roman"/>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9" name="Google Shape;49;p51"/>
          <p:cNvSpPr txBox="1">
            <a:spLocks noGrp="1"/>
          </p:cNvSpPr>
          <p:nvPr>
            <p:ph type="body" idx="2"/>
          </p:nvPr>
        </p:nvSpPr>
        <p:spPr>
          <a:xfrm>
            <a:off x="630238" y="2057400"/>
            <a:ext cx="2949575" cy="3811588"/>
          </a:xfrm>
          <a:prstGeom prst="rect">
            <a:avLst/>
          </a:prstGeom>
          <a:noFill/>
          <a:ln>
            <a:noFill/>
          </a:ln>
        </p:spPr>
        <p:txBody>
          <a:bodyPr spcFirstLastPara="1" wrap="square" lIns="91425" tIns="45700" rIns="91425" bIns="45700" anchor="t" anchorCtr="0">
            <a:noAutofit/>
          </a:bodyPr>
          <a:lstStyle>
            <a:lvl1pPr marL="457200" lvl="0" indent="-228600" algn="l">
              <a:spcBef>
                <a:spcPts val="320"/>
              </a:spcBef>
              <a:spcAft>
                <a:spcPts val="0"/>
              </a:spcAft>
              <a:buClr>
                <a:schemeClr val="dk1"/>
              </a:buClr>
              <a:buSzPts val="1600"/>
              <a:buFont typeface="Times New Roman"/>
              <a:buNone/>
              <a:defRPr sz="1600"/>
            </a:lvl1pPr>
            <a:lvl2pPr marL="914400" lvl="1" indent="-228600" algn="l">
              <a:spcBef>
                <a:spcPts val="280"/>
              </a:spcBef>
              <a:spcAft>
                <a:spcPts val="0"/>
              </a:spcAft>
              <a:buClr>
                <a:schemeClr val="dk1"/>
              </a:buClr>
              <a:buSzPts val="1400"/>
              <a:buFont typeface="Times New Roman"/>
              <a:buNone/>
              <a:defRPr sz="1400"/>
            </a:lvl2pPr>
            <a:lvl3pPr marL="1371600" lvl="2" indent="-228600" algn="l">
              <a:spcBef>
                <a:spcPts val="240"/>
              </a:spcBef>
              <a:spcAft>
                <a:spcPts val="0"/>
              </a:spcAft>
              <a:buClr>
                <a:schemeClr val="dk1"/>
              </a:buClr>
              <a:buSzPts val="1200"/>
              <a:buFont typeface="Times New Roman"/>
              <a:buNone/>
              <a:defRPr sz="1200"/>
            </a:lvl3pPr>
            <a:lvl4pPr marL="1828800" lvl="3" indent="-228600" algn="l">
              <a:spcBef>
                <a:spcPts val="200"/>
              </a:spcBef>
              <a:spcAft>
                <a:spcPts val="0"/>
              </a:spcAft>
              <a:buClr>
                <a:schemeClr val="dk1"/>
              </a:buClr>
              <a:buSzPts val="1000"/>
              <a:buFont typeface="Times New Roman"/>
              <a:buNone/>
              <a:defRPr sz="1000"/>
            </a:lvl4pPr>
            <a:lvl5pPr marL="2286000" lvl="4" indent="-228600" algn="l">
              <a:spcBef>
                <a:spcPts val="200"/>
              </a:spcBef>
              <a:spcAft>
                <a:spcPts val="0"/>
              </a:spcAft>
              <a:buClr>
                <a:schemeClr val="dk1"/>
              </a:buClr>
              <a:buSzPts val="1000"/>
              <a:buFont typeface="Times New Roman"/>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0" name="Google Shape;50;p51"/>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51" name="Google Shape;51;p51"/>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52" name="Google Shape;52;p51"/>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3"/>
        <p:cNvGrpSpPr/>
        <p:nvPr/>
      </p:nvGrpSpPr>
      <p:grpSpPr>
        <a:xfrm>
          <a:off x="0" y="0"/>
          <a:ext cx="0" cy="0"/>
          <a:chOff x="0" y="0"/>
          <a:chExt cx="0" cy="0"/>
        </a:xfrm>
      </p:grpSpPr>
      <p:sp>
        <p:nvSpPr>
          <p:cNvPr id="54" name="Google Shape;54;p52"/>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55" name="Google Shape;55;p52"/>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56" name="Google Shape;56;p52"/>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Google Shape;58;p53"/>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9" name="Google Shape;59;p53"/>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60" name="Google Shape;60;p53"/>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61" name="Google Shape;61;p53"/>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62"/>
        <p:cNvGrpSpPr/>
        <p:nvPr/>
      </p:nvGrpSpPr>
      <p:grpSpPr>
        <a:xfrm>
          <a:off x="0" y="0"/>
          <a:ext cx="0" cy="0"/>
          <a:chOff x="0" y="0"/>
          <a:chExt cx="0" cy="0"/>
        </a:xfrm>
      </p:grpSpPr>
      <p:sp>
        <p:nvSpPr>
          <p:cNvPr id="63" name="Google Shape;63;p54"/>
          <p:cNvSpPr txBox="1">
            <a:spLocks noGrp="1"/>
          </p:cNvSpPr>
          <p:nvPr>
            <p:ph type="title"/>
          </p:nvPr>
        </p:nvSpPr>
        <p:spPr>
          <a:xfrm>
            <a:off x="630238" y="365125"/>
            <a:ext cx="7886700" cy="1325563"/>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4" name="Google Shape;64;p54"/>
          <p:cNvSpPr txBox="1">
            <a:spLocks noGrp="1"/>
          </p:cNvSpPr>
          <p:nvPr>
            <p:ph type="body" idx="1"/>
          </p:nvPr>
        </p:nvSpPr>
        <p:spPr>
          <a:xfrm>
            <a:off x="630238" y="1681163"/>
            <a:ext cx="3868737" cy="82391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5" name="Google Shape;65;p54"/>
          <p:cNvSpPr txBox="1">
            <a:spLocks noGrp="1"/>
          </p:cNvSpPr>
          <p:nvPr>
            <p:ph type="body" idx="2"/>
          </p:nvPr>
        </p:nvSpPr>
        <p:spPr>
          <a:xfrm>
            <a:off x="630238" y="2505075"/>
            <a:ext cx="3868737" cy="368458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6" name="Google Shape;66;p54"/>
          <p:cNvSpPr txBox="1">
            <a:spLocks noGrp="1"/>
          </p:cNvSpPr>
          <p:nvPr>
            <p:ph type="body" idx="3"/>
          </p:nvPr>
        </p:nvSpPr>
        <p:spPr>
          <a:xfrm>
            <a:off x="4629150" y="1681163"/>
            <a:ext cx="3887788" cy="82391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Times New Roman"/>
              <a:buNone/>
              <a:defRPr sz="2400" b="1"/>
            </a:lvl1pPr>
            <a:lvl2pPr marL="914400" lvl="1" indent="-228600" algn="l">
              <a:spcBef>
                <a:spcPts val="400"/>
              </a:spcBef>
              <a:spcAft>
                <a:spcPts val="0"/>
              </a:spcAft>
              <a:buClr>
                <a:schemeClr val="dk1"/>
              </a:buClr>
              <a:buSzPts val="2000"/>
              <a:buFont typeface="Times New Roman"/>
              <a:buNone/>
              <a:defRPr sz="2000" b="1"/>
            </a:lvl2pPr>
            <a:lvl3pPr marL="1371600" lvl="2" indent="-228600" algn="l">
              <a:spcBef>
                <a:spcPts val="360"/>
              </a:spcBef>
              <a:spcAft>
                <a:spcPts val="0"/>
              </a:spcAft>
              <a:buClr>
                <a:schemeClr val="dk1"/>
              </a:buClr>
              <a:buSzPts val="1800"/>
              <a:buFont typeface="Times New Roman"/>
              <a:buNone/>
              <a:defRPr sz="1800" b="1"/>
            </a:lvl3pPr>
            <a:lvl4pPr marL="1828800" lvl="3" indent="-228600" algn="l">
              <a:spcBef>
                <a:spcPts val="320"/>
              </a:spcBef>
              <a:spcAft>
                <a:spcPts val="0"/>
              </a:spcAft>
              <a:buClr>
                <a:schemeClr val="dk1"/>
              </a:buClr>
              <a:buSzPts val="1600"/>
              <a:buFont typeface="Times New Roman"/>
              <a:buNone/>
              <a:defRPr sz="1600" b="1"/>
            </a:lvl4pPr>
            <a:lvl5pPr marL="2286000" lvl="4" indent="-228600" algn="l">
              <a:spcBef>
                <a:spcPts val="320"/>
              </a:spcBef>
              <a:spcAft>
                <a:spcPts val="0"/>
              </a:spcAft>
              <a:buClr>
                <a:schemeClr val="dk1"/>
              </a:buClr>
              <a:buSzPts val="1600"/>
              <a:buFont typeface="Times New Roman"/>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67" name="Google Shape;67;p54"/>
          <p:cNvSpPr txBox="1">
            <a:spLocks noGrp="1"/>
          </p:cNvSpPr>
          <p:nvPr>
            <p:ph type="body" idx="4"/>
          </p:nvPr>
        </p:nvSpPr>
        <p:spPr>
          <a:xfrm>
            <a:off x="4629150" y="2505075"/>
            <a:ext cx="3887788" cy="3684588"/>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8" name="Google Shape;68;p54"/>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69" name="Google Shape;69;p54"/>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360"/>
              </a:spcBef>
              <a:spcAft>
                <a:spcPts val="0"/>
              </a:spcAft>
              <a:buSzPts val="1400"/>
              <a:buNone/>
              <a:defRPr/>
            </a:lvl1pPr>
            <a:lvl2pPr lvl="1" algn="l">
              <a:lnSpc>
                <a:spcPct val="100000"/>
              </a:lnSpc>
              <a:spcBef>
                <a:spcPts val="360"/>
              </a:spcBef>
              <a:spcAft>
                <a:spcPts val="0"/>
              </a:spcAft>
              <a:buSzPts val="1400"/>
              <a:buNone/>
              <a:defRPr/>
            </a:lvl2pPr>
            <a:lvl3pPr lvl="2" algn="l">
              <a:lnSpc>
                <a:spcPct val="100000"/>
              </a:lnSpc>
              <a:spcBef>
                <a:spcPts val="360"/>
              </a:spcBef>
              <a:spcAft>
                <a:spcPts val="0"/>
              </a:spcAft>
              <a:buSzPts val="1400"/>
              <a:buNone/>
              <a:defRPr/>
            </a:lvl3pPr>
            <a:lvl4pPr lvl="3" algn="l">
              <a:lnSpc>
                <a:spcPct val="100000"/>
              </a:lnSpc>
              <a:spcBef>
                <a:spcPts val="360"/>
              </a:spcBef>
              <a:spcAft>
                <a:spcPts val="0"/>
              </a:spcAft>
              <a:buSzPts val="1400"/>
              <a:buNone/>
              <a:defRPr/>
            </a:lvl4pPr>
            <a:lvl5pPr lvl="4" algn="l">
              <a:lnSpc>
                <a:spcPct val="100000"/>
              </a:lnSpc>
              <a:spcBef>
                <a:spcPts val="360"/>
              </a:spcBef>
              <a:spcAft>
                <a:spcPts val="0"/>
              </a:spcAft>
              <a:buSzPts val="1400"/>
              <a:buNone/>
              <a:defRPr/>
            </a:lvl5pPr>
            <a:lvl6pPr lvl="5" algn="l">
              <a:lnSpc>
                <a:spcPct val="100000"/>
              </a:lnSpc>
              <a:spcBef>
                <a:spcPts val="360"/>
              </a:spcBef>
              <a:spcAft>
                <a:spcPts val="0"/>
              </a:spcAft>
              <a:buSzPts val="1400"/>
              <a:buNone/>
              <a:defRPr/>
            </a:lvl6pPr>
            <a:lvl7pPr lvl="6" algn="l">
              <a:lnSpc>
                <a:spcPct val="100000"/>
              </a:lnSpc>
              <a:spcBef>
                <a:spcPts val="360"/>
              </a:spcBef>
              <a:spcAft>
                <a:spcPts val="0"/>
              </a:spcAft>
              <a:buSzPts val="1400"/>
              <a:buNone/>
              <a:defRPr/>
            </a:lvl7pPr>
            <a:lvl8pPr lvl="7" algn="l">
              <a:lnSpc>
                <a:spcPct val="100000"/>
              </a:lnSpc>
              <a:spcBef>
                <a:spcPts val="360"/>
              </a:spcBef>
              <a:spcAft>
                <a:spcPts val="0"/>
              </a:spcAft>
              <a:buSzPts val="1400"/>
              <a:buNone/>
              <a:defRPr/>
            </a:lvl8pPr>
            <a:lvl9pPr lvl="8" algn="l">
              <a:lnSpc>
                <a:spcPct val="100000"/>
              </a:lnSpc>
              <a:spcBef>
                <a:spcPts val="360"/>
              </a:spcBef>
              <a:spcAft>
                <a:spcPts val="0"/>
              </a:spcAft>
              <a:buSzPts val="1400"/>
              <a:buNone/>
              <a:defRPr/>
            </a:lvl9pPr>
          </a:lstStyle>
          <a:p>
            <a:endParaRPr/>
          </a:p>
        </p:txBody>
      </p:sp>
      <p:sp>
        <p:nvSpPr>
          <p:cNvPr id="70" name="Google Shape;70;p54"/>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1pPr>
            <a:lvl2pPr marL="0" marR="0" lvl="1"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2pPr>
            <a:lvl3pPr marL="0" marR="0" lvl="2"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3pPr>
            <a:lvl4pPr marL="0" marR="0" lvl="3"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4pPr>
            <a:lvl5pPr marL="0" marR="0" lvl="4"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5pPr>
            <a:lvl6pPr marL="0" marR="0" lvl="5"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6pPr>
            <a:lvl7pPr marL="0" marR="0" lvl="6"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7pPr>
            <a:lvl8pPr marL="0" marR="0" lvl="7"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8pPr>
            <a:lvl9pPr marL="0" marR="0" lvl="8" indent="0" algn="r">
              <a:lnSpc>
                <a:spcPct val="100000"/>
              </a:lnSpc>
              <a:spcBef>
                <a:spcPts val="0"/>
              </a:spcBef>
              <a:spcAft>
                <a:spcPts val="0"/>
              </a:spcAft>
              <a:buClr>
                <a:schemeClr val="dk1"/>
              </a:buClr>
              <a:buSzPts val="1400"/>
              <a:buFont typeface="Times New Roman"/>
              <a:buNone/>
              <a:defRPr sz="1400" b="0" i="0" u="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transition>
    <p:fade thruBlk="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45"/>
          <p:cNvSpPr txBox="1">
            <a:spLocks noGrp="1"/>
          </p:cNvSpPr>
          <p:nvPr>
            <p:ph type="title"/>
          </p:nvPr>
        </p:nvSpPr>
        <p:spPr>
          <a:xfrm>
            <a:off x="685800" y="609600"/>
            <a:ext cx="77724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1pPr>
            <a:lvl2pPr marR="0" lvl="1"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2pPr>
            <a:lvl3pPr marR="0" lvl="2"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3pPr>
            <a:lvl4pPr marR="0" lvl="3"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4pPr>
            <a:lvl5pPr marR="0" lvl="4"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5pPr>
            <a:lvl6pPr marR="0" lvl="5"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6pPr>
            <a:lvl7pPr marR="0" lvl="6"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7pPr>
            <a:lvl8pPr marR="0" lvl="7"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8pPr>
            <a:lvl9pPr marR="0" lvl="8" algn="ctr" rtl="0">
              <a:spcBef>
                <a:spcPts val="0"/>
              </a:spcBef>
              <a:spcAft>
                <a:spcPts val="0"/>
              </a:spcAft>
              <a:buSzPts val="1400"/>
              <a:buNone/>
              <a:defRPr sz="4400" b="0" i="0" u="none" strike="noStrike" cap="none">
                <a:solidFill>
                  <a:schemeClr val="dk2"/>
                </a:solidFill>
                <a:latin typeface="Times New Roman"/>
                <a:ea typeface="Times New Roman"/>
                <a:cs typeface="Times New Roman"/>
                <a:sym typeface="Times New Roman"/>
              </a:defRPr>
            </a:lvl9pPr>
          </a:lstStyle>
          <a:p>
            <a:endParaRPr/>
          </a:p>
        </p:txBody>
      </p:sp>
      <p:sp>
        <p:nvSpPr>
          <p:cNvPr id="11" name="Google Shape;11;p45"/>
          <p:cNvSpPr txBox="1">
            <a:spLocks noGrp="1"/>
          </p:cNvSpPr>
          <p:nvPr>
            <p:ph type="body" idx="1"/>
          </p:nvPr>
        </p:nvSpPr>
        <p:spPr>
          <a:xfrm>
            <a:off x="685800" y="1981200"/>
            <a:ext cx="7772400" cy="41148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Times New Roman"/>
              <a:buChar char="•"/>
              <a:defRPr sz="3200" b="0" i="0" u="none" strike="noStrike" cap="none">
                <a:solidFill>
                  <a:schemeClr val="dk1"/>
                </a:solidFill>
                <a:latin typeface="Times New Roman"/>
                <a:ea typeface="Times New Roman"/>
                <a:cs typeface="Times New Roman"/>
                <a:sym typeface="Times New Roman"/>
              </a:defRPr>
            </a:lvl1pPr>
            <a:lvl2pPr marL="914400" marR="0" lvl="1" indent="-406400" algn="l" rtl="0">
              <a:spcBef>
                <a:spcPts val="560"/>
              </a:spcBef>
              <a:spcAft>
                <a:spcPts val="0"/>
              </a:spcAft>
              <a:buClr>
                <a:schemeClr val="dk1"/>
              </a:buClr>
              <a:buSzPts val="2800"/>
              <a:buFont typeface="Times New Roman"/>
              <a:buChar char="–"/>
              <a:defRPr sz="2800" b="0" i="0" u="none" strike="noStrike" cap="none">
                <a:solidFill>
                  <a:schemeClr val="dk1"/>
                </a:solidFill>
                <a:latin typeface="Times New Roman"/>
                <a:ea typeface="Times New Roman"/>
                <a:cs typeface="Times New Roman"/>
                <a:sym typeface="Times New Roman"/>
              </a:defRPr>
            </a:lvl2pPr>
            <a:lvl3pPr marL="1371600" marR="0" lvl="2" indent="-381000" algn="l" rtl="0">
              <a:spcBef>
                <a:spcPts val="480"/>
              </a:spcBef>
              <a:spcAft>
                <a:spcPts val="0"/>
              </a:spcAft>
              <a:buClr>
                <a:schemeClr val="dk1"/>
              </a:buClr>
              <a:buSzPts val="2400"/>
              <a:buFont typeface="Times New Roman"/>
              <a:buChar char="•"/>
              <a:defRPr sz="2400" b="0" i="0" u="none" strike="noStrike" cap="none">
                <a:solidFill>
                  <a:schemeClr val="dk1"/>
                </a:solidFill>
                <a:latin typeface="Times New Roman"/>
                <a:ea typeface="Times New Roman"/>
                <a:cs typeface="Times New Roman"/>
                <a:sym typeface="Times New Roman"/>
              </a:defRPr>
            </a:lvl3pPr>
            <a:lvl4pPr marL="1828800" marR="0" lvl="3"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4pPr>
            <a:lvl5pPr marL="2286000" marR="0" lvl="4" indent="-355600" algn="l" rtl="0">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imes New Roman"/>
                <a:ea typeface="Times New Roman"/>
                <a:cs typeface="Times New Roman"/>
                <a:sym typeface="Times New Roman"/>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imes New Roman"/>
                <a:ea typeface="Times New Roman"/>
                <a:cs typeface="Times New Roman"/>
                <a:sym typeface="Times New Roman"/>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imes New Roman"/>
                <a:ea typeface="Times New Roman"/>
                <a:cs typeface="Times New Roman"/>
                <a:sym typeface="Times New Roman"/>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Times New Roman"/>
                <a:ea typeface="Times New Roman"/>
                <a:cs typeface="Times New Roman"/>
                <a:sym typeface="Times New Roman"/>
              </a:defRPr>
            </a:lvl9pPr>
          </a:lstStyle>
          <a:p>
            <a:endParaRPr/>
          </a:p>
        </p:txBody>
      </p:sp>
      <p:sp>
        <p:nvSpPr>
          <p:cNvPr id="12" name="Google Shape;12;p45"/>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1pPr>
            <a:lvl2pPr marR="0" lvl="1"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2pPr>
            <a:lvl3pPr marR="0" lvl="2"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3pPr>
            <a:lvl4pPr marR="0" lvl="3"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4pPr>
            <a:lvl5pPr marR="0" lvl="4"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5pPr>
            <a:lvl6pPr marR="0" lvl="5"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6pPr>
            <a:lvl7pPr marR="0" lvl="6"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7pPr>
            <a:lvl8pPr marR="0" lvl="7"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8pPr>
            <a:lvl9pPr marR="0" lvl="8"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9pPr>
          </a:lstStyle>
          <a:p>
            <a:endParaRPr/>
          </a:p>
        </p:txBody>
      </p:sp>
      <p:sp>
        <p:nvSpPr>
          <p:cNvPr id="13" name="Google Shape;13;p45"/>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1pPr>
            <a:lvl2pPr marR="0" lvl="1"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2pPr>
            <a:lvl3pPr marR="0" lvl="2"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3pPr>
            <a:lvl4pPr marR="0" lvl="3"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4pPr>
            <a:lvl5pPr marR="0" lvl="4"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5pPr>
            <a:lvl6pPr marR="0" lvl="5"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6pPr>
            <a:lvl7pPr marR="0" lvl="6"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7pPr>
            <a:lvl8pPr marR="0" lvl="7"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8pPr>
            <a:lvl9pPr marR="0" lvl="8" algn="l" rtl="0">
              <a:lnSpc>
                <a:spcPct val="100000"/>
              </a:lnSpc>
              <a:spcBef>
                <a:spcPts val="480"/>
              </a:spcBef>
              <a:spcAft>
                <a:spcPts val="0"/>
              </a:spcAft>
              <a:buSzPts val="1400"/>
              <a:buNone/>
              <a:defRPr sz="2400" b="1" i="0" u="none" strike="noStrike" cap="none">
                <a:solidFill>
                  <a:srgbClr val="0000FF"/>
                </a:solidFill>
                <a:latin typeface="Arial"/>
                <a:ea typeface="Arial"/>
                <a:cs typeface="Arial"/>
                <a:sym typeface="Arial"/>
              </a:defRPr>
            </a:lvl9pPr>
          </a:lstStyle>
          <a:p>
            <a:endParaRPr/>
          </a:p>
        </p:txBody>
      </p:sp>
      <p:sp>
        <p:nvSpPr>
          <p:cNvPr id="14" name="Google Shape;14;p45"/>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1pPr>
            <a:lvl2pPr marL="0" marR="0" lvl="1"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2pPr>
            <a:lvl3pPr marL="0" marR="0" lvl="2"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3pPr>
            <a:lvl4pPr marL="0" marR="0" lvl="3"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4pPr>
            <a:lvl5pPr marL="0" marR="0" lvl="4"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5pPr>
            <a:lvl6pPr marL="0" marR="0" lvl="5"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6pPr>
            <a:lvl7pPr marL="0" marR="0" lvl="6"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7pPr>
            <a:lvl8pPr marL="0" marR="0" lvl="7"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8pPr>
            <a:lvl9pPr marL="0" marR="0" lvl="8" indent="0" algn="r" rtl="0">
              <a:lnSpc>
                <a:spcPct val="100000"/>
              </a:lnSpc>
              <a:spcBef>
                <a:spcPts val="0"/>
              </a:spcBef>
              <a:spcAft>
                <a:spcPts val="0"/>
              </a:spcAft>
              <a:buClr>
                <a:schemeClr val="dk1"/>
              </a:buClr>
              <a:buSzPts val="1400"/>
              <a:buFont typeface="Times New Roman"/>
              <a:buNone/>
              <a:defRPr sz="1400" b="0" i="0" u="none" strike="noStrike" cap="none">
                <a:solidFill>
                  <a:schemeClr val="dk1"/>
                </a:solidFill>
                <a:latin typeface="Times New Roman"/>
                <a:ea typeface="Times New Roman"/>
                <a:cs typeface="Times New Roman"/>
                <a:sym typeface="Times New Roman"/>
              </a:defRPr>
            </a:lvl9pPr>
          </a:lstStyle>
          <a:p>
            <a:pPr marL="0" lvl="0" indent="0" algn="r" rtl="0">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fade thruBlk="1"/>
  </p:transition>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image" Target="../media/image1.png"/><Relationship Id="rId4" Type="http://schemas.openxmlformats.org/officeDocument/2006/relationships/oleObject" Target="../embeddings/oleObject3.bin"/></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notesSlide" Target="../notesSlides/notesSlide24.xml"/><Relationship Id="rId7"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1.png"/><Relationship Id="rId5" Type="http://schemas.openxmlformats.org/officeDocument/2006/relationships/oleObject" Target="../embeddings/oleObject5.bin"/><Relationship Id="rId4" Type="http://schemas.openxmlformats.org/officeDocument/2006/relationships/image" Target="../media/image3.png"/><Relationship Id="rId9" Type="http://schemas.openxmlformats.org/officeDocument/2006/relationships/oleObject" Target="../embeddings/oleObject8.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0.bin"/><Relationship Id="rId5" Type="http://schemas.openxmlformats.org/officeDocument/2006/relationships/image" Target="../media/image1.png"/><Relationship Id="rId4" Type="http://schemas.openxmlformats.org/officeDocument/2006/relationships/oleObject" Target="../embeddings/oleObject9.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27.xml"/><Relationship Id="rId7"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2.bin"/><Relationship Id="rId5" Type="http://schemas.openxmlformats.org/officeDocument/2006/relationships/image" Target="../media/image4.png"/><Relationship Id="rId4" Type="http://schemas.openxmlformats.org/officeDocument/2006/relationships/oleObject" Target="../embeddings/oleObject11.bin"/></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1.png"/><Relationship Id="rId4" Type="http://schemas.openxmlformats.org/officeDocument/2006/relationships/oleObject" Target="../embeddings/oleObject15.bin"/></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oleObject" Target="../embeddings/oleObject17.bin"/><Relationship Id="rId5" Type="http://schemas.openxmlformats.org/officeDocument/2006/relationships/image" Target="../media/image4.png"/><Relationship Id="rId4" Type="http://schemas.openxmlformats.org/officeDocument/2006/relationships/oleObject" Target="../embeddings/oleObject16.bin"/></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oleObject2.bin"/><Relationship Id="rId5" Type="http://schemas.openxmlformats.org/officeDocument/2006/relationships/image" Target="../media/image1.png"/><Relationship Id="rId4" Type="http://schemas.openxmlformats.org/officeDocument/2006/relationships/oleObject" Target="../embeddings/oleObject1.bin"/></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19.bin"/><Relationship Id="rId5" Type="http://schemas.openxmlformats.org/officeDocument/2006/relationships/image" Target="../media/image4.png"/><Relationship Id="rId4" Type="http://schemas.openxmlformats.org/officeDocument/2006/relationships/oleObject" Target="../embeddings/oleObject18.bin"/></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4.png"/><Relationship Id="rId4" Type="http://schemas.openxmlformats.org/officeDocument/2006/relationships/oleObject" Target="../embeddings/oleObject20.bin"/></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txBox="1">
            <a:spLocks noGrp="1"/>
          </p:cNvSpPr>
          <p:nvPr>
            <p:ph type="ctrTitle"/>
          </p:nvPr>
        </p:nvSpPr>
        <p:spPr>
          <a:xfrm>
            <a:off x="685800" y="381000"/>
            <a:ext cx="7772400" cy="1143000"/>
          </a:xfrm>
          <a:prstGeom prst="rect">
            <a:avLst/>
          </a:prstGeom>
          <a:noFill/>
          <a:ln>
            <a:noFill/>
          </a:ln>
        </p:spPr>
        <p:txBody>
          <a:bodyPr spcFirstLastPara="1" wrap="square" lIns="91425" tIns="45700" rIns="91425" bIns="45700" anchor="ctr" anchorCtr="0">
            <a:noAutofit/>
          </a:bodyPr>
          <a:lstStyle/>
          <a:p>
            <a:pPr marL="0" lvl="0" indent="0" algn="ctr" rtl="0">
              <a:lnSpc>
                <a:spcPct val="100000"/>
              </a:lnSpc>
              <a:spcBef>
                <a:spcPts val="0"/>
              </a:spcBef>
              <a:spcAft>
                <a:spcPts val="0"/>
              </a:spcAft>
              <a:buClr>
                <a:srgbClr val="CC0000"/>
              </a:buClr>
              <a:buSzPts val="4400"/>
              <a:buFont typeface="Times New Roman"/>
              <a:buNone/>
            </a:pPr>
            <a:r>
              <a:rPr lang="en-US" sz="4400" b="1" i="0" u="none">
                <a:solidFill>
                  <a:srgbClr val="CC0000"/>
                </a:solidFill>
                <a:latin typeface="Times New Roman"/>
                <a:ea typeface="Times New Roman"/>
                <a:cs typeface="Times New Roman"/>
                <a:sym typeface="Times New Roman"/>
              </a:rPr>
              <a:t>Computer Security</a:t>
            </a:r>
            <a:endParaRPr/>
          </a:p>
        </p:txBody>
      </p:sp>
      <p:sp>
        <p:nvSpPr>
          <p:cNvPr id="90" name="Google Shape;90;p1"/>
          <p:cNvSpPr txBox="1">
            <a:spLocks noGrp="1"/>
          </p:cNvSpPr>
          <p:nvPr>
            <p:ph type="subTitle" idx="1"/>
          </p:nvPr>
        </p:nvSpPr>
        <p:spPr>
          <a:xfrm>
            <a:off x="914400" y="1828800"/>
            <a:ext cx="7162800" cy="20574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Clr>
                <a:schemeClr val="accent2"/>
              </a:buClr>
              <a:buSzPts val="2800"/>
              <a:buFont typeface="Times New Roman"/>
              <a:buNone/>
            </a:pPr>
            <a:r>
              <a:rPr lang="en-US" sz="2800" b="1" i="0" u="none">
                <a:solidFill>
                  <a:schemeClr val="accent2"/>
                </a:solidFill>
                <a:latin typeface="Times New Roman"/>
                <a:ea typeface="Times New Roman"/>
                <a:cs typeface="Times New Roman"/>
                <a:sym typeface="Times New Roman"/>
              </a:rPr>
              <a:t>Communications, Networking &amp; Security</a:t>
            </a:r>
            <a:endParaRPr/>
          </a:p>
          <a:p>
            <a:pPr marL="0" lvl="0" indent="0" algn="ctr" rtl="0">
              <a:lnSpc>
                <a:spcPct val="100000"/>
              </a:lnSpc>
              <a:spcBef>
                <a:spcPts val="560"/>
              </a:spcBef>
              <a:spcAft>
                <a:spcPts val="0"/>
              </a:spcAft>
              <a:buClr>
                <a:schemeClr val="dk1"/>
              </a:buClr>
              <a:buSzPts val="2800"/>
              <a:buFont typeface="Times New Roman"/>
              <a:buNone/>
            </a:pPr>
            <a:endParaRPr sz="2800" b="1" i="0" u="none">
              <a:solidFill>
                <a:schemeClr val="accent2"/>
              </a:solidFill>
              <a:latin typeface="Times New Roman"/>
              <a:ea typeface="Times New Roman"/>
              <a:cs typeface="Times New Roman"/>
              <a:sym typeface="Times New Roman"/>
            </a:endParaRPr>
          </a:p>
          <a:p>
            <a:pPr marL="0" lvl="0" indent="0" algn="ctr" rtl="0">
              <a:lnSpc>
                <a:spcPct val="100000"/>
              </a:lnSpc>
              <a:spcBef>
                <a:spcPts val="560"/>
              </a:spcBef>
              <a:spcAft>
                <a:spcPts val="0"/>
              </a:spcAft>
              <a:buClr>
                <a:schemeClr val="dk1"/>
              </a:buClr>
              <a:buSzPts val="2800"/>
              <a:buFont typeface="Times New Roman"/>
              <a:buNone/>
            </a:pPr>
            <a:endParaRPr sz="2800" b="1" i="0" u="none">
              <a:solidFill>
                <a:schemeClr val="accent2"/>
              </a:solidFill>
              <a:latin typeface="Times New Roman"/>
              <a:ea typeface="Times New Roman"/>
              <a:cs typeface="Times New Roman"/>
              <a:sym typeface="Times New Roman"/>
            </a:endParaRPr>
          </a:p>
          <a:p>
            <a:pPr marL="0" lvl="0" indent="0" algn="ctr" rtl="0">
              <a:lnSpc>
                <a:spcPct val="100000"/>
              </a:lnSpc>
              <a:spcBef>
                <a:spcPts val="560"/>
              </a:spcBef>
              <a:spcAft>
                <a:spcPts val="0"/>
              </a:spcAft>
              <a:buClr>
                <a:schemeClr val="accent2"/>
              </a:buClr>
              <a:buSzPts val="2800"/>
              <a:buFont typeface="Times New Roman"/>
              <a:buNone/>
            </a:pPr>
            <a:r>
              <a:rPr lang="en-US" sz="2800" b="1" i="0" u="none">
                <a:solidFill>
                  <a:schemeClr val="accent2"/>
                </a:solidFill>
                <a:latin typeface="Times New Roman"/>
                <a:ea typeface="Times New Roman"/>
                <a:cs typeface="Times New Roman"/>
                <a:sym typeface="Times New Roman"/>
              </a:rPr>
              <a:t>Cryptography</a:t>
            </a:r>
            <a:endParaRPr/>
          </a:p>
        </p:txBody>
      </p:sp>
    </p:spTree>
  </p:cSld>
  <p:clrMapOvr>
    <a:masterClrMapping/>
  </p:clrMapOvr>
  <p:transition spd="slow">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2"/>
        <p:cNvGrpSpPr/>
        <p:nvPr/>
      </p:nvGrpSpPr>
      <p:grpSpPr>
        <a:xfrm>
          <a:off x="0" y="0"/>
          <a:ext cx="0" cy="0"/>
          <a:chOff x="0" y="0"/>
          <a:chExt cx="0" cy="0"/>
        </a:xfrm>
      </p:grpSpPr>
      <p:sp>
        <p:nvSpPr>
          <p:cNvPr id="203" name="Google Shape;203;p10"/>
          <p:cNvSpPr txBox="1">
            <a:spLocks noGrp="1"/>
          </p:cNvSpPr>
          <p:nvPr>
            <p:ph type="body" idx="1"/>
          </p:nvPr>
        </p:nvSpPr>
        <p:spPr>
          <a:xfrm>
            <a:off x="685800" y="1143000"/>
            <a:ext cx="8839200" cy="53340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Developed by Blaise de Vigenere </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Also called Vigenere cipher</a:t>
            </a:r>
            <a:endParaRPr/>
          </a:p>
          <a:p>
            <a:pPr marL="609600" lvl="0" indent="-609600"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Uses a sequence of monoalpabetic ciphers in tandem</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e.g. C</a:t>
            </a:r>
            <a:r>
              <a:rPr lang="en-US" sz="2000" b="0" i="0" u="none" baseline="-25000">
                <a:solidFill>
                  <a:schemeClr val="dk1"/>
                </a:solidFill>
                <a:latin typeface="Garamond"/>
                <a:ea typeface="Garamond"/>
                <a:cs typeface="Garamond"/>
                <a:sym typeface="Garamond"/>
              </a:rPr>
              <a:t>1</a:t>
            </a:r>
            <a:r>
              <a:rPr lang="en-US" sz="2000" b="0" i="0" u="none">
                <a:solidFill>
                  <a:schemeClr val="dk1"/>
                </a:solidFill>
                <a:latin typeface="Garamond"/>
                <a:ea typeface="Garamond"/>
                <a:cs typeface="Garamond"/>
                <a:sym typeface="Garamond"/>
              </a:rPr>
              <a:t>, C</a:t>
            </a:r>
            <a:r>
              <a:rPr lang="en-US" sz="2000" b="0" i="0" u="none" baseline="-25000">
                <a:solidFill>
                  <a:schemeClr val="dk1"/>
                </a:solidFill>
                <a:latin typeface="Garamond"/>
                <a:ea typeface="Garamond"/>
                <a:cs typeface="Garamond"/>
                <a:sym typeface="Garamond"/>
              </a:rPr>
              <a:t>2</a:t>
            </a:r>
            <a:r>
              <a:rPr lang="en-US" sz="2000" b="0" i="0" u="none">
                <a:solidFill>
                  <a:schemeClr val="dk1"/>
                </a:solidFill>
                <a:latin typeface="Garamond"/>
                <a:ea typeface="Garamond"/>
                <a:cs typeface="Garamond"/>
                <a:sym typeface="Garamond"/>
              </a:rPr>
              <a:t>, C</a:t>
            </a:r>
            <a:r>
              <a:rPr lang="en-US" sz="2000" b="0" i="0" u="none" baseline="-25000">
                <a:solidFill>
                  <a:schemeClr val="dk1"/>
                </a:solidFill>
                <a:latin typeface="Garamond"/>
                <a:ea typeface="Garamond"/>
                <a:cs typeface="Garamond"/>
                <a:sym typeface="Garamond"/>
              </a:rPr>
              <a:t>2</a:t>
            </a:r>
            <a:r>
              <a:rPr lang="en-US" sz="2000" b="0" i="0" u="none">
                <a:solidFill>
                  <a:schemeClr val="dk1"/>
                </a:solidFill>
                <a:latin typeface="Garamond"/>
                <a:ea typeface="Garamond"/>
                <a:cs typeface="Garamond"/>
                <a:sym typeface="Garamond"/>
              </a:rPr>
              <a:t>, C</a:t>
            </a:r>
            <a:r>
              <a:rPr lang="en-US" sz="2000" b="0" i="0" u="none" baseline="-25000">
                <a:solidFill>
                  <a:schemeClr val="dk1"/>
                </a:solidFill>
                <a:latin typeface="Garamond"/>
                <a:ea typeface="Garamond"/>
                <a:cs typeface="Garamond"/>
                <a:sym typeface="Garamond"/>
              </a:rPr>
              <a:t>1</a:t>
            </a:r>
            <a:r>
              <a:rPr lang="en-US" sz="2000" b="0" i="0" u="none">
                <a:solidFill>
                  <a:schemeClr val="dk1"/>
                </a:solidFill>
                <a:latin typeface="Garamond"/>
                <a:ea typeface="Garamond"/>
                <a:cs typeface="Garamond"/>
                <a:sym typeface="Garamond"/>
              </a:rPr>
              <a:t>, C</a:t>
            </a:r>
            <a:r>
              <a:rPr lang="en-US" sz="2000" b="0" i="0" u="none" baseline="-25000">
                <a:solidFill>
                  <a:schemeClr val="dk1"/>
                </a:solidFill>
                <a:latin typeface="Garamond"/>
                <a:ea typeface="Garamond"/>
                <a:cs typeface="Garamond"/>
                <a:sym typeface="Garamond"/>
              </a:rPr>
              <a:t>2</a:t>
            </a:r>
            <a:endParaRPr/>
          </a:p>
          <a:p>
            <a:pPr marL="1100137" lvl="1" indent="-406399"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Garamond"/>
              <a:ea typeface="Garamond"/>
              <a:cs typeface="Garamond"/>
              <a:sym typeface="Garamond"/>
            </a:endParaRPr>
          </a:p>
          <a:p>
            <a:pPr marL="1100137" lvl="1" indent="-406399"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rebuchet MS"/>
              <a:ea typeface="Trebuchet MS"/>
              <a:cs typeface="Trebuchet MS"/>
              <a:sym typeface="Trebuchet MS"/>
            </a:endParaRPr>
          </a:p>
          <a:p>
            <a:pPr marL="1100137" lvl="1" indent="-406399"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rebuchet MS"/>
              <a:ea typeface="Trebuchet MS"/>
              <a:cs typeface="Trebuchet MS"/>
              <a:sym typeface="Trebuchet MS"/>
            </a:endParaRPr>
          </a:p>
          <a:p>
            <a:pPr marL="1100137" lvl="1" indent="-406399"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rebuchet MS"/>
              <a:ea typeface="Trebuchet MS"/>
              <a:cs typeface="Trebuchet MS"/>
              <a:sym typeface="Trebuchet MS"/>
            </a:endParaRPr>
          </a:p>
          <a:p>
            <a:pPr marL="1100137" lvl="1" indent="-406399"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rebuchet MS"/>
              <a:ea typeface="Trebuchet MS"/>
              <a:cs typeface="Trebuchet MS"/>
              <a:sym typeface="Trebuchet MS"/>
            </a:endParaRPr>
          </a:p>
          <a:p>
            <a:pPr marL="609600" lvl="0" indent="-609600"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Example</a:t>
            </a:r>
            <a:endParaRPr/>
          </a:p>
        </p:txBody>
      </p:sp>
      <p:sp>
        <p:nvSpPr>
          <p:cNvPr id="204" name="Google Shape;204;p10"/>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Substitution Cipher</a:t>
            </a:r>
            <a:r>
              <a:rPr lang="en-US" sz="3200" b="1" i="0" u="none">
                <a:solidFill>
                  <a:srgbClr val="CC0000"/>
                </a:solidFill>
                <a:latin typeface="Arial"/>
                <a:ea typeface="Arial"/>
                <a:cs typeface="Arial"/>
                <a:sym typeface="Arial"/>
              </a:rPr>
              <a:t> </a:t>
            </a:r>
            <a:br>
              <a:rPr lang="en-US" sz="3200" b="1" i="0" u="none">
                <a:solidFill>
                  <a:srgbClr val="CC0000"/>
                </a:solidFill>
                <a:latin typeface="Arial"/>
                <a:ea typeface="Arial"/>
                <a:cs typeface="Arial"/>
                <a:sym typeface="Arial"/>
              </a:rPr>
            </a:br>
            <a:r>
              <a:rPr lang="en-US" sz="2400" b="1" i="0" u="none">
                <a:solidFill>
                  <a:srgbClr val="333399"/>
                </a:solidFill>
                <a:latin typeface="Arial"/>
                <a:ea typeface="Arial"/>
                <a:cs typeface="Arial"/>
                <a:sym typeface="Arial"/>
              </a:rPr>
              <a:t>Polyalphabetic Caesar Cipher</a:t>
            </a:r>
            <a:endParaRPr/>
          </a:p>
        </p:txBody>
      </p:sp>
      <p:sp>
        <p:nvSpPr>
          <p:cNvPr id="205" name="Google Shape;205;p10"/>
          <p:cNvSpPr/>
          <p:nvPr/>
        </p:nvSpPr>
        <p:spPr>
          <a:xfrm>
            <a:off x="6400800" y="5219700"/>
            <a:ext cx="13716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Encrypted </a:t>
            </a:r>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Message:</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Gnu, n etox dhz.</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tenvj</a:t>
            </a:r>
            <a:endParaRPr/>
          </a:p>
        </p:txBody>
      </p:sp>
      <p:sp>
        <p:nvSpPr>
          <p:cNvPr id="206" name="Google Shape;206;p10"/>
          <p:cNvSpPr/>
          <p:nvPr/>
        </p:nvSpPr>
        <p:spPr>
          <a:xfrm>
            <a:off x="990600" y="5219700"/>
            <a:ext cx="13716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Message:</a:t>
            </a:r>
            <a:endParaRPr/>
          </a:p>
          <a:p>
            <a:pPr marL="0" marR="0" lvl="0" indent="0" algn="ctr" rtl="0">
              <a:lnSpc>
                <a:spcPct val="100000"/>
              </a:lnSpc>
              <a:spcBef>
                <a:spcPts val="240"/>
              </a:spcBef>
              <a:spcAft>
                <a:spcPts val="0"/>
              </a:spcAft>
              <a:buClr>
                <a:srgbClr val="0000FF"/>
              </a:buClr>
              <a:buSzPts val="1200"/>
              <a:buFont typeface="Arial"/>
              <a:buNone/>
            </a:pPr>
            <a:endParaRPr sz="1200" b="1" i="0" u="none">
              <a:solidFill>
                <a:srgbClr val="CC0000"/>
              </a:solidFill>
              <a:latin typeface="Arial"/>
              <a:ea typeface="Arial"/>
              <a:cs typeface="Arial"/>
              <a:sym typeface="Arial"/>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Bob, I love you. </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Alice</a:t>
            </a:r>
            <a:endParaRPr/>
          </a:p>
        </p:txBody>
      </p:sp>
      <p:sp>
        <p:nvSpPr>
          <p:cNvPr id="207" name="Google Shape;207;p10"/>
          <p:cNvSpPr/>
          <p:nvPr/>
        </p:nvSpPr>
        <p:spPr>
          <a:xfrm>
            <a:off x="3581400" y="5181600"/>
            <a:ext cx="1371600" cy="10668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Cipher:</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Monoalphabetic</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Cipher</a:t>
            </a:r>
            <a:r>
              <a:rPr lang="en-US" sz="1200" b="1" i="0" u="none">
                <a:solidFill>
                  <a:srgbClr val="0000FF"/>
                </a:solidFill>
                <a:latin typeface="Arial"/>
                <a:ea typeface="Arial"/>
                <a:cs typeface="Arial"/>
                <a:sym typeface="Arial"/>
              </a:rPr>
              <a:t> </a:t>
            </a:r>
            <a:endParaRPr/>
          </a:p>
          <a:p>
            <a:pPr marL="0" marR="0" lvl="0" indent="0" algn="l" rtl="0">
              <a:lnSpc>
                <a:spcPct val="100000"/>
              </a:lnSpc>
              <a:spcBef>
                <a:spcPts val="240"/>
              </a:spcBef>
              <a:spcAft>
                <a:spcPts val="0"/>
              </a:spcAft>
              <a:buNone/>
            </a:pPr>
            <a:endParaRPr sz="1200" b="1" i="0" u="none">
              <a:solidFill>
                <a:srgbClr val="0000FF"/>
              </a:solidFill>
              <a:latin typeface="Arial"/>
              <a:ea typeface="Arial"/>
              <a:cs typeface="Arial"/>
              <a:sym typeface="Arial"/>
            </a:endParaRPr>
          </a:p>
        </p:txBody>
      </p:sp>
      <p:cxnSp>
        <p:nvCxnSpPr>
          <p:cNvPr id="208" name="Google Shape;208;p10"/>
          <p:cNvCxnSpPr/>
          <p:nvPr/>
        </p:nvCxnSpPr>
        <p:spPr>
          <a:xfrm rot="10800000">
            <a:off x="4191000" y="6324600"/>
            <a:ext cx="0" cy="228600"/>
          </a:xfrm>
          <a:prstGeom prst="straightConnector1">
            <a:avLst/>
          </a:prstGeom>
          <a:noFill/>
          <a:ln w="19050" cap="flat" cmpd="sng">
            <a:solidFill>
              <a:schemeClr val="dk1"/>
            </a:solidFill>
            <a:prstDash val="solid"/>
            <a:miter lim="800000"/>
            <a:headEnd type="none" w="med" len="med"/>
            <a:tailEnd type="triangle" w="med" len="med"/>
          </a:ln>
        </p:spPr>
      </p:cxnSp>
      <p:cxnSp>
        <p:nvCxnSpPr>
          <p:cNvPr id="209" name="Google Shape;209;p10"/>
          <p:cNvCxnSpPr/>
          <p:nvPr/>
        </p:nvCxnSpPr>
        <p:spPr>
          <a:xfrm rot="10800000">
            <a:off x="2781300" y="5448300"/>
            <a:ext cx="0"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210" name="Google Shape;210;p10"/>
          <p:cNvCxnSpPr/>
          <p:nvPr/>
        </p:nvCxnSpPr>
        <p:spPr>
          <a:xfrm rot="10800000">
            <a:off x="5676900" y="5448300"/>
            <a:ext cx="0" cy="533400"/>
          </a:xfrm>
          <a:prstGeom prst="straightConnector1">
            <a:avLst/>
          </a:prstGeom>
          <a:noFill/>
          <a:ln w="19050" cap="flat" cmpd="sng">
            <a:solidFill>
              <a:schemeClr val="dk1"/>
            </a:solidFill>
            <a:prstDash val="solid"/>
            <a:miter lim="800000"/>
            <a:headEnd type="none" w="med" len="med"/>
            <a:tailEnd type="triangle" w="med" len="med"/>
          </a:ln>
        </p:spPr>
      </p:cxnSp>
      <p:sp>
        <p:nvSpPr>
          <p:cNvPr id="211" name="Google Shape;211;p10"/>
          <p:cNvSpPr txBox="1"/>
          <p:nvPr/>
        </p:nvSpPr>
        <p:spPr>
          <a:xfrm>
            <a:off x="3830637" y="6491287"/>
            <a:ext cx="588962" cy="3667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800"/>
              <a:buFont typeface="Arial"/>
              <a:buNone/>
            </a:pPr>
            <a:r>
              <a:rPr lang="en-US" sz="1800" b="1" i="0" u="none">
                <a:solidFill>
                  <a:srgbClr val="0000FF"/>
                </a:solidFill>
                <a:latin typeface="Arial"/>
                <a:ea typeface="Arial"/>
                <a:cs typeface="Arial"/>
                <a:sym typeface="Arial"/>
              </a:rPr>
              <a:t>  </a:t>
            </a:r>
            <a:r>
              <a:rPr lang="en-US" sz="1200" b="1" i="0" u="none">
                <a:solidFill>
                  <a:srgbClr val="0000FF"/>
                </a:solidFill>
                <a:latin typeface="Arial"/>
                <a:ea typeface="Arial"/>
                <a:cs typeface="Arial"/>
                <a:sym typeface="Arial"/>
              </a:rPr>
              <a:t>Key</a:t>
            </a:r>
            <a:endParaRPr/>
          </a:p>
        </p:txBody>
      </p:sp>
      <p:grpSp>
        <p:nvGrpSpPr>
          <p:cNvPr id="212" name="Google Shape;212;p10"/>
          <p:cNvGrpSpPr/>
          <p:nvPr/>
        </p:nvGrpSpPr>
        <p:grpSpPr>
          <a:xfrm>
            <a:off x="304800" y="2955925"/>
            <a:ext cx="8562975" cy="1616075"/>
            <a:chOff x="384" y="1238"/>
            <a:chExt cx="5394" cy="1018"/>
          </a:xfrm>
        </p:grpSpPr>
        <p:sp>
          <p:nvSpPr>
            <p:cNvPr id="213" name="Google Shape;213;p10"/>
            <p:cNvSpPr txBox="1"/>
            <p:nvPr/>
          </p:nvSpPr>
          <p:spPr>
            <a:xfrm>
              <a:off x="411" y="1238"/>
              <a:ext cx="5323" cy="28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400"/>
                <a:buFont typeface="Trebuchet MS"/>
                <a:buNone/>
              </a:pPr>
              <a:r>
                <a:rPr lang="en-US" sz="2400" b="0" i="0" u="none">
                  <a:solidFill>
                    <a:schemeClr val="dk1"/>
                  </a:solidFill>
                  <a:latin typeface="Trebuchet MS"/>
                  <a:ea typeface="Trebuchet MS"/>
                  <a:cs typeface="Trebuchet MS"/>
                  <a:sym typeface="Trebuchet MS"/>
                </a:rPr>
                <a:t>Plain Text</a:t>
              </a:r>
              <a:r>
                <a:rPr lang="en-US" sz="2000" b="1" i="0" u="none">
                  <a:solidFill>
                    <a:srgbClr val="0000FF"/>
                  </a:solidFill>
                  <a:latin typeface="Arial"/>
                  <a:ea typeface="Arial"/>
                  <a:cs typeface="Arial"/>
                  <a:sym typeface="Arial"/>
                </a:rPr>
                <a:t>	A B C D E F G H  I  J K L M N O P Q R S T U V W X Y Z</a:t>
              </a:r>
              <a:endParaRPr/>
            </a:p>
          </p:txBody>
        </p:sp>
        <p:sp>
          <p:nvSpPr>
            <p:cNvPr id="214" name="Google Shape;214;p10"/>
            <p:cNvSpPr txBox="1"/>
            <p:nvPr/>
          </p:nvSpPr>
          <p:spPr>
            <a:xfrm>
              <a:off x="411" y="1736"/>
              <a:ext cx="5367" cy="28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400"/>
                <a:buFont typeface="Trebuchet MS"/>
                <a:buNone/>
              </a:pPr>
              <a:r>
                <a:rPr lang="en-US" sz="2400" b="0" i="0" u="none">
                  <a:solidFill>
                    <a:schemeClr val="dk1"/>
                  </a:solidFill>
                  <a:latin typeface="Trebuchet MS"/>
                  <a:ea typeface="Trebuchet MS"/>
                  <a:cs typeface="Trebuchet MS"/>
                  <a:sym typeface="Trebuchet MS"/>
                </a:rPr>
                <a:t>C1(k=6)</a:t>
              </a:r>
              <a:r>
                <a:rPr lang="en-US" sz="2000" b="1" i="0" u="none">
                  <a:solidFill>
                    <a:srgbClr val="0000FF"/>
                  </a:solidFill>
                  <a:latin typeface="Arial"/>
                  <a:ea typeface="Arial"/>
                  <a:cs typeface="Arial"/>
                  <a:sym typeface="Arial"/>
                </a:rPr>
                <a:t>   	F G H  I  J K L M N O P Q R S T U V W X Y Z A B C D E </a:t>
              </a:r>
              <a:endParaRPr/>
            </a:p>
          </p:txBody>
        </p:sp>
        <p:cxnSp>
          <p:nvCxnSpPr>
            <p:cNvPr id="215" name="Google Shape;215;p10"/>
            <p:cNvCxnSpPr/>
            <p:nvPr/>
          </p:nvCxnSpPr>
          <p:spPr>
            <a:xfrm>
              <a:off x="2496" y="1526"/>
              <a:ext cx="0" cy="192"/>
            </a:xfrm>
            <a:prstGeom prst="straightConnector1">
              <a:avLst/>
            </a:prstGeom>
            <a:noFill/>
            <a:ln w="25400" cap="flat" cmpd="sng">
              <a:solidFill>
                <a:schemeClr val="dk1"/>
              </a:solidFill>
              <a:prstDash val="solid"/>
              <a:miter lim="800000"/>
              <a:headEnd type="none" w="med" len="med"/>
              <a:tailEnd type="triangle" w="med" len="med"/>
            </a:ln>
          </p:spPr>
        </p:cxnSp>
        <p:sp>
          <p:nvSpPr>
            <p:cNvPr id="216" name="Google Shape;216;p10"/>
            <p:cNvSpPr txBox="1"/>
            <p:nvPr/>
          </p:nvSpPr>
          <p:spPr>
            <a:xfrm>
              <a:off x="384" y="1238"/>
              <a:ext cx="5376" cy="1018"/>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217" name="Google Shape;217;p10"/>
            <p:cNvSpPr txBox="1"/>
            <p:nvPr/>
          </p:nvSpPr>
          <p:spPr>
            <a:xfrm>
              <a:off x="411" y="1928"/>
              <a:ext cx="5367" cy="28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400"/>
                <a:buFont typeface="Trebuchet MS"/>
                <a:buNone/>
              </a:pPr>
              <a:r>
                <a:rPr lang="en-US" sz="2400" b="0" i="0" u="none">
                  <a:solidFill>
                    <a:schemeClr val="dk1"/>
                  </a:solidFill>
                  <a:latin typeface="Trebuchet MS"/>
                  <a:ea typeface="Trebuchet MS"/>
                  <a:cs typeface="Trebuchet MS"/>
                  <a:sym typeface="Trebuchet MS"/>
                </a:rPr>
                <a:t>C2(k=20)</a:t>
              </a:r>
              <a:r>
                <a:rPr lang="en-US" sz="2000" b="1" i="0" u="none">
                  <a:solidFill>
                    <a:srgbClr val="0000FF"/>
                  </a:solidFill>
                  <a:latin typeface="Arial"/>
                  <a:ea typeface="Arial"/>
                  <a:cs typeface="Arial"/>
                  <a:sym typeface="Arial"/>
                </a:rPr>
                <a:t> 	T U V W X Y Z A B C D E F G H  I  J K L M N O P Q R S </a:t>
              </a:r>
              <a:endParaRPr/>
            </a:p>
          </p:txBody>
        </p:sp>
      </p:grpSp>
    </p:spTree>
  </p:cSld>
  <p:clrMapOvr>
    <a:masterClrMapping/>
  </p:clrMapOvr>
  <p:transition spd="slow">
    <p:fade thruBlk="1"/>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3" name="Google Shape;223;p11"/>
          <p:cNvSpPr txBox="1">
            <a:spLocks noGrp="1"/>
          </p:cNvSpPr>
          <p:nvPr>
            <p:ph type="body" idx="1"/>
          </p:nvPr>
        </p:nvSpPr>
        <p:spPr>
          <a:xfrm>
            <a:off x="685800" y="1143000"/>
            <a:ext cx="8229600" cy="17526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Obtain a key to for the algorithm and then shift the alphabets</a:t>
            </a:r>
            <a:endParaRPr/>
          </a:p>
          <a:p>
            <a:pPr marL="1100137" lvl="1" indent="-533399" algn="l" rtl="0">
              <a:lnSpc>
                <a:spcPct val="9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For instance if the key is word we will shift all the letters by four and remove the letters w, o, r, &amp; d from the encryption</a:t>
            </a:r>
            <a:endParaRPr/>
          </a:p>
          <a:p>
            <a:pPr marL="609600" lvl="0" indent="-609600"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We have to ensure that the mapping is one-to-one </a:t>
            </a:r>
            <a:endParaRPr/>
          </a:p>
          <a:p>
            <a:pPr marL="1100137" lvl="1" indent="-533399" algn="l" rtl="0">
              <a:lnSpc>
                <a:spcPct val="9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no single letter in plain text can map to two different letters in cipher text</a:t>
            </a:r>
            <a:endParaRPr/>
          </a:p>
          <a:p>
            <a:pPr marL="1100137" lvl="1" indent="-533399" algn="l" rtl="0">
              <a:lnSpc>
                <a:spcPct val="9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no single letter in cipher text can map to two different letters in plain text</a:t>
            </a:r>
            <a:endParaRPr/>
          </a:p>
        </p:txBody>
      </p:sp>
      <p:sp>
        <p:nvSpPr>
          <p:cNvPr id="224" name="Google Shape;224;p11"/>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Substitution Cipher</a:t>
            </a:r>
            <a:r>
              <a:rPr lang="en-US" sz="3200" b="1" i="0" u="none">
                <a:solidFill>
                  <a:srgbClr val="CC0000"/>
                </a:solidFill>
                <a:latin typeface="Arial"/>
                <a:ea typeface="Arial"/>
                <a:cs typeface="Arial"/>
                <a:sym typeface="Arial"/>
              </a:rPr>
              <a:t> </a:t>
            </a:r>
            <a:br>
              <a:rPr lang="en-US" sz="3200" b="1" i="0" u="none">
                <a:solidFill>
                  <a:srgbClr val="CC0000"/>
                </a:solidFill>
                <a:latin typeface="Arial"/>
                <a:ea typeface="Arial"/>
                <a:cs typeface="Arial"/>
                <a:sym typeface="Arial"/>
              </a:rPr>
            </a:br>
            <a:r>
              <a:rPr lang="en-US" sz="2400" b="1" i="0" u="none">
                <a:solidFill>
                  <a:srgbClr val="333399"/>
                </a:solidFill>
                <a:latin typeface="Arial"/>
                <a:ea typeface="Arial"/>
                <a:cs typeface="Arial"/>
                <a:sym typeface="Arial"/>
              </a:rPr>
              <a:t>Using a key to shift alphabet</a:t>
            </a:r>
            <a:endParaRPr/>
          </a:p>
        </p:txBody>
      </p:sp>
      <p:sp>
        <p:nvSpPr>
          <p:cNvPr id="225" name="Google Shape;225;p11"/>
          <p:cNvSpPr/>
          <p:nvPr/>
        </p:nvSpPr>
        <p:spPr>
          <a:xfrm>
            <a:off x="6553200" y="4838700"/>
            <a:ext cx="13716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Encrypted </a:t>
            </a:r>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Message:</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a:t>
            </a:r>
            <a:endParaRPr/>
          </a:p>
        </p:txBody>
      </p:sp>
      <p:sp>
        <p:nvSpPr>
          <p:cNvPr id="226" name="Google Shape;226;p11"/>
          <p:cNvSpPr/>
          <p:nvPr/>
        </p:nvSpPr>
        <p:spPr>
          <a:xfrm>
            <a:off x="1143000" y="4838700"/>
            <a:ext cx="13716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Message:</a:t>
            </a:r>
            <a:endParaRPr/>
          </a:p>
          <a:p>
            <a:pPr marL="0" marR="0" lvl="0" indent="0" algn="ctr" rtl="0">
              <a:lnSpc>
                <a:spcPct val="100000"/>
              </a:lnSpc>
              <a:spcBef>
                <a:spcPts val="240"/>
              </a:spcBef>
              <a:spcAft>
                <a:spcPts val="0"/>
              </a:spcAft>
              <a:buClr>
                <a:srgbClr val="0000FF"/>
              </a:buClr>
              <a:buSzPts val="1200"/>
              <a:buFont typeface="Arial"/>
              <a:buNone/>
            </a:pPr>
            <a:endParaRPr sz="1200" b="1" i="0" u="none">
              <a:solidFill>
                <a:srgbClr val="CC0000"/>
              </a:solidFill>
              <a:latin typeface="Arial"/>
              <a:ea typeface="Arial"/>
              <a:cs typeface="Arial"/>
              <a:sym typeface="Arial"/>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Bob, I love you. </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Alice</a:t>
            </a:r>
            <a:endParaRPr/>
          </a:p>
        </p:txBody>
      </p:sp>
      <p:sp>
        <p:nvSpPr>
          <p:cNvPr id="227" name="Google Shape;227;p11"/>
          <p:cNvSpPr/>
          <p:nvPr/>
        </p:nvSpPr>
        <p:spPr>
          <a:xfrm>
            <a:off x="3733800" y="4800600"/>
            <a:ext cx="1371600" cy="10668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Cipher:</a:t>
            </a:r>
            <a:endParaRPr/>
          </a:p>
          <a:p>
            <a:pPr marL="0" marR="0" lvl="0" indent="0" algn="ctr" rtl="0">
              <a:lnSpc>
                <a:spcPct val="100000"/>
              </a:lnSpc>
              <a:spcBef>
                <a:spcPts val="24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l" rtl="0">
              <a:lnSpc>
                <a:spcPct val="100000"/>
              </a:lnSpc>
              <a:spcBef>
                <a:spcPts val="240"/>
              </a:spcBef>
              <a:spcAft>
                <a:spcPts val="0"/>
              </a:spcAft>
              <a:buNone/>
            </a:pPr>
            <a:endParaRPr sz="1200" b="1" i="0" u="none">
              <a:solidFill>
                <a:srgbClr val="0000FF"/>
              </a:solidFill>
              <a:latin typeface="Arial"/>
              <a:ea typeface="Arial"/>
              <a:cs typeface="Arial"/>
              <a:sym typeface="Arial"/>
            </a:endParaRPr>
          </a:p>
        </p:txBody>
      </p:sp>
      <p:cxnSp>
        <p:nvCxnSpPr>
          <p:cNvPr id="228" name="Google Shape;228;p11"/>
          <p:cNvCxnSpPr/>
          <p:nvPr/>
        </p:nvCxnSpPr>
        <p:spPr>
          <a:xfrm rot="10800000">
            <a:off x="4343400" y="5943600"/>
            <a:ext cx="0" cy="228600"/>
          </a:xfrm>
          <a:prstGeom prst="straightConnector1">
            <a:avLst/>
          </a:prstGeom>
          <a:noFill/>
          <a:ln w="19050" cap="flat" cmpd="sng">
            <a:solidFill>
              <a:schemeClr val="dk1"/>
            </a:solidFill>
            <a:prstDash val="solid"/>
            <a:miter lim="800000"/>
            <a:headEnd type="none" w="med" len="med"/>
            <a:tailEnd type="triangle" w="med" len="med"/>
          </a:ln>
        </p:spPr>
      </p:cxnSp>
      <p:cxnSp>
        <p:nvCxnSpPr>
          <p:cNvPr id="229" name="Google Shape;229;p11"/>
          <p:cNvCxnSpPr/>
          <p:nvPr/>
        </p:nvCxnSpPr>
        <p:spPr>
          <a:xfrm rot="10800000">
            <a:off x="2933700" y="5067300"/>
            <a:ext cx="0"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230" name="Google Shape;230;p11"/>
          <p:cNvCxnSpPr/>
          <p:nvPr/>
        </p:nvCxnSpPr>
        <p:spPr>
          <a:xfrm rot="10800000">
            <a:off x="5829300" y="5067300"/>
            <a:ext cx="0" cy="533400"/>
          </a:xfrm>
          <a:prstGeom prst="straightConnector1">
            <a:avLst/>
          </a:prstGeom>
          <a:noFill/>
          <a:ln w="19050" cap="flat" cmpd="sng">
            <a:solidFill>
              <a:schemeClr val="dk1"/>
            </a:solidFill>
            <a:prstDash val="solid"/>
            <a:miter lim="800000"/>
            <a:headEnd type="none" w="med" len="med"/>
            <a:tailEnd type="triangle" w="med" len="med"/>
          </a:ln>
        </p:spPr>
      </p:cxnSp>
      <p:sp>
        <p:nvSpPr>
          <p:cNvPr id="231" name="Google Shape;231;p11"/>
          <p:cNvSpPr txBox="1"/>
          <p:nvPr/>
        </p:nvSpPr>
        <p:spPr>
          <a:xfrm>
            <a:off x="3983037" y="6110287"/>
            <a:ext cx="793750" cy="3667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800"/>
              <a:buFont typeface="Arial"/>
              <a:buNone/>
            </a:pPr>
            <a:r>
              <a:rPr lang="en-US" sz="1800" b="1" i="0" u="none">
                <a:solidFill>
                  <a:srgbClr val="0000FF"/>
                </a:solidFill>
                <a:latin typeface="Arial"/>
                <a:ea typeface="Arial"/>
                <a:cs typeface="Arial"/>
                <a:sym typeface="Arial"/>
              </a:rPr>
              <a:t>  </a:t>
            </a:r>
            <a:r>
              <a:rPr lang="en-US" sz="1200" b="1" i="0" u="none">
                <a:solidFill>
                  <a:srgbClr val="0000FF"/>
                </a:solidFill>
                <a:latin typeface="Arial"/>
                <a:ea typeface="Arial"/>
                <a:cs typeface="Arial"/>
                <a:sym typeface="Arial"/>
              </a:rPr>
              <a:t>WORD</a:t>
            </a:r>
            <a:endParaRPr/>
          </a:p>
        </p:txBody>
      </p:sp>
      <p:sp>
        <p:nvSpPr>
          <p:cNvPr id="232" name="Google Shape;232;p11"/>
          <p:cNvSpPr txBox="1"/>
          <p:nvPr/>
        </p:nvSpPr>
        <p:spPr>
          <a:xfrm>
            <a:off x="347662" y="3260725"/>
            <a:ext cx="8450262" cy="457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400"/>
              <a:buFont typeface="Trebuchet MS"/>
              <a:buNone/>
            </a:pPr>
            <a:r>
              <a:rPr lang="en-US" sz="2400" b="0" i="0" u="none">
                <a:solidFill>
                  <a:schemeClr val="dk1"/>
                </a:solidFill>
                <a:latin typeface="Trebuchet MS"/>
                <a:ea typeface="Trebuchet MS"/>
                <a:cs typeface="Trebuchet MS"/>
                <a:sym typeface="Trebuchet MS"/>
              </a:rPr>
              <a:t>Plain Text</a:t>
            </a:r>
            <a:r>
              <a:rPr lang="en-US" sz="2000" b="1" i="0" u="none">
                <a:solidFill>
                  <a:srgbClr val="0000FF"/>
                </a:solidFill>
                <a:latin typeface="Arial"/>
                <a:ea typeface="Arial"/>
                <a:cs typeface="Arial"/>
                <a:sym typeface="Arial"/>
              </a:rPr>
              <a:t>	A B C D E F G H  I  J K L M N O P Q R S T U V W X Y Z</a:t>
            </a:r>
            <a:endParaRPr/>
          </a:p>
        </p:txBody>
      </p:sp>
      <p:sp>
        <p:nvSpPr>
          <p:cNvPr id="233" name="Google Shape;233;p11"/>
          <p:cNvSpPr txBox="1"/>
          <p:nvPr/>
        </p:nvSpPr>
        <p:spPr>
          <a:xfrm>
            <a:off x="347662" y="4051300"/>
            <a:ext cx="8450262" cy="457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2400"/>
              <a:buFont typeface="Trebuchet MS"/>
              <a:buNone/>
            </a:pPr>
            <a:r>
              <a:rPr lang="en-US" sz="2400" b="0" i="0" u="none">
                <a:solidFill>
                  <a:schemeClr val="dk1"/>
                </a:solidFill>
                <a:latin typeface="Trebuchet MS"/>
                <a:ea typeface="Trebuchet MS"/>
                <a:cs typeface="Trebuchet MS"/>
                <a:sym typeface="Trebuchet MS"/>
              </a:rPr>
              <a:t>C1(k=6)</a:t>
            </a:r>
            <a:r>
              <a:rPr lang="en-US" sz="2000" b="1" i="0" u="none">
                <a:solidFill>
                  <a:srgbClr val="0000FF"/>
                </a:solidFill>
                <a:latin typeface="Arial"/>
                <a:ea typeface="Arial"/>
                <a:cs typeface="Arial"/>
                <a:sym typeface="Arial"/>
              </a:rPr>
              <a:t>   	W O R D A B C E F G H  I  J K L M N P Q S T U V X Y Z</a:t>
            </a:r>
            <a:endParaRPr/>
          </a:p>
        </p:txBody>
      </p:sp>
      <p:cxnSp>
        <p:nvCxnSpPr>
          <p:cNvPr id="234" name="Google Shape;234;p11"/>
          <p:cNvCxnSpPr/>
          <p:nvPr/>
        </p:nvCxnSpPr>
        <p:spPr>
          <a:xfrm>
            <a:off x="3657600" y="3717925"/>
            <a:ext cx="0" cy="304800"/>
          </a:xfrm>
          <a:prstGeom prst="straightConnector1">
            <a:avLst/>
          </a:prstGeom>
          <a:noFill/>
          <a:ln w="25400" cap="flat" cmpd="sng">
            <a:solidFill>
              <a:schemeClr val="dk1"/>
            </a:solidFill>
            <a:prstDash val="solid"/>
            <a:miter lim="800000"/>
            <a:headEnd type="none" w="med" len="med"/>
            <a:tailEnd type="triangle" w="med" len="med"/>
          </a:ln>
        </p:spPr>
      </p:cxnSp>
      <p:sp>
        <p:nvSpPr>
          <p:cNvPr id="235" name="Google Shape;235;p11"/>
          <p:cNvSpPr txBox="1"/>
          <p:nvPr/>
        </p:nvSpPr>
        <p:spPr>
          <a:xfrm>
            <a:off x="304800" y="3260725"/>
            <a:ext cx="8534400" cy="1311275"/>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Tree>
  </p:cSld>
  <p:clrMapOvr>
    <a:masterClrMapping/>
  </p:clrMapOvr>
  <p:transition spd="slow">
    <p:fade thruBlk="1"/>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12"/>
          <p:cNvSpPr txBox="1">
            <a:spLocks noGrp="1"/>
          </p:cNvSpPr>
          <p:nvPr>
            <p:ph type="body" idx="1"/>
          </p:nvPr>
        </p:nvSpPr>
        <p:spPr>
          <a:xfrm>
            <a:off x="685800" y="1143000"/>
            <a:ext cx="8229600" cy="14478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This involves rearrangement of characters on the plain text into columns</a:t>
            </a:r>
            <a:endParaRPr/>
          </a:p>
          <a:p>
            <a:pPr marL="609600" lvl="0" indent="-609600"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The following example shows how letters are transformed</a:t>
            </a:r>
            <a:endParaRPr/>
          </a:p>
          <a:p>
            <a:pPr marL="1100137" lvl="1" indent="-533399" algn="l" rtl="0">
              <a:lnSpc>
                <a:spcPct val="9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If the letters are not exact multiples of the transposition size there may be a few short letters in the last column which can be padded with an infrequent letter such as x or z</a:t>
            </a:r>
            <a:endParaRPr/>
          </a:p>
        </p:txBody>
      </p:sp>
      <p:sp>
        <p:nvSpPr>
          <p:cNvPr id="242" name="Google Shape;242;p12"/>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Transposition Cipher</a:t>
            </a:r>
            <a:r>
              <a:rPr lang="en-US" sz="3200" b="1" i="0" u="none">
                <a:solidFill>
                  <a:srgbClr val="CC0000"/>
                </a:solidFill>
                <a:latin typeface="Arial"/>
                <a:ea typeface="Arial"/>
                <a:cs typeface="Arial"/>
                <a:sym typeface="Arial"/>
              </a:rPr>
              <a:t> </a:t>
            </a:r>
            <a:br>
              <a:rPr lang="en-US" sz="3200" b="1" i="0" u="none">
                <a:solidFill>
                  <a:srgbClr val="CC0000"/>
                </a:solidFill>
                <a:latin typeface="Arial"/>
                <a:ea typeface="Arial"/>
                <a:cs typeface="Arial"/>
                <a:sym typeface="Arial"/>
              </a:rPr>
            </a:br>
            <a:r>
              <a:rPr lang="en-US" sz="2400" b="1" i="0" u="none">
                <a:solidFill>
                  <a:srgbClr val="333399"/>
                </a:solidFill>
                <a:latin typeface="Arial"/>
                <a:ea typeface="Arial"/>
                <a:cs typeface="Arial"/>
                <a:sym typeface="Arial"/>
              </a:rPr>
              <a:t>Columnar Transposition</a:t>
            </a:r>
            <a:endParaRPr/>
          </a:p>
        </p:txBody>
      </p:sp>
      <p:sp>
        <p:nvSpPr>
          <p:cNvPr id="243" name="Google Shape;243;p12"/>
          <p:cNvSpPr txBox="1"/>
          <p:nvPr/>
        </p:nvSpPr>
        <p:spPr>
          <a:xfrm>
            <a:off x="1524000" y="3122612"/>
            <a:ext cx="1708150" cy="3381375"/>
          </a:xfrm>
          <a:prstGeom prst="rect">
            <a:avLst/>
          </a:prstGeom>
          <a:noFill/>
          <a:ln>
            <a:noFill/>
          </a:ln>
        </p:spPr>
        <p:txBody>
          <a:bodyPr spcFirstLastPara="1" wrap="square" lIns="91425" tIns="45700" rIns="91425" bIns="45700" anchor="t" anchorCtr="0">
            <a:spAutoFit/>
          </a:bodyPr>
          <a:lstStyle/>
          <a:p>
            <a:pPr marL="0" marR="0" lvl="0" indent="0" algn="l" rtl="0">
              <a:lnSpc>
                <a:spcPct val="90000"/>
              </a:lnSpc>
              <a:spcBef>
                <a:spcPts val="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T H I S I </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S A M E S</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S A G E T</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O S H O W </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H O W A C </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O L U M N </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A R T R A </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N S P O S </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I T I O N </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W O R K S</a:t>
            </a:r>
            <a:endParaRPr/>
          </a:p>
        </p:txBody>
      </p:sp>
      <p:sp>
        <p:nvSpPr>
          <p:cNvPr id="244" name="Google Shape;244;p12"/>
          <p:cNvSpPr txBox="1"/>
          <p:nvPr/>
        </p:nvSpPr>
        <p:spPr>
          <a:xfrm>
            <a:off x="4540250" y="3095625"/>
            <a:ext cx="1708150" cy="3381375"/>
          </a:xfrm>
          <a:prstGeom prst="rect">
            <a:avLst/>
          </a:prstGeom>
          <a:noFill/>
          <a:ln>
            <a:noFill/>
          </a:ln>
        </p:spPr>
        <p:txBody>
          <a:bodyPr spcFirstLastPara="1" wrap="square" lIns="91425" tIns="45700" rIns="91425" bIns="45700" anchor="t" anchorCtr="0">
            <a:spAutoFit/>
          </a:bodyPr>
          <a:lstStyle/>
          <a:p>
            <a:pPr marL="0" marR="0" lvl="0" indent="0" algn="l" rtl="0">
              <a:lnSpc>
                <a:spcPct val="90000"/>
              </a:lnSpc>
              <a:spcBef>
                <a:spcPts val="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T S S O H</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O A N I W</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H A A S O</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L R S T O</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I M G H W</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U T P I R </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S E E O A </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M R O O K</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I S T W C</a:t>
            </a:r>
            <a:endParaRPr/>
          </a:p>
          <a:p>
            <a:pPr marL="0" marR="0" lvl="0" indent="0" algn="l" rtl="0">
              <a:lnSpc>
                <a:spcPct val="90000"/>
              </a:lnSpc>
              <a:spcBef>
                <a:spcPts val="400"/>
              </a:spcBef>
              <a:spcAft>
                <a:spcPts val="0"/>
              </a:spcAft>
              <a:buClr>
                <a:srgbClr val="0000FF"/>
              </a:buClr>
              <a:buSzPts val="2000"/>
              <a:buFont typeface="Droid Sans Mono"/>
              <a:buNone/>
            </a:pPr>
            <a:r>
              <a:rPr lang="en-US" sz="2000" b="1" i="0" u="none">
                <a:solidFill>
                  <a:srgbClr val="0000FF"/>
                </a:solidFill>
                <a:latin typeface="Droid Sans Mono"/>
                <a:ea typeface="Droid Sans Mono"/>
                <a:cs typeface="Droid Sans Mono"/>
                <a:sym typeface="Droid Sans Mono"/>
              </a:rPr>
              <a:t>N A S N S</a:t>
            </a:r>
            <a:endParaRPr/>
          </a:p>
        </p:txBody>
      </p:sp>
      <p:sp>
        <p:nvSpPr>
          <p:cNvPr id="245" name="Google Shape;245;p12"/>
          <p:cNvSpPr txBox="1"/>
          <p:nvPr/>
        </p:nvSpPr>
        <p:spPr>
          <a:xfrm>
            <a:off x="1431925" y="2590800"/>
            <a:ext cx="1622425" cy="457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2400"/>
              <a:buFont typeface="Arial"/>
              <a:buNone/>
            </a:pPr>
            <a:r>
              <a:rPr lang="en-US" sz="2400" b="1" i="0" u="none">
                <a:solidFill>
                  <a:srgbClr val="0000FF"/>
                </a:solidFill>
                <a:latin typeface="Arial"/>
                <a:ea typeface="Arial"/>
                <a:cs typeface="Arial"/>
                <a:sym typeface="Arial"/>
              </a:rPr>
              <a:t>Plain Text</a:t>
            </a:r>
            <a:endParaRPr/>
          </a:p>
        </p:txBody>
      </p:sp>
      <p:sp>
        <p:nvSpPr>
          <p:cNvPr id="246" name="Google Shape;246;p12"/>
          <p:cNvSpPr txBox="1"/>
          <p:nvPr/>
        </p:nvSpPr>
        <p:spPr>
          <a:xfrm>
            <a:off x="4473575" y="2590800"/>
            <a:ext cx="1860550" cy="457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2400"/>
              <a:buFont typeface="Arial"/>
              <a:buNone/>
            </a:pPr>
            <a:r>
              <a:rPr lang="en-US" sz="2400" b="1" i="0" u="none">
                <a:solidFill>
                  <a:srgbClr val="0000FF"/>
                </a:solidFill>
                <a:latin typeface="Arial"/>
                <a:ea typeface="Arial"/>
                <a:cs typeface="Arial"/>
                <a:sym typeface="Arial"/>
              </a:rPr>
              <a:t>Cipher Text</a:t>
            </a:r>
            <a:endParaRPr/>
          </a:p>
        </p:txBody>
      </p:sp>
    </p:spTree>
  </p:cSld>
  <p:clrMapOvr>
    <a:masterClrMapping/>
  </p:clrMapOvr>
  <p:transition spd="slow">
    <p:fade thruBlk="1"/>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65"/>
        <p:cNvGrpSpPr/>
        <p:nvPr/>
      </p:nvGrpSpPr>
      <p:grpSpPr>
        <a:xfrm>
          <a:off x="0" y="0"/>
          <a:ext cx="0" cy="0"/>
          <a:chOff x="0" y="0"/>
          <a:chExt cx="0" cy="0"/>
        </a:xfrm>
      </p:grpSpPr>
      <p:sp>
        <p:nvSpPr>
          <p:cNvPr id="266" name="Google Shape;266;p15"/>
          <p:cNvSpPr txBox="1">
            <a:spLocks noGrp="1"/>
          </p:cNvSpPr>
          <p:nvPr>
            <p:ph type="body" idx="1"/>
          </p:nvPr>
        </p:nvSpPr>
        <p:spPr>
          <a:xfrm>
            <a:off x="685800" y="1143000"/>
            <a:ext cx="8077200" cy="53340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Cryptanalysis is the process of breaking an encryption code</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Tedious and difficult process</a:t>
            </a:r>
            <a:endParaRPr/>
          </a:p>
          <a:p>
            <a:pPr marL="609600" lvl="0" indent="-609600" algn="l" rtl="0">
              <a:lnSpc>
                <a:spcPct val="9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Several techniques can be used to deduce the algorithm</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Attempt to recognize patterns in encrypted messages, to be able to break subsequent ones by applying a straightforward decryption algorithm</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Attempt to infer some meaning without even breaking the encryption, such as noticing an unusual frequency of communication or determining something by whether the communication was short or long</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Attempt to deduce the key, in order to break subsequent messages easily</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Attempt to find weaknesses in the implementation or environment of use of encryption</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Attempt to find general weaknesses in an encryption algorithm, without necessarily having intercepted any messages </a:t>
            </a:r>
            <a:endParaRPr/>
          </a:p>
        </p:txBody>
      </p:sp>
      <p:sp>
        <p:nvSpPr>
          <p:cNvPr id="267" name="Google Shape;267;p15"/>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Cryptanalysis</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Techniques</a:t>
            </a:r>
            <a:endParaRPr/>
          </a:p>
        </p:txBody>
      </p:sp>
    </p:spTree>
  </p:cSld>
  <p:clrMapOvr>
    <a:masterClrMapping/>
  </p:clrMapOvr>
  <p:transition spd="slow">
    <p:fade thruBlk="1"/>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72"/>
        <p:cNvGrpSpPr/>
        <p:nvPr/>
      </p:nvGrpSpPr>
      <p:grpSpPr>
        <a:xfrm>
          <a:off x="0" y="0"/>
          <a:ext cx="0" cy="0"/>
          <a:chOff x="0" y="0"/>
          <a:chExt cx="0" cy="0"/>
        </a:xfrm>
      </p:grpSpPr>
      <p:sp>
        <p:nvSpPr>
          <p:cNvPr id="273" name="Google Shape;273;p16"/>
          <p:cNvSpPr txBox="1">
            <a:spLocks noGrp="1"/>
          </p:cNvSpPr>
          <p:nvPr>
            <p:ph type="body" idx="1"/>
          </p:nvPr>
        </p:nvSpPr>
        <p:spPr>
          <a:xfrm>
            <a:off x="685800" y="1143000"/>
            <a:ext cx="8077200" cy="53340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Goal of DES is to completely scramble the data and key so that every bit of cipher text depends on every bit of data and ever bit of key</a:t>
            </a:r>
            <a:endParaRPr/>
          </a:p>
          <a:p>
            <a:pPr marL="609600" lvl="0" indent="-609600" algn="l" rtl="0">
              <a:lnSpc>
                <a:spcPct val="100000"/>
              </a:lnSpc>
              <a:spcBef>
                <a:spcPts val="56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DES is a block Cipher Algorithm</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Encodes plaintext in 64 bit chunks</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One parity bit for each of the 8 bytes thus it reduces to 56 bits</a:t>
            </a:r>
            <a:endParaRPr/>
          </a:p>
          <a:p>
            <a:pPr marL="609600" lvl="0" indent="-609600" algn="l" rtl="0">
              <a:lnSpc>
                <a:spcPct val="100000"/>
              </a:lnSpc>
              <a:spcBef>
                <a:spcPts val="56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It is the most used algorithm</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Standard approved by US National Bureau of Standards for Commercial and nonclassified US government use in 1993</a:t>
            </a:r>
            <a:endParaRPr/>
          </a:p>
          <a:p>
            <a:pPr marL="609600" lvl="0" indent="-431800" algn="l" rtl="0">
              <a:lnSpc>
                <a:spcPct val="100000"/>
              </a:lnSpc>
              <a:spcBef>
                <a:spcPts val="560"/>
              </a:spcBef>
              <a:spcAft>
                <a:spcPts val="0"/>
              </a:spcAft>
              <a:buClr>
                <a:schemeClr val="dk1"/>
              </a:buClr>
              <a:buSzPts val="2800"/>
              <a:buFont typeface="Times New Roman"/>
              <a:buNone/>
            </a:pPr>
            <a:endParaRPr sz="2800" b="0" i="0" u="none">
              <a:solidFill>
                <a:schemeClr val="dk1"/>
              </a:solidFill>
              <a:latin typeface="Garamond"/>
              <a:ea typeface="Garamond"/>
              <a:cs typeface="Garamond"/>
              <a:sym typeface="Garamond"/>
            </a:endParaRPr>
          </a:p>
          <a:p>
            <a:pPr marL="342900" lvl="0" indent="-165100" algn="l" rtl="0">
              <a:spcBef>
                <a:spcPts val="560"/>
              </a:spcBef>
              <a:spcAft>
                <a:spcPts val="0"/>
              </a:spcAft>
              <a:buClr>
                <a:schemeClr val="dk1"/>
              </a:buClr>
              <a:buSzPts val="2800"/>
              <a:buFont typeface="Times New Roman"/>
              <a:buNone/>
            </a:pPr>
            <a:endParaRPr sz="2800" b="0" i="0" u="none">
              <a:solidFill>
                <a:schemeClr val="dk1"/>
              </a:solidFill>
              <a:latin typeface="Garamond"/>
              <a:ea typeface="Garamond"/>
              <a:cs typeface="Garamond"/>
              <a:sym typeface="Garamond"/>
            </a:endParaRPr>
          </a:p>
        </p:txBody>
      </p:sp>
      <p:sp>
        <p:nvSpPr>
          <p:cNvPr id="274" name="Google Shape;274;p16"/>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Data Encryption Standard (DES) </a:t>
            </a:r>
            <a:r>
              <a:rPr lang="en-US" sz="2400" b="1" i="0" u="none">
                <a:solidFill>
                  <a:srgbClr val="333399"/>
                </a:solidFill>
                <a:latin typeface="Arial"/>
                <a:ea typeface="Arial"/>
                <a:cs typeface="Arial"/>
                <a:sym typeface="Arial"/>
              </a:rPr>
              <a:t>Basics</a:t>
            </a:r>
            <a:endParaRPr/>
          </a:p>
        </p:txBody>
      </p:sp>
    </p:spTree>
  </p:cSld>
  <p:clrMapOvr>
    <a:masterClrMapping/>
  </p:clrMapOvr>
  <p:transition spd="slow">
    <p:fade thruBlk="1"/>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p17"/>
          <p:cNvSpPr txBox="1">
            <a:spLocks noGrp="1"/>
          </p:cNvSpPr>
          <p:nvPr>
            <p:ph type="body" idx="1"/>
          </p:nvPr>
        </p:nvSpPr>
        <p:spPr>
          <a:xfrm>
            <a:off x="5029200" y="1905000"/>
            <a:ext cx="3886200" cy="32004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DES run in reverse to decrypt</a:t>
            </a:r>
            <a:endParaRPr/>
          </a:p>
          <a:p>
            <a:pPr marL="609600" lvl="0" indent="-609600" algn="l" rtl="0">
              <a:lnSpc>
                <a:spcPct val="9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Cracking DES</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1997: 140 days </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1999: 14 hours</a:t>
            </a:r>
            <a:endParaRPr/>
          </a:p>
          <a:p>
            <a:pPr marL="609600" lvl="0" indent="-609600" algn="l" rtl="0">
              <a:lnSpc>
                <a:spcPct val="9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TripleDES uses DES 3 times in tandem</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Output from 1 DES is input to next DES</a:t>
            </a:r>
            <a:endParaRPr/>
          </a:p>
        </p:txBody>
      </p:sp>
      <p:sp>
        <p:nvSpPr>
          <p:cNvPr id="281" name="Google Shape;281;p17"/>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Data Encryption Standard (DES) </a:t>
            </a:r>
            <a:r>
              <a:rPr lang="en-US" sz="2400" b="1" i="0" u="none">
                <a:solidFill>
                  <a:srgbClr val="333399"/>
                </a:solidFill>
                <a:latin typeface="Arial"/>
                <a:ea typeface="Arial"/>
                <a:cs typeface="Arial"/>
                <a:sym typeface="Arial"/>
              </a:rPr>
              <a:t>Basics</a:t>
            </a:r>
            <a:endParaRPr/>
          </a:p>
        </p:txBody>
      </p:sp>
      <p:sp>
        <p:nvSpPr>
          <p:cNvPr id="282" name="Google Shape;282;p17"/>
          <p:cNvSpPr txBox="1"/>
          <p:nvPr/>
        </p:nvSpPr>
        <p:spPr>
          <a:xfrm>
            <a:off x="1447800" y="1219200"/>
            <a:ext cx="1524000" cy="30480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64-bit input</a:t>
            </a:r>
            <a:endParaRPr/>
          </a:p>
        </p:txBody>
      </p:sp>
      <p:grpSp>
        <p:nvGrpSpPr>
          <p:cNvPr id="283" name="Google Shape;283;p17"/>
          <p:cNvGrpSpPr/>
          <p:nvPr/>
        </p:nvGrpSpPr>
        <p:grpSpPr>
          <a:xfrm>
            <a:off x="1447800" y="1905000"/>
            <a:ext cx="1524000" cy="304800"/>
            <a:chOff x="912" y="1056"/>
            <a:chExt cx="960" cy="192"/>
          </a:xfrm>
        </p:grpSpPr>
        <p:sp>
          <p:nvSpPr>
            <p:cNvPr id="284" name="Google Shape;284;p17"/>
            <p:cNvSpPr txBox="1"/>
            <p:nvPr/>
          </p:nvSpPr>
          <p:spPr>
            <a:xfrm>
              <a:off x="912" y="1056"/>
              <a:ext cx="480" cy="192"/>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L1</a:t>
              </a:r>
              <a:endParaRPr/>
            </a:p>
          </p:txBody>
        </p:sp>
        <p:sp>
          <p:nvSpPr>
            <p:cNvPr id="285" name="Google Shape;285;p17"/>
            <p:cNvSpPr txBox="1"/>
            <p:nvPr/>
          </p:nvSpPr>
          <p:spPr>
            <a:xfrm>
              <a:off x="1392" y="1056"/>
              <a:ext cx="480" cy="192"/>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R1</a:t>
              </a:r>
              <a:endParaRPr/>
            </a:p>
          </p:txBody>
        </p:sp>
      </p:grpSp>
      <p:sp>
        <p:nvSpPr>
          <p:cNvPr id="286" name="Google Shape;286;p17"/>
          <p:cNvSpPr txBox="1"/>
          <p:nvPr/>
        </p:nvSpPr>
        <p:spPr>
          <a:xfrm>
            <a:off x="1447800" y="6324600"/>
            <a:ext cx="1524000" cy="30480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cxnSp>
        <p:nvCxnSpPr>
          <p:cNvPr id="287" name="Google Shape;287;p17"/>
          <p:cNvCxnSpPr/>
          <p:nvPr/>
        </p:nvCxnSpPr>
        <p:spPr>
          <a:xfrm>
            <a:off x="1828800" y="1524000"/>
            <a:ext cx="0" cy="381000"/>
          </a:xfrm>
          <a:prstGeom prst="straightConnector1">
            <a:avLst/>
          </a:prstGeom>
          <a:noFill/>
          <a:ln w="9525" cap="flat" cmpd="sng">
            <a:solidFill>
              <a:schemeClr val="dk1"/>
            </a:solidFill>
            <a:prstDash val="solid"/>
            <a:miter lim="800000"/>
            <a:headEnd type="none" w="med" len="med"/>
            <a:tailEnd type="triangle" w="med" len="med"/>
          </a:ln>
        </p:spPr>
      </p:cxnSp>
      <p:cxnSp>
        <p:nvCxnSpPr>
          <p:cNvPr id="288" name="Google Shape;288;p17"/>
          <p:cNvCxnSpPr/>
          <p:nvPr/>
        </p:nvCxnSpPr>
        <p:spPr>
          <a:xfrm>
            <a:off x="2590800" y="1524000"/>
            <a:ext cx="0" cy="381000"/>
          </a:xfrm>
          <a:prstGeom prst="straightConnector1">
            <a:avLst/>
          </a:prstGeom>
          <a:noFill/>
          <a:ln w="9525" cap="flat" cmpd="sng">
            <a:solidFill>
              <a:schemeClr val="dk1"/>
            </a:solidFill>
            <a:prstDash val="solid"/>
            <a:miter lim="800000"/>
            <a:headEnd type="none" w="med" len="med"/>
            <a:tailEnd type="triangle" w="med" len="med"/>
          </a:ln>
        </p:spPr>
      </p:cxnSp>
      <p:cxnSp>
        <p:nvCxnSpPr>
          <p:cNvPr id="289" name="Google Shape;289;p17"/>
          <p:cNvCxnSpPr/>
          <p:nvPr/>
        </p:nvCxnSpPr>
        <p:spPr>
          <a:xfrm>
            <a:off x="1524000" y="1524000"/>
            <a:ext cx="838200" cy="381000"/>
          </a:xfrm>
          <a:prstGeom prst="straightConnector1">
            <a:avLst/>
          </a:prstGeom>
          <a:noFill/>
          <a:ln w="9525" cap="flat" cmpd="sng">
            <a:solidFill>
              <a:schemeClr val="dk1"/>
            </a:solidFill>
            <a:prstDash val="solid"/>
            <a:miter lim="800000"/>
            <a:headEnd type="none" w="med" len="med"/>
            <a:tailEnd type="triangle" w="med" len="med"/>
          </a:ln>
        </p:spPr>
      </p:cxnSp>
      <p:cxnSp>
        <p:nvCxnSpPr>
          <p:cNvPr id="290" name="Google Shape;290;p17"/>
          <p:cNvCxnSpPr/>
          <p:nvPr/>
        </p:nvCxnSpPr>
        <p:spPr>
          <a:xfrm flipH="1">
            <a:off x="2057400" y="1524000"/>
            <a:ext cx="762000" cy="381000"/>
          </a:xfrm>
          <a:prstGeom prst="straightConnector1">
            <a:avLst/>
          </a:prstGeom>
          <a:noFill/>
          <a:ln w="9525" cap="flat" cmpd="sng">
            <a:solidFill>
              <a:schemeClr val="dk1"/>
            </a:solidFill>
            <a:prstDash val="solid"/>
            <a:miter lim="800000"/>
            <a:headEnd type="none" w="med" len="med"/>
            <a:tailEnd type="triangle" w="med" len="med"/>
          </a:ln>
        </p:spPr>
      </p:cxnSp>
      <p:sp>
        <p:nvSpPr>
          <p:cNvPr id="291" name="Google Shape;291;p17"/>
          <p:cNvSpPr/>
          <p:nvPr/>
        </p:nvSpPr>
        <p:spPr>
          <a:xfrm>
            <a:off x="2276475" y="2428875"/>
            <a:ext cx="1447800" cy="304800"/>
          </a:xfrm>
          <a:prstGeom prst="ellipse">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400"/>
              <a:buFont typeface="Arial"/>
              <a:buNone/>
            </a:pPr>
            <a:r>
              <a:rPr lang="en-US" sz="1400" b="0" i="0" u="none">
                <a:solidFill>
                  <a:srgbClr val="0000FF"/>
                </a:solidFill>
                <a:latin typeface="Arial"/>
                <a:ea typeface="Arial"/>
                <a:cs typeface="Arial"/>
                <a:sym typeface="Arial"/>
              </a:rPr>
              <a:t>F(L1, R1, K1)</a:t>
            </a:r>
            <a:endParaRPr/>
          </a:p>
        </p:txBody>
      </p:sp>
      <p:cxnSp>
        <p:nvCxnSpPr>
          <p:cNvPr id="292" name="Google Shape;292;p17"/>
          <p:cNvCxnSpPr/>
          <p:nvPr/>
        </p:nvCxnSpPr>
        <p:spPr>
          <a:xfrm>
            <a:off x="1828800" y="5943600"/>
            <a:ext cx="0" cy="381000"/>
          </a:xfrm>
          <a:prstGeom prst="straightConnector1">
            <a:avLst/>
          </a:prstGeom>
          <a:noFill/>
          <a:ln w="9525" cap="flat" cmpd="sng">
            <a:solidFill>
              <a:schemeClr val="dk1"/>
            </a:solidFill>
            <a:prstDash val="solid"/>
            <a:miter lim="800000"/>
            <a:headEnd type="none" w="med" len="med"/>
            <a:tailEnd type="triangle" w="med" len="med"/>
          </a:ln>
        </p:spPr>
      </p:cxnSp>
      <p:cxnSp>
        <p:nvCxnSpPr>
          <p:cNvPr id="293" name="Google Shape;293;p17"/>
          <p:cNvCxnSpPr/>
          <p:nvPr/>
        </p:nvCxnSpPr>
        <p:spPr>
          <a:xfrm>
            <a:off x="2590800" y="5943600"/>
            <a:ext cx="0" cy="381000"/>
          </a:xfrm>
          <a:prstGeom prst="straightConnector1">
            <a:avLst/>
          </a:prstGeom>
          <a:noFill/>
          <a:ln w="9525" cap="flat" cmpd="sng">
            <a:solidFill>
              <a:schemeClr val="dk1"/>
            </a:solidFill>
            <a:prstDash val="solid"/>
            <a:miter lim="800000"/>
            <a:headEnd type="none" w="med" len="med"/>
            <a:tailEnd type="triangle" w="med" len="med"/>
          </a:ln>
        </p:spPr>
      </p:cxnSp>
      <p:cxnSp>
        <p:nvCxnSpPr>
          <p:cNvPr id="294" name="Google Shape;294;p17"/>
          <p:cNvCxnSpPr/>
          <p:nvPr/>
        </p:nvCxnSpPr>
        <p:spPr>
          <a:xfrm>
            <a:off x="1524000" y="5943600"/>
            <a:ext cx="838200" cy="381000"/>
          </a:xfrm>
          <a:prstGeom prst="straightConnector1">
            <a:avLst/>
          </a:prstGeom>
          <a:noFill/>
          <a:ln w="9525" cap="flat" cmpd="sng">
            <a:solidFill>
              <a:schemeClr val="dk1"/>
            </a:solidFill>
            <a:prstDash val="solid"/>
            <a:miter lim="800000"/>
            <a:headEnd type="none" w="med" len="med"/>
            <a:tailEnd type="triangle" w="med" len="med"/>
          </a:ln>
        </p:spPr>
      </p:cxnSp>
      <p:cxnSp>
        <p:nvCxnSpPr>
          <p:cNvPr id="295" name="Google Shape;295;p17"/>
          <p:cNvCxnSpPr/>
          <p:nvPr/>
        </p:nvCxnSpPr>
        <p:spPr>
          <a:xfrm flipH="1">
            <a:off x="2057400" y="5943600"/>
            <a:ext cx="762000" cy="381000"/>
          </a:xfrm>
          <a:prstGeom prst="straightConnector1">
            <a:avLst/>
          </a:prstGeom>
          <a:noFill/>
          <a:ln w="9525" cap="flat" cmpd="sng">
            <a:solidFill>
              <a:schemeClr val="dk1"/>
            </a:solidFill>
            <a:prstDash val="solid"/>
            <a:miter lim="800000"/>
            <a:headEnd type="none" w="med" len="med"/>
            <a:tailEnd type="triangle" w="med" len="med"/>
          </a:ln>
        </p:spPr>
      </p:cxnSp>
      <p:grpSp>
        <p:nvGrpSpPr>
          <p:cNvPr id="296" name="Google Shape;296;p17"/>
          <p:cNvGrpSpPr/>
          <p:nvPr/>
        </p:nvGrpSpPr>
        <p:grpSpPr>
          <a:xfrm>
            <a:off x="1447800" y="2971800"/>
            <a:ext cx="1524000" cy="304800"/>
            <a:chOff x="912" y="1056"/>
            <a:chExt cx="960" cy="192"/>
          </a:xfrm>
        </p:grpSpPr>
        <p:sp>
          <p:nvSpPr>
            <p:cNvPr id="297" name="Google Shape;297;p17"/>
            <p:cNvSpPr txBox="1"/>
            <p:nvPr/>
          </p:nvSpPr>
          <p:spPr>
            <a:xfrm>
              <a:off x="912" y="1056"/>
              <a:ext cx="480" cy="192"/>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L2</a:t>
              </a:r>
              <a:endParaRPr/>
            </a:p>
          </p:txBody>
        </p:sp>
        <p:sp>
          <p:nvSpPr>
            <p:cNvPr id="298" name="Google Shape;298;p17"/>
            <p:cNvSpPr txBox="1"/>
            <p:nvPr/>
          </p:nvSpPr>
          <p:spPr>
            <a:xfrm>
              <a:off x="1392" y="1056"/>
              <a:ext cx="480" cy="192"/>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R2</a:t>
              </a:r>
              <a:endParaRPr/>
            </a:p>
          </p:txBody>
        </p:sp>
      </p:grpSp>
      <p:grpSp>
        <p:nvGrpSpPr>
          <p:cNvPr id="299" name="Google Shape;299;p17"/>
          <p:cNvGrpSpPr/>
          <p:nvPr/>
        </p:nvGrpSpPr>
        <p:grpSpPr>
          <a:xfrm>
            <a:off x="1447800" y="4038600"/>
            <a:ext cx="1524000" cy="304800"/>
            <a:chOff x="912" y="1056"/>
            <a:chExt cx="960" cy="192"/>
          </a:xfrm>
        </p:grpSpPr>
        <p:sp>
          <p:nvSpPr>
            <p:cNvPr id="300" name="Google Shape;300;p17"/>
            <p:cNvSpPr txBox="1"/>
            <p:nvPr/>
          </p:nvSpPr>
          <p:spPr>
            <a:xfrm>
              <a:off x="912" y="1056"/>
              <a:ext cx="480" cy="192"/>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L3</a:t>
              </a:r>
              <a:endParaRPr/>
            </a:p>
          </p:txBody>
        </p:sp>
        <p:sp>
          <p:nvSpPr>
            <p:cNvPr id="301" name="Google Shape;301;p17"/>
            <p:cNvSpPr txBox="1"/>
            <p:nvPr/>
          </p:nvSpPr>
          <p:spPr>
            <a:xfrm>
              <a:off x="1392" y="1056"/>
              <a:ext cx="480" cy="192"/>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R3</a:t>
              </a:r>
              <a:endParaRPr/>
            </a:p>
          </p:txBody>
        </p:sp>
      </p:grpSp>
      <p:grpSp>
        <p:nvGrpSpPr>
          <p:cNvPr id="302" name="Google Shape;302;p17"/>
          <p:cNvGrpSpPr/>
          <p:nvPr/>
        </p:nvGrpSpPr>
        <p:grpSpPr>
          <a:xfrm>
            <a:off x="1447800" y="5638800"/>
            <a:ext cx="1524000" cy="304800"/>
            <a:chOff x="912" y="1056"/>
            <a:chExt cx="960" cy="192"/>
          </a:xfrm>
        </p:grpSpPr>
        <p:sp>
          <p:nvSpPr>
            <p:cNvPr id="303" name="Google Shape;303;p17"/>
            <p:cNvSpPr txBox="1"/>
            <p:nvPr/>
          </p:nvSpPr>
          <p:spPr>
            <a:xfrm>
              <a:off x="912" y="1056"/>
              <a:ext cx="480" cy="192"/>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L17</a:t>
              </a:r>
              <a:endParaRPr/>
            </a:p>
          </p:txBody>
        </p:sp>
        <p:sp>
          <p:nvSpPr>
            <p:cNvPr id="304" name="Google Shape;304;p17"/>
            <p:cNvSpPr txBox="1"/>
            <p:nvPr/>
          </p:nvSpPr>
          <p:spPr>
            <a:xfrm>
              <a:off x="1392" y="1056"/>
              <a:ext cx="480" cy="192"/>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R17</a:t>
              </a:r>
              <a:endParaRPr/>
            </a:p>
          </p:txBody>
        </p:sp>
      </p:grpSp>
      <p:cxnSp>
        <p:nvCxnSpPr>
          <p:cNvPr id="305" name="Google Shape;305;p17"/>
          <p:cNvCxnSpPr/>
          <p:nvPr/>
        </p:nvCxnSpPr>
        <p:spPr>
          <a:xfrm rot="10800000">
            <a:off x="2971800" y="2057400"/>
            <a:ext cx="1600200" cy="0"/>
          </a:xfrm>
          <a:prstGeom prst="straightConnector1">
            <a:avLst/>
          </a:prstGeom>
          <a:noFill/>
          <a:ln w="9525" cap="flat" cmpd="sng">
            <a:solidFill>
              <a:schemeClr val="dk1"/>
            </a:solidFill>
            <a:prstDash val="solid"/>
            <a:miter lim="800000"/>
            <a:headEnd type="none" w="med" len="med"/>
            <a:tailEnd type="triangle" w="med" len="med"/>
          </a:ln>
        </p:spPr>
      </p:cxnSp>
      <p:cxnSp>
        <p:nvCxnSpPr>
          <p:cNvPr id="306" name="Google Shape;306;p17"/>
          <p:cNvCxnSpPr/>
          <p:nvPr/>
        </p:nvCxnSpPr>
        <p:spPr>
          <a:xfrm rot="10800000">
            <a:off x="2971800" y="3124200"/>
            <a:ext cx="1600200" cy="0"/>
          </a:xfrm>
          <a:prstGeom prst="straightConnector1">
            <a:avLst/>
          </a:prstGeom>
          <a:noFill/>
          <a:ln w="9525" cap="flat" cmpd="sng">
            <a:solidFill>
              <a:schemeClr val="dk1"/>
            </a:solidFill>
            <a:prstDash val="solid"/>
            <a:miter lim="800000"/>
            <a:headEnd type="none" w="med" len="med"/>
            <a:tailEnd type="triangle" w="med" len="med"/>
          </a:ln>
        </p:spPr>
      </p:cxnSp>
      <p:cxnSp>
        <p:nvCxnSpPr>
          <p:cNvPr id="307" name="Google Shape;307;p17"/>
          <p:cNvCxnSpPr/>
          <p:nvPr/>
        </p:nvCxnSpPr>
        <p:spPr>
          <a:xfrm rot="10800000">
            <a:off x="2971800" y="4191000"/>
            <a:ext cx="1600200" cy="0"/>
          </a:xfrm>
          <a:prstGeom prst="straightConnector1">
            <a:avLst/>
          </a:prstGeom>
          <a:noFill/>
          <a:ln w="9525" cap="flat" cmpd="sng">
            <a:solidFill>
              <a:schemeClr val="dk1"/>
            </a:solidFill>
            <a:prstDash val="solid"/>
            <a:miter lim="800000"/>
            <a:headEnd type="none" w="med" len="med"/>
            <a:tailEnd type="triangle" w="med" len="med"/>
          </a:ln>
        </p:spPr>
      </p:cxnSp>
      <p:cxnSp>
        <p:nvCxnSpPr>
          <p:cNvPr id="308" name="Google Shape;308;p17"/>
          <p:cNvCxnSpPr/>
          <p:nvPr/>
        </p:nvCxnSpPr>
        <p:spPr>
          <a:xfrm rot="10800000">
            <a:off x="2971800" y="5791200"/>
            <a:ext cx="1600200" cy="0"/>
          </a:xfrm>
          <a:prstGeom prst="straightConnector1">
            <a:avLst/>
          </a:prstGeom>
          <a:noFill/>
          <a:ln w="9525" cap="flat" cmpd="sng">
            <a:solidFill>
              <a:schemeClr val="dk1"/>
            </a:solidFill>
            <a:prstDash val="solid"/>
            <a:miter lim="800000"/>
            <a:headEnd type="none" w="med" len="med"/>
            <a:tailEnd type="triangle" w="med" len="med"/>
          </a:ln>
        </p:spPr>
      </p:cxnSp>
      <p:sp>
        <p:nvSpPr>
          <p:cNvPr id="309" name="Google Shape;309;p17"/>
          <p:cNvSpPr txBox="1"/>
          <p:nvPr/>
        </p:nvSpPr>
        <p:spPr>
          <a:xfrm>
            <a:off x="3810000" y="1219200"/>
            <a:ext cx="1524000" cy="30480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r>
              <a:rPr lang="en-US" sz="1800" b="0" i="0" u="none">
                <a:solidFill>
                  <a:schemeClr val="dk1"/>
                </a:solidFill>
                <a:latin typeface="Arial"/>
                <a:ea typeface="Arial"/>
                <a:cs typeface="Arial"/>
                <a:sym typeface="Arial"/>
              </a:rPr>
              <a:t>56-bit key</a:t>
            </a:r>
            <a:endParaRPr/>
          </a:p>
        </p:txBody>
      </p:sp>
      <p:cxnSp>
        <p:nvCxnSpPr>
          <p:cNvPr id="310" name="Google Shape;310;p17"/>
          <p:cNvCxnSpPr/>
          <p:nvPr/>
        </p:nvCxnSpPr>
        <p:spPr>
          <a:xfrm rot="10800000">
            <a:off x="4572000" y="1524000"/>
            <a:ext cx="0" cy="4267200"/>
          </a:xfrm>
          <a:prstGeom prst="straightConnector1">
            <a:avLst/>
          </a:prstGeom>
          <a:noFill/>
          <a:ln w="9525" cap="flat" cmpd="sng">
            <a:solidFill>
              <a:schemeClr val="dk1"/>
            </a:solidFill>
            <a:prstDash val="solid"/>
            <a:miter lim="800000"/>
            <a:headEnd type="none" w="med" len="med"/>
            <a:tailEnd type="none" w="med" len="med"/>
          </a:ln>
        </p:spPr>
      </p:cxnSp>
      <p:grpSp>
        <p:nvGrpSpPr>
          <p:cNvPr id="311" name="Google Shape;311;p17"/>
          <p:cNvGrpSpPr/>
          <p:nvPr/>
        </p:nvGrpSpPr>
        <p:grpSpPr>
          <a:xfrm>
            <a:off x="1981200" y="2209800"/>
            <a:ext cx="609600" cy="762000"/>
            <a:chOff x="1248" y="1248"/>
            <a:chExt cx="384" cy="480"/>
          </a:xfrm>
        </p:grpSpPr>
        <p:cxnSp>
          <p:nvCxnSpPr>
            <p:cNvPr id="312" name="Google Shape;312;p17"/>
            <p:cNvCxnSpPr/>
            <p:nvPr/>
          </p:nvCxnSpPr>
          <p:spPr>
            <a:xfrm flipH="1">
              <a:off x="1248" y="1248"/>
              <a:ext cx="384" cy="192"/>
            </a:xfrm>
            <a:prstGeom prst="straightConnector1">
              <a:avLst/>
            </a:prstGeom>
            <a:noFill/>
            <a:ln w="9525" cap="flat" cmpd="sng">
              <a:solidFill>
                <a:schemeClr val="dk1"/>
              </a:solidFill>
              <a:prstDash val="solid"/>
              <a:miter lim="800000"/>
              <a:headEnd type="none" w="med" len="med"/>
              <a:tailEnd type="none" w="med" len="med"/>
            </a:ln>
          </p:spPr>
        </p:cxnSp>
        <p:cxnSp>
          <p:nvCxnSpPr>
            <p:cNvPr id="313" name="Google Shape;313;p17"/>
            <p:cNvCxnSpPr/>
            <p:nvPr/>
          </p:nvCxnSpPr>
          <p:spPr>
            <a:xfrm>
              <a:off x="1248" y="1440"/>
              <a:ext cx="0" cy="288"/>
            </a:xfrm>
            <a:prstGeom prst="straightConnector1">
              <a:avLst/>
            </a:prstGeom>
            <a:noFill/>
            <a:ln w="9525" cap="flat" cmpd="sng">
              <a:solidFill>
                <a:schemeClr val="dk1"/>
              </a:solidFill>
              <a:prstDash val="solid"/>
              <a:miter lim="800000"/>
              <a:headEnd type="none" w="med" len="med"/>
              <a:tailEnd type="triangle" w="med" len="med"/>
            </a:ln>
          </p:spPr>
        </p:cxnSp>
      </p:grpSp>
      <p:grpSp>
        <p:nvGrpSpPr>
          <p:cNvPr id="314" name="Google Shape;314;p17"/>
          <p:cNvGrpSpPr/>
          <p:nvPr/>
        </p:nvGrpSpPr>
        <p:grpSpPr>
          <a:xfrm>
            <a:off x="1981200" y="3276600"/>
            <a:ext cx="609600" cy="762000"/>
            <a:chOff x="1248" y="1248"/>
            <a:chExt cx="384" cy="480"/>
          </a:xfrm>
        </p:grpSpPr>
        <p:cxnSp>
          <p:nvCxnSpPr>
            <p:cNvPr id="315" name="Google Shape;315;p17"/>
            <p:cNvCxnSpPr/>
            <p:nvPr/>
          </p:nvCxnSpPr>
          <p:spPr>
            <a:xfrm flipH="1">
              <a:off x="1248" y="1248"/>
              <a:ext cx="384" cy="192"/>
            </a:xfrm>
            <a:prstGeom prst="straightConnector1">
              <a:avLst/>
            </a:prstGeom>
            <a:noFill/>
            <a:ln w="9525" cap="flat" cmpd="sng">
              <a:solidFill>
                <a:schemeClr val="dk1"/>
              </a:solidFill>
              <a:prstDash val="solid"/>
              <a:miter lim="800000"/>
              <a:headEnd type="none" w="med" len="med"/>
              <a:tailEnd type="none" w="med" len="med"/>
            </a:ln>
          </p:spPr>
        </p:cxnSp>
        <p:cxnSp>
          <p:nvCxnSpPr>
            <p:cNvPr id="316" name="Google Shape;316;p17"/>
            <p:cNvCxnSpPr/>
            <p:nvPr/>
          </p:nvCxnSpPr>
          <p:spPr>
            <a:xfrm>
              <a:off x="1248" y="1440"/>
              <a:ext cx="0" cy="288"/>
            </a:xfrm>
            <a:prstGeom prst="straightConnector1">
              <a:avLst/>
            </a:prstGeom>
            <a:noFill/>
            <a:ln w="9525" cap="flat" cmpd="sng">
              <a:solidFill>
                <a:schemeClr val="dk1"/>
              </a:solidFill>
              <a:prstDash val="solid"/>
              <a:miter lim="800000"/>
              <a:headEnd type="none" w="med" len="med"/>
              <a:tailEnd type="triangle" w="med" len="med"/>
            </a:ln>
          </p:spPr>
        </p:cxnSp>
      </p:grpSp>
      <p:cxnSp>
        <p:nvCxnSpPr>
          <p:cNvPr id="317" name="Google Shape;317;p17"/>
          <p:cNvCxnSpPr/>
          <p:nvPr/>
        </p:nvCxnSpPr>
        <p:spPr>
          <a:xfrm>
            <a:off x="2743200" y="2209800"/>
            <a:ext cx="0" cy="228600"/>
          </a:xfrm>
          <a:prstGeom prst="straightConnector1">
            <a:avLst/>
          </a:prstGeom>
          <a:noFill/>
          <a:ln w="9525" cap="flat" cmpd="sng">
            <a:solidFill>
              <a:schemeClr val="dk1"/>
            </a:solidFill>
            <a:prstDash val="solid"/>
            <a:miter lim="800000"/>
            <a:headEnd type="none" w="med" len="med"/>
            <a:tailEnd type="triangle" w="med" len="med"/>
          </a:ln>
        </p:spPr>
      </p:cxnSp>
      <p:cxnSp>
        <p:nvCxnSpPr>
          <p:cNvPr id="318" name="Google Shape;318;p17"/>
          <p:cNvCxnSpPr/>
          <p:nvPr/>
        </p:nvCxnSpPr>
        <p:spPr>
          <a:xfrm>
            <a:off x="1981200" y="2209800"/>
            <a:ext cx="381000" cy="304800"/>
          </a:xfrm>
          <a:prstGeom prst="straightConnector1">
            <a:avLst/>
          </a:prstGeom>
          <a:noFill/>
          <a:ln w="9525" cap="flat" cmpd="sng">
            <a:solidFill>
              <a:schemeClr val="dk1"/>
            </a:solidFill>
            <a:prstDash val="solid"/>
            <a:miter lim="800000"/>
            <a:headEnd type="none" w="med" len="med"/>
            <a:tailEnd type="triangle" w="med" len="med"/>
          </a:ln>
        </p:spPr>
      </p:cxnSp>
      <p:cxnSp>
        <p:nvCxnSpPr>
          <p:cNvPr id="319" name="Google Shape;319;p17"/>
          <p:cNvCxnSpPr/>
          <p:nvPr/>
        </p:nvCxnSpPr>
        <p:spPr>
          <a:xfrm>
            <a:off x="1981200" y="3276600"/>
            <a:ext cx="381000" cy="304800"/>
          </a:xfrm>
          <a:prstGeom prst="straightConnector1">
            <a:avLst/>
          </a:prstGeom>
          <a:noFill/>
          <a:ln w="9525" cap="flat" cmpd="sng">
            <a:solidFill>
              <a:schemeClr val="dk1"/>
            </a:solidFill>
            <a:prstDash val="solid"/>
            <a:miter lim="800000"/>
            <a:headEnd type="none" w="med" len="med"/>
            <a:tailEnd type="triangle" w="med" len="med"/>
          </a:ln>
        </p:spPr>
      </p:cxnSp>
      <p:cxnSp>
        <p:nvCxnSpPr>
          <p:cNvPr id="320" name="Google Shape;320;p17"/>
          <p:cNvCxnSpPr/>
          <p:nvPr/>
        </p:nvCxnSpPr>
        <p:spPr>
          <a:xfrm>
            <a:off x="2743200" y="3276600"/>
            <a:ext cx="0" cy="228600"/>
          </a:xfrm>
          <a:prstGeom prst="straightConnector1">
            <a:avLst/>
          </a:prstGeom>
          <a:noFill/>
          <a:ln w="9525" cap="flat" cmpd="sng">
            <a:solidFill>
              <a:schemeClr val="dk1"/>
            </a:solidFill>
            <a:prstDash val="solid"/>
            <a:miter lim="800000"/>
            <a:headEnd type="none" w="med" len="med"/>
            <a:tailEnd type="triangle" w="med" len="med"/>
          </a:ln>
        </p:spPr>
      </p:cxnSp>
      <p:cxnSp>
        <p:nvCxnSpPr>
          <p:cNvPr id="321" name="Google Shape;321;p17"/>
          <p:cNvCxnSpPr/>
          <p:nvPr/>
        </p:nvCxnSpPr>
        <p:spPr>
          <a:xfrm>
            <a:off x="2743200" y="2743200"/>
            <a:ext cx="0" cy="228600"/>
          </a:xfrm>
          <a:prstGeom prst="straightConnector1">
            <a:avLst/>
          </a:prstGeom>
          <a:noFill/>
          <a:ln w="9525" cap="flat" cmpd="sng">
            <a:solidFill>
              <a:schemeClr val="dk1"/>
            </a:solidFill>
            <a:prstDash val="solid"/>
            <a:miter lim="800000"/>
            <a:headEnd type="none" w="med" len="med"/>
            <a:tailEnd type="triangle" w="med" len="med"/>
          </a:ln>
        </p:spPr>
      </p:cxnSp>
      <p:cxnSp>
        <p:nvCxnSpPr>
          <p:cNvPr id="322" name="Google Shape;322;p17"/>
          <p:cNvCxnSpPr/>
          <p:nvPr/>
        </p:nvCxnSpPr>
        <p:spPr>
          <a:xfrm>
            <a:off x="2743200" y="3810000"/>
            <a:ext cx="0" cy="228600"/>
          </a:xfrm>
          <a:prstGeom prst="straightConnector1">
            <a:avLst/>
          </a:prstGeom>
          <a:noFill/>
          <a:ln w="9525" cap="flat" cmpd="sng">
            <a:solidFill>
              <a:schemeClr val="dk1"/>
            </a:solidFill>
            <a:prstDash val="solid"/>
            <a:miter lim="800000"/>
            <a:headEnd type="none" w="med" len="med"/>
            <a:tailEnd type="triangle" w="med" len="med"/>
          </a:ln>
        </p:spPr>
      </p:cxnSp>
      <p:cxnSp>
        <p:nvCxnSpPr>
          <p:cNvPr id="323" name="Google Shape;323;p17"/>
          <p:cNvCxnSpPr/>
          <p:nvPr/>
        </p:nvCxnSpPr>
        <p:spPr>
          <a:xfrm>
            <a:off x="2743200" y="5410200"/>
            <a:ext cx="0" cy="228600"/>
          </a:xfrm>
          <a:prstGeom prst="straightConnector1">
            <a:avLst/>
          </a:prstGeom>
          <a:noFill/>
          <a:ln w="9525" cap="flat" cmpd="sng">
            <a:solidFill>
              <a:schemeClr val="dk1"/>
            </a:solidFill>
            <a:prstDash val="solid"/>
            <a:miter lim="800000"/>
            <a:headEnd type="none" w="med" len="med"/>
            <a:tailEnd type="triangle" w="med" len="med"/>
          </a:ln>
        </p:spPr>
      </p:cxnSp>
      <p:cxnSp>
        <p:nvCxnSpPr>
          <p:cNvPr id="324" name="Google Shape;324;p17"/>
          <p:cNvCxnSpPr/>
          <p:nvPr/>
        </p:nvCxnSpPr>
        <p:spPr>
          <a:xfrm>
            <a:off x="1981200" y="5181600"/>
            <a:ext cx="0" cy="457200"/>
          </a:xfrm>
          <a:prstGeom prst="straightConnector1">
            <a:avLst/>
          </a:prstGeom>
          <a:noFill/>
          <a:ln w="9525" cap="flat" cmpd="sng">
            <a:solidFill>
              <a:schemeClr val="dk1"/>
            </a:solidFill>
            <a:prstDash val="solid"/>
            <a:miter lim="800000"/>
            <a:headEnd type="none" w="med" len="med"/>
            <a:tailEnd type="triangle" w="med" len="med"/>
          </a:ln>
        </p:spPr>
      </p:cxnSp>
      <p:cxnSp>
        <p:nvCxnSpPr>
          <p:cNvPr id="325" name="Google Shape;325;p17"/>
          <p:cNvCxnSpPr/>
          <p:nvPr/>
        </p:nvCxnSpPr>
        <p:spPr>
          <a:xfrm>
            <a:off x="2133600" y="5029200"/>
            <a:ext cx="228600" cy="152400"/>
          </a:xfrm>
          <a:prstGeom prst="straightConnector1">
            <a:avLst/>
          </a:prstGeom>
          <a:noFill/>
          <a:ln w="9525" cap="flat" cmpd="sng">
            <a:solidFill>
              <a:schemeClr val="dk1"/>
            </a:solidFill>
            <a:prstDash val="solid"/>
            <a:miter lim="800000"/>
            <a:headEnd type="none" w="med" len="med"/>
            <a:tailEnd type="triangle" w="med" len="med"/>
          </a:ln>
        </p:spPr>
      </p:cxnSp>
      <p:cxnSp>
        <p:nvCxnSpPr>
          <p:cNvPr id="326" name="Google Shape;326;p17"/>
          <p:cNvCxnSpPr/>
          <p:nvPr/>
        </p:nvCxnSpPr>
        <p:spPr>
          <a:xfrm>
            <a:off x="2743200" y="4876800"/>
            <a:ext cx="0" cy="228600"/>
          </a:xfrm>
          <a:prstGeom prst="straightConnector1">
            <a:avLst/>
          </a:prstGeom>
          <a:noFill/>
          <a:ln w="9525" cap="flat" cmpd="sng">
            <a:solidFill>
              <a:schemeClr val="dk1"/>
            </a:solidFill>
            <a:prstDash val="solid"/>
            <a:miter lim="800000"/>
            <a:headEnd type="none" w="med" len="med"/>
            <a:tailEnd type="triangle" w="med" len="med"/>
          </a:ln>
        </p:spPr>
      </p:cxnSp>
      <p:sp>
        <p:nvSpPr>
          <p:cNvPr id="327" name="Google Shape;327;p17"/>
          <p:cNvSpPr txBox="1"/>
          <p:nvPr/>
        </p:nvSpPr>
        <p:spPr>
          <a:xfrm>
            <a:off x="3641725" y="1736725"/>
            <a:ext cx="963612" cy="3365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600"/>
              <a:buFont typeface="Arial"/>
              <a:buNone/>
            </a:pPr>
            <a:r>
              <a:rPr lang="en-US" sz="1600" b="0" i="0" u="none">
                <a:solidFill>
                  <a:schemeClr val="dk1"/>
                </a:solidFill>
                <a:latin typeface="Arial"/>
                <a:ea typeface="Arial"/>
                <a:cs typeface="Arial"/>
                <a:sym typeface="Arial"/>
              </a:rPr>
              <a:t>48-bit k1</a:t>
            </a:r>
            <a:endParaRPr/>
          </a:p>
        </p:txBody>
      </p:sp>
      <p:sp>
        <p:nvSpPr>
          <p:cNvPr id="328" name="Google Shape;328;p17"/>
          <p:cNvSpPr txBox="1"/>
          <p:nvPr/>
        </p:nvSpPr>
        <p:spPr>
          <a:xfrm>
            <a:off x="3657600" y="2819400"/>
            <a:ext cx="963612" cy="3365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600"/>
              <a:buFont typeface="Arial"/>
              <a:buNone/>
            </a:pPr>
            <a:r>
              <a:rPr lang="en-US" sz="1600" b="0" i="0" u="none">
                <a:solidFill>
                  <a:schemeClr val="dk1"/>
                </a:solidFill>
                <a:latin typeface="Arial"/>
                <a:ea typeface="Arial"/>
                <a:cs typeface="Arial"/>
                <a:sym typeface="Arial"/>
              </a:rPr>
              <a:t>48-bit k2</a:t>
            </a:r>
            <a:endParaRPr/>
          </a:p>
        </p:txBody>
      </p:sp>
      <p:sp>
        <p:nvSpPr>
          <p:cNvPr id="329" name="Google Shape;329;p17"/>
          <p:cNvSpPr txBox="1"/>
          <p:nvPr/>
        </p:nvSpPr>
        <p:spPr>
          <a:xfrm>
            <a:off x="3657600" y="3886200"/>
            <a:ext cx="963612" cy="3365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600"/>
              <a:buFont typeface="Arial"/>
              <a:buNone/>
            </a:pPr>
            <a:r>
              <a:rPr lang="en-US" sz="1600" b="0" i="0" u="none">
                <a:solidFill>
                  <a:schemeClr val="dk1"/>
                </a:solidFill>
                <a:latin typeface="Arial"/>
                <a:ea typeface="Arial"/>
                <a:cs typeface="Arial"/>
                <a:sym typeface="Arial"/>
              </a:rPr>
              <a:t>48-bit k3</a:t>
            </a:r>
            <a:endParaRPr/>
          </a:p>
        </p:txBody>
      </p:sp>
      <p:sp>
        <p:nvSpPr>
          <p:cNvPr id="330" name="Google Shape;330;p17"/>
          <p:cNvSpPr txBox="1"/>
          <p:nvPr/>
        </p:nvSpPr>
        <p:spPr>
          <a:xfrm>
            <a:off x="3505200" y="5486400"/>
            <a:ext cx="1076325" cy="3365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600"/>
              <a:buFont typeface="Arial"/>
              <a:buNone/>
            </a:pPr>
            <a:r>
              <a:rPr lang="en-US" sz="1600" b="0" i="0" u="none">
                <a:solidFill>
                  <a:schemeClr val="dk1"/>
                </a:solidFill>
                <a:latin typeface="Arial"/>
                <a:ea typeface="Arial"/>
                <a:cs typeface="Arial"/>
                <a:sym typeface="Arial"/>
              </a:rPr>
              <a:t>48-bit k16</a:t>
            </a:r>
            <a:endParaRPr/>
          </a:p>
        </p:txBody>
      </p:sp>
      <p:sp>
        <p:nvSpPr>
          <p:cNvPr id="331" name="Google Shape;331;p17"/>
          <p:cNvSpPr/>
          <p:nvPr/>
        </p:nvSpPr>
        <p:spPr>
          <a:xfrm>
            <a:off x="2286000" y="3505200"/>
            <a:ext cx="1447800" cy="304800"/>
          </a:xfrm>
          <a:prstGeom prst="ellipse">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400"/>
              <a:buFont typeface="Arial"/>
              <a:buNone/>
            </a:pPr>
            <a:r>
              <a:rPr lang="en-US" sz="1400" b="0" i="0" u="none">
                <a:solidFill>
                  <a:srgbClr val="0000FF"/>
                </a:solidFill>
                <a:latin typeface="Arial"/>
                <a:ea typeface="Arial"/>
                <a:cs typeface="Arial"/>
                <a:sym typeface="Arial"/>
              </a:rPr>
              <a:t>F(L2, R2, K2)</a:t>
            </a:r>
            <a:endParaRPr/>
          </a:p>
        </p:txBody>
      </p:sp>
      <p:sp>
        <p:nvSpPr>
          <p:cNvPr id="332" name="Google Shape;332;p17"/>
          <p:cNvSpPr/>
          <p:nvPr/>
        </p:nvSpPr>
        <p:spPr>
          <a:xfrm>
            <a:off x="2286000" y="5105400"/>
            <a:ext cx="1447800" cy="304800"/>
          </a:xfrm>
          <a:prstGeom prst="ellipse">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400"/>
              <a:buFont typeface="Arial"/>
              <a:buNone/>
            </a:pPr>
            <a:r>
              <a:rPr lang="en-US" sz="1400" b="0" i="0" u="none">
                <a:solidFill>
                  <a:srgbClr val="0000FF"/>
                </a:solidFill>
                <a:latin typeface="Arial"/>
                <a:ea typeface="Arial"/>
                <a:cs typeface="Arial"/>
                <a:sym typeface="Arial"/>
              </a:rPr>
              <a:t>F(L16, R16, K16)</a:t>
            </a:r>
            <a:endParaRPr/>
          </a:p>
        </p:txBody>
      </p:sp>
    </p:spTree>
  </p:cSld>
  <p:clrMapOvr>
    <a:masterClrMapping/>
  </p:clrMapOvr>
  <p:transition spd="slow">
    <p:fade thruBlk="1"/>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37"/>
        <p:cNvGrpSpPr/>
        <p:nvPr/>
      </p:nvGrpSpPr>
      <p:grpSpPr>
        <a:xfrm>
          <a:off x="0" y="0"/>
          <a:ext cx="0" cy="0"/>
          <a:chOff x="0" y="0"/>
          <a:chExt cx="0" cy="0"/>
        </a:xfrm>
      </p:grpSpPr>
      <p:sp>
        <p:nvSpPr>
          <p:cNvPr id="338" name="Google Shape;338;p18"/>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Encryption Algorithm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Summary</a:t>
            </a:r>
            <a:endParaRPr/>
          </a:p>
        </p:txBody>
      </p:sp>
      <p:graphicFrame>
        <p:nvGraphicFramePr>
          <p:cNvPr id="339" name="Google Shape;339;p18"/>
          <p:cNvGraphicFramePr/>
          <p:nvPr/>
        </p:nvGraphicFramePr>
        <p:xfrm>
          <a:off x="685800" y="1397000"/>
          <a:ext cx="7239000" cy="4720575"/>
        </p:xfrm>
        <a:graphic>
          <a:graphicData uri="http://schemas.openxmlformats.org/drawingml/2006/table">
            <a:tbl>
              <a:tblPr>
                <a:noFill/>
                <a:tableStyleId>{46F216A1-D4C4-420C-9A9D-B873A35DF047}</a:tableStyleId>
              </a:tblPr>
              <a:tblGrid>
                <a:gridCol w="1524000">
                  <a:extLst>
                    <a:ext uri="{9D8B030D-6E8A-4147-A177-3AD203B41FA5}">
                      <a16:colId xmlns:a16="http://schemas.microsoft.com/office/drawing/2014/main" val="20000"/>
                    </a:ext>
                  </a:extLst>
                </a:gridCol>
                <a:gridCol w="15240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2667000">
                  <a:extLst>
                    <a:ext uri="{9D8B030D-6E8A-4147-A177-3AD203B41FA5}">
                      <a16:colId xmlns:a16="http://schemas.microsoft.com/office/drawing/2014/main" val="20003"/>
                    </a:ext>
                  </a:extLst>
                </a:gridCol>
              </a:tblGrid>
              <a:tr h="677850">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1" i="0" u="none" strike="noStrike" cap="none">
                          <a:solidFill>
                            <a:schemeClr val="dk1"/>
                          </a:solidFill>
                          <a:latin typeface="Times New Roman"/>
                          <a:ea typeface="Times New Roman"/>
                          <a:cs typeface="Times New Roman"/>
                          <a:sym typeface="Times New Roman"/>
                        </a:rPr>
                        <a:t>Algorithm</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1" i="0" u="none" strike="noStrike" cap="none">
                          <a:solidFill>
                            <a:schemeClr val="dk1"/>
                          </a:solidFill>
                          <a:latin typeface="Times New Roman"/>
                          <a:ea typeface="Times New Roman"/>
                          <a:cs typeface="Times New Roman"/>
                          <a:sym typeface="Times New Roman"/>
                        </a:rPr>
                        <a:t>Type</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1" i="0" u="none" strike="noStrike" cap="none">
                          <a:solidFill>
                            <a:schemeClr val="dk1"/>
                          </a:solidFill>
                          <a:latin typeface="Times New Roman"/>
                          <a:ea typeface="Times New Roman"/>
                          <a:cs typeface="Times New Roman"/>
                          <a:sym typeface="Times New Roman"/>
                        </a:rPr>
                        <a:t>Key Size</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1" i="0" u="none" strike="noStrike" cap="none">
                          <a:solidFill>
                            <a:schemeClr val="dk1"/>
                          </a:solidFill>
                          <a:latin typeface="Times New Roman"/>
                          <a:ea typeface="Times New Roman"/>
                          <a:cs typeface="Times New Roman"/>
                          <a:sym typeface="Times New Roman"/>
                        </a:rPr>
                        <a:t>Features</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701675">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DES</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Block Cipher</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56 bits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Most Common, Not strong enough</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700075">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TripleDES</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Block Cipher</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168 bits</a:t>
                      </a:r>
                      <a:endParaRPr/>
                    </a:p>
                    <a:p>
                      <a:pPr marL="0" marR="0" lvl="0" indent="0" algn="ctr" rtl="0">
                        <a:lnSpc>
                          <a:spcPct val="100000"/>
                        </a:lnSpc>
                        <a:spcBef>
                          <a:spcPts val="320"/>
                        </a:spcBef>
                        <a:spcAft>
                          <a:spcPts val="0"/>
                        </a:spcAft>
                        <a:buClr>
                          <a:schemeClr val="dk1"/>
                        </a:buClr>
                        <a:buSzPts val="1600"/>
                        <a:buFont typeface="Times New Roman"/>
                        <a:buNone/>
                      </a:pPr>
                      <a:r>
                        <a:rPr lang="en-US" sz="1600" b="0" i="0" u="none" strike="noStrike" cap="none">
                          <a:solidFill>
                            <a:schemeClr val="dk1"/>
                          </a:solidFill>
                          <a:latin typeface="Times New Roman"/>
                          <a:ea typeface="Times New Roman"/>
                          <a:cs typeface="Times New Roman"/>
                          <a:sym typeface="Times New Roman"/>
                        </a:rPr>
                        <a:t>(112 effective)</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Modification of DES, Adequate Security</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701675">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Blowfish</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Block Cipher</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Variable</a:t>
                      </a:r>
                      <a:endParaRPr/>
                    </a:p>
                    <a:p>
                      <a:pPr marL="0" marR="0" lvl="0" indent="0" algn="ctr" rtl="0">
                        <a:lnSpc>
                          <a:spcPct val="100000"/>
                        </a:lnSpc>
                        <a:spcBef>
                          <a:spcPts val="320"/>
                        </a:spcBef>
                        <a:spcAft>
                          <a:spcPts val="0"/>
                        </a:spcAft>
                        <a:buClr>
                          <a:schemeClr val="dk1"/>
                        </a:buClr>
                        <a:buSzPts val="1600"/>
                        <a:buFont typeface="Times New Roman"/>
                        <a:buNone/>
                      </a:pPr>
                      <a:r>
                        <a:rPr lang="en-US" sz="1600" b="0" i="0" u="none" strike="noStrike" cap="none">
                          <a:solidFill>
                            <a:schemeClr val="dk1"/>
                          </a:solidFill>
                          <a:latin typeface="Times New Roman"/>
                          <a:ea typeface="Times New Roman"/>
                          <a:cs typeface="Times New Roman"/>
                          <a:sym typeface="Times New Roman"/>
                        </a:rPr>
                        <a:t>(Up to 448 bits)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Excellent Security</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931850">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AES</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Block Cipher</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Variable </a:t>
                      </a:r>
                      <a:endParaRPr/>
                    </a:p>
                    <a:p>
                      <a:pPr marL="0" marR="0" lvl="0" indent="0" algn="ctr" rtl="0">
                        <a:lnSpc>
                          <a:spcPct val="100000"/>
                        </a:lnSpc>
                        <a:spcBef>
                          <a:spcPts val="320"/>
                        </a:spcBef>
                        <a:spcAft>
                          <a:spcPts val="0"/>
                        </a:spcAft>
                        <a:buClr>
                          <a:schemeClr val="dk1"/>
                        </a:buClr>
                        <a:buSzPts val="1600"/>
                        <a:buFont typeface="Times New Roman"/>
                        <a:buNone/>
                      </a:pPr>
                      <a:r>
                        <a:rPr lang="en-US" sz="1600" b="0" i="0" u="none" strike="noStrike" cap="none">
                          <a:solidFill>
                            <a:schemeClr val="dk1"/>
                          </a:solidFill>
                          <a:latin typeface="Times New Roman"/>
                          <a:ea typeface="Times New Roman"/>
                          <a:cs typeface="Times New Roman"/>
                          <a:sym typeface="Times New Roman"/>
                        </a:rPr>
                        <a:t>(128, 192, or 256 bits)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Replacement for DES, Excellent Security</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r h="1006475">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RC4</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Stream Cipher</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Variable </a:t>
                      </a:r>
                      <a:endParaRPr/>
                    </a:p>
                    <a:p>
                      <a:pPr marL="0" marR="0" lvl="0" indent="0" algn="ctr" rtl="0">
                        <a:lnSpc>
                          <a:spcPct val="100000"/>
                        </a:lnSpc>
                        <a:spcBef>
                          <a:spcPts val="320"/>
                        </a:spcBef>
                        <a:spcAft>
                          <a:spcPts val="0"/>
                        </a:spcAft>
                        <a:buClr>
                          <a:schemeClr val="dk1"/>
                        </a:buClr>
                        <a:buSzPts val="1600"/>
                        <a:buFont typeface="Times New Roman"/>
                        <a:buNone/>
                      </a:pPr>
                      <a:r>
                        <a:rPr lang="en-US" sz="1600" b="0" i="0" u="none" strike="noStrike" cap="none">
                          <a:solidFill>
                            <a:schemeClr val="dk1"/>
                          </a:solidFill>
                          <a:latin typeface="Times New Roman"/>
                          <a:ea typeface="Times New Roman"/>
                          <a:cs typeface="Times New Roman"/>
                          <a:sym typeface="Times New Roman"/>
                        </a:rPr>
                        <a:t>(40 or 128 bits)</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2000"/>
                        <a:buFont typeface="Times New Roman"/>
                        <a:buNone/>
                      </a:pPr>
                      <a:r>
                        <a:rPr lang="en-US" sz="2000" b="0" i="0" u="none" strike="noStrike" cap="none">
                          <a:solidFill>
                            <a:schemeClr val="dk1"/>
                          </a:solidFill>
                          <a:latin typeface="Times New Roman"/>
                          <a:ea typeface="Times New Roman"/>
                          <a:cs typeface="Times New Roman"/>
                          <a:sym typeface="Times New Roman"/>
                        </a:rPr>
                        <a:t>Fast Stream Cipher, Used in most SSL implementations</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Tree>
  </p:cSld>
  <p:clrMapOvr>
    <a:masterClrMapping/>
  </p:clrMapOvr>
  <p:transition spd="slow">
    <p:fade thruBlk="1"/>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44"/>
        <p:cNvGrpSpPr/>
        <p:nvPr/>
      </p:nvGrpSpPr>
      <p:grpSpPr>
        <a:xfrm>
          <a:off x="0" y="0"/>
          <a:ext cx="0" cy="0"/>
          <a:chOff x="0" y="0"/>
          <a:chExt cx="0" cy="0"/>
        </a:xfrm>
      </p:grpSpPr>
      <p:sp>
        <p:nvSpPr>
          <p:cNvPr id="345" name="Google Shape;345;p19"/>
          <p:cNvSpPr txBox="1">
            <a:spLocks noGrp="1"/>
          </p:cNvSpPr>
          <p:nvPr>
            <p:ph type="body" idx="1"/>
          </p:nvPr>
        </p:nvSpPr>
        <p:spPr>
          <a:xfrm>
            <a:off x="685800" y="1143000"/>
            <a:ext cx="8229600" cy="54102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Any exposure to the secret key compromises secrecy of ciphertext</a:t>
            </a:r>
            <a:endParaRPr/>
          </a:p>
          <a:p>
            <a:pPr marL="609600" lvl="0" indent="-609600" algn="l" rtl="0">
              <a:lnSpc>
                <a:spcPct val="100000"/>
              </a:lnSpc>
              <a:spcBef>
                <a:spcPts val="56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A key needs to be delivered to the recipient of the coded message for it to be deciphered</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Potential for eavesdropping attack during transmission of key</a:t>
            </a:r>
            <a:endParaRPr/>
          </a:p>
          <a:p>
            <a:pPr marL="342900" lvl="0" indent="-190500" algn="l" rtl="0">
              <a:spcBef>
                <a:spcPts val="480"/>
              </a:spcBef>
              <a:spcAft>
                <a:spcPts val="0"/>
              </a:spcAft>
              <a:buClr>
                <a:schemeClr val="dk1"/>
              </a:buClr>
              <a:buSzPts val="2400"/>
              <a:buFont typeface="Times New Roman"/>
              <a:buNone/>
            </a:pPr>
            <a:endParaRPr sz="2400" b="0" i="0" u="none">
              <a:solidFill>
                <a:schemeClr val="dk1"/>
              </a:solidFill>
              <a:latin typeface="Garamond"/>
              <a:ea typeface="Garamond"/>
              <a:cs typeface="Garamond"/>
              <a:sym typeface="Garamond"/>
            </a:endParaRPr>
          </a:p>
        </p:txBody>
      </p:sp>
      <p:sp>
        <p:nvSpPr>
          <p:cNvPr id="346" name="Google Shape;346;p19"/>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347" name="Google Shape;347;p19"/>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Symmetric Encryption</a:t>
            </a:r>
            <a:r>
              <a:rPr lang="en-US" sz="3200" b="1" i="0" u="none">
                <a:solidFill>
                  <a:srgbClr val="CC0000"/>
                </a:solidFill>
                <a:latin typeface="Arial"/>
                <a:ea typeface="Arial"/>
                <a:cs typeface="Arial"/>
                <a:sym typeface="Arial"/>
              </a:rPr>
              <a:t> </a:t>
            </a:r>
            <a:br>
              <a:rPr lang="en-US" sz="3200" b="1" i="0" u="none">
                <a:solidFill>
                  <a:srgbClr val="CC0000"/>
                </a:solidFill>
                <a:latin typeface="Arial"/>
                <a:ea typeface="Arial"/>
                <a:cs typeface="Arial"/>
                <a:sym typeface="Arial"/>
              </a:rPr>
            </a:br>
            <a:r>
              <a:rPr lang="en-US" sz="2400" b="1" i="0" u="none">
                <a:solidFill>
                  <a:srgbClr val="333399"/>
                </a:solidFill>
                <a:latin typeface="Arial"/>
                <a:ea typeface="Arial"/>
                <a:cs typeface="Arial"/>
                <a:sym typeface="Arial"/>
              </a:rPr>
              <a:t>Limitations</a:t>
            </a:r>
            <a:endParaRPr/>
          </a:p>
        </p:txBody>
      </p:sp>
    </p:spTree>
  </p:cSld>
  <p:clrMapOvr>
    <a:masterClrMapping/>
  </p:clrMapOvr>
  <p:transition spd="slow">
    <p:fade thruBlk="1"/>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352"/>
        <p:cNvGrpSpPr/>
        <p:nvPr/>
      </p:nvGrpSpPr>
      <p:grpSpPr>
        <a:xfrm>
          <a:off x="0" y="0"/>
          <a:ext cx="0" cy="0"/>
          <a:chOff x="0" y="0"/>
          <a:chExt cx="0" cy="0"/>
        </a:xfrm>
      </p:grpSpPr>
      <p:sp>
        <p:nvSpPr>
          <p:cNvPr id="353" name="Google Shape;353;p20"/>
          <p:cNvSpPr txBox="1">
            <a:spLocks noGrp="1"/>
          </p:cNvSpPr>
          <p:nvPr>
            <p:ph type="body" idx="1"/>
          </p:nvPr>
        </p:nvSpPr>
        <p:spPr>
          <a:xfrm>
            <a:off x="685800" y="1143000"/>
            <a:ext cx="8229600" cy="22860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Uses a pair of keys for encryption</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Public key for encryption</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Private key for decryption</a:t>
            </a:r>
            <a:endParaRPr/>
          </a:p>
          <a:p>
            <a:pPr marL="609600" lvl="0" indent="-609600" algn="l" rtl="0">
              <a:lnSpc>
                <a:spcPct val="9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Messages encoded using public key can only be decoded by the private key</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Secret transmission of key for decryption is not required</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Every entity can generate a key pair and release its public key</a:t>
            </a:r>
            <a:endParaRPr/>
          </a:p>
        </p:txBody>
      </p:sp>
      <p:sp>
        <p:nvSpPr>
          <p:cNvPr id="354" name="Google Shape;354;p20"/>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355" name="Google Shape;355;p20"/>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Asymmetric Encryption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Basics</a:t>
            </a:r>
            <a:endParaRPr/>
          </a:p>
        </p:txBody>
      </p:sp>
      <p:sp>
        <p:nvSpPr>
          <p:cNvPr id="356" name="Google Shape;356;p20"/>
          <p:cNvSpPr/>
          <p:nvPr/>
        </p:nvSpPr>
        <p:spPr>
          <a:xfrm>
            <a:off x="757237" y="3848100"/>
            <a:ext cx="9144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Plain Text</a:t>
            </a:r>
            <a:endParaRPr/>
          </a:p>
        </p:txBody>
      </p:sp>
      <p:sp>
        <p:nvSpPr>
          <p:cNvPr id="357" name="Google Shape;357;p20"/>
          <p:cNvSpPr/>
          <p:nvPr/>
        </p:nvSpPr>
        <p:spPr>
          <a:xfrm>
            <a:off x="2216150" y="3810000"/>
            <a:ext cx="1143000" cy="10668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Cipher</a:t>
            </a:r>
            <a:endParaRPr/>
          </a:p>
          <a:p>
            <a:pPr marL="0" marR="0" lvl="0" indent="0" algn="l" rtl="0">
              <a:lnSpc>
                <a:spcPct val="100000"/>
              </a:lnSpc>
              <a:spcBef>
                <a:spcPts val="240"/>
              </a:spcBef>
              <a:spcAft>
                <a:spcPts val="0"/>
              </a:spcAft>
              <a:buNone/>
            </a:pPr>
            <a:endParaRPr sz="1200" b="1" i="0" u="none">
              <a:solidFill>
                <a:srgbClr val="0000FF"/>
              </a:solidFill>
              <a:latin typeface="Arial"/>
              <a:ea typeface="Arial"/>
              <a:cs typeface="Arial"/>
              <a:sym typeface="Arial"/>
            </a:endParaRPr>
          </a:p>
        </p:txBody>
      </p:sp>
      <p:cxnSp>
        <p:nvCxnSpPr>
          <p:cNvPr id="358" name="Google Shape;358;p20"/>
          <p:cNvCxnSpPr/>
          <p:nvPr/>
        </p:nvCxnSpPr>
        <p:spPr>
          <a:xfrm rot="10800000">
            <a:off x="2789237" y="4876800"/>
            <a:ext cx="0"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359" name="Google Shape;359;p20"/>
          <p:cNvCxnSpPr/>
          <p:nvPr/>
        </p:nvCxnSpPr>
        <p:spPr>
          <a:xfrm rot="10800000">
            <a:off x="1938337" y="4076700"/>
            <a:ext cx="0"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360" name="Google Shape;360;p20"/>
          <p:cNvCxnSpPr/>
          <p:nvPr/>
        </p:nvCxnSpPr>
        <p:spPr>
          <a:xfrm rot="10800000">
            <a:off x="3619500" y="4076700"/>
            <a:ext cx="0" cy="533400"/>
          </a:xfrm>
          <a:prstGeom prst="straightConnector1">
            <a:avLst/>
          </a:prstGeom>
          <a:noFill/>
          <a:ln w="19050" cap="flat" cmpd="sng">
            <a:solidFill>
              <a:schemeClr val="dk1"/>
            </a:solidFill>
            <a:prstDash val="solid"/>
            <a:miter lim="800000"/>
            <a:headEnd type="none" w="med" len="med"/>
            <a:tailEnd type="triangle" w="med" len="med"/>
          </a:ln>
        </p:spPr>
      </p:cxnSp>
      <p:sp>
        <p:nvSpPr>
          <p:cNvPr id="361" name="Google Shape;361;p20"/>
          <p:cNvSpPr txBox="1"/>
          <p:nvPr/>
        </p:nvSpPr>
        <p:spPr>
          <a:xfrm>
            <a:off x="2243137" y="6324600"/>
            <a:ext cx="1090612"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400"/>
              <a:buFont typeface="Arial"/>
              <a:buNone/>
            </a:pPr>
            <a:r>
              <a:rPr lang="en-US" sz="1400" b="1" i="0" u="none">
                <a:solidFill>
                  <a:srgbClr val="0000FF"/>
                </a:solidFill>
                <a:latin typeface="Arial"/>
                <a:ea typeface="Arial"/>
                <a:cs typeface="Arial"/>
                <a:sym typeface="Arial"/>
              </a:rPr>
              <a:t>Public Key</a:t>
            </a:r>
            <a:endParaRPr/>
          </a:p>
        </p:txBody>
      </p:sp>
      <p:graphicFrame>
        <p:nvGraphicFramePr>
          <p:cNvPr id="362" name="Google Shape;362;p20"/>
          <p:cNvGraphicFramePr/>
          <p:nvPr/>
        </p:nvGraphicFramePr>
        <p:xfrm>
          <a:off x="2568575" y="5486400"/>
          <a:ext cx="441325" cy="838200"/>
        </p:xfrm>
        <a:graphic>
          <a:graphicData uri="http://schemas.openxmlformats.org/presentationml/2006/ole">
            <mc:AlternateContent xmlns:mc="http://schemas.openxmlformats.org/markup-compatibility/2006">
              <mc:Choice xmlns:v="urn:schemas-microsoft-com:vml" Requires="v">
                <p:oleObj spid="_x0000_s2052" r:id="rId4" imgW="441325" imgH="838200" progId="MS_ClipArt_Gallery.2">
                  <p:embed/>
                </p:oleObj>
              </mc:Choice>
              <mc:Fallback>
                <p:oleObj r:id="rId4" imgW="441325" imgH="838200" progId="MS_ClipArt_Gallery.2">
                  <p:embed/>
                  <p:pic>
                    <p:nvPicPr>
                      <p:cNvPr id="362" name="Google Shape;362;p20"/>
                      <p:cNvPicPr preferRelativeResize="0"/>
                      <p:nvPr/>
                    </p:nvPicPr>
                    <p:blipFill rotWithShape="1">
                      <a:blip r:embed="rId5">
                        <a:alphaModFix/>
                      </a:blip>
                      <a:srcRect/>
                      <a:stretch/>
                    </p:blipFill>
                    <p:spPr>
                      <a:xfrm>
                        <a:off x="2568575" y="5486400"/>
                        <a:ext cx="441325" cy="838200"/>
                      </a:xfrm>
                      <a:prstGeom prst="rect">
                        <a:avLst/>
                      </a:prstGeom>
                      <a:noFill/>
                      <a:ln>
                        <a:noFill/>
                      </a:ln>
                    </p:spPr>
                  </p:pic>
                </p:oleObj>
              </mc:Fallback>
            </mc:AlternateContent>
          </a:graphicData>
        </a:graphic>
      </p:graphicFrame>
      <p:cxnSp>
        <p:nvCxnSpPr>
          <p:cNvPr id="363" name="Google Shape;363;p20"/>
          <p:cNvCxnSpPr/>
          <p:nvPr/>
        </p:nvCxnSpPr>
        <p:spPr>
          <a:xfrm rot="10800000">
            <a:off x="6743700" y="4076700"/>
            <a:ext cx="0"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364" name="Google Shape;364;p20"/>
          <p:cNvCxnSpPr/>
          <p:nvPr/>
        </p:nvCxnSpPr>
        <p:spPr>
          <a:xfrm rot="10800000">
            <a:off x="5067300" y="4076700"/>
            <a:ext cx="0"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365" name="Google Shape;365;p20"/>
          <p:cNvCxnSpPr/>
          <p:nvPr/>
        </p:nvCxnSpPr>
        <p:spPr>
          <a:xfrm rot="10800000">
            <a:off x="5910262" y="4876800"/>
            <a:ext cx="0" cy="533400"/>
          </a:xfrm>
          <a:prstGeom prst="straightConnector1">
            <a:avLst/>
          </a:prstGeom>
          <a:noFill/>
          <a:ln w="19050" cap="flat" cmpd="sng">
            <a:solidFill>
              <a:schemeClr val="dk1"/>
            </a:solidFill>
            <a:prstDash val="solid"/>
            <a:miter lim="800000"/>
            <a:headEnd type="none" w="med" len="med"/>
            <a:tailEnd type="triangle" w="med" len="med"/>
          </a:ln>
        </p:spPr>
      </p:cxnSp>
      <p:sp>
        <p:nvSpPr>
          <p:cNvPr id="366" name="Google Shape;366;p20"/>
          <p:cNvSpPr txBox="1"/>
          <p:nvPr/>
        </p:nvSpPr>
        <p:spPr>
          <a:xfrm>
            <a:off x="5334000" y="6324600"/>
            <a:ext cx="1150937"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400"/>
              <a:buFont typeface="Arial"/>
              <a:buNone/>
            </a:pPr>
            <a:r>
              <a:rPr lang="en-US" sz="1400" b="1" i="0" u="none">
                <a:solidFill>
                  <a:srgbClr val="0000FF"/>
                </a:solidFill>
                <a:latin typeface="Arial"/>
                <a:ea typeface="Arial"/>
                <a:cs typeface="Arial"/>
                <a:sym typeface="Arial"/>
              </a:rPr>
              <a:t>Private Key</a:t>
            </a:r>
            <a:endParaRPr/>
          </a:p>
        </p:txBody>
      </p:sp>
      <p:graphicFrame>
        <p:nvGraphicFramePr>
          <p:cNvPr id="367" name="Google Shape;367;p20"/>
          <p:cNvGraphicFramePr/>
          <p:nvPr/>
        </p:nvGraphicFramePr>
        <p:xfrm>
          <a:off x="5689600" y="5486400"/>
          <a:ext cx="441325" cy="838200"/>
        </p:xfrm>
        <a:graphic>
          <a:graphicData uri="http://schemas.openxmlformats.org/presentationml/2006/ole">
            <mc:AlternateContent xmlns:mc="http://schemas.openxmlformats.org/markup-compatibility/2006">
              <mc:Choice xmlns:v="urn:schemas-microsoft-com:vml" Requires="v">
                <p:oleObj spid="_x0000_s2053" r:id="rId6" imgW="441325" imgH="838200" progId="MS_ClipArt_Gallery.2">
                  <p:embed/>
                </p:oleObj>
              </mc:Choice>
              <mc:Fallback>
                <p:oleObj r:id="rId6" imgW="441325" imgH="838200" progId="MS_ClipArt_Gallery.2">
                  <p:embed/>
                  <p:pic>
                    <p:nvPicPr>
                      <p:cNvPr id="367" name="Google Shape;367;p20"/>
                      <p:cNvPicPr preferRelativeResize="0"/>
                      <p:nvPr/>
                    </p:nvPicPr>
                    <p:blipFill rotWithShape="1">
                      <a:blip r:embed="rId7">
                        <a:alphaModFix/>
                      </a:blip>
                      <a:srcRect/>
                      <a:stretch/>
                    </p:blipFill>
                    <p:spPr>
                      <a:xfrm>
                        <a:off x="5689600" y="5486400"/>
                        <a:ext cx="441325" cy="838200"/>
                      </a:xfrm>
                      <a:prstGeom prst="rect">
                        <a:avLst/>
                      </a:prstGeom>
                      <a:noFill/>
                      <a:ln>
                        <a:noFill/>
                      </a:ln>
                    </p:spPr>
                  </p:pic>
                </p:oleObj>
              </mc:Fallback>
            </mc:AlternateContent>
          </a:graphicData>
        </a:graphic>
      </p:graphicFrame>
      <p:sp>
        <p:nvSpPr>
          <p:cNvPr id="368" name="Google Shape;368;p20"/>
          <p:cNvSpPr/>
          <p:nvPr/>
        </p:nvSpPr>
        <p:spPr>
          <a:xfrm>
            <a:off x="3886200" y="3848100"/>
            <a:ext cx="9144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Cipher Text</a:t>
            </a:r>
            <a:endParaRPr/>
          </a:p>
        </p:txBody>
      </p:sp>
      <p:sp>
        <p:nvSpPr>
          <p:cNvPr id="369" name="Google Shape;369;p20"/>
          <p:cNvSpPr/>
          <p:nvPr/>
        </p:nvSpPr>
        <p:spPr>
          <a:xfrm>
            <a:off x="7010400" y="3848100"/>
            <a:ext cx="9144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Plain Text</a:t>
            </a:r>
            <a:endParaRPr/>
          </a:p>
        </p:txBody>
      </p:sp>
      <p:sp>
        <p:nvSpPr>
          <p:cNvPr id="370" name="Google Shape;370;p20"/>
          <p:cNvSpPr/>
          <p:nvPr/>
        </p:nvSpPr>
        <p:spPr>
          <a:xfrm>
            <a:off x="5337175" y="3810000"/>
            <a:ext cx="1143000" cy="10668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Cipher</a:t>
            </a:r>
            <a:endParaRPr/>
          </a:p>
          <a:p>
            <a:pPr marL="0" marR="0" lvl="0" indent="0" algn="l" rtl="0">
              <a:lnSpc>
                <a:spcPct val="100000"/>
              </a:lnSpc>
              <a:spcBef>
                <a:spcPts val="240"/>
              </a:spcBef>
              <a:spcAft>
                <a:spcPts val="0"/>
              </a:spcAft>
              <a:buNone/>
            </a:pPr>
            <a:endParaRPr sz="1200" b="1" i="0" u="none">
              <a:solidFill>
                <a:srgbClr val="0000FF"/>
              </a:solidFill>
              <a:latin typeface="Arial"/>
              <a:ea typeface="Arial"/>
              <a:cs typeface="Arial"/>
              <a:sym typeface="Arial"/>
            </a:endParaRPr>
          </a:p>
        </p:txBody>
      </p:sp>
    </p:spTree>
  </p:cSld>
  <p:clrMapOvr>
    <a:masterClrMapping/>
  </p:clrMapOvr>
  <p:transition spd="slow">
    <p:fade thruBlk="1"/>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375"/>
        <p:cNvGrpSpPr/>
        <p:nvPr/>
      </p:nvGrpSpPr>
      <p:grpSpPr>
        <a:xfrm>
          <a:off x="0" y="0"/>
          <a:ext cx="0" cy="0"/>
          <a:chOff x="0" y="0"/>
          <a:chExt cx="0" cy="0"/>
        </a:xfrm>
      </p:grpSpPr>
      <p:sp>
        <p:nvSpPr>
          <p:cNvPr id="376" name="Google Shape;376;p21"/>
          <p:cNvSpPr txBox="1">
            <a:spLocks noGrp="1"/>
          </p:cNvSpPr>
          <p:nvPr>
            <p:ph type="body" idx="1"/>
          </p:nvPr>
        </p:nvSpPr>
        <p:spPr>
          <a:xfrm>
            <a:off x="762000" y="1143000"/>
            <a:ext cx="8686800" cy="51054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600"/>
              <a:buFont typeface="Garamond"/>
              <a:buChar char="•"/>
            </a:pPr>
            <a:r>
              <a:rPr lang="en-US" sz="2600" b="0" i="0" u="none">
                <a:solidFill>
                  <a:schemeClr val="dk1"/>
                </a:solidFill>
                <a:latin typeface="Garamond"/>
                <a:ea typeface="Garamond"/>
                <a:cs typeface="Garamond"/>
                <a:sym typeface="Garamond"/>
              </a:rPr>
              <a:t>Two most popular algorithms are RSA &amp; El Gamal</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RSA</a:t>
            </a:r>
            <a:endParaRPr/>
          </a:p>
          <a:p>
            <a:pPr marL="1366837" lvl="2" indent="-4571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Developed by Ron Rivest, Adi Shamir, Len Adelman</a:t>
            </a:r>
            <a:endParaRPr/>
          </a:p>
          <a:p>
            <a:pPr marL="1366837" lvl="2" indent="-4571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Both public and private key are interchangable</a:t>
            </a:r>
            <a:endParaRPr/>
          </a:p>
          <a:p>
            <a:pPr marL="1366837" lvl="2" indent="-4571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Variable Key Size (512, 1024, or 2048 buts)</a:t>
            </a:r>
            <a:endParaRPr/>
          </a:p>
          <a:p>
            <a:pPr marL="1366837" lvl="2" indent="-4571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Most popular public key algorithm</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El Gamal</a:t>
            </a:r>
            <a:endParaRPr/>
          </a:p>
          <a:p>
            <a:pPr marL="1366837" lvl="2" indent="-4571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Developed by Taher ElGamal</a:t>
            </a:r>
            <a:endParaRPr/>
          </a:p>
          <a:p>
            <a:pPr marL="1366837" lvl="2" indent="-4571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Variable key size (512 or 1024 bits)</a:t>
            </a:r>
            <a:endParaRPr/>
          </a:p>
          <a:p>
            <a:pPr marL="1366837" lvl="2" indent="-4571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Less common than RSA, used in protocols like PGP</a:t>
            </a:r>
            <a:endParaRPr/>
          </a:p>
        </p:txBody>
      </p:sp>
      <p:sp>
        <p:nvSpPr>
          <p:cNvPr id="377" name="Google Shape;377;p21"/>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378" name="Google Shape;378;p21"/>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Asymmetric Encryption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Types</a:t>
            </a:r>
            <a:endParaRPr/>
          </a:p>
        </p:txBody>
      </p:sp>
    </p:spTree>
  </p:cSld>
  <p:clrMapOvr>
    <a:masterClrMapping/>
  </p:clrMapOvr>
  <p:transition spd="slow">
    <p:fade thruBlk="1"/>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
          <p:cNvSpPr txBox="1">
            <a:spLocks noGrp="1"/>
          </p:cNvSpPr>
          <p:nvPr>
            <p:ph type="body" idx="1"/>
          </p:nvPr>
        </p:nvSpPr>
        <p:spPr>
          <a:xfrm>
            <a:off x="685800" y="1143000"/>
            <a:ext cx="8229600" cy="53340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Well established needs for secure communication</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War time communication</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Business transactions</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Illicit Love Affairs</a:t>
            </a:r>
            <a:endParaRPr/>
          </a:p>
          <a:p>
            <a:pPr marL="609600" lvl="0" indent="-609600" algn="l" rtl="0">
              <a:lnSpc>
                <a:spcPct val="100000"/>
              </a:lnSpc>
              <a:spcBef>
                <a:spcPts val="56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Requirements of secure communication</a:t>
            </a:r>
            <a:endParaRPr/>
          </a:p>
          <a:p>
            <a:pPr marL="1100137" lvl="1" indent="-533399" algn="l" rtl="0">
              <a:lnSpc>
                <a:spcPct val="100000"/>
              </a:lnSpc>
              <a:spcBef>
                <a:spcPts val="480"/>
              </a:spcBef>
              <a:spcAft>
                <a:spcPts val="0"/>
              </a:spcAft>
              <a:buClr>
                <a:schemeClr val="dk1"/>
              </a:buClr>
              <a:buSzPts val="2400"/>
              <a:buFont typeface="Garamond"/>
              <a:buAutoNum type="arabicPeriod"/>
            </a:pPr>
            <a:r>
              <a:rPr lang="en-US" sz="2400" b="0" i="0" u="none">
                <a:solidFill>
                  <a:schemeClr val="dk1"/>
                </a:solidFill>
                <a:latin typeface="Garamond"/>
                <a:ea typeface="Garamond"/>
                <a:cs typeface="Garamond"/>
                <a:sym typeface="Garamond"/>
              </a:rPr>
              <a:t>Secrecy</a:t>
            </a:r>
            <a:endParaRPr/>
          </a:p>
          <a:p>
            <a:pPr marL="1366837" lvl="2" indent="-4571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Only intended receiver understands the message</a:t>
            </a:r>
            <a:endParaRPr/>
          </a:p>
          <a:p>
            <a:pPr marL="1100137" lvl="1" indent="-533399" algn="l" rtl="0">
              <a:lnSpc>
                <a:spcPct val="100000"/>
              </a:lnSpc>
              <a:spcBef>
                <a:spcPts val="480"/>
              </a:spcBef>
              <a:spcAft>
                <a:spcPts val="0"/>
              </a:spcAft>
              <a:buClr>
                <a:schemeClr val="dk1"/>
              </a:buClr>
              <a:buSzPts val="2400"/>
              <a:buFont typeface="Garamond"/>
              <a:buAutoNum type="arabicPeriod"/>
            </a:pPr>
            <a:r>
              <a:rPr lang="en-US" sz="2400" b="0" i="0" u="none">
                <a:solidFill>
                  <a:schemeClr val="dk1"/>
                </a:solidFill>
                <a:latin typeface="Garamond"/>
                <a:ea typeface="Garamond"/>
                <a:cs typeface="Garamond"/>
                <a:sym typeface="Garamond"/>
              </a:rPr>
              <a:t>Authentication</a:t>
            </a:r>
            <a:endParaRPr/>
          </a:p>
          <a:p>
            <a:pPr marL="1366837" lvl="2" indent="-4571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Sender and receiver need to confirm each others identity</a:t>
            </a:r>
            <a:endParaRPr/>
          </a:p>
          <a:p>
            <a:pPr marL="1100137" lvl="1" indent="-533399" algn="l" rtl="0">
              <a:lnSpc>
                <a:spcPct val="100000"/>
              </a:lnSpc>
              <a:spcBef>
                <a:spcPts val="480"/>
              </a:spcBef>
              <a:spcAft>
                <a:spcPts val="0"/>
              </a:spcAft>
              <a:buClr>
                <a:schemeClr val="dk1"/>
              </a:buClr>
              <a:buSzPts val="2400"/>
              <a:buFont typeface="Garamond"/>
              <a:buAutoNum type="arabicPeriod"/>
            </a:pPr>
            <a:r>
              <a:rPr lang="en-US" sz="2400" b="0" i="0" u="none">
                <a:solidFill>
                  <a:schemeClr val="dk1"/>
                </a:solidFill>
                <a:latin typeface="Garamond"/>
                <a:ea typeface="Garamond"/>
                <a:cs typeface="Garamond"/>
                <a:sym typeface="Garamond"/>
              </a:rPr>
              <a:t>Message Integrity</a:t>
            </a:r>
            <a:endParaRPr/>
          </a:p>
          <a:p>
            <a:pPr marL="1366837" lvl="2" indent="-4571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Ensure that their communication has not been altered, either maliciously or by accident during transmission</a:t>
            </a:r>
            <a:endParaRPr/>
          </a:p>
        </p:txBody>
      </p:sp>
      <p:sp>
        <p:nvSpPr>
          <p:cNvPr id="97" name="Google Shape;97;p2"/>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strike="noStrike" cap="none">
                <a:solidFill>
                  <a:srgbClr val="CC0000"/>
                </a:solidFill>
                <a:latin typeface="Times New Roman"/>
                <a:ea typeface="Times New Roman"/>
                <a:cs typeface="Times New Roman"/>
                <a:sym typeface="Times New Roman"/>
              </a:rPr>
              <a:t>Secure Communication </a:t>
            </a:r>
            <a:br>
              <a:rPr lang="en-US" sz="3600" b="1" i="0" u="none" strike="noStrike" cap="none">
                <a:solidFill>
                  <a:srgbClr val="CC0000"/>
                </a:solidFill>
                <a:latin typeface="Times New Roman"/>
                <a:ea typeface="Times New Roman"/>
                <a:cs typeface="Times New Roman"/>
                <a:sym typeface="Times New Roman"/>
              </a:rPr>
            </a:br>
            <a:r>
              <a:rPr lang="en-US" sz="2400" b="1" i="0" u="none" strike="noStrike" cap="none">
                <a:solidFill>
                  <a:srgbClr val="333399"/>
                </a:solidFill>
                <a:latin typeface="Arial"/>
                <a:ea typeface="Arial"/>
                <a:cs typeface="Arial"/>
                <a:sym typeface="Arial"/>
              </a:rPr>
              <a:t>Needs and Requirements</a:t>
            </a:r>
            <a:endParaRPr/>
          </a:p>
        </p:txBody>
      </p:sp>
    </p:spTree>
  </p:cSld>
  <p:clrMapOvr>
    <a:masterClrMapping/>
  </p:clrMapOvr>
  <p:transition spd="slow">
    <p:fade thruBlk="1"/>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83"/>
        <p:cNvGrpSpPr/>
        <p:nvPr/>
      </p:nvGrpSpPr>
      <p:grpSpPr>
        <a:xfrm>
          <a:off x="0" y="0"/>
          <a:ext cx="0" cy="0"/>
          <a:chOff x="0" y="0"/>
          <a:chExt cx="0" cy="0"/>
        </a:xfrm>
      </p:grpSpPr>
      <p:sp>
        <p:nvSpPr>
          <p:cNvPr id="384" name="Google Shape;384;p22"/>
          <p:cNvSpPr txBox="1">
            <a:spLocks noGrp="1"/>
          </p:cNvSpPr>
          <p:nvPr>
            <p:ph type="body" idx="1"/>
          </p:nvPr>
        </p:nvSpPr>
        <p:spPr>
          <a:xfrm>
            <a:off x="685800" y="1143000"/>
            <a:ext cx="8229600" cy="53340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200"/>
              <a:buFont typeface="Garamond"/>
              <a:buChar char="•"/>
            </a:pPr>
            <a:r>
              <a:rPr lang="en-US" sz="2200" b="0" i="0" u="none">
                <a:solidFill>
                  <a:schemeClr val="dk1"/>
                </a:solidFill>
                <a:latin typeface="Garamond"/>
                <a:ea typeface="Garamond"/>
                <a:cs typeface="Garamond"/>
                <a:sym typeface="Garamond"/>
              </a:rPr>
              <a:t>Choose two large prime numbers p &amp; q</a:t>
            </a:r>
            <a:endParaRPr/>
          </a:p>
          <a:p>
            <a:pPr marL="609600" lvl="0" indent="-609600" algn="l" rtl="0">
              <a:lnSpc>
                <a:spcPct val="100000"/>
              </a:lnSpc>
              <a:spcBef>
                <a:spcPts val="440"/>
              </a:spcBef>
              <a:spcAft>
                <a:spcPts val="0"/>
              </a:spcAft>
              <a:buClr>
                <a:schemeClr val="dk1"/>
              </a:buClr>
              <a:buSzPts val="2200"/>
              <a:buFont typeface="Garamond"/>
              <a:buChar char="•"/>
            </a:pPr>
            <a:r>
              <a:rPr lang="en-US" sz="2200" b="0" i="0" u="none">
                <a:solidFill>
                  <a:schemeClr val="dk1"/>
                </a:solidFill>
                <a:latin typeface="Garamond"/>
                <a:ea typeface="Garamond"/>
                <a:cs typeface="Garamond"/>
                <a:sym typeface="Garamond"/>
              </a:rPr>
              <a:t>Compute n=pq and z=(p-1)(q-1)</a:t>
            </a:r>
            <a:endParaRPr/>
          </a:p>
          <a:p>
            <a:pPr marL="609600" lvl="0" indent="-609600" algn="l" rtl="0">
              <a:lnSpc>
                <a:spcPct val="100000"/>
              </a:lnSpc>
              <a:spcBef>
                <a:spcPts val="440"/>
              </a:spcBef>
              <a:spcAft>
                <a:spcPts val="0"/>
              </a:spcAft>
              <a:buClr>
                <a:schemeClr val="dk1"/>
              </a:buClr>
              <a:buSzPts val="2200"/>
              <a:buFont typeface="Garamond"/>
              <a:buChar char="•"/>
            </a:pPr>
            <a:r>
              <a:rPr lang="en-US" sz="2200" b="0" i="0" u="none">
                <a:solidFill>
                  <a:schemeClr val="dk1"/>
                </a:solidFill>
                <a:latin typeface="Garamond"/>
                <a:ea typeface="Garamond"/>
                <a:cs typeface="Garamond"/>
                <a:sym typeface="Garamond"/>
              </a:rPr>
              <a:t>Choose number e, less than n, which has no common factor (other than 1) with z</a:t>
            </a:r>
            <a:endParaRPr/>
          </a:p>
          <a:p>
            <a:pPr marL="609600" lvl="0" indent="-609600" algn="l" rtl="0">
              <a:lnSpc>
                <a:spcPct val="100000"/>
              </a:lnSpc>
              <a:spcBef>
                <a:spcPts val="440"/>
              </a:spcBef>
              <a:spcAft>
                <a:spcPts val="0"/>
              </a:spcAft>
              <a:buClr>
                <a:schemeClr val="dk1"/>
              </a:buClr>
              <a:buSzPts val="2200"/>
              <a:buFont typeface="Garamond"/>
              <a:buChar char="•"/>
            </a:pPr>
            <a:r>
              <a:rPr lang="en-US" sz="2200" b="0" i="0" u="none">
                <a:solidFill>
                  <a:schemeClr val="dk1"/>
                </a:solidFill>
                <a:latin typeface="Garamond"/>
                <a:ea typeface="Garamond"/>
                <a:cs typeface="Garamond"/>
                <a:sym typeface="Garamond"/>
              </a:rPr>
              <a:t>Find number d, such that ed – 1 is exactly divisible by z</a:t>
            </a:r>
            <a:endParaRPr/>
          </a:p>
          <a:p>
            <a:pPr marL="609600" lvl="0" indent="-609600" algn="l" rtl="0">
              <a:lnSpc>
                <a:spcPct val="100000"/>
              </a:lnSpc>
              <a:spcBef>
                <a:spcPts val="440"/>
              </a:spcBef>
              <a:spcAft>
                <a:spcPts val="0"/>
              </a:spcAft>
              <a:buClr>
                <a:schemeClr val="dk1"/>
              </a:buClr>
              <a:buSzPts val="2200"/>
              <a:buFont typeface="Garamond"/>
              <a:buChar char="•"/>
            </a:pPr>
            <a:r>
              <a:rPr lang="en-US" sz="2200" b="0" i="0" u="none">
                <a:solidFill>
                  <a:schemeClr val="dk1"/>
                </a:solidFill>
                <a:latin typeface="Garamond"/>
                <a:ea typeface="Garamond"/>
                <a:cs typeface="Garamond"/>
                <a:sym typeface="Garamond"/>
              </a:rPr>
              <a:t>Keys are generated using n, d, e</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Public key is (n,e)</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Private key is (n, d)</a:t>
            </a:r>
            <a:endParaRPr/>
          </a:p>
          <a:p>
            <a:pPr marL="609600" lvl="0" indent="-609600" algn="l" rtl="0">
              <a:lnSpc>
                <a:spcPct val="100000"/>
              </a:lnSpc>
              <a:spcBef>
                <a:spcPts val="440"/>
              </a:spcBef>
              <a:spcAft>
                <a:spcPts val="0"/>
              </a:spcAft>
              <a:buClr>
                <a:schemeClr val="dk1"/>
              </a:buClr>
              <a:buSzPts val="2200"/>
              <a:buFont typeface="Garamond"/>
              <a:buChar char="•"/>
            </a:pPr>
            <a:r>
              <a:rPr lang="en-US" sz="2200" b="0" i="0" u="none">
                <a:solidFill>
                  <a:schemeClr val="dk1"/>
                </a:solidFill>
                <a:latin typeface="Garamond"/>
                <a:ea typeface="Garamond"/>
                <a:cs typeface="Garamond"/>
                <a:sym typeface="Garamond"/>
              </a:rPr>
              <a:t>Encryption: c = m</a:t>
            </a:r>
            <a:r>
              <a:rPr lang="en-US" sz="2200" b="0" i="0" u="none" baseline="30000">
                <a:solidFill>
                  <a:schemeClr val="dk1"/>
                </a:solidFill>
                <a:latin typeface="Garamond"/>
                <a:ea typeface="Garamond"/>
                <a:cs typeface="Garamond"/>
                <a:sym typeface="Garamond"/>
              </a:rPr>
              <a:t>e</a:t>
            </a:r>
            <a:r>
              <a:rPr lang="en-US" sz="2200" b="0" i="0" u="none">
                <a:solidFill>
                  <a:schemeClr val="dk1"/>
                </a:solidFill>
                <a:latin typeface="Garamond"/>
                <a:ea typeface="Garamond"/>
                <a:cs typeface="Garamond"/>
                <a:sym typeface="Garamond"/>
              </a:rPr>
              <a:t> mod n </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m is plain text</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c is cipher text</a:t>
            </a:r>
            <a:endParaRPr/>
          </a:p>
          <a:p>
            <a:pPr marL="609600" lvl="0" indent="-609600" algn="l" rtl="0">
              <a:lnSpc>
                <a:spcPct val="100000"/>
              </a:lnSpc>
              <a:spcBef>
                <a:spcPts val="440"/>
              </a:spcBef>
              <a:spcAft>
                <a:spcPts val="0"/>
              </a:spcAft>
              <a:buClr>
                <a:schemeClr val="dk1"/>
              </a:buClr>
              <a:buSzPts val="2200"/>
              <a:buFont typeface="Garamond"/>
              <a:buChar char="•"/>
            </a:pPr>
            <a:r>
              <a:rPr lang="en-US" sz="2200" b="0" i="0" u="none">
                <a:solidFill>
                  <a:schemeClr val="dk1"/>
                </a:solidFill>
                <a:latin typeface="Garamond"/>
                <a:ea typeface="Garamond"/>
                <a:cs typeface="Garamond"/>
                <a:sym typeface="Garamond"/>
              </a:rPr>
              <a:t>Decryption: m = c</a:t>
            </a:r>
            <a:r>
              <a:rPr lang="en-US" sz="2200" b="0" i="0" u="none" baseline="30000">
                <a:solidFill>
                  <a:schemeClr val="dk1"/>
                </a:solidFill>
                <a:latin typeface="Garamond"/>
                <a:ea typeface="Garamond"/>
                <a:cs typeface="Garamond"/>
                <a:sym typeface="Garamond"/>
              </a:rPr>
              <a:t>d</a:t>
            </a:r>
            <a:r>
              <a:rPr lang="en-US" sz="2200" b="0" i="0" u="none">
                <a:solidFill>
                  <a:schemeClr val="dk1"/>
                </a:solidFill>
                <a:latin typeface="Garamond"/>
                <a:ea typeface="Garamond"/>
                <a:cs typeface="Garamond"/>
                <a:sym typeface="Garamond"/>
              </a:rPr>
              <a:t> mod n</a:t>
            </a:r>
            <a:endParaRPr/>
          </a:p>
          <a:p>
            <a:pPr marL="609600" lvl="0" indent="-609600" algn="l" rtl="0">
              <a:lnSpc>
                <a:spcPct val="100000"/>
              </a:lnSpc>
              <a:spcBef>
                <a:spcPts val="440"/>
              </a:spcBef>
              <a:spcAft>
                <a:spcPts val="0"/>
              </a:spcAft>
              <a:buClr>
                <a:schemeClr val="dk1"/>
              </a:buClr>
              <a:buSzPts val="2200"/>
              <a:buFont typeface="Garamond"/>
              <a:buChar char="•"/>
            </a:pPr>
            <a:r>
              <a:rPr lang="en-US" sz="2200" b="0" i="0" u="none">
                <a:solidFill>
                  <a:schemeClr val="dk1"/>
                </a:solidFill>
                <a:latin typeface="Garamond"/>
                <a:ea typeface="Garamond"/>
                <a:cs typeface="Garamond"/>
                <a:sym typeface="Garamond"/>
              </a:rPr>
              <a:t>Public key is shared and the private key is hidden</a:t>
            </a:r>
            <a:endParaRPr/>
          </a:p>
          <a:p>
            <a:pPr marL="609600" lvl="0" indent="-609600" algn="l" rtl="0">
              <a:lnSpc>
                <a:spcPct val="100000"/>
              </a:lnSpc>
              <a:spcBef>
                <a:spcPts val="440"/>
              </a:spcBef>
              <a:spcAft>
                <a:spcPts val="0"/>
              </a:spcAft>
              <a:buClr>
                <a:schemeClr val="dk1"/>
              </a:buClr>
              <a:buSzPts val="2200"/>
              <a:buFont typeface="Times New Roman"/>
              <a:buNone/>
            </a:pPr>
            <a:endParaRPr sz="2200" b="0" i="0" u="none">
              <a:solidFill>
                <a:schemeClr val="dk1"/>
              </a:solidFill>
              <a:latin typeface="Garamond"/>
              <a:ea typeface="Garamond"/>
              <a:cs typeface="Garamond"/>
              <a:sym typeface="Garamond"/>
            </a:endParaRPr>
          </a:p>
          <a:p>
            <a:pPr marL="342900" lvl="0" indent="-203200" algn="l" rtl="0">
              <a:spcBef>
                <a:spcPts val="440"/>
              </a:spcBef>
              <a:spcAft>
                <a:spcPts val="0"/>
              </a:spcAft>
              <a:buClr>
                <a:schemeClr val="dk1"/>
              </a:buClr>
              <a:buSzPts val="2200"/>
              <a:buFont typeface="Times New Roman"/>
              <a:buNone/>
            </a:pPr>
            <a:endParaRPr sz="2200" b="0" i="0" u="none">
              <a:solidFill>
                <a:schemeClr val="dk1"/>
              </a:solidFill>
              <a:latin typeface="Garamond"/>
              <a:ea typeface="Garamond"/>
              <a:cs typeface="Garamond"/>
              <a:sym typeface="Garamond"/>
            </a:endParaRPr>
          </a:p>
        </p:txBody>
      </p:sp>
      <p:sp>
        <p:nvSpPr>
          <p:cNvPr id="385" name="Google Shape;385;p22"/>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386" name="Google Shape;386;p22"/>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Asymmetric Encryption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RSA</a:t>
            </a:r>
            <a:endParaRPr/>
          </a:p>
        </p:txBody>
      </p:sp>
    </p:spTree>
  </p:cSld>
  <p:clrMapOvr>
    <a:masterClrMapping/>
  </p:clrMapOvr>
  <p:transition spd="slow">
    <p:fade thruBlk="1"/>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91"/>
        <p:cNvGrpSpPr/>
        <p:nvPr/>
      </p:nvGrpSpPr>
      <p:grpSpPr>
        <a:xfrm>
          <a:off x="0" y="0"/>
          <a:ext cx="0" cy="0"/>
          <a:chOff x="0" y="0"/>
          <a:chExt cx="0" cy="0"/>
        </a:xfrm>
      </p:grpSpPr>
      <p:sp>
        <p:nvSpPr>
          <p:cNvPr id="392" name="Google Shape;392;p23"/>
          <p:cNvSpPr txBox="1">
            <a:spLocks noGrp="1"/>
          </p:cNvSpPr>
          <p:nvPr>
            <p:ph type="body" idx="1"/>
          </p:nvPr>
        </p:nvSpPr>
        <p:spPr>
          <a:xfrm>
            <a:off x="685800" y="1143000"/>
            <a:ext cx="8686800" cy="31242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200"/>
              <a:buFont typeface="Garamond"/>
              <a:buChar char="•"/>
            </a:pPr>
            <a:r>
              <a:rPr lang="en-US" sz="2200" b="0" i="0" u="none">
                <a:solidFill>
                  <a:schemeClr val="dk1"/>
                </a:solidFill>
                <a:latin typeface="Garamond"/>
                <a:ea typeface="Garamond"/>
                <a:cs typeface="Garamond"/>
                <a:sym typeface="Garamond"/>
              </a:rPr>
              <a:t>P=5 &amp; q=7</a:t>
            </a:r>
            <a:endParaRPr/>
          </a:p>
          <a:p>
            <a:pPr marL="609600" lvl="0" indent="-609600" algn="l" rtl="0">
              <a:lnSpc>
                <a:spcPct val="90000"/>
              </a:lnSpc>
              <a:spcBef>
                <a:spcPts val="440"/>
              </a:spcBef>
              <a:spcAft>
                <a:spcPts val="0"/>
              </a:spcAft>
              <a:buClr>
                <a:schemeClr val="dk1"/>
              </a:buClr>
              <a:buSzPts val="2200"/>
              <a:buFont typeface="Garamond"/>
              <a:buChar char="•"/>
            </a:pPr>
            <a:r>
              <a:rPr lang="en-US" sz="2200" b="0" i="0" u="none">
                <a:solidFill>
                  <a:schemeClr val="dk1"/>
                </a:solidFill>
                <a:latin typeface="Garamond"/>
                <a:ea typeface="Garamond"/>
                <a:cs typeface="Garamond"/>
                <a:sym typeface="Garamond"/>
              </a:rPr>
              <a:t>n=5*7=35 and z=(4)*(6) = 24</a:t>
            </a:r>
            <a:endParaRPr/>
          </a:p>
          <a:p>
            <a:pPr marL="609600" lvl="0" indent="-609600" algn="l" rtl="0">
              <a:lnSpc>
                <a:spcPct val="90000"/>
              </a:lnSpc>
              <a:spcBef>
                <a:spcPts val="440"/>
              </a:spcBef>
              <a:spcAft>
                <a:spcPts val="0"/>
              </a:spcAft>
              <a:buClr>
                <a:schemeClr val="dk1"/>
              </a:buClr>
              <a:buSzPts val="2200"/>
              <a:buFont typeface="Garamond"/>
              <a:buChar char="•"/>
            </a:pPr>
            <a:r>
              <a:rPr lang="en-US" sz="2200" b="0" i="0" u="none">
                <a:solidFill>
                  <a:schemeClr val="dk1"/>
                </a:solidFill>
                <a:latin typeface="Garamond"/>
                <a:ea typeface="Garamond"/>
                <a:cs typeface="Garamond"/>
                <a:sym typeface="Garamond"/>
              </a:rPr>
              <a:t>e = 5 </a:t>
            </a:r>
            <a:endParaRPr/>
          </a:p>
          <a:p>
            <a:pPr marL="609600" lvl="0" indent="-609600" algn="l" rtl="0">
              <a:lnSpc>
                <a:spcPct val="90000"/>
              </a:lnSpc>
              <a:spcBef>
                <a:spcPts val="440"/>
              </a:spcBef>
              <a:spcAft>
                <a:spcPts val="0"/>
              </a:spcAft>
              <a:buClr>
                <a:schemeClr val="dk1"/>
              </a:buClr>
              <a:buSzPts val="2200"/>
              <a:buFont typeface="Garamond"/>
              <a:buChar char="•"/>
            </a:pPr>
            <a:r>
              <a:rPr lang="en-US" sz="2200" b="0" i="0" u="none">
                <a:solidFill>
                  <a:schemeClr val="dk1"/>
                </a:solidFill>
                <a:latin typeface="Garamond"/>
                <a:ea typeface="Garamond"/>
                <a:cs typeface="Garamond"/>
                <a:sym typeface="Garamond"/>
              </a:rPr>
              <a:t>d = 29 , (29x5 –1) is exactly divisible by 24 </a:t>
            </a:r>
            <a:endParaRPr/>
          </a:p>
          <a:p>
            <a:pPr marL="609600" lvl="0" indent="-609600" algn="l" rtl="0">
              <a:lnSpc>
                <a:spcPct val="90000"/>
              </a:lnSpc>
              <a:spcBef>
                <a:spcPts val="440"/>
              </a:spcBef>
              <a:spcAft>
                <a:spcPts val="0"/>
              </a:spcAft>
              <a:buClr>
                <a:schemeClr val="dk1"/>
              </a:buClr>
              <a:buSzPts val="2200"/>
              <a:buFont typeface="Garamond"/>
              <a:buChar char="•"/>
            </a:pPr>
            <a:r>
              <a:rPr lang="en-US" sz="2200" b="0" i="0" u="none">
                <a:solidFill>
                  <a:schemeClr val="dk1"/>
                </a:solidFill>
                <a:latin typeface="Garamond"/>
                <a:ea typeface="Garamond"/>
                <a:cs typeface="Garamond"/>
                <a:sym typeface="Garamond"/>
              </a:rPr>
              <a:t>Keys generated are</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Public key: (35,5)</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Private key is (35, 29)</a:t>
            </a:r>
            <a:endParaRPr/>
          </a:p>
          <a:p>
            <a:pPr marL="609600" lvl="0" indent="-609600" algn="l" rtl="0">
              <a:lnSpc>
                <a:spcPct val="90000"/>
              </a:lnSpc>
              <a:spcBef>
                <a:spcPts val="480"/>
              </a:spcBef>
              <a:spcAft>
                <a:spcPts val="0"/>
              </a:spcAft>
              <a:buClr>
                <a:schemeClr val="dk1"/>
              </a:buClr>
              <a:buSzPts val="2200"/>
              <a:buFont typeface="Garamond"/>
              <a:buChar char="•"/>
            </a:pPr>
            <a:r>
              <a:rPr lang="en-US" sz="2200" b="0" i="0" u="none">
                <a:solidFill>
                  <a:schemeClr val="dk1"/>
                </a:solidFill>
                <a:latin typeface="Garamond"/>
                <a:ea typeface="Garamond"/>
                <a:cs typeface="Garamond"/>
                <a:sym typeface="Garamond"/>
              </a:rPr>
              <a:t>Encrypt the word love using (c = </a:t>
            </a:r>
            <a:r>
              <a:rPr lang="en-US" sz="2400" b="0" i="0" u="none">
                <a:solidFill>
                  <a:schemeClr val="dk1"/>
                </a:solidFill>
                <a:latin typeface="Garamond"/>
                <a:ea typeface="Garamond"/>
                <a:cs typeface="Garamond"/>
                <a:sym typeface="Garamond"/>
              </a:rPr>
              <a:t>m</a:t>
            </a:r>
            <a:r>
              <a:rPr lang="en-US" sz="2200" b="0" i="0" u="none" baseline="30000">
                <a:solidFill>
                  <a:schemeClr val="dk1"/>
                </a:solidFill>
                <a:latin typeface="Garamond"/>
                <a:ea typeface="Garamond"/>
                <a:cs typeface="Garamond"/>
                <a:sym typeface="Garamond"/>
              </a:rPr>
              <a:t>e</a:t>
            </a:r>
            <a:r>
              <a:rPr lang="en-US" sz="2200" b="0" i="0" u="none">
                <a:solidFill>
                  <a:schemeClr val="dk1"/>
                </a:solidFill>
                <a:latin typeface="Garamond"/>
                <a:ea typeface="Garamond"/>
                <a:cs typeface="Garamond"/>
                <a:sym typeface="Garamond"/>
              </a:rPr>
              <a:t> mod n)</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Assume that the alphabets are between 1 &amp; 26</a:t>
            </a:r>
            <a:endParaRPr/>
          </a:p>
          <a:p>
            <a:pPr marL="1100137" lvl="1" indent="-533399" algn="l" rtl="0">
              <a:lnSpc>
                <a:spcPct val="90000"/>
              </a:lnSpc>
              <a:spcBef>
                <a:spcPts val="400"/>
              </a:spcBef>
              <a:spcAft>
                <a:spcPts val="0"/>
              </a:spcAft>
              <a:buClr>
                <a:schemeClr val="dk1"/>
              </a:buClr>
              <a:buSzPts val="2000"/>
              <a:buFont typeface="Times New Roman"/>
              <a:buNone/>
            </a:pPr>
            <a:endParaRPr sz="2000" b="0" i="0" u="none">
              <a:solidFill>
                <a:schemeClr val="dk1"/>
              </a:solidFill>
              <a:latin typeface="Garamond"/>
              <a:ea typeface="Garamond"/>
              <a:cs typeface="Garamond"/>
              <a:sym typeface="Garamond"/>
            </a:endParaRPr>
          </a:p>
          <a:p>
            <a:pPr marL="342900" lvl="0" indent="-215900" algn="l" rtl="0">
              <a:spcBef>
                <a:spcPts val="400"/>
              </a:spcBef>
              <a:spcAft>
                <a:spcPts val="0"/>
              </a:spcAft>
              <a:buClr>
                <a:schemeClr val="dk1"/>
              </a:buClr>
              <a:buSzPts val="2000"/>
              <a:buFont typeface="Times New Roman"/>
              <a:buNone/>
            </a:pPr>
            <a:endParaRPr sz="2000" b="0" i="0" u="none">
              <a:solidFill>
                <a:schemeClr val="dk1"/>
              </a:solidFill>
              <a:latin typeface="Garamond"/>
              <a:ea typeface="Garamond"/>
              <a:cs typeface="Garamond"/>
              <a:sym typeface="Garamond"/>
            </a:endParaRPr>
          </a:p>
        </p:txBody>
      </p:sp>
      <p:sp>
        <p:nvSpPr>
          <p:cNvPr id="393" name="Google Shape;393;p23"/>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394" name="Google Shape;394;p23"/>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Asymmetric Encryption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RSA</a:t>
            </a:r>
            <a:endParaRPr/>
          </a:p>
        </p:txBody>
      </p:sp>
      <p:graphicFrame>
        <p:nvGraphicFramePr>
          <p:cNvPr id="395" name="Google Shape;395;p23"/>
          <p:cNvGraphicFramePr/>
          <p:nvPr/>
        </p:nvGraphicFramePr>
        <p:xfrm>
          <a:off x="762000" y="4740275"/>
          <a:ext cx="7239000" cy="1568490"/>
        </p:xfrm>
        <a:graphic>
          <a:graphicData uri="http://schemas.openxmlformats.org/drawingml/2006/table">
            <a:tbl>
              <a:tblPr>
                <a:noFill/>
                <a:tableStyleId>{46F216A1-D4C4-420C-9A9D-B873A35DF047}</a:tableStyleId>
              </a:tblPr>
              <a:tblGrid>
                <a:gridCol w="1524000">
                  <a:extLst>
                    <a:ext uri="{9D8B030D-6E8A-4147-A177-3AD203B41FA5}">
                      <a16:colId xmlns:a16="http://schemas.microsoft.com/office/drawing/2014/main" val="20000"/>
                    </a:ext>
                  </a:extLst>
                </a:gridCol>
                <a:gridCol w="2057400">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2362200">
                  <a:extLst>
                    <a:ext uri="{9D8B030D-6E8A-4147-A177-3AD203B41FA5}">
                      <a16:colId xmlns:a16="http://schemas.microsoft.com/office/drawing/2014/main" val="20003"/>
                    </a:ext>
                  </a:extLst>
                </a:gridCol>
              </a:tblGrid>
              <a:tr h="304800">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1" i="0" u="none" strike="noStrike" cap="none">
                          <a:solidFill>
                            <a:schemeClr val="dk1"/>
                          </a:solidFill>
                          <a:latin typeface="Times New Roman"/>
                          <a:ea typeface="Times New Roman"/>
                          <a:cs typeface="Times New Roman"/>
                          <a:sym typeface="Times New Roman"/>
                        </a:rPr>
                        <a:t>Plain Text</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1" i="0" u="none" strike="noStrike" cap="none">
                          <a:solidFill>
                            <a:schemeClr val="dk1"/>
                          </a:solidFill>
                          <a:latin typeface="Times New Roman"/>
                          <a:ea typeface="Times New Roman"/>
                          <a:cs typeface="Times New Roman"/>
                          <a:sym typeface="Times New Roman"/>
                        </a:rPr>
                        <a:t>Numeric Representation</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1" i="0" u="none" strike="noStrike" cap="none">
                          <a:solidFill>
                            <a:schemeClr val="dk1"/>
                          </a:solidFill>
                          <a:latin typeface="Times New Roman"/>
                          <a:ea typeface="Times New Roman"/>
                          <a:cs typeface="Times New Roman"/>
                          <a:sym typeface="Times New Roman"/>
                        </a:rPr>
                        <a:t>m</a:t>
                      </a:r>
                      <a:r>
                        <a:rPr lang="en-US" sz="1400" b="1" i="0" u="none" strike="noStrike" cap="none" baseline="30000">
                          <a:solidFill>
                            <a:schemeClr val="dk1"/>
                          </a:solidFill>
                          <a:latin typeface="Times New Roman"/>
                          <a:ea typeface="Times New Roman"/>
                          <a:cs typeface="Times New Roman"/>
                          <a:sym typeface="Times New Roman"/>
                        </a:rPr>
                        <a:t>e</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1" i="0" u="none" strike="noStrike" cap="none">
                          <a:solidFill>
                            <a:schemeClr val="dk1"/>
                          </a:solidFill>
                          <a:latin typeface="Times New Roman"/>
                          <a:ea typeface="Times New Roman"/>
                          <a:cs typeface="Times New Roman"/>
                          <a:sym typeface="Times New Roman"/>
                        </a:rPr>
                        <a:t>Cipher Text (c = </a:t>
                      </a:r>
                      <a:r>
                        <a:rPr lang="en-US" sz="1400" b="1" i="0" u="none" strike="noStrike" cap="none">
                          <a:solidFill>
                            <a:schemeClr val="dk1"/>
                          </a:solidFill>
                          <a:latin typeface="Trebuchet MS"/>
                          <a:ea typeface="Trebuchet MS"/>
                          <a:cs typeface="Trebuchet MS"/>
                          <a:sym typeface="Trebuchet MS"/>
                        </a:rPr>
                        <a:t>m</a:t>
                      </a:r>
                      <a:r>
                        <a:rPr lang="en-US" sz="1400" b="1" i="0" u="none" strike="noStrike" cap="none" baseline="30000">
                          <a:solidFill>
                            <a:schemeClr val="dk1"/>
                          </a:solidFill>
                          <a:latin typeface="Trebuchet MS"/>
                          <a:ea typeface="Trebuchet MS"/>
                          <a:cs typeface="Trebuchet MS"/>
                          <a:sym typeface="Trebuchet MS"/>
                        </a:rPr>
                        <a:t>e</a:t>
                      </a:r>
                      <a:r>
                        <a:rPr lang="en-US" sz="1400" b="1" i="0" u="none" strike="noStrike" cap="none">
                          <a:solidFill>
                            <a:schemeClr val="dk1"/>
                          </a:solidFill>
                          <a:latin typeface="Trebuchet MS"/>
                          <a:ea typeface="Trebuchet MS"/>
                          <a:cs typeface="Trebuchet MS"/>
                          <a:sym typeface="Trebuchet MS"/>
                        </a:rPr>
                        <a:t> mod n)</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304800">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l</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12</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248832</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17</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304800">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o</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15</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759375</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15</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04800">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v</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22</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5153632</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22</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49250">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e</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5</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3125</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10</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transition spd="slow">
    <p:fade thruBlk="1"/>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400"/>
        <p:cNvGrpSpPr/>
        <p:nvPr/>
      </p:nvGrpSpPr>
      <p:grpSpPr>
        <a:xfrm>
          <a:off x="0" y="0"/>
          <a:ext cx="0" cy="0"/>
          <a:chOff x="0" y="0"/>
          <a:chExt cx="0" cy="0"/>
        </a:xfrm>
      </p:grpSpPr>
      <p:sp>
        <p:nvSpPr>
          <p:cNvPr id="401" name="Google Shape;401;p24"/>
          <p:cNvSpPr txBox="1">
            <a:spLocks noGrp="1"/>
          </p:cNvSpPr>
          <p:nvPr>
            <p:ph type="body" idx="1"/>
          </p:nvPr>
        </p:nvSpPr>
        <p:spPr>
          <a:xfrm>
            <a:off x="685800" y="1143000"/>
            <a:ext cx="8686800" cy="31242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600"/>
              <a:buFont typeface="Garamond"/>
              <a:buChar char="•"/>
            </a:pPr>
            <a:r>
              <a:rPr lang="en-US" sz="2600" b="0" i="0" u="none">
                <a:solidFill>
                  <a:schemeClr val="dk1"/>
                </a:solidFill>
                <a:latin typeface="Garamond"/>
                <a:ea typeface="Garamond"/>
                <a:cs typeface="Garamond"/>
                <a:sym typeface="Garamond"/>
              </a:rPr>
              <a:t>Decrypt the word love using (m = </a:t>
            </a:r>
            <a:r>
              <a:rPr lang="en-US" sz="2800" b="0" i="0" u="none">
                <a:solidFill>
                  <a:schemeClr val="dk1"/>
                </a:solidFill>
                <a:latin typeface="Garamond"/>
                <a:ea typeface="Garamond"/>
                <a:cs typeface="Garamond"/>
                <a:sym typeface="Garamond"/>
              </a:rPr>
              <a:t>c</a:t>
            </a:r>
            <a:r>
              <a:rPr lang="en-US" sz="2600" b="0" i="0" u="none" baseline="30000">
                <a:solidFill>
                  <a:schemeClr val="dk1"/>
                </a:solidFill>
                <a:latin typeface="Garamond"/>
                <a:ea typeface="Garamond"/>
                <a:cs typeface="Garamond"/>
                <a:sym typeface="Garamond"/>
              </a:rPr>
              <a:t>d</a:t>
            </a:r>
            <a:r>
              <a:rPr lang="en-US" sz="2600" b="0" i="0" u="none">
                <a:solidFill>
                  <a:schemeClr val="dk1"/>
                </a:solidFill>
                <a:latin typeface="Garamond"/>
                <a:ea typeface="Garamond"/>
                <a:cs typeface="Garamond"/>
                <a:sym typeface="Garamond"/>
              </a:rPr>
              <a:t> mod n)</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n = 35, c=29</a:t>
            </a:r>
            <a:endParaRPr/>
          </a:p>
          <a:p>
            <a:pPr marL="342900" lvl="0" indent="-190500" algn="l" rtl="0">
              <a:spcBef>
                <a:spcPts val="480"/>
              </a:spcBef>
              <a:spcAft>
                <a:spcPts val="0"/>
              </a:spcAft>
              <a:buClr>
                <a:schemeClr val="dk1"/>
              </a:buClr>
              <a:buSzPts val="2400"/>
              <a:buFont typeface="Times New Roman"/>
              <a:buNone/>
            </a:pPr>
            <a:endParaRPr sz="2400" b="0" i="0" u="none">
              <a:solidFill>
                <a:schemeClr val="dk1"/>
              </a:solidFill>
              <a:latin typeface="Garamond"/>
              <a:ea typeface="Garamond"/>
              <a:cs typeface="Garamond"/>
              <a:sym typeface="Garamond"/>
            </a:endParaRPr>
          </a:p>
        </p:txBody>
      </p:sp>
      <p:sp>
        <p:nvSpPr>
          <p:cNvPr id="402" name="Google Shape;402;p24"/>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403" name="Google Shape;403;p24"/>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Asymmetric Encryption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RSA</a:t>
            </a:r>
            <a:endParaRPr/>
          </a:p>
        </p:txBody>
      </p:sp>
      <p:graphicFrame>
        <p:nvGraphicFramePr>
          <p:cNvPr id="404" name="Google Shape;404;p24"/>
          <p:cNvGraphicFramePr/>
          <p:nvPr/>
        </p:nvGraphicFramePr>
        <p:xfrm>
          <a:off x="762000" y="2514600"/>
          <a:ext cx="7391375" cy="1843105"/>
        </p:xfrm>
        <a:graphic>
          <a:graphicData uri="http://schemas.openxmlformats.org/drawingml/2006/table">
            <a:tbl>
              <a:tblPr>
                <a:noFill/>
                <a:tableStyleId>{46F216A1-D4C4-420C-9A9D-B873A35DF047}</a:tableStyleId>
              </a:tblPr>
              <a:tblGrid>
                <a:gridCol w="914400">
                  <a:extLst>
                    <a:ext uri="{9D8B030D-6E8A-4147-A177-3AD203B41FA5}">
                      <a16:colId xmlns:a16="http://schemas.microsoft.com/office/drawing/2014/main" val="20000"/>
                    </a:ext>
                  </a:extLst>
                </a:gridCol>
                <a:gridCol w="3657600">
                  <a:extLst>
                    <a:ext uri="{9D8B030D-6E8A-4147-A177-3AD203B41FA5}">
                      <a16:colId xmlns:a16="http://schemas.microsoft.com/office/drawing/2014/main" val="20001"/>
                    </a:ext>
                  </a:extLst>
                </a:gridCol>
                <a:gridCol w="1782750">
                  <a:extLst>
                    <a:ext uri="{9D8B030D-6E8A-4147-A177-3AD203B41FA5}">
                      <a16:colId xmlns:a16="http://schemas.microsoft.com/office/drawing/2014/main" val="20002"/>
                    </a:ext>
                  </a:extLst>
                </a:gridCol>
                <a:gridCol w="1036625">
                  <a:extLst>
                    <a:ext uri="{9D8B030D-6E8A-4147-A177-3AD203B41FA5}">
                      <a16:colId xmlns:a16="http://schemas.microsoft.com/office/drawing/2014/main" val="20003"/>
                    </a:ext>
                  </a:extLst>
                </a:gridCol>
              </a:tblGrid>
              <a:tr h="579425">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1" i="0" u="none" strike="noStrike" cap="none">
                          <a:solidFill>
                            <a:schemeClr val="dk1"/>
                          </a:solidFill>
                          <a:latin typeface="Times New Roman"/>
                          <a:ea typeface="Times New Roman"/>
                          <a:cs typeface="Times New Roman"/>
                          <a:sym typeface="Times New Roman"/>
                        </a:rPr>
                        <a:t>Cipher Text</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1" i="0" u="none" strike="noStrike" cap="none">
                          <a:solidFill>
                            <a:schemeClr val="dk1"/>
                          </a:solidFill>
                          <a:latin typeface="Times New Roman"/>
                          <a:ea typeface="Times New Roman"/>
                          <a:cs typeface="Times New Roman"/>
                          <a:sym typeface="Times New Roman"/>
                        </a:rPr>
                        <a:t>c</a:t>
                      </a:r>
                      <a:r>
                        <a:rPr lang="en-US" sz="1600" b="1" i="0" u="none" strike="noStrike" cap="none" baseline="30000">
                          <a:solidFill>
                            <a:schemeClr val="dk1"/>
                          </a:solidFill>
                          <a:latin typeface="Times New Roman"/>
                          <a:ea typeface="Times New Roman"/>
                          <a:cs typeface="Times New Roman"/>
                          <a:sym typeface="Times New Roman"/>
                        </a:rPr>
                        <a:t>d</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1" i="0" u="none" strike="noStrike" cap="none">
                          <a:solidFill>
                            <a:schemeClr val="dk1"/>
                          </a:solidFill>
                          <a:latin typeface="Times New Roman"/>
                          <a:ea typeface="Times New Roman"/>
                          <a:cs typeface="Times New Roman"/>
                          <a:sym typeface="Times New Roman"/>
                        </a:rPr>
                        <a:t> (m = </a:t>
                      </a:r>
                      <a:r>
                        <a:rPr lang="en-US" sz="1600" b="1" i="0" u="none" strike="noStrike" cap="none">
                          <a:solidFill>
                            <a:schemeClr val="dk1"/>
                          </a:solidFill>
                          <a:latin typeface="Trebuchet MS"/>
                          <a:ea typeface="Trebuchet MS"/>
                          <a:cs typeface="Trebuchet MS"/>
                          <a:sym typeface="Trebuchet MS"/>
                        </a:rPr>
                        <a:t>m</a:t>
                      </a:r>
                      <a:r>
                        <a:rPr lang="en-US" sz="1600" b="1" i="0" u="none" strike="noStrike" cap="none" baseline="30000">
                          <a:solidFill>
                            <a:schemeClr val="dk1"/>
                          </a:solidFill>
                          <a:latin typeface="Trebuchet MS"/>
                          <a:ea typeface="Trebuchet MS"/>
                          <a:cs typeface="Trebuchet MS"/>
                          <a:sym typeface="Trebuchet MS"/>
                        </a:rPr>
                        <a:t>e</a:t>
                      </a:r>
                      <a:r>
                        <a:rPr lang="en-US" sz="1600" b="1" i="0" u="none" strike="noStrike" cap="none">
                          <a:solidFill>
                            <a:schemeClr val="dk1"/>
                          </a:solidFill>
                          <a:latin typeface="Trebuchet MS"/>
                          <a:ea typeface="Trebuchet MS"/>
                          <a:cs typeface="Trebuchet MS"/>
                          <a:sym typeface="Trebuchet MS"/>
                        </a:rPr>
                        <a:t> mod n)</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600"/>
                        <a:buFont typeface="Times New Roman"/>
                        <a:buNone/>
                      </a:pPr>
                      <a:r>
                        <a:rPr lang="en-US" sz="1600" b="1" i="0" u="none" strike="noStrike" cap="none">
                          <a:solidFill>
                            <a:schemeClr val="dk1"/>
                          </a:solidFill>
                          <a:latin typeface="Times New Roman"/>
                          <a:ea typeface="Times New Roman"/>
                          <a:cs typeface="Times New Roman"/>
                          <a:sym typeface="Times New Roman"/>
                        </a:rPr>
                        <a:t>Plain Text</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28575"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0"/>
                  </a:ext>
                </a:extLst>
              </a:tr>
              <a:tr h="304800">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17</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481968572106750915091411825223072000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17</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l</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304800">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15</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12783403948858939111232757568359400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15</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o</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r h="304800">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22</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852643319086537701956194499721110000000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22</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v</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3"/>
                  </a:ext>
                </a:extLst>
              </a:tr>
              <a:tr h="349250">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10</a:t>
                      </a:r>
                      <a:endParaRPr/>
                    </a:p>
                  </a:txBody>
                  <a:tcPr marL="91450" marR="91450" marT="45725" marB="45725">
                    <a:lnL w="28575"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100000000000000000000000000000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10</a:t>
                      </a:r>
                      <a:endParaRPr/>
                    </a:p>
                  </a:txBody>
                  <a:tcPr marL="91450" marR="91450" marT="45725" marB="45725">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chemeClr val="dk1"/>
                        </a:buClr>
                        <a:buSzPts val="1400"/>
                        <a:buFont typeface="Times New Roman"/>
                        <a:buNone/>
                      </a:pPr>
                      <a:r>
                        <a:rPr lang="en-US" sz="1400" b="0" i="0" u="none" strike="noStrike" cap="none">
                          <a:solidFill>
                            <a:schemeClr val="dk1"/>
                          </a:solidFill>
                          <a:latin typeface="Times New Roman"/>
                          <a:ea typeface="Times New Roman"/>
                          <a:cs typeface="Times New Roman"/>
                          <a:sym typeface="Times New Roman"/>
                        </a:rPr>
                        <a:t>e</a:t>
                      </a:r>
                      <a:endParaRPr/>
                    </a:p>
                  </a:txBody>
                  <a:tcPr marL="91450" marR="91450" marT="45725" marB="45725">
                    <a:lnL w="12700" cap="flat" cmpd="sng">
                      <a:solidFill>
                        <a:schemeClr val="dk1"/>
                      </a:solidFill>
                      <a:prstDash val="solid"/>
                      <a:round/>
                      <a:headEnd type="none" w="sm" len="sm"/>
                      <a:tailEnd type="none" w="sm" len="sm"/>
                    </a:lnL>
                    <a:lnR w="28575"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28575" cap="flat" cmpd="sng">
                      <a:solidFill>
                        <a:schemeClr val="dk1"/>
                      </a:solidFill>
                      <a:prstDash val="solid"/>
                      <a:round/>
                      <a:headEnd type="none" w="sm" len="sm"/>
                      <a:tailEnd type="none" w="sm" len="sm"/>
                    </a:lnB>
                  </a:tcPr>
                </a:tc>
                <a:extLst>
                  <a:ext uri="{0D108BD9-81ED-4DB2-BD59-A6C34878D82A}">
                    <a16:rowId xmlns:a16="http://schemas.microsoft.com/office/drawing/2014/main" val="10004"/>
                  </a:ext>
                </a:extLst>
              </a:tr>
            </a:tbl>
          </a:graphicData>
        </a:graphic>
      </p:graphicFrame>
    </p:spTree>
  </p:cSld>
  <p:clrMapOvr>
    <a:masterClrMapping/>
  </p:clrMapOvr>
  <p:transition spd="slow">
    <p:fade thruBlk="1"/>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409"/>
        <p:cNvGrpSpPr/>
        <p:nvPr/>
      </p:nvGrpSpPr>
      <p:grpSpPr>
        <a:xfrm>
          <a:off x="0" y="0"/>
          <a:ext cx="0" cy="0"/>
          <a:chOff x="0" y="0"/>
          <a:chExt cx="0" cy="0"/>
        </a:xfrm>
      </p:grpSpPr>
      <p:sp>
        <p:nvSpPr>
          <p:cNvPr id="410" name="Google Shape;410;p25"/>
          <p:cNvSpPr txBox="1">
            <a:spLocks noGrp="1"/>
          </p:cNvSpPr>
          <p:nvPr>
            <p:ph type="body" idx="1"/>
          </p:nvPr>
        </p:nvSpPr>
        <p:spPr>
          <a:xfrm>
            <a:off x="685800" y="1143000"/>
            <a:ext cx="8229600" cy="54102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600"/>
              <a:buFont typeface="Garamond"/>
              <a:buChar char="•"/>
            </a:pPr>
            <a:r>
              <a:rPr lang="en-US" sz="2600" b="0" i="0" u="none">
                <a:solidFill>
                  <a:schemeClr val="dk1"/>
                </a:solidFill>
                <a:latin typeface="Garamond"/>
                <a:ea typeface="Garamond"/>
                <a:cs typeface="Garamond"/>
                <a:sym typeface="Garamond"/>
              </a:rPr>
              <a:t>Efficiency is lower than Symmetric Algorithms</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A 1024-bit asymmetric key is equivalent to 128-bit symmetric key</a:t>
            </a:r>
            <a:endParaRPr/>
          </a:p>
          <a:p>
            <a:pPr marL="609600" lvl="0" indent="-609600" algn="l" rtl="0">
              <a:lnSpc>
                <a:spcPct val="100000"/>
              </a:lnSpc>
              <a:spcBef>
                <a:spcPts val="520"/>
              </a:spcBef>
              <a:spcAft>
                <a:spcPts val="0"/>
              </a:spcAft>
              <a:buClr>
                <a:schemeClr val="dk1"/>
              </a:buClr>
              <a:buSzPts val="2600"/>
              <a:buFont typeface="Garamond"/>
              <a:buChar char="•"/>
            </a:pPr>
            <a:r>
              <a:rPr lang="en-US" sz="2600" b="0" i="0" u="none">
                <a:solidFill>
                  <a:schemeClr val="dk1"/>
                </a:solidFill>
                <a:latin typeface="Garamond"/>
                <a:ea typeface="Garamond"/>
                <a:cs typeface="Garamond"/>
                <a:sym typeface="Garamond"/>
              </a:rPr>
              <a:t>Potential for man-in-the middle attack</a:t>
            </a:r>
            <a:endParaRPr/>
          </a:p>
          <a:p>
            <a:pPr marL="609600" lvl="0" indent="-609600" algn="l" rtl="0">
              <a:lnSpc>
                <a:spcPct val="100000"/>
              </a:lnSpc>
              <a:spcBef>
                <a:spcPts val="520"/>
              </a:spcBef>
              <a:spcAft>
                <a:spcPts val="0"/>
              </a:spcAft>
              <a:buClr>
                <a:schemeClr val="dk1"/>
              </a:buClr>
              <a:buSzPts val="2600"/>
              <a:buFont typeface="Garamond"/>
              <a:buChar char="•"/>
            </a:pPr>
            <a:r>
              <a:rPr lang="en-US" sz="2600" b="0" i="0" u="none">
                <a:solidFill>
                  <a:schemeClr val="dk1"/>
                </a:solidFill>
                <a:latin typeface="Garamond"/>
                <a:ea typeface="Garamond"/>
                <a:cs typeface="Garamond"/>
                <a:sym typeface="Garamond"/>
              </a:rPr>
              <a:t>It is problematic to get the key pair generated for the encryption</a:t>
            </a:r>
            <a:endParaRPr/>
          </a:p>
        </p:txBody>
      </p:sp>
      <p:sp>
        <p:nvSpPr>
          <p:cNvPr id="411" name="Google Shape;411;p25"/>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412" name="Google Shape;412;p25"/>
          <p:cNvSpPr txBox="1"/>
          <p:nvPr/>
        </p:nvSpPr>
        <p:spPr>
          <a:xfrm>
            <a:off x="8382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Asymmetric Encryption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Weaknesses </a:t>
            </a:r>
            <a:endParaRPr/>
          </a:p>
        </p:txBody>
      </p:sp>
    </p:spTree>
  </p:cSld>
  <p:clrMapOvr>
    <a:masterClrMapping/>
  </p:clrMapOvr>
  <p:transition spd="slow">
    <p:fade thruBlk="1"/>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417"/>
        <p:cNvGrpSpPr/>
        <p:nvPr/>
      </p:nvGrpSpPr>
      <p:grpSpPr>
        <a:xfrm>
          <a:off x="0" y="0"/>
          <a:ext cx="0" cy="0"/>
          <a:chOff x="0" y="0"/>
          <a:chExt cx="0" cy="0"/>
        </a:xfrm>
      </p:grpSpPr>
      <p:sp>
        <p:nvSpPr>
          <p:cNvPr id="418" name="Google Shape;418;p26"/>
          <p:cNvSpPr txBox="1">
            <a:spLocks noGrp="1"/>
          </p:cNvSpPr>
          <p:nvPr>
            <p:ph type="body" idx="1"/>
          </p:nvPr>
        </p:nvSpPr>
        <p:spPr>
          <a:xfrm>
            <a:off x="685800" y="1143000"/>
            <a:ext cx="8229600" cy="21336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Hacker could generate a key pair, give the public key away and tell everybody, that it belongs to somebody else. Now, everyone believing it will use this key for encryption, resulting in the hacker being able to read the messages. If he encrypts the messages again with the public key of the real recipient, he will not be recognized easily. </a:t>
            </a:r>
            <a:endParaRPr/>
          </a:p>
        </p:txBody>
      </p:sp>
      <p:sp>
        <p:nvSpPr>
          <p:cNvPr id="419" name="Google Shape;419;p26"/>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420" name="Google Shape;420;p26"/>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Asymmetric Encryption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Man-in-the-middle Attack</a:t>
            </a:r>
            <a:endParaRPr/>
          </a:p>
        </p:txBody>
      </p:sp>
      <p:pic>
        <p:nvPicPr>
          <p:cNvPr id="421" name="Google Shape;421;p26"/>
          <p:cNvPicPr preferRelativeResize="0"/>
          <p:nvPr/>
        </p:nvPicPr>
        <p:blipFill rotWithShape="1">
          <a:blip r:embed="rId4">
            <a:alphaModFix/>
          </a:blip>
          <a:srcRect/>
          <a:stretch/>
        </p:blipFill>
        <p:spPr>
          <a:xfrm>
            <a:off x="538162" y="2971800"/>
            <a:ext cx="820737" cy="914400"/>
          </a:xfrm>
          <a:prstGeom prst="rect">
            <a:avLst/>
          </a:prstGeom>
          <a:noFill/>
          <a:ln>
            <a:noFill/>
          </a:ln>
        </p:spPr>
      </p:pic>
      <p:sp>
        <p:nvSpPr>
          <p:cNvPr id="422" name="Google Shape;422;p26"/>
          <p:cNvSpPr txBox="1"/>
          <p:nvPr/>
        </p:nvSpPr>
        <p:spPr>
          <a:xfrm>
            <a:off x="1058862" y="3260725"/>
            <a:ext cx="431800" cy="24447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Bob</a:t>
            </a:r>
            <a:endParaRPr/>
          </a:p>
        </p:txBody>
      </p:sp>
      <p:sp>
        <p:nvSpPr>
          <p:cNvPr id="423" name="Google Shape;423;p26"/>
          <p:cNvSpPr txBox="1"/>
          <p:nvPr/>
        </p:nvSpPr>
        <p:spPr>
          <a:xfrm>
            <a:off x="4724400" y="5105400"/>
            <a:ext cx="1022350" cy="3667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800"/>
              <a:buFont typeface="Arial"/>
              <a:buNone/>
            </a:pPr>
            <a:r>
              <a:rPr lang="en-US" sz="1800" b="0" i="0" u="none">
                <a:solidFill>
                  <a:srgbClr val="0000FF"/>
                </a:solidFill>
                <a:latin typeface="Arial"/>
                <a:ea typeface="Arial"/>
                <a:cs typeface="Arial"/>
                <a:sym typeface="Arial"/>
              </a:rPr>
              <a:t>Attacker</a:t>
            </a:r>
            <a:endParaRPr/>
          </a:p>
        </p:txBody>
      </p:sp>
      <p:sp>
        <p:nvSpPr>
          <p:cNvPr id="424" name="Google Shape;424;p26"/>
          <p:cNvSpPr txBox="1"/>
          <p:nvPr/>
        </p:nvSpPr>
        <p:spPr>
          <a:xfrm>
            <a:off x="8234362" y="4610100"/>
            <a:ext cx="528637" cy="244475"/>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David</a:t>
            </a:r>
            <a:endParaRPr/>
          </a:p>
        </p:txBody>
      </p:sp>
      <p:pic>
        <p:nvPicPr>
          <p:cNvPr id="425" name="Google Shape;425;p26"/>
          <p:cNvPicPr preferRelativeResize="0"/>
          <p:nvPr/>
        </p:nvPicPr>
        <p:blipFill rotWithShape="1">
          <a:blip r:embed="rId4">
            <a:alphaModFix/>
          </a:blip>
          <a:srcRect/>
          <a:stretch/>
        </p:blipFill>
        <p:spPr>
          <a:xfrm>
            <a:off x="7489825" y="4267200"/>
            <a:ext cx="820737" cy="914400"/>
          </a:xfrm>
          <a:prstGeom prst="rect">
            <a:avLst/>
          </a:prstGeom>
          <a:noFill/>
          <a:ln>
            <a:noFill/>
          </a:ln>
        </p:spPr>
      </p:pic>
      <p:sp>
        <p:nvSpPr>
          <p:cNvPr id="426" name="Google Shape;426;p26"/>
          <p:cNvSpPr/>
          <p:nvPr/>
        </p:nvSpPr>
        <p:spPr>
          <a:xfrm>
            <a:off x="842962" y="4381500"/>
            <a:ext cx="757237" cy="609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Bob’s</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Message</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 Public key</a:t>
            </a:r>
            <a:endParaRPr/>
          </a:p>
        </p:txBody>
      </p:sp>
      <p:sp>
        <p:nvSpPr>
          <p:cNvPr id="427" name="Google Shape;427;p26"/>
          <p:cNvSpPr/>
          <p:nvPr/>
        </p:nvSpPr>
        <p:spPr>
          <a:xfrm>
            <a:off x="2143125" y="4343400"/>
            <a:ext cx="838200" cy="6858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000"/>
              <a:buFont typeface="Arial"/>
              <a:buNone/>
            </a:pPr>
            <a:endParaRPr sz="1000" b="1" i="0" u="none">
              <a:solidFill>
                <a:srgbClr val="0000FF"/>
              </a:solidFill>
              <a:latin typeface="Arial"/>
              <a:ea typeface="Arial"/>
              <a:cs typeface="Arial"/>
              <a:sym typeface="Arial"/>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Cipher</a:t>
            </a:r>
            <a:endParaRPr/>
          </a:p>
          <a:p>
            <a:pPr marL="0" marR="0" lvl="0" indent="0" algn="l" rtl="0">
              <a:lnSpc>
                <a:spcPct val="100000"/>
              </a:lnSpc>
              <a:spcBef>
                <a:spcPts val="200"/>
              </a:spcBef>
              <a:spcAft>
                <a:spcPts val="0"/>
              </a:spcAft>
              <a:buNone/>
            </a:pPr>
            <a:endParaRPr sz="1000" b="1" i="0" u="none">
              <a:solidFill>
                <a:srgbClr val="0000FF"/>
              </a:solidFill>
              <a:latin typeface="Arial"/>
              <a:ea typeface="Arial"/>
              <a:cs typeface="Arial"/>
              <a:sym typeface="Arial"/>
            </a:endParaRPr>
          </a:p>
        </p:txBody>
      </p:sp>
      <p:cxnSp>
        <p:nvCxnSpPr>
          <p:cNvPr id="428" name="Google Shape;428;p26"/>
          <p:cNvCxnSpPr/>
          <p:nvPr/>
        </p:nvCxnSpPr>
        <p:spPr>
          <a:xfrm rot="10800000">
            <a:off x="1871662" y="4419600"/>
            <a:ext cx="0" cy="533400"/>
          </a:xfrm>
          <a:prstGeom prst="straightConnector1">
            <a:avLst/>
          </a:prstGeom>
          <a:noFill/>
          <a:ln w="19050" cap="flat" cmpd="sng">
            <a:solidFill>
              <a:schemeClr val="dk1"/>
            </a:solidFill>
            <a:prstDash val="solid"/>
            <a:miter lim="800000"/>
            <a:headEnd type="none" w="med" len="med"/>
            <a:tailEnd type="triangle" w="med" len="med"/>
          </a:ln>
        </p:spPr>
      </p:cxnSp>
      <p:sp>
        <p:nvSpPr>
          <p:cNvPr id="429" name="Google Shape;429;p26"/>
          <p:cNvSpPr txBox="1"/>
          <p:nvPr/>
        </p:nvSpPr>
        <p:spPr>
          <a:xfrm>
            <a:off x="2519362" y="3581400"/>
            <a:ext cx="830262" cy="42703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David’s </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Public Key</a:t>
            </a:r>
            <a:endParaRPr/>
          </a:p>
        </p:txBody>
      </p:sp>
      <p:graphicFrame>
        <p:nvGraphicFramePr>
          <p:cNvPr id="430" name="Google Shape;430;p26"/>
          <p:cNvGraphicFramePr/>
          <p:nvPr/>
        </p:nvGraphicFramePr>
        <p:xfrm>
          <a:off x="2366962" y="3429000"/>
          <a:ext cx="320675" cy="609600"/>
        </p:xfrm>
        <a:graphic>
          <a:graphicData uri="http://schemas.openxmlformats.org/presentationml/2006/ole">
            <mc:AlternateContent xmlns:mc="http://schemas.openxmlformats.org/markup-compatibility/2006">
              <mc:Choice xmlns:v="urn:schemas-microsoft-com:vml" Requires="v">
                <p:oleObj spid="_x0000_s3078" r:id="rId5" imgW="320675" imgH="609600" progId="MS_ClipArt_Gallery.2">
                  <p:embed/>
                </p:oleObj>
              </mc:Choice>
              <mc:Fallback>
                <p:oleObj r:id="rId5" imgW="320675" imgH="609600" progId="MS_ClipArt_Gallery.2">
                  <p:embed/>
                  <p:pic>
                    <p:nvPicPr>
                      <p:cNvPr id="430" name="Google Shape;430;p26"/>
                      <p:cNvPicPr preferRelativeResize="0"/>
                      <p:nvPr/>
                    </p:nvPicPr>
                    <p:blipFill rotWithShape="1">
                      <a:blip r:embed="rId6">
                        <a:alphaModFix/>
                      </a:blip>
                      <a:srcRect/>
                      <a:stretch/>
                    </p:blipFill>
                    <p:spPr>
                      <a:xfrm>
                        <a:off x="2366962" y="3429000"/>
                        <a:ext cx="320675" cy="609600"/>
                      </a:xfrm>
                      <a:prstGeom prst="rect">
                        <a:avLst/>
                      </a:prstGeom>
                      <a:noFill/>
                      <a:ln>
                        <a:noFill/>
                      </a:ln>
                    </p:spPr>
                  </p:pic>
                </p:oleObj>
              </mc:Fallback>
            </mc:AlternateContent>
          </a:graphicData>
        </a:graphic>
      </p:graphicFrame>
      <p:cxnSp>
        <p:nvCxnSpPr>
          <p:cNvPr id="431" name="Google Shape;431;p26"/>
          <p:cNvCxnSpPr/>
          <p:nvPr/>
        </p:nvCxnSpPr>
        <p:spPr>
          <a:xfrm>
            <a:off x="2538412" y="4038600"/>
            <a:ext cx="0" cy="304800"/>
          </a:xfrm>
          <a:prstGeom prst="straightConnector1">
            <a:avLst/>
          </a:prstGeom>
          <a:noFill/>
          <a:ln w="19050" cap="flat" cmpd="sng">
            <a:solidFill>
              <a:schemeClr val="dk1"/>
            </a:solidFill>
            <a:prstDash val="solid"/>
            <a:miter lim="800000"/>
            <a:headEnd type="none" w="med" len="med"/>
            <a:tailEnd type="triangle" w="med" len="med"/>
          </a:ln>
        </p:spPr>
      </p:cxnSp>
      <p:cxnSp>
        <p:nvCxnSpPr>
          <p:cNvPr id="432" name="Google Shape;432;p26"/>
          <p:cNvCxnSpPr/>
          <p:nvPr/>
        </p:nvCxnSpPr>
        <p:spPr>
          <a:xfrm>
            <a:off x="955675" y="3857625"/>
            <a:ext cx="0" cy="533400"/>
          </a:xfrm>
          <a:prstGeom prst="straightConnector1">
            <a:avLst/>
          </a:prstGeom>
          <a:noFill/>
          <a:ln w="19050" cap="flat" cmpd="sng">
            <a:solidFill>
              <a:schemeClr val="dk1"/>
            </a:solidFill>
            <a:prstDash val="solid"/>
            <a:miter lim="800000"/>
            <a:headEnd type="none" w="med" len="med"/>
            <a:tailEnd type="triangle" w="med" len="med"/>
          </a:ln>
        </p:spPr>
      </p:cxnSp>
      <p:pic>
        <p:nvPicPr>
          <p:cNvPr id="433" name="Google Shape;433;p26"/>
          <p:cNvPicPr preferRelativeResize="0"/>
          <p:nvPr/>
        </p:nvPicPr>
        <p:blipFill rotWithShape="1">
          <a:blip r:embed="rId4">
            <a:alphaModFix/>
          </a:blip>
          <a:srcRect/>
          <a:stretch/>
        </p:blipFill>
        <p:spPr>
          <a:xfrm>
            <a:off x="4792662" y="4267200"/>
            <a:ext cx="820737" cy="914400"/>
          </a:xfrm>
          <a:prstGeom prst="rect">
            <a:avLst/>
          </a:prstGeom>
          <a:noFill/>
          <a:ln>
            <a:noFill/>
          </a:ln>
        </p:spPr>
      </p:pic>
      <p:sp>
        <p:nvSpPr>
          <p:cNvPr id="434" name="Google Shape;434;p26"/>
          <p:cNvSpPr txBox="1"/>
          <p:nvPr/>
        </p:nvSpPr>
        <p:spPr>
          <a:xfrm>
            <a:off x="5322887" y="4495800"/>
            <a:ext cx="974725" cy="42703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Trudeau</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(Middle-man)</a:t>
            </a:r>
            <a:endParaRPr/>
          </a:p>
        </p:txBody>
      </p:sp>
      <p:sp>
        <p:nvSpPr>
          <p:cNvPr id="435" name="Google Shape;435;p26"/>
          <p:cNvSpPr/>
          <p:nvPr/>
        </p:nvSpPr>
        <p:spPr>
          <a:xfrm>
            <a:off x="4729162" y="3238500"/>
            <a:ext cx="757237" cy="609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Trudeau’s</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Message</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 public key</a:t>
            </a:r>
            <a:endParaRPr/>
          </a:p>
        </p:txBody>
      </p:sp>
      <p:sp>
        <p:nvSpPr>
          <p:cNvPr id="436" name="Google Shape;436;p26"/>
          <p:cNvSpPr/>
          <p:nvPr/>
        </p:nvSpPr>
        <p:spPr>
          <a:xfrm>
            <a:off x="6029325" y="3200400"/>
            <a:ext cx="838200" cy="6858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000"/>
              <a:buFont typeface="Arial"/>
              <a:buNone/>
            </a:pPr>
            <a:endParaRPr sz="1000" b="1" i="0" u="none">
              <a:solidFill>
                <a:srgbClr val="0000FF"/>
              </a:solidFill>
              <a:latin typeface="Arial"/>
              <a:ea typeface="Arial"/>
              <a:cs typeface="Arial"/>
              <a:sym typeface="Arial"/>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Cipher</a:t>
            </a:r>
            <a:endParaRPr/>
          </a:p>
          <a:p>
            <a:pPr marL="0" marR="0" lvl="0" indent="0" algn="l" rtl="0">
              <a:lnSpc>
                <a:spcPct val="100000"/>
              </a:lnSpc>
              <a:spcBef>
                <a:spcPts val="200"/>
              </a:spcBef>
              <a:spcAft>
                <a:spcPts val="0"/>
              </a:spcAft>
              <a:buNone/>
            </a:pPr>
            <a:endParaRPr sz="1000" b="1" i="0" u="none">
              <a:solidFill>
                <a:srgbClr val="0000FF"/>
              </a:solidFill>
              <a:latin typeface="Arial"/>
              <a:ea typeface="Arial"/>
              <a:cs typeface="Arial"/>
              <a:sym typeface="Arial"/>
            </a:endParaRPr>
          </a:p>
        </p:txBody>
      </p:sp>
      <p:cxnSp>
        <p:nvCxnSpPr>
          <p:cNvPr id="437" name="Google Shape;437;p26"/>
          <p:cNvCxnSpPr/>
          <p:nvPr/>
        </p:nvCxnSpPr>
        <p:spPr>
          <a:xfrm rot="10800000">
            <a:off x="5757862" y="3276600"/>
            <a:ext cx="0" cy="533400"/>
          </a:xfrm>
          <a:prstGeom prst="straightConnector1">
            <a:avLst/>
          </a:prstGeom>
          <a:noFill/>
          <a:ln w="19050" cap="flat" cmpd="sng">
            <a:solidFill>
              <a:schemeClr val="dk1"/>
            </a:solidFill>
            <a:prstDash val="solid"/>
            <a:miter lim="800000"/>
            <a:headEnd type="none" w="med" len="med"/>
            <a:tailEnd type="triangle" w="med" len="med"/>
          </a:ln>
        </p:spPr>
      </p:cxnSp>
      <p:sp>
        <p:nvSpPr>
          <p:cNvPr id="438" name="Google Shape;438;p26"/>
          <p:cNvSpPr txBox="1"/>
          <p:nvPr/>
        </p:nvSpPr>
        <p:spPr>
          <a:xfrm>
            <a:off x="6642100" y="5211762"/>
            <a:ext cx="830262" cy="42703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Trudeau’s </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Public Key</a:t>
            </a:r>
            <a:endParaRPr/>
          </a:p>
        </p:txBody>
      </p:sp>
      <p:graphicFrame>
        <p:nvGraphicFramePr>
          <p:cNvPr id="439" name="Google Shape;439;p26"/>
          <p:cNvGraphicFramePr/>
          <p:nvPr/>
        </p:nvGraphicFramePr>
        <p:xfrm>
          <a:off x="6229350" y="4191000"/>
          <a:ext cx="320675" cy="609600"/>
        </p:xfrm>
        <a:graphic>
          <a:graphicData uri="http://schemas.openxmlformats.org/presentationml/2006/ole">
            <mc:AlternateContent xmlns:mc="http://schemas.openxmlformats.org/markup-compatibility/2006">
              <mc:Choice xmlns:v="urn:schemas-microsoft-com:vml" Requires="v">
                <p:oleObj spid="_x0000_s3079" r:id="rId7" imgW="320675" imgH="609600" progId="MS_ClipArt_Gallery.2">
                  <p:embed/>
                </p:oleObj>
              </mc:Choice>
              <mc:Fallback>
                <p:oleObj r:id="rId7" imgW="320675" imgH="609600" progId="MS_ClipArt_Gallery.2">
                  <p:embed/>
                  <p:pic>
                    <p:nvPicPr>
                      <p:cNvPr id="439" name="Google Shape;439;p26"/>
                      <p:cNvPicPr preferRelativeResize="0"/>
                      <p:nvPr/>
                    </p:nvPicPr>
                    <p:blipFill rotWithShape="1">
                      <a:blip r:embed="rId6">
                        <a:alphaModFix/>
                      </a:blip>
                      <a:srcRect/>
                      <a:stretch/>
                    </p:blipFill>
                    <p:spPr>
                      <a:xfrm>
                        <a:off x="6229350" y="4191000"/>
                        <a:ext cx="320675" cy="609600"/>
                      </a:xfrm>
                      <a:prstGeom prst="rect">
                        <a:avLst/>
                      </a:prstGeom>
                      <a:noFill/>
                      <a:ln>
                        <a:noFill/>
                      </a:ln>
                    </p:spPr>
                  </p:pic>
                </p:oleObj>
              </mc:Fallback>
            </mc:AlternateContent>
          </a:graphicData>
        </a:graphic>
      </p:graphicFrame>
      <p:cxnSp>
        <p:nvCxnSpPr>
          <p:cNvPr id="440" name="Google Shape;440;p26"/>
          <p:cNvCxnSpPr/>
          <p:nvPr/>
        </p:nvCxnSpPr>
        <p:spPr>
          <a:xfrm rot="10800000">
            <a:off x="6394450" y="3886200"/>
            <a:ext cx="0" cy="304800"/>
          </a:xfrm>
          <a:prstGeom prst="straightConnector1">
            <a:avLst/>
          </a:prstGeom>
          <a:noFill/>
          <a:ln w="19050" cap="flat" cmpd="sng">
            <a:solidFill>
              <a:schemeClr val="dk1"/>
            </a:solidFill>
            <a:prstDash val="solid"/>
            <a:miter lim="800000"/>
            <a:headEnd type="none" w="med" len="med"/>
            <a:tailEnd type="triangle" w="med" len="med"/>
          </a:ln>
        </p:spPr>
      </p:cxnSp>
      <p:cxnSp>
        <p:nvCxnSpPr>
          <p:cNvPr id="441" name="Google Shape;441;p26"/>
          <p:cNvCxnSpPr/>
          <p:nvPr/>
        </p:nvCxnSpPr>
        <p:spPr>
          <a:xfrm rot="10800000">
            <a:off x="5108575" y="3838575"/>
            <a:ext cx="0" cy="533400"/>
          </a:xfrm>
          <a:prstGeom prst="straightConnector1">
            <a:avLst/>
          </a:prstGeom>
          <a:noFill/>
          <a:ln w="19050" cap="flat" cmpd="sng">
            <a:solidFill>
              <a:schemeClr val="dk1"/>
            </a:solidFill>
            <a:prstDash val="solid"/>
            <a:miter lim="800000"/>
            <a:headEnd type="none" w="med" len="med"/>
            <a:tailEnd type="triangle" w="med" len="med"/>
          </a:ln>
        </p:spPr>
      </p:cxnSp>
      <p:sp>
        <p:nvSpPr>
          <p:cNvPr id="442" name="Google Shape;442;p26"/>
          <p:cNvSpPr/>
          <p:nvPr/>
        </p:nvSpPr>
        <p:spPr>
          <a:xfrm>
            <a:off x="3514725" y="4419600"/>
            <a:ext cx="757237" cy="609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Bob’s</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Encrypted</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Message</a:t>
            </a:r>
            <a:endParaRPr/>
          </a:p>
        </p:txBody>
      </p:sp>
      <p:cxnSp>
        <p:nvCxnSpPr>
          <p:cNvPr id="443" name="Google Shape;443;p26"/>
          <p:cNvCxnSpPr/>
          <p:nvPr/>
        </p:nvCxnSpPr>
        <p:spPr>
          <a:xfrm rot="10800000">
            <a:off x="3243262" y="4457700"/>
            <a:ext cx="0"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444" name="Google Shape;444;p26"/>
          <p:cNvCxnSpPr/>
          <p:nvPr/>
        </p:nvCxnSpPr>
        <p:spPr>
          <a:xfrm rot="10800000">
            <a:off x="4538662" y="4457700"/>
            <a:ext cx="0" cy="533400"/>
          </a:xfrm>
          <a:prstGeom prst="straightConnector1">
            <a:avLst/>
          </a:prstGeom>
          <a:noFill/>
          <a:ln w="19050" cap="flat" cmpd="sng">
            <a:solidFill>
              <a:schemeClr val="dk1"/>
            </a:solidFill>
            <a:prstDash val="solid"/>
            <a:miter lim="800000"/>
            <a:headEnd type="none" w="med" len="med"/>
            <a:tailEnd type="triangle" w="med" len="med"/>
          </a:ln>
        </p:spPr>
      </p:cxnSp>
      <p:sp>
        <p:nvSpPr>
          <p:cNvPr id="445" name="Google Shape;445;p26"/>
          <p:cNvSpPr/>
          <p:nvPr/>
        </p:nvSpPr>
        <p:spPr>
          <a:xfrm>
            <a:off x="7400925" y="3200400"/>
            <a:ext cx="757237" cy="609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Trudeau’s</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Encrypted</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Message</a:t>
            </a:r>
            <a:endParaRPr/>
          </a:p>
        </p:txBody>
      </p:sp>
      <p:cxnSp>
        <p:nvCxnSpPr>
          <p:cNvPr id="446" name="Google Shape;446;p26"/>
          <p:cNvCxnSpPr/>
          <p:nvPr/>
        </p:nvCxnSpPr>
        <p:spPr>
          <a:xfrm rot="10800000">
            <a:off x="7129462" y="3276600"/>
            <a:ext cx="0"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447" name="Google Shape;447;p26"/>
          <p:cNvCxnSpPr/>
          <p:nvPr/>
        </p:nvCxnSpPr>
        <p:spPr>
          <a:xfrm>
            <a:off x="7777162" y="3810000"/>
            <a:ext cx="0" cy="533400"/>
          </a:xfrm>
          <a:prstGeom prst="straightConnector1">
            <a:avLst/>
          </a:prstGeom>
          <a:noFill/>
          <a:ln w="19050" cap="flat" cmpd="sng">
            <a:solidFill>
              <a:schemeClr val="dk1"/>
            </a:solidFill>
            <a:prstDash val="solid"/>
            <a:miter lim="800000"/>
            <a:headEnd type="none" w="med" len="med"/>
            <a:tailEnd type="triangle" w="med" len="med"/>
          </a:ln>
        </p:spPr>
      </p:cxnSp>
      <p:sp>
        <p:nvSpPr>
          <p:cNvPr id="448" name="Google Shape;448;p26"/>
          <p:cNvSpPr/>
          <p:nvPr/>
        </p:nvSpPr>
        <p:spPr>
          <a:xfrm>
            <a:off x="7472362" y="5791200"/>
            <a:ext cx="757237" cy="609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David’s</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Message</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 public key</a:t>
            </a:r>
            <a:endParaRPr/>
          </a:p>
        </p:txBody>
      </p:sp>
      <p:cxnSp>
        <p:nvCxnSpPr>
          <p:cNvPr id="449" name="Google Shape;449;p26"/>
          <p:cNvCxnSpPr/>
          <p:nvPr/>
        </p:nvCxnSpPr>
        <p:spPr>
          <a:xfrm>
            <a:off x="7853362" y="5153025"/>
            <a:ext cx="0" cy="533400"/>
          </a:xfrm>
          <a:prstGeom prst="straightConnector1">
            <a:avLst/>
          </a:prstGeom>
          <a:noFill/>
          <a:ln w="19050" cap="flat" cmpd="sng">
            <a:solidFill>
              <a:schemeClr val="dk1"/>
            </a:solidFill>
            <a:prstDash val="solid"/>
            <a:miter lim="800000"/>
            <a:headEnd type="none" w="med" len="med"/>
            <a:tailEnd type="triangle" w="med" len="med"/>
          </a:ln>
        </p:spPr>
      </p:cxnSp>
      <p:sp>
        <p:nvSpPr>
          <p:cNvPr id="450" name="Google Shape;450;p26"/>
          <p:cNvSpPr/>
          <p:nvPr/>
        </p:nvSpPr>
        <p:spPr>
          <a:xfrm>
            <a:off x="6100762" y="5791200"/>
            <a:ext cx="838200" cy="6858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000"/>
              <a:buFont typeface="Arial"/>
              <a:buNone/>
            </a:pPr>
            <a:endParaRPr sz="1000" b="1" i="0" u="none">
              <a:solidFill>
                <a:srgbClr val="0000FF"/>
              </a:solidFill>
              <a:latin typeface="Arial"/>
              <a:ea typeface="Arial"/>
              <a:cs typeface="Arial"/>
              <a:sym typeface="Arial"/>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Cipher</a:t>
            </a:r>
            <a:endParaRPr/>
          </a:p>
          <a:p>
            <a:pPr marL="0" marR="0" lvl="0" indent="0" algn="l" rtl="0">
              <a:lnSpc>
                <a:spcPct val="100000"/>
              </a:lnSpc>
              <a:spcBef>
                <a:spcPts val="200"/>
              </a:spcBef>
              <a:spcAft>
                <a:spcPts val="0"/>
              </a:spcAft>
              <a:buNone/>
            </a:pPr>
            <a:endParaRPr sz="1000" b="1" i="0" u="none">
              <a:solidFill>
                <a:srgbClr val="0000FF"/>
              </a:solidFill>
              <a:latin typeface="Arial"/>
              <a:ea typeface="Arial"/>
              <a:cs typeface="Arial"/>
              <a:sym typeface="Arial"/>
            </a:endParaRPr>
          </a:p>
        </p:txBody>
      </p:sp>
      <p:cxnSp>
        <p:nvCxnSpPr>
          <p:cNvPr id="451" name="Google Shape;451;p26"/>
          <p:cNvCxnSpPr/>
          <p:nvPr/>
        </p:nvCxnSpPr>
        <p:spPr>
          <a:xfrm>
            <a:off x="7205662" y="5829300"/>
            <a:ext cx="0" cy="533400"/>
          </a:xfrm>
          <a:prstGeom prst="straightConnector1">
            <a:avLst/>
          </a:prstGeom>
          <a:noFill/>
          <a:ln w="19050" cap="flat" cmpd="sng">
            <a:solidFill>
              <a:schemeClr val="dk1"/>
            </a:solidFill>
            <a:prstDash val="solid"/>
            <a:miter lim="800000"/>
            <a:headEnd type="none" w="med" len="med"/>
            <a:tailEnd type="triangle" w="med" len="med"/>
          </a:ln>
        </p:spPr>
      </p:cxnSp>
      <p:graphicFrame>
        <p:nvGraphicFramePr>
          <p:cNvPr id="452" name="Google Shape;452;p26"/>
          <p:cNvGraphicFramePr/>
          <p:nvPr/>
        </p:nvGraphicFramePr>
        <p:xfrm>
          <a:off x="6542087" y="4876800"/>
          <a:ext cx="320675" cy="609600"/>
        </p:xfrm>
        <a:graphic>
          <a:graphicData uri="http://schemas.openxmlformats.org/presentationml/2006/ole">
            <mc:AlternateContent xmlns:mc="http://schemas.openxmlformats.org/markup-compatibility/2006">
              <mc:Choice xmlns:v="urn:schemas-microsoft-com:vml" Requires="v">
                <p:oleObj spid="_x0000_s3080" r:id="rId8" imgW="320675" imgH="609600" progId="MS_ClipArt_Gallery.2">
                  <p:embed/>
                </p:oleObj>
              </mc:Choice>
              <mc:Fallback>
                <p:oleObj r:id="rId8" imgW="320675" imgH="609600" progId="MS_ClipArt_Gallery.2">
                  <p:embed/>
                  <p:pic>
                    <p:nvPicPr>
                      <p:cNvPr id="452" name="Google Shape;452;p26"/>
                      <p:cNvPicPr preferRelativeResize="0"/>
                      <p:nvPr/>
                    </p:nvPicPr>
                    <p:blipFill rotWithShape="1">
                      <a:blip r:embed="rId6">
                        <a:alphaModFix/>
                      </a:blip>
                      <a:srcRect/>
                      <a:stretch/>
                    </p:blipFill>
                    <p:spPr>
                      <a:xfrm>
                        <a:off x="6542087" y="4876800"/>
                        <a:ext cx="320675" cy="609600"/>
                      </a:xfrm>
                      <a:prstGeom prst="rect">
                        <a:avLst/>
                      </a:prstGeom>
                      <a:noFill/>
                      <a:ln>
                        <a:noFill/>
                      </a:ln>
                    </p:spPr>
                  </p:pic>
                </p:oleObj>
              </mc:Fallback>
            </mc:AlternateContent>
          </a:graphicData>
        </a:graphic>
      </p:graphicFrame>
      <p:cxnSp>
        <p:nvCxnSpPr>
          <p:cNvPr id="453" name="Google Shape;453;p26"/>
          <p:cNvCxnSpPr/>
          <p:nvPr/>
        </p:nvCxnSpPr>
        <p:spPr>
          <a:xfrm>
            <a:off x="6710362" y="5486400"/>
            <a:ext cx="0" cy="304800"/>
          </a:xfrm>
          <a:prstGeom prst="straightConnector1">
            <a:avLst/>
          </a:prstGeom>
          <a:noFill/>
          <a:ln w="19050" cap="flat" cmpd="sng">
            <a:solidFill>
              <a:schemeClr val="dk1"/>
            </a:solidFill>
            <a:prstDash val="solid"/>
            <a:miter lim="800000"/>
            <a:headEnd type="none" w="med" len="med"/>
            <a:tailEnd type="triangle" w="med" len="med"/>
          </a:ln>
        </p:spPr>
      </p:cxnSp>
      <p:sp>
        <p:nvSpPr>
          <p:cNvPr id="454" name="Google Shape;454;p26"/>
          <p:cNvSpPr/>
          <p:nvPr/>
        </p:nvSpPr>
        <p:spPr>
          <a:xfrm>
            <a:off x="4805362" y="5857875"/>
            <a:ext cx="757237" cy="609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Trudeau’s</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Encrypted</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Message</a:t>
            </a:r>
            <a:endParaRPr/>
          </a:p>
        </p:txBody>
      </p:sp>
      <p:cxnSp>
        <p:nvCxnSpPr>
          <p:cNvPr id="455" name="Google Shape;455;p26"/>
          <p:cNvCxnSpPr/>
          <p:nvPr/>
        </p:nvCxnSpPr>
        <p:spPr>
          <a:xfrm>
            <a:off x="5834062" y="5905500"/>
            <a:ext cx="0"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456" name="Google Shape;456;p26"/>
          <p:cNvCxnSpPr/>
          <p:nvPr/>
        </p:nvCxnSpPr>
        <p:spPr>
          <a:xfrm rot="10800000">
            <a:off x="5186362" y="5143500"/>
            <a:ext cx="0" cy="714375"/>
          </a:xfrm>
          <a:prstGeom prst="straightConnector1">
            <a:avLst/>
          </a:prstGeom>
          <a:noFill/>
          <a:ln w="19050" cap="flat" cmpd="sng">
            <a:solidFill>
              <a:schemeClr val="dk1"/>
            </a:solidFill>
            <a:prstDash val="solid"/>
            <a:miter lim="800000"/>
            <a:headEnd type="none" w="med" len="med"/>
            <a:tailEnd type="triangle" w="med" len="med"/>
          </a:ln>
        </p:spPr>
      </p:cxnSp>
      <p:sp>
        <p:nvSpPr>
          <p:cNvPr id="457" name="Google Shape;457;p26"/>
          <p:cNvSpPr txBox="1"/>
          <p:nvPr/>
        </p:nvSpPr>
        <p:spPr>
          <a:xfrm>
            <a:off x="3065462" y="5211762"/>
            <a:ext cx="830262" cy="42703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Bob’s </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Public Key</a:t>
            </a:r>
            <a:endParaRPr/>
          </a:p>
        </p:txBody>
      </p:sp>
      <p:sp>
        <p:nvSpPr>
          <p:cNvPr id="458" name="Google Shape;458;p26"/>
          <p:cNvSpPr/>
          <p:nvPr/>
        </p:nvSpPr>
        <p:spPr>
          <a:xfrm>
            <a:off x="3895725" y="5791200"/>
            <a:ext cx="757237" cy="609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800"/>
              <a:buFont typeface="Arial"/>
              <a:buNone/>
            </a:pPr>
            <a:r>
              <a:rPr lang="en-US" sz="800" b="1" i="0" u="none">
                <a:solidFill>
                  <a:srgbClr val="0000FF"/>
                </a:solidFill>
                <a:latin typeface="Arial"/>
                <a:ea typeface="Arial"/>
                <a:cs typeface="Arial"/>
                <a:sym typeface="Arial"/>
              </a:rPr>
              <a:t>Trudeau’s</a:t>
            </a:r>
            <a:endParaRPr/>
          </a:p>
          <a:p>
            <a:pPr marL="0" marR="0" lvl="0" indent="0" algn="ctr" rtl="0">
              <a:lnSpc>
                <a:spcPct val="100000"/>
              </a:lnSpc>
              <a:spcBef>
                <a:spcPts val="160"/>
              </a:spcBef>
              <a:spcAft>
                <a:spcPts val="0"/>
              </a:spcAft>
              <a:buClr>
                <a:srgbClr val="0000FF"/>
              </a:buClr>
              <a:buSzPts val="800"/>
              <a:buFont typeface="Arial"/>
              <a:buNone/>
            </a:pPr>
            <a:r>
              <a:rPr lang="en-US" sz="800" b="1" i="0" u="none">
                <a:solidFill>
                  <a:srgbClr val="0000FF"/>
                </a:solidFill>
                <a:latin typeface="Arial"/>
                <a:ea typeface="Arial"/>
                <a:cs typeface="Arial"/>
                <a:sym typeface="Arial"/>
              </a:rPr>
              <a:t>New Message</a:t>
            </a:r>
            <a:endParaRPr/>
          </a:p>
          <a:p>
            <a:pPr marL="0" marR="0" lvl="0" indent="0" algn="ctr" rtl="0">
              <a:lnSpc>
                <a:spcPct val="100000"/>
              </a:lnSpc>
              <a:spcBef>
                <a:spcPts val="160"/>
              </a:spcBef>
              <a:spcAft>
                <a:spcPts val="0"/>
              </a:spcAft>
              <a:buClr>
                <a:srgbClr val="0000FF"/>
              </a:buClr>
              <a:buSzPts val="800"/>
              <a:buFont typeface="Arial"/>
              <a:buNone/>
            </a:pPr>
            <a:r>
              <a:rPr lang="en-US" sz="800" b="1" i="0" u="none">
                <a:solidFill>
                  <a:srgbClr val="0000FF"/>
                </a:solidFill>
                <a:latin typeface="Arial"/>
                <a:ea typeface="Arial"/>
                <a:cs typeface="Arial"/>
                <a:sym typeface="Arial"/>
              </a:rPr>
              <a:t>+ public key</a:t>
            </a:r>
            <a:endParaRPr/>
          </a:p>
        </p:txBody>
      </p:sp>
      <p:cxnSp>
        <p:nvCxnSpPr>
          <p:cNvPr id="459" name="Google Shape;459;p26"/>
          <p:cNvCxnSpPr/>
          <p:nvPr/>
        </p:nvCxnSpPr>
        <p:spPr>
          <a:xfrm>
            <a:off x="4500562" y="5029200"/>
            <a:ext cx="0" cy="762000"/>
          </a:xfrm>
          <a:prstGeom prst="straightConnector1">
            <a:avLst/>
          </a:prstGeom>
          <a:noFill/>
          <a:ln w="19050" cap="flat" cmpd="sng">
            <a:solidFill>
              <a:schemeClr val="dk1"/>
            </a:solidFill>
            <a:prstDash val="solid"/>
            <a:miter lim="800000"/>
            <a:headEnd type="none" w="med" len="med"/>
            <a:tailEnd type="triangle" w="med" len="med"/>
          </a:ln>
        </p:spPr>
      </p:cxnSp>
      <p:sp>
        <p:nvSpPr>
          <p:cNvPr id="460" name="Google Shape;460;p26"/>
          <p:cNvSpPr/>
          <p:nvPr/>
        </p:nvSpPr>
        <p:spPr>
          <a:xfrm>
            <a:off x="2524125" y="5791200"/>
            <a:ext cx="838200" cy="6858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000"/>
              <a:buFont typeface="Arial"/>
              <a:buNone/>
            </a:pPr>
            <a:endParaRPr sz="1000" b="1" i="0" u="none">
              <a:solidFill>
                <a:srgbClr val="0000FF"/>
              </a:solidFill>
              <a:latin typeface="Arial"/>
              <a:ea typeface="Arial"/>
              <a:cs typeface="Arial"/>
              <a:sym typeface="Arial"/>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Cipher</a:t>
            </a:r>
            <a:endParaRPr/>
          </a:p>
          <a:p>
            <a:pPr marL="0" marR="0" lvl="0" indent="0" algn="l" rtl="0">
              <a:lnSpc>
                <a:spcPct val="100000"/>
              </a:lnSpc>
              <a:spcBef>
                <a:spcPts val="200"/>
              </a:spcBef>
              <a:spcAft>
                <a:spcPts val="0"/>
              </a:spcAft>
              <a:buNone/>
            </a:pPr>
            <a:endParaRPr sz="1000" b="1" i="0" u="none">
              <a:solidFill>
                <a:srgbClr val="0000FF"/>
              </a:solidFill>
              <a:latin typeface="Arial"/>
              <a:ea typeface="Arial"/>
              <a:cs typeface="Arial"/>
              <a:sym typeface="Arial"/>
            </a:endParaRPr>
          </a:p>
        </p:txBody>
      </p:sp>
      <p:cxnSp>
        <p:nvCxnSpPr>
          <p:cNvPr id="461" name="Google Shape;461;p26"/>
          <p:cNvCxnSpPr/>
          <p:nvPr/>
        </p:nvCxnSpPr>
        <p:spPr>
          <a:xfrm>
            <a:off x="3629025" y="5829300"/>
            <a:ext cx="0" cy="533400"/>
          </a:xfrm>
          <a:prstGeom prst="straightConnector1">
            <a:avLst/>
          </a:prstGeom>
          <a:noFill/>
          <a:ln w="19050" cap="flat" cmpd="sng">
            <a:solidFill>
              <a:schemeClr val="dk1"/>
            </a:solidFill>
            <a:prstDash val="solid"/>
            <a:miter lim="800000"/>
            <a:headEnd type="none" w="med" len="med"/>
            <a:tailEnd type="triangle" w="med" len="med"/>
          </a:ln>
        </p:spPr>
      </p:cxnSp>
      <p:graphicFrame>
        <p:nvGraphicFramePr>
          <p:cNvPr id="462" name="Google Shape;462;p26"/>
          <p:cNvGraphicFramePr/>
          <p:nvPr/>
        </p:nvGraphicFramePr>
        <p:xfrm>
          <a:off x="2960687" y="4876800"/>
          <a:ext cx="320675" cy="609600"/>
        </p:xfrm>
        <a:graphic>
          <a:graphicData uri="http://schemas.openxmlformats.org/presentationml/2006/ole">
            <mc:AlternateContent xmlns:mc="http://schemas.openxmlformats.org/markup-compatibility/2006">
              <mc:Choice xmlns:v="urn:schemas-microsoft-com:vml" Requires="v">
                <p:oleObj spid="_x0000_s3081" r:id="rId9" imgW="320675" imgH="609600" progId="MS_ClipArt_Gallery.2">
                  <p:embed/>
                </p:oleObj>
              </mc:Choice>
              <mc:Fallback>
                <p:oleObj r:id="rId9" imgW="320675" imgH="609600" progId="MS_ClipArt_Gallery.2">
                  <p:embed/>
                  <p:pic>
                    <p:nvPicPr>
                      <p:cNvPr id="462" name="Google Shape;462;p26"/>
                      <p:cNvPicPr preferRelativeResize="0"/>
                      <p:nvPr/>
                    </p:nvPicPr>
                    <p:blipFill rotWithShape="1">
                      <a:blip r:embed="rId6">
                        <a:alphaModFix/>
                      </a:blip>
                      <a:srcRect/>
                      <a:stretch/>
                    </p:blipFill>
                    <p:spPr>
                      <a:xfrm>
                        <a:off x="2960687" y="4876800"/>
                        <a:ext cx="320675" cy="609600"/>
                      </a:xfrm>
                      <a:prstGeom prst="rect">
                        <a:avLst/>
                      </a:prstGeom>
                      <a:noFill/>
                      <a:ln>
                        <a:noFill/>
                      </a:ln>
                    </p:spPr>
                  </p:pic>
                </p:oleObj>
              </mc:Fallback>
            </mc:AlternateContent>
          </a:graphicData>
        </a:graphic>
      </p:graphicFrame>
      <p:cxnSp>
        <p:nvCxnSpPr>
          <p:cNvPr id="463" name="Google Shape;463;p26"/>
          <p:cNvCxnSpPr/>
          <p:nvPr/>
        </p:nvCxnSpPr>
        <p:spPr>
          <a:xfrm>
            <a:off x="3133725" y="5486400"/>
            <a:ext cx="0" cy="304800"/>
          </a:xfrm>
          <a:prstGeom prst="straightConnector1">
            <a:avLst/>
          </a:prstGeom>
          <a:noFill/>
          <a:ln w="19050" cap="flat" cmpd="sng">
            <a:solidFill>
              <a:schemeClr val="dk1"/>
            </a:solidFill>
            <a:prstDash val="solid"/>
            <a:miter lim="800000"/>
            <a:headEnd type="none" w="med" len="med"/>
            <a:tailEnd type="triangle" w="med" len="med"/>
          </a:ln>
        </p:spPr>
      </p:cxnSp>
      <p:sp>
        <p:nvSpPr>
          <p:cNvPr id="464" name="Google Shape;464;p26"/>
          <p:cNvSpPr/>
          <p:nvPr/>
        </p:nvSpPr>
        <p:spPr>
          <a:xfrm>
            <a:off x="1228725" y="5867400"/>
            <a:ext cx="757237" cy="609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Trudeau’s</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Encrypted</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Message</a:t>
            </a:r>
            <a:endParaRPr/>
          </a:p>
        </p:txBody>
      </p:sp>
      <p:cxnSp>
        <p:nvCxnSpPr>
          <p:cNvPr id="465" name="Google Shape;465;p26"/>
          <p:cNvCxnSpPr/>
          <p:nvPr/>
        </p:nvCxnSpPr>
        <p:spPr>
          <a:xfrm>
            <a:off x="2257425" y="5905500"/>
            <a:ext cx="0"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466" name="Google Shape;466;p26"/>
          <p:cNvCxnSpPr/>
          <p:nvPr/>
        </p:nvCxnSpPr>
        <p:spPr>
          <a:xfrm rot="10800000">
            <a:off x="614362" y="3848100"/>
            <a:ext cx="0" cy="2324100"/>
          </a:xfrm>
          <a:prstGeom prst="straightConnector1">
            <a:avLst/>
          </a:prstGeom>
          <a:noFill/>
          <a:ln w="19050" cap="flat" cmpd="sng">
            <a:solidFill>
              <a:schemeClr val="dk1"/>
            </a:solidFill>
            <a:prstDash val="solid"/>
            <a:miter lim="800000"/>
            <a:headEnd type="none" w="med" len="med"/>
            <a:tailEnd type="triangle" w="med" len="med"/>
          </a:ln>
        </p:spPr>
      </p:cxnSp>
      <p:cxnSp>
        <p:nvCxnSpPr>
          <p:cNvPr id="467" name="Google Shape;467;p26"/>
          <p:cNvCxnSpPr/>
          <p:nvPr/>
        </p:nvCxnSpPr>
        <p:spPr>
          <a:xfrm>
            <a:off x="4500562" y="5029200"/>
            <a:ext cx="304800" cy="0"/>
          </a:xfrm>
          <a:prstGeom prst="straightConnector1">
            <a:avLst/>
          </a:prstGeom>
          <a:noFill/>
          <a:ln w="19050" cap="flat" cmpd="sng">
            <a:solidFill>
              <a:schemeClr val="dk1"/>
            </a:solidFill>
            <a:prstDash val="solid"/>
            <a:miter lim="800000"/>
            <a:headEnd type="none" w="med" len="med"/>
            <a:tailEnd type="none" w="med" len="med"/>
          </a:ln>
        </p:spPr>
      </p:cxnSp>
      <p:cxnSp>
        <p:nvCxnSpPr>
          <p:cNvPr id="468" name="Google Shape;468;p26"/>
          <p:cNvCxnSpPr/>
          <p:nvPr/>
        </p:nvCxnSpPr>
        <p:spPr>
          <a:xfrm>
            <a:off x="614362" y="6172200"/>
            <a:ext cx="609600" cy="0"/>
          </a:xfrm>
          <a:prstGeom prst="straightConnector1">
            <a:avLst/>
          </a:prstGeom>
          <a:noFill/>
          <a:ln w="19050" cap="flat" cmpd="sng">
            <a:solidFill>
              <a:schemeClr val="dk1"/>
            </a:solidFill>
            <a:prstDash val="solid"/>
            <a:miter lim="800000"/>
            <a:headEnd type="none" w="med" len="med"/>
            <a:tailEnd type="none" w="med" len="med"/>
          </a:ln>
        </p:spPr>
      </p:cxnSp>
      <p:sp>
        <p:nvSpPr>
          <p:cNvPr id="469" name="Google Shape;469;p26"/>
          <p:cNvSpPr txBox="1"/>
          <p:nvPr/>
        </p:nvSpPr>
        <p:spPr>
          <a:xfrm>
            <a:off x="6413500" y="4267200"/>
            <a:ext cx="830262" cy="427037"/>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David’s </a:t>
            </a:r>
            <a:endParaRPr/>
          </a:p>
          <a:p>
            <a:pPr marL="0" marR="0" lvl="0" indent="0" algn="ctr"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Public Key</a:t>
            </a:r>
            <a:endParaRPr/>
          </a:p>
        </p:txBody>
      </p:sp>
    </p:spTree>
  </p:cSld>
  <p:clrMapOvr>
    <a:masterClrMapping/>
  </p:clrMapOvr>
  <p:transition spd="slow">
    <p:fade thruBlk="1"/>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474"/>
        <p:cNvGrpSpPr/>
        <p:nvPr/>
      </p:nvGrpSpPr>
      <p:grpSpPr>
        <a:xfrm>
          <a:off x="0" y="0"/>
          <a:ext cx="0" cy="0"/>
          <a:chOff x="0" y="0"/>
          <a:chExt cx="0" cy="0"/>
        </a:xfrm>
      </p:grpSpPr>
      <p:sp>
        <p:nvSpPr>
          <p:cNvPr id="475" name="Google Shape;475;p27"/>
          <p:cNvSpPr txBox="1">
            <a:spLocks noGrp="1"/>
          </p:cNvSpPr>
          <p:nvPr>
            <p:ph type="body" idx="1"/>
          </p:nvPr>
        </p:nvSpPr>
        <p:spPr>
          <a:xfrm>
            <a:off x="685800" y="1143000"/>
            <a:ext cx="8839200" cy="15240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Used to improve efficiency</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Symmetric key is used for encrypting data</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Asymmetric key is used for encrypting the symmetric key</a:t>
            </a:r>
            <a:endParaRPr/>
          </a:p>
        </p:txBody>
      </p:sp>
      <p:sp>
        <p:nvSpPr>
          <p:cNvPr id="476" name="Google Shape;476;p27"/>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477" name="Google Shape;477;p27"/>
          <p:cNvSpPr txBox="1"/>
          <p:nvPr/>
        </p:nvSpPr>
        <p:spPr>
          <a:xfrm>
            <a:off x="8382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Asymmetric Encryption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Session-Key Encryption</a:t>
            </a:r>
            <a:endParaRPr/>
          </a:p>
        </p:txBody>
      </p:sp>
      <p:sp>
        <p:nvSpPr>
          <p:cNvPr id="478" name="Google Shape;478;p27"/>
          <p:cNvSpPr/>
          <p:nvPr/>
        </p:nvSpPr>
        <p:spPr>
          <a:xfrm>
            <a:off x="827087" y="2552700"/>
            <a:ext cx="9144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Plain Text</a:t>
            </a:r>
            <a:endParaRPr/>
          </a:p>
        </p:txBody>
      </p:sp>
      <p:sp>
        <p:nvSpPr>
          <p:cNvPr id="479" name="Google Shape;479;p27"/>
          <p:cNvSpPr/>
          <p:nvPr/>
        </p:nvSpPr>
        <p:spPr>
          <a:xfrm>
            <a:off x="2286000" y="2514600"/>
            <a:ext cx="1143000" cy="10668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Cipher</a:t>
            </a:r>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(DES)</a:t>
            </a:r>
            <a:endParaRPr/>
          </a:p>
          <a:p>
            <a:pPr marL="0" marR="0" lvl="0" indent="0" algn="l" rtl="0">
              <a:lnSpc>
                <a:spcPct val="100000"/>
              </a:lnSpc>
              <a:spcBef>
                <a:spcPts val="240"/>
              </a:spcBef>
              <a:spcAft>
                <a:spcPts val="0"/>
              </a:spcAft>
              <a:buNone/>
            </a:pPr>
            <a:endParaRPr sz="1200" b="1" i="0" u="none">
              <a:solidFill>
                <a:srgbClr val="0000FF"/>
              </a:solidFill>
              <a:latin typeface="Arial"/>
              <a:ea typeface="Arial"/>
              <a:cs typeface="Arial"/>
              <a:sym typeface="Arial"/>
            </a:endParaRPr>
          </a:p>
        </p:txBody>
      </p:sp>
      <p:cxnSp>
        <p:nvCxnSpPr>
          <p:cNvPr id="480" name="Google Shape;480;p27"/>
          <p:cNvCxnSpPr/>
          <p:nvPr/>
        </p:nvCxnSpPr>
        <p:spPr>
          <a:xfrm rot="10800000" flipH="1">
            <a:off x="2789237" y="3581400"/>
            <a:ext cx="1587"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481" name="Google Shape;481;p27"/>
          <p:cNvCxnSpPr/>
          <p:nvPr/>
        </p:nvCxnSpPr>
        <p:spPr>
          <a:xfrm rot="-5400000">
            <a:off x="2007393" y="2782093"/>
            <a:ext cx="1587"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482" name="Google Shape;482;p27"/>
          <p:cNvCxnSpPr/>
          <p:nvPr/>
        </p:nvCxnSpPr>
        <p:spPr>
          <a:xfrm rot="-5400000">
            <a:off x="4456906" y="2020093"/>
            <a:ext cx="1587" cy="2057400"/>
          </a:xfrm>
          <a:prstGeom prst="straightConnector1">
            <a:avLst/>
          </a:prstGeom>
          <a:noFill/>
          <a:ln w="19050" cap="flat" cmpd="sng">
            <a:solidFill>
              <a:schemeClr val="dk1"/>
            </a:solidFill>
            <a:prstDash val="solid"/>
            <a:miter lim="800000"/>
            <a:headEnd type="none" w="med" len="med"/>
            <a:tailEnd type="triangle" w="med" len="med"/>
          </a:ln>
        </p:spPr>
      </p:cxnSp>
      <p:sp>
        <p:nvSpPr>
          <p:cNvPr id="483" name="Google Shape;483;p27"/>
          <p:cNvSpPr txBox="1"/>
          <p:nvPr/>
        </p:nvSpPr>
        <p:spPr>
          <a:xfrm>
            <a:off x="2168525" y="4876800"/>
            <a:ext cx="1238250"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400"/>
              <a:buFont typeface="Arial"/>
              <a:buNone/>
            </a:pPr>
            <a:r>
              <a:rPr lang="en-US" sz="1400" b="1" i="0" u="none">
                <a:solidFill>
                  <a:srgbClr val="0000FF"/>
                </a:solidFill>
                <a:latin typeface="Arial"/>
                <a:ea typeface="Arial"/>
                <a:cs typeface="Arial"/>
                <a:sym typeface="Arial"/>
              </a:rPr>
              <a:t>Session Key</a:t>
            </a:r>
            <a:endParaRPr/>
          </a:p>
        </p:txBody>
      </p:sp>
      <p:cxnSp>
        <p:nvCxnSpPr>
          <p:cNvPr id="484" name="Google Shape;484;p27"/>
          <p:cNvCxnSpPr/>
          <p:nvPr/>
        </p:nvCxnSpPr>
        <p:spPr>
          <a:xfrm rot="-5400000">
            <a:off x="5218906" y="4306093"/>
            <a:ext cx="1587"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485" name="Google Shape;485;p27"/>
          <p:cNvCxnSpPr/>
          <p:nvPr/>
        </p:nvCxnSpPr>
        <p:spPr>
          <a:xfrm rot="-5400000">
            <a:off x="3539331" y="4306093"/>
            <a:ext cx="1587"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486" name="Google Shape;486;p27"/>
          <p:cNvCxnSpPr/>
          <p:nvPr/>
        </p:nvCxnSpPr>
        <p:spPr>
          <a:xfrm rot="10800000" flipH="1">
            <a:off x="4348162" y="5105400"/>
            <a:ext cx="1587" cy="533400"/>
          </a:xfrm>
          <a:prstGeom prst="straightConnector1">
            <a:avLst/>
          </a:prstGeom>
          <a:noFill/>
          <a:ln w="19050" cap="flat" cmpd="sng">
            <a:solidFill>
              <a:schemeClr val="dk1"/>
            </a:solidFill>
            <a:prstDash val="solid"/>
            <a:miter lim="800000"/>
            <a:headEnd type="none" w="med" len="med"/>
            <a:tailEnd type="triangle" w="med" len="med"/>
          </a:ln>
        </p:spPr>
      </p:cxnSp>
      <p:sp>
        <p:nvSpPr>
          <p:cNvPr id="487" name="Google Shape;487;p27"/>
          <p:cNvSpPr txBox="1"/>
          <p:nvPr/>
        </p:nvSpPr>
        <p:spPr>
          <a:xfrm>
            <a:off x="3276600" y="6324600"/>
            <a:ext cx="2084387"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400"/>
              <a:buFont typeface="Arial"/>
              <a:buNone/>
            </a:pPr>
            <a:r>
              <a:rPr lang="en-US" sz="1400" b="1" i="0" u="none">
                <a:solidFill>
                  <a:srgbClr val="0000FF"/>
                </a:solidFill>
                <a:latin typeface="Arial"/>
                <a:ea typeface="Arial"/>
                <a:cs typeface="Arial"/>
                <a:sym typeface="Arial"/>
              </a:rPr>
              <a:t>Recipient’s Public Key</a:t>
            </a:r>
            <a:endParaRPr/>
          </a:p>
        </p:txBody>
      </p:sp>
      <p:sp>
        <p:nvSpPr>
          <p:cNvPr id="488" name="Google Shape;488;p27"/>
          <p:cNvSpPr/>
          <p:nvPr/>
        </p:nvSpPr>
        <p:spPr>
          <a:xfrm>
            <a:off x="5486400" y="2552700"/>
            <a:ext cx="9144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Cipher Text</a:t>
            </a:r>
            <a:endParaRPr/>
          </a:p>
        </p:txBody>
      </p:sp>
      <p:sp>
        <p:nvSpPr>
          <p:cNvPr id="489" name="Google Shape;489;p27"/>
          <p:cNvSpPr/>
          <p:nvPr/>
        </p:nvSpPr>
        <p:spPr>
          <a:xfrm>
            <a:off x="5486400" y="4076700"/>
            <a:ext cx="9144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Encrypted</a:t>
            </a:r>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Key</a:t>
            </a:r>
            <a:endParaRPr/>
          </a:p>
        </p:txBody>
      </p:sp>
      <p:sp>
        <p:nvSpPr>
          <p:cNvPr id="490" name="Google Shape;490;p27"/>
          <p:cNvSpPr/>
          <p:nvPr/>
        </p:nvSpPr>
        <p:spPr>
          <a:xfrm>
            <a:off x="3810000" y="4038600"/>
            <a:ext cx="1143000" cy="10668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Cipher</a:t>
            </a:r>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(RSA)</a:t>
            </a:r>
            <a:endParaRPr/>
          </a:p>
          <a:p>
            <a:pPr marL="0" marR="0" lvl="0" indent="0" algn="l" rtl="0">
              <a:lnSpc>
                <a:spcPct val="100000"/>
              </a:lnSpc>
              <a:spcBef>
                <a:spcPts val="240"/>
              </a:spcBef>
              <a:spcAft>
                <a:spcPts val="0"/>
              </a:spcAft>
              <a:buNone/>
            </a:pPr>
            <a:endParaRPr sz="1200" b="1" i="0" u="none">
              <a:solidFill>
                <a:srgbClr val="0000FF"/>
              </a:solidFill>
              <a:latin typeface="Arial"/>
              <a:ea typeface="Arial"/>
              <a:cs typeface="Arial"/>
              <a:sym typeface="Arial"/>
            </a:endParaRPr>
          </a:p>
        </p:txBody>
      </p:sp>
      <p:grpSp>
        <p:nvGrpSpPr>
          <p:cNvPr id="491" name="Google Shape;491;p27"/>
          <p:cNvGrpSpPr/>
          <p:nvPr/>
        </p:nvGrpSpPr>
        <p:grpSpPr>
          <a:xfrm>
            <a:off x="2349500" y="4114800"/>
            <a:ext cx="923925" cy="762000"/>
            <a:chOff x="1458" y="2544"/>
            <a:chExt cx="582" cy="648"/>
          </a:xfrm>
        </p:grpSpPr>
        <p:graphicFrame>
          <p:nvGraphicFramePr>
            <p:cNvPr id="492" name="Google Shape;492;p27"/>
            <p:cNvGraphicFramePr/>
            <p:nvPr/>
          </p:nvGraphicFramePr>
          <p:xfrm>
            <a:off x="1618" y="2592"/>
            <a:ext cx="278" cy="528"/>
          </p:xfrm>
          <a:graphic>
            <a:graphicData uri="http://schemas.openxmlformats.org/presentationml/2006/ole">
              <mc:AlternateContent xmlns:mc="http://schemas.openxmlformats.org/markup-compatibility/2006">
                <mc:Choice xmlns:v="urn:schemas-microsoft-com:vml" Requires="v">
                  <p:oleObj spid="_x0000_s4100" r:id="rId4" imgW="278" imgH="528" progId="MS_ClipArt_Gallery.2">
                    <p:embed/>
                  </p:oleObj>
                </mc:Choice>
                <mc:Fallback>
                  <p:oleObj r:id="rId4" imgW="278" imgH="528" progId="MS_ClipArt_Gallery.2">
                    <p:embed/>
                    <p:pic>
                      <p:nvPicPr>
                        <p:cNvPr id="492" name="Google Shape;492;p27"/>
                        <p:cNvPicPr preferRelativeResize="0"/>
                        <p:nvPr/>
                      </p:nvPicPr>
                      <p:blipFill rotWithShape="1">
                        <a:blip r:embed="rId5">
                          <a:alphaModFix/>
                        </a:blip>
                        <a:srcRect/>
                        <a:stretch/>
                      </p:blipFill>
                      <p:spPr>
                        <a:xfrm>
                          <a:off x="1618" y="2592"/>
                          <a:ext cx="278" cy="528"/>
                        </a:xfrm>
                        <a:prstGeom prst="rect">
                          <a:avLst/>
                        </a:prstGeom>
                        <a:noFill/>
                        <a:ln>
                          <a:noFill/>
                        </a:ln>
                      </p:spPr>
                    </p:pic>
                  </p:oleObj>
                </mc:Fallback>
              </mc:AlternateContent>
            </a:graphicData>
          </a:graphic>
        </p:graphicFrame>
        <p:sp>
          <p:nvSpPr>
            <p:cNvPr id="493" name="Google Shape;493;p27"/>
            <p:cNvSpPr txBox="1"/>
            <p:nvPr/>
          </p:nvSpPr>
          <p:spPr>
            <a:xfrm>
              <a:off x="1458" y="2544"/>
              <a:ext cx="582" cy="648"/>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grpSp>
      <p:grpSp>
        <p:nvGrpSpPr>
          <p:cNvPr id="494" name="Google Shape;494;p27"/>
          <p:cNvGrpSpPr/>
          <p:nvPr/>
        </p:nvGrpSpPr>
        <p:grpSpPr>
          <a:xfrm>
            <a:off x="3876675" y="5638800"/>
            <a:ext cx="923925" cy="685800"/>
            <a:chOff x="2562" y="3504"/>
            <a:chExt cx="582" cy="648"/>
          </a:xfrm>
        </p:grpSpPr>
        <p:graphicFrame>
          <p:nvGraphicFramePr>
            <p:cNvPr id="495" name="Google Shape;495;p27"/>
            <p:cNvGraphicFramePr/>
            <p:nvPr/>
          </p:nvGraphicFramePr>
          <p:xfrm>
            <a:off x="2720" y="3552"/>
            <a:ext cx="278" cy="528"/>
          </p:xfrm>
          <a:graphic>
            <a:graphicData uri="http://schemas.openxmlformats.org/presentationml/2006/ole">
              <mc:AlternateContent xmlns:mc="http://schemas.openxmlformats.org/markup-compatibility/2006">
                <mc:Choice xmlns:v="urn:schemas-microsoft-com:vml" Requires="v">
                  <p:oleObj spid="_x0000_s4101" r:id="rId6" imgW="278" imgH="528" progId="MS_ClipArt_Gallery.2">
                    <p:embed/>
                  </p:oleObj>
                </mc:Choice>
                <mc:Fallback>
                  <p:oleObj r:id="rId6" imgW="278" imgH="528" progId="MS_ClipArt_Gallery.2">
                    <p:embed/>
                    <p:pic>
                      <p:nvPicPr>
                        <p:cNvPr id="495" name="Google Shape;495;p27"/>
                        <p:cNvPicPr preferRelativeResize="0"/>
                        <p:nvPr/>
                      </p:nvPicPr>
                      <p:blipFill rotWithShape="1">
                        <a:blip r:embed="rId7">
                          <a:alphaModFix/>
                        </a:blip>
                        <a:srcRect/>
                        <a:stretch/>
                      </p:blipFill>
                      <p:spPr>
                        <a:xfrm>
                          <a:off x="2720" y="3552"/>
                          <a:ext cx="278" cy="528"/>
                        </a:xfrm>
                        <a:prstGeom prst="rect">
                          <a:avLst/>
                        </a:prstGeom>
                        <a:noFill/>
                        <a:ln>
                          <a:noFill/>
                        </a:ln>
                      </p:spPr>
                    </p:pic>
                  </p:oleObj>
                </mc:Fallback>
              </mc:AlternateContent>
            </a:graphicData>
          </a:graphic>
        </p:graphicFrame>
        <p:sp>
          <p:nvSpPr>
            <p:cNvPr id="496" name="Google Shape;496;p27"/>
            <p:cNvSpPr txBox="1"/>
            <p:nvPr/>
          </p:nvSpPr>
          <p:spPr>
            <a:xfrm>
              <a:off x="2562" y="3504"/>
              <a:ext cx="582" cy="648"/>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grpSp>
      <p:cxnSp>
        <p:nvCxnSpPr>
          <p:cNvPr id="497" name="Google Shape;497;p27"/>
          <p:cNvCxnSpPr/>
          <p:nvPr/>
        </p:nvCxnSpPr>
        <p:spPr>
          <a:xfrm>
            <a:off x="6400800" y="4572000"/>
            <a:ext cx="685800" cy="1587"/>
          </a:xfrm>
          <a:prstGeom prst="straightConnector1">
            <a:avLst/>
          </a:prstGeom>
          <a:noFill/>
          <a:ln w="19050" cap="flat" cmpd="sng">
            <a:solidFill>
              <a:schemeClr val="dk1"/>
            </a:solidFill>
            <a:prstDash val="solid"/>
            <a:miter lim="800000"/>
            <a:headEnd type="none" w="med" len="med"/>
            <a:tailEnd type="none" w="med" len="med"/>
          </a:ln>
        </p:spPr>
      </p:cxnSp>
      <p:cxnSp>
        <p:nvCxnSpPr>
          <p:cNvPr id="498" name="Google Shape;498;p27"/>
          <p:cNvCxnSpPr/>
          <p:nvPr/>
        </p:nvCxnSpPr>
        <p:spPr>
          <a:xfrm>
            <a:off x="6400800" y="3048000"/>
            <a:ext cx="685800" cy="1587"/>
          </a:xfrm>
          <a:prstGeom prst="straightConnector1">
            <a:avLst/>
          </a:prstGeom>
          <a:noFill/>
          <a:ln w="19050" cap="flat" cmpd="sng">
            <a:solidFill>
              <a:schemeClr val="dk1"/>
            </a:solidFill>
            <a:prstDash val="solid"/>
            <a:miter lim="800000"/>
            <a:headEnd type="none" w="med" len="med"/>
            <a:tailEnd type="none" w="med" len="med"/>
          </a:ln>
        </p:spPr>
      </p:cxnSp>
      <p:cxnSp>
        <p:nvCxnSpPr>
          <p:cNvPr id="499" name="Google Shape;499;p27"/>
          <p:cNvCxnSpPr/>
          <p:nvPr/>
        </p:nvCxnSpPr>
        <p:spPr>
          <a:xfrm rot="10800000" flipH="1">
            <a:off x="7086600" y="4038600"/>
            <a:ext cx="1587"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500" name="Google Shape;500;p27"/>
          <p:cNvCxnSpPr/>
          <p:nvPr/>
        </p:nvCxnSpPr>
        <p:spPr>
          <a:xfrm>
            <a:off x="7086600" y="3048000"/>
            <a:ext cx="1587" cy="533400"/>
          </a:xfrm>
          <a:prstGeom prst="straightConnector1">
            <a:avLst/>
          </a:prstGeom>
          <a:noFill/>
          <a:ln w="19050" cap="flat" cmpd="sng">
            <a:solidFill>
              <a:schemeClr val="dk1"/>
            </a:solidFill>
            <a:prstDash val="solid"/>
            <a:miter lim="800000"/>
            <a:headEnd type="none" w="med" len="med"/>
            <a:tailEnd type="triangle" w="med" len="med"/>
          </a:ln>
        </p:spPr>
      </p:cxnSp>
      <p:sp>
        <p:nvSpPr>
          <p:cNvPr id="501" name="Google Shape;501;p27"/>
          <p:cNvSpPr txBox="1"/>
          <p:nvPr/>
        </p:nvSpPr>
        <p:spPr>
          <a:xfrm>
            <a:off x="6934200" y="3657600"/>
            <a:ext cx="1679575"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400"/>
              <a:buFont typeface="Arial"/>
              <a:buNone/>
            </a:pPr>
            <a:r>
              <a:rPr lang="en-US" sz="1400" b="1" i="0" u="none">
                <a:solidFill>
                  <a:srgbClr val="0000FF"/>
                </a:solidFill>
                <a:latin typeface="Arial"/>
                <a:ea typeface="Arial"/>
                <a:cs typeface="Arial"/>
                <a:sym typeface="Arial"/>
              </a:rPr>
              <a:t>Send to Recipient</a:t>
            </a:r>
            <a:endParaRPr/>
          </a:p>
        </p:txBody>
      </p:sp>
      <p:pic>
        <p:nvPicPr>
          <p:cNvPr id="4098" name="Picture 2">
            <a:extLst>
              <a:ext uri="{FF2B5EF4-FFF2-40B4-BE49-F238E27FC236}">
                <a16:creationId xmlns:a16="http://schemas.microsoft.com/office/drawing/2014/main" id="{3209AD92-33D8-40EF-8505-C044AD671EF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0" cy="0"/>
          </a:xfrm>
          <a:prstGeom prst="rect">
            <a:avLst/>
          </a:prstGeom>
        </p:spPr>
      </p:pic>
      <p:pic>
        <p:nvPicPr>
          <p:cNvPr id="4097" name="Picture 1">
            <a:extLst>
              <a:ext uri="{FF2B5EF4-FFF2-40B4-BE49-F238E27FC236}">
                <a16:creationId xmlns:a16="http://schemas.microsoft.com/office/drawing/2014/main" id="{B6F4C3CD-9136-46D7-9ED9-813EA5B6F424}"/>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0" y="0"/>
            <a:ext cx="0" cy="0"/>
          </a:xfrm>
          <a:prstGeom prst="rect">
            <a:avLst/>
          </a:prstGeom>
        </p:spPr>
      </p:pic>
    </p:spTree>
  </p:cSld>
  <p:clrMapOvr>
    <a:masterClrMapping/>
  </p:clrMapOvr>
  <p:transition spd="slow">
    <p:fade thruBlk="1"/>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506"/>
        <p:cNvGrpSpPr/>
        <p:nvPr/>
      </p:nvGrpSpPr>
      <p:grpSpPr>
        <a:xfrm>
          <a:off x="0" y="0"/>
          <a:ext cx="0" cy="0"/>
          <a:chOff x="0" y="0"/>
          <a:chExt cx="0" cy="0"/>
        </a:xfrm>
      </p:grpSpPr>
      <p:sp>
        <p:nvSpPr>
          <p:cNvPr id="507" name="Google Shape;507;p28"/>
          <p:cNvSpPr txBox="1">
            <a:spLocks noGrp="1"/>
          </p:cNvSpPr>
          <p:nvPr>
            <p:ph type="body" idx="1"/>
          </p:nvPr>
        </p:nvSpPr>
        <p:spPr>
          <a:xfrm>
            <a:off x="685800" y="1143000"/>
            <a:ext cx="8229600" cy="24384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Pretty Good Privacy (PGP)</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Used to encrypt e-mail using session key encryption</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Combines RSA, TripleDES, and other algorithms</a:t>
            </a:r>
            <a:endParaRPr/>
          </a:p>
          <a:p>
            <a:pPr marL="609600" lvl="0" indent="-609600" algn="l" rtl="0">
              <a:lnSpc>
                <a:spcPct val="9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Secure/Multipurpose Internet Mail Extension (S/MIME)</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Newer algorithm for securing e-mail</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Backed by Microsoft, RSA, AOL</a:t>
            </a:r>
            <a:endParaRPr/>
          </a:p>
          <a:p>
            <a:pPr marL="609600" lvl="0" indent="-609600" algn="l" rtl="0">
              <a:lnSpc>
                <a:spcPct val="9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Secure Socket Layer(SSL) and Transport Layer Socket(TLS) </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Used for securing TCP/IP Traffic</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Mainly designed for web use</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Can be used for any kind of internet traffic</a:t>
            </a:r>
            <a:endParaRPr/>
          </a:p>
        </p:txBody>
      </p:sp>
      <p:sp>
        <p:nvSpPr>
          <p:cNvPr id="508" name="Google Shape;508;p28"/>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509" name="Google Shape;509;p28"/>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Asymmetric Encryption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Encryption Protocols</a:t>
            </a:r>
            <a:endParaRPr/>
          </a:p>
        </p:txBody>
      </p:sp>
    </p:spTree>
  </p:cSld>
  <p:clrMapOvr>
    <a:masterClrMapping/>
  </p:clrMapOvr>
  <p:transition spd="slow">
    <p:fade thruBlk="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514"/>
        <p:cNvGrpSpPr/>
        <p:nvPr/>
      </p:nvGrpSpPr>
      <p:grpSpPr>
        <a:xfrm>
          <a:off x="0" y="0"/>
          <a:ext cx="0" cy="0"/>
          <a:chOff x="0" y="0"/>
          <a:chExt cx="0" cy="0"/>
        </a:xfrm>
      </p:grpSpPr>
      <p:sp>
        <p:nvSpPr>
          <p:cNvPr id="515" name="Google Shape;515;p29"/>
          <p:cNvSpPr txBox="1">
            <a:spLocks noGrp="1"/>
          </p:cNvSpPr>
          <p:nvPr>
            <p:ph type="body" idx="1"/>
          </p:nvPr>
        </p:nvSpPr>
        <p:spPr>
          <a:xfrm>
            <a:off x="685800" y="1143000"/>
            <a:ext cx="8229600" cy="35814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Key agreement is a method to create secret key by exchanging only public keys.</a:t>
            </a:r>
            <a:endParaRPr/>
          </a:p>
          <a:p>
            <a:pPr marL="609600" lvl="0" indent="-609600"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Example</a:t>
            </a:r>
            <a:endParaRPr/>
          </a:p>
          <a:p>
            <a:pPr marL="1100137" lvl="1" indent="-533399" algn="l" rtl="0">
              <a:lnSpc>
                <a:spcPct val="10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Bob sends Alice his public key</a:t>
            </a:r>
            <a:endParaRPr/>
          </a:p>
          <a:p>
            <a:pPr marL="1100137" lvl="1" indent="-533399" algn="l" rtl="0">
              <a:lnSpc>
                <a:spcPct val="10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Alice sends Bob her public key</a:t>
            </a:r>
            <a:endParaRPr/>
          </a:p>
          <a:p>
            <a:pPr marL="1100137" lvl="1" indent="-533399" algn="l" rtl="0">
              <a:lnSpc>
                <a:spcPct val="10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Bob uses Alice’s public key and his private key to generate a session key</a:t>
            </a:r>
            <a:endParaRPr/>
          </a:p>
          <a:p>
            <a:pPr marL="1100137" lvl="1" indent="-533399" algn="l" rtl="0">
              <a:lnSpc>
                <a:spcPct val="10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Alice uses Bob’s public key and her private key to generate a session key</a:t>
            </a:r>
            <a:endParaRPr/>
          </a:p>
          <a:p>
            <a:pPr marL="1100137" lvl="1" indent="-533399" algn="l" rtl="0">
              <a:lnSpc>
                <a:spcPct val="10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Using a key agreement algorithm both will generate same key</a:t>
            </a:r>
            <a:endParaRPr/>
          </a:p>
          <a:p>
            <a:pPr marL="1100137" lvl="1" indent="-533399" algn="l" rtl="0">
              <a:lnSpc>
                <a:spcPct val="10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Bob and Alice do not need to transfer any key</a:t>
            </a:r>
            <a:endParaRPr/>
          </a:p>
        </p:txBody>
      </p:sp>
      <p:sp>
        <p:nvSpPr>
          <p:cNvPr id="516" name="Google Shape;516;p29"/>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517" name="Google Shape;517;p29"/>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Asymmetric Encryption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Key Agreement</a:t>
            </a:r>
            <a:endParaRPr/>
          </a:p>
        </p:txBody>
      </p:sp>
      <p:sp>
        <p:nvSpPr>
          <p:cNvPr id="518" name="Google Shape;518;p29"/>
          <p:cNvSpPr/>
          <p:nvPr/>
        </p:nvSpPr>
        <p:spPr>
          <a:xfrm>
            <a:off x="2905125" y="4724400"/>
            <a:ext cx="1143000" cy="6858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Cipher</a:t>
            </a:r>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(DES)</a:t>
            </a:r>
            <a:endParaRPr/>
          </a:p>
          <a:p>
            <a:pPr marL="0" marR="0" lvl="0" indent="0" algn="l" rtl="0">
              <a:lnSpc>
                <a:spcPct val="100000"/>
              </a:lnSpc>
              <a:spcBef>
                <a:spcPts val="240"/>
              </a:spcBef>
              <a:spcAft>
                <a:spcPts val="0"/>
              </a:spcAft>
              <a:buNone/>
            </a:pPr>
            <a:endParaRPr sz="1200" b="1" i="0" u="none">
              <a:solidFill>
                <a:srgbClr val="0000FF"/>
              </a:solidFill>
              <a:latin typeface="Arial"/>
              <a:ea typeface="Arial"/>
              <a:cs typeface="Arial"/>
              <a:sym typeface="Arial"/>
            </a:endParaRPr>
          </a:p>
        </p:txBody>
      </p:sp>
      <p:cxnSp>
        <p:nvCxnSpPr>
          <p:cNvPr id="519" name="Google Shape;519;p29"/>
          <p:cNvCxnSpPr/>
          <p:nvPr/>
        </p:nvCxnSpPr>
        <p:spPr>
          <a:xfrm rot="-5400000">
            <a:off x="2626518" y="4799806"/>
            <a:ext cx="1587" cy="533400"/>
          </a:xfrm>
          <a:prstGeom prst="straightConnector1">
            <a:avLst/>
          </a:prstGeom>
          <a:noFill/>
          <a:ln w="19050" cap="flat" cmpd="sng">
            <a:solidFill>
              <a:schemeClr val="dk1"/>
            </a:solidFill>
            <a:prstDash val="solid"/>
            <a:miter lim="800000"/>
            <a:headEnd type="none" w="med" len="med"/>
            <a:tailEnd type="triangle" w="med" len="med"/>
          </a:ln>
        </p:spPr>
      </p:cxnSp>
      <p:graphicFrame>
        <p:nvGraphicFramePr>
          <p:cNvPr id="520" name="Google Shape;520;p29"/>
          <p:cNvGraphicFramePr/>
          <p:nvPr/>
        </p:nvGraphicFramePr>
        <p:xfrm>
          <a:off x="3590925" y="4495800"/>
          <a:ext cx="333375" cy="468312"/>
        </p:xfrm>
        <a:graphic>
          <a:graphicData uri="http://schemas.openxmlformats.org/presentationml/2006/ole">
            <mc:AlternateContent xmlns:mc="http://schemas.openxmlformats.org/markup-compatibility/2006">
              <mc:Choice xmlns:v="urn:schemas-microsoft-com:vml" Requires="v">
                <p:oleObj spid="_x0000_s5126" r:id="rId4" imgW="333375" imgH="468312" progId="MS_ClipArt_Gallery.2">
                  <p:embed/>
                </p:oleObj>
              </mc:Choice>
              <mc:Fallback>
                <p:oleObj r:id="rId4" imgW="333375" imgH="468312" progId="MS_ClipArt_Gallery.2">
                  <p:embed/>
                  <p:pic>
                    <p:nvPicPr>
                      <p:cNvPr id="520" name="Google Shape;520;p29"/>
                      <p:cNvPicPr preferRelativeResize="0"/>
                      <p:nvPr/>
                    </p:nvPicPr>
                    <p:blipFill rotWithShape="1">
                      <a:blip r:embed="rId5">
                        <a:alphaModFix/>
                      </a:blip>
                      <a:srcRect/>
                      <a:stretch/>
                    </p:blipFill>
                    <p:spPr>
                      <a:xfrm>
                        <a:off x="3590925" y="4495800"/>
                        <a:ext cx="333375" cy="468312"/>
                      </a:xfrm>
                      <a:prstGeom prst="rect">
                        <a:avLst/>
                      </a:prstGeom>
                      <a:noFill/>
                      <a:ln>
                        <a:noFill/>
                      </a:ln>
                    </p:spPr>
                  </p:pic>
                </p:oleObj>
              </mc:Fallback>
            </mc:AlternateContent>
          </a:graphicData>
        </a:graphic>
      </p:graphicFrame>
      <p:cxnSp>
        <p:nvCxnSpPr>
          <p:cNvPr id="521" name="Google Shape;521;p29"/>
          <p:cNvCxnSpPr/>
          <p:nvPr/>
        </p:nvCxnSpPr>
        <p:spPr>
          <a:xfrm>
            <a:off x="5637212" y="5029200"/>
            <a:ext cx="1587" cy="342900"/>
          </a:xfrm>
          <a:prstGeom prst="straightConnector1">
            <a:avLst/>
          </a:prstGeom>
          <a:noFill/>
          <a:ln w="19050" cap="flat" cmpd="sng">
            <a:solidFill>
              <a:schemeClr val="dk1"/>
            </a:solidFill>
            <a:prstDash val="solid"/>
            <a:miter lim="800000"/>
            <a:headEnd type="none" w="med" len="med"/>
            <a:tailEnd type="triangle" w="med" len="med"/>
          </a:ln>
        </p:spPr>
      </p:cxnSp>
      <p:sp>
        <p:nvSpPr>
          <p:cNvPr id="522" name="Google Shape;522;p29"/>
          <p:cNvSpPr txBox="1"/>
          <p:nvPr/>
        </p:nvSpPr>
        <p:spPr>
          <a:xfrm>
            <a:off x="5092700" y="5508625"/>
            <a:ext cx="1089025" cy="27463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Session Key</a:t>
            </a:r>
            <a:endParaRPr/>
          </a:p>
        </p:txBody>
      </p:sp>
      <p:sp>
        <p:nvSpPr>
          <p:cNvPr id="523" name="Google Shape;523;p29"/>
          <p:cNvSpPr/>
          <p:nvPr/>
        </p:nvSpPr>
        <p:spPr>
          <a:xfrm>
            <a:off x="2906712" y="5943600"/>
            <a:ext cx="1143000" cy="6858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Cipher</a:t>
            </a:r>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(DES)</a:t>
            </a:r>
            <a:endParaRPr/>
          </a:p>
          <a:p>
            <a:pPr marL="0" marR="0" lvl="0" indent="0" algn="l" rtl="0">
              <a:lnSpc>
                <a:spcPct val="100000"/>
              </a:lnSpc>
              <a:spcBef>
                <a:spcPts val="240"/>
              </a:spcBef>
              <a:spcAft>
                <a:spcPts val="0"/>
              </a:spcAft>
              <a:buNone/>
            </a:pPr>
            <a:endParaRPr sz="1200" b="1" i="0" u="none">
              <a:solidFill>
                <a:srgbClr val="0000FF"/>
              </a:solidFill>
              <a:latin typeface="Arial"/>
              <a:ea typeface="Arial"/>
              <a:cs typeface="Arial"/>
              <a:sym typeface="Arial"/>
            </a:endParaRPr>
          </a:p>
        </p:txBody>
      </p:sp>
      <p:cxnSp>
        <p:nvCxnSpPr>
          <p:cNvPr id="524" name="Google Shape;524;p29"/>
          <p:cNvCxnSpPr/>
          <p:nvPr/>
        </p:nvCxnSpPr>
        <p:spPr>
          <a:xfrm rot="-5400000">
            <a:off x="2628106" y="6019006"/>
            <a:ext cx="1587" cy="533400"/>
          </a:xfrm>
          <a:prstGeom prst="straightConnector1">
            <a:avLst/>
          </a:prstGeom>
          <a:noFill/>
          <a:ln w="19050" cap="flat" cmpd="sng">
            <a:solidFill>
              <a:schemeClr val="dk1"/>
            </a:solidFill>
            <a:prstDash val="solid"/>
            <a:miter lim="800000"/>
            <a:headEnd type="none" w="med" len="med"/>
            <a:tailEnd type="triangle" w="med" len="med"/>
          </a:ln>
        </p:spPr>
      </p:cxnSp>
      <p:graphicFrame>
        <p:nvGraphicFramePr>
          <p:cNvPr id="525" name="Google Shape;525;p29"/>
          <p:cNvGraphicFramePr/>
          <p:nvPr/>
        </p:nvGraphicFramePr>
        <p:xfrm>
          <a:off x="3592512" y="5715000"/>
          <a:ext cx="333375" cy="468312"/>
        </p:xfrm>
        <a:graphic>
          <a:graphicData uri="http://schemas.openxmlformats.org/presentationml/2006/ole">
            <mc:AlternateContent xmlns:mc="http://schemas.openxmlformats.org/markup-compatibility/2006">
              <mc:Choice xmlns:v="urn:schemas-microsoft-com:vml" Requires="v">
                <p:oleObj spid="_x0000_s5127" r:id="rId6" imgW="333375" imgH="468312" progId="MS_ClipArt_Gallery.2">
                  <p:embed/>
                </p:oleObj>
              </mc:Choice>
              <mc:Fallback>
                <p:oleObj r:id="rId6" imgW="333375" imgH="468312" progId="MS_ClipArt_Gallery.2">
                  <p:embed/>
                  <p:pic>
                    <p:nvPicPr>
                      <p:cNvPr id="525" name="Google Shape;525;p29"/>
                      <p:cNvPicPr preferRelativeResize="0"/>
                      <p:nvPr/>
                    </p:nvPicPr>
                    <p:blipFill rotWithShape="1">
                      <a:blip r:embed="rId5">
                        <a:alphaModFix/>
                      </a:blip>
                      <a:srcRect/>
                      <a:stretch/>
                    </p:blipFill>
                    <p:spPr>
                      <a:xfrm>
                        <a:off x="3592512" y="5715000"/>
                        <a:ext cx="333375" cy="468312"/>
                      </a:xfrm>
                      <a:prstGeom prst="rect">
                        <a:avLst/>
                      </a:prstGeom>
                      <a:noFill/>
                      <a:ln>
                        <a:noFill/>
                      </a:ln>
                    </p:spPr>
                  </p:pic>
                </p:oleObj>
              </mc:Fallback>
            </mc:AlternateContent>
          </a:graphicData>
        </a:graphic>
      </p:graphicFrame>
      <p:graphicFrame>
        <p:nvGraphicFramePr>
          <p:cNvPr id="526" name="Google Shape;526;p29"/>
          <p:cNvGraphicFramePr/>
          <p:nvPr/>
        </p:nvGraphicFramePr>
        <p:xfrm>
          <a:off x="1809750" y="4789487"/>
          <a:ext cx="333375" cy="468312"/>
        </p:xfrm>
        <a:graphic>
          <a:graphicData uri="http://schemas.openxmlformats.org/presentationml/2006/ole">
            <mc:AlternateContent xmlns:mc="http://schemas.openxmlformats.org/markup-compatibility/2006">
              <mc:Choice xmlns:v="urn:schemas-microsoft-com:vml" Requires="v">
                <p:oleObj spid="_x0000_s5128" r:id="rId7" imgW="333375" imgH="468312" progId="MS_ClipArt_Gallery.2">
                  <p:embed/>
                </p:oleObj>
              </mc:Choice>
              <mc:Fallback>
                <p:oleObj r:id="rId7" imgW="333375" imgH="468312" progId="MS_ClipArt_Gallery.2">
                  <p:embed/>
                  <p:pic>
                    <p:nvPicPr>
                      <p:cNvPr id="526" name="Google Shape;526;p29"/>
                      <p:cNvPicPr preferRelativeResize="0"/>
                      <p:nvPr/>
                    </p:nvPicPr>
                    <p:blipFill rotWithShape="1">
                      <a:blip r:embed="rId5">
                        <a:alphaModFix/>
                      </a:blip>
                      <a:srcRect/>
                      <a:stretch/>
                    </p:blipFill>
                    <p:spPr>
                      <a:xfrm>
                        <a:off x="1809750" y="4789487"/>
                        <a:ext cx="333375" cy="468312"/>
                      </a:xfrm>
                      <a:prstGeom prst="rect">
                        <a:avLst/>
                      </a:prstGeom>
                      <a:noFill/>
                      <a:ln>
                        <a:noFill/>
                      </a:ln>
                    </p:spPr>
                  </p:pic>
                </p:oleObj>
              </mc:Fallback>
            </mc:AlternateContent>
          </a:graphicData>
        </a:graphic>
      </p:graphicFrame>
      <p:graphicFrame>
        <p:nvGraphicFramePr>
          <p:cNvPr id="527" name="Google Shape;527;p29"/>
          <p:cNvGraphicFramePr/>
          <p:nvPr/>
        </p:nvGraphicFramePr>
        <p:xfrm>
          <a:off x="1838325" y="5981700"/>
          <a:ext cx="333375" cy="468312"/>
        </p:xfrm>
        <a:graphic>
          <a:graphicData uri="http://schemas.openxmlformats.org/presentationml/2006/ole">
            <mc:AlternateContent xmlns:mc="http://schemas.openxmlformats.org/markup-compatibility/2006">
              <mc:Choice xmlns:v="urn:schemas-microsoft-com:vml" Requires="v">
                <p:oleObj spid="_x0000_s5129" r:id="rId8" imgW="333375" imgH="468312" progId="MS_ClipArt_Gallery.2">
                  <p:embed/>
                </p:oleObj>
              </mc:Choice>
              <mc:Fallback>
                <p:oleObj r:id="rId8" imgW="333375" imgH="468312" progId="MS_ClipArt_Gallery.2">
                  <p:embed/>
                  <p:pic>
                    <p:nvPicPr>
                      <p:cNvPr id="527" name="Google Shape;527;p29"/>
                      <p:cNvPicPr preferRelativeResize="0"/>
                      <p:nvPr/>
                    </p:nvPicPr>
                    <p:blipFill rotWithShape="1">
                      <a:blip r:embed="rId5">
                        <a:alphaModFix/>
                      </a:blip>
                      <a:srcRect/>
                      <a:stretch/>
                    </p:blipFill>
                    <p:spPr>
                      <a:xfrm>
                        <a:off x="1838325" y="5981700"/>
                        <a:ext cx="333375" cy="468312"/>
                      </a:xfrm>
                      <a:prstGeom prst="rect">
                        <a:avLst/>
                      </a:prstGeom>
                      <a:noFill/>
                      <a:ln>
                        <a:noFill/>
                      </a:ln>
                    </p:spPr>
                  </p:pic>
                </p:oleObj>
              </mc:Fallback>
            </mc:AlternateContent>
          </a:graphicData>
        </a:graphic>
      </p:graphicFrame>
      <p:sp>
        <p:nvSpPr>
          <p:cNvPr id="528" name="Google Shape;528;p29"/>
          <p:cNvSpPr txBox="1"/>
          <p:nvPr/>
        </p:nvSpPr>
        <p:spPr>
          <a:xfrm>
            <a:off x="1076325" y="4876800"/>
            <a:ext cx="830262" cy="42703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Bob’s </a:t>
            </a:r>
            <a:endParaRPr/>
          </a:p>
          <a:p>
            <a:pPr marL="0" marR="0" lvl="0" indent="0" algn="l"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Public Key</a:t>
            </a:r>
            <a:endParaRPr/>
          </a:p>
        </p:txBody>
      </p:sp>
      <p:sp>
        <p:nvSpPr>
          <p:cNvPr id="529" name="Google Shape;529;p29"/>
          <p:cNvSpPr txBox="1"/>
          <p:nvPr/>
        </p:nvSpPr>
        <p:spPr>
          <a:xfrm>
            <a:off x="1076325" y="6088062"/>
            <a:ext cx="830262" cy="42703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Alice’s </a:t>
            </a:r>
            <a:endParaRPr/>
          </a:p>
          <a:p>
            <a:pPr marL="0" marR="0" lvl="0" indent="0" algn="l"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Public Key</a:t>
            </a:r>
            <a:endParaRPr/>
          </a:p>
        </p:txBody>
      </p:sp>
      <p:sp>
        <p:nvSpPr>
          <p:cNvPr id="530" name="Google Shape;530;p29"/>
          <p:cNvSpPr txBox="1"/>
          <p:nvPr/>
        </p:nvSpPr>
        <p:spPr>
          <a:xfrm>
            <a:off x="3903662" y="5524500"/>
            <a:ext cx="871537" cy="42703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Bob’s </a:t>
            </a:r>
            <a:endParaRPr/>
          </a:p>
          <a:p>
            <a:pPr marL="0" marR="0" lvl="0" indent="0" algn="l"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Private Key</a:t>
            </a:r>
            <a:endParaRPr/>
          </a:p>
        </p:txBody>
      </p:sp>
      <p:sp>
        <p:nvSpPr>
          <p:cNvPr id="531" name="Google Shape;531;p29"/>
          <p:cNvSpPr txBox="1"/>
          <p:nvPr/>
        </p:nvSpPr>
        <p:spPr>
          <a:xfrm>
            <a:off x="3886200" y="4343400"/>
            <a:ext cx="871537" cy="42703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Alice’s </a:t>
            </a:r>
            <a:endParaRPr/>
          </a:p>
          <a:p>
            <a:pPr marL="0" marR="0" lvl="0" indent="0" algn="l" rtl="0">
              <a:lnSpc>
                <a:spcPct val="100000"/>
              </a:lnSpc>
              <a:spcBef>
                <a:spcPts val="200"/>
              </a:spcBef>
              <a:spcAft>
                <a:spcPts val="0"/>
              </a:spcAft>
              <a:buClr>
                <a:srgbClr val="0000FF"/>
              </a:buClr>
              <a:buSzPts val="1000"/>
              <a:buFont typeface="Arial"/>
              <a:buNone/>
            </a:pPr>
            <a:r>
              <a:rPr lang="en-US" sz="1000" b="1" i="0" u="none">
                <a:solidFill>
                  <a:srgbClr val="0000FF"/>
                </a:solidFill>
                <a:latin typeface="Arial"/>
                <a:ea typeface="Arial"/>
                <a:cs typeface="Arial"/>
                <a:sym typeface="Arial"/>
              </a:rPr>
              <a:t>Private Key</a:t>
            </a:r>
            <a:endParaRPr/>
          </a:p>
        </p:txBody>
      </p:sp>
      <p:cxnSp>
        <p:nvCxnSpPr>
          <p:cNvPr id="532" name="Google Shape;532;p29"/>
          <p:cNvCxnSpPr/>
          <p:nvPr/>
        </p:nvCxnSpPr>
        <p:spPr>
          <a:xfrm rot="10800000">
            <a:off x="4048125" y="5029200"/>
            <a:ext cx="1600200" cy="0"/>
          </a:xfrm>
          <a:prstGeom prst="straightConnector1">
            <a:avLst/>
          </a:prstGeom>
          <a:noFill/>
          <a:ln w="19050" cap="flat" cmpd="sng">
            <a:solidFill>
              <a:schemeClr val="dk1"/>
            </a:solidFill>
            <a:prstDash val="solid"/>
            <a:miter lim="800000"/>
            <a:headEnd type="none" w="med" len="med"/>
            <a:tailEnd type="none" w="med" len="med"/>
          </a:ln>
        </p:spPr>
      </p:cxnSp>
      <p:cxnSp>
        <p:nvCxnSpPr>
          <p:cNvPr id="533" name="Google Shape;533;p29"/>
          <p:cNvCxnSpPr/>
          <p:nvPr/>
        </p:nvCxnSpPr>
        <p:spPr>
          <a:xfrm rot="10800000">
            <a:off x="4048125" y="6286500"/>
            <a:ext cx="1600200" cy="0"/>
          </a:xfrm>
          <a:prstGeom prst="straightConnector1">
            <a:avLst/>
          </a:prstGeom>
          <a:noFill/>
          <a:ln w="19050" cap="flat" cmpd="sng">
            <a:solidFill>
              <a:schemeClr val="dk1"/>
            </a:solidFill>
            <a:prstDash val="solid"/>
            <a:miter lim="800000"/>
            <a:headEnd type="none" w="med" len="med"/>
            <a:tailEnd type="none" w="med" len="med"/>
          </a:ln>
        </p:spPr>
      </p:cxnSp>
      <p:cxnSp>
        <p:nvCxnSpPr>
          <p:cNvPr id="534" name="Google Shape;534;p29"/>
          <p:cNvCxnSpPr/>
          <p:nvPr/>
        </p:nvCxnSpPr>
        <p:spPr>
          <a:xfrm rot="10800000" flipH="1">
            <a:off x="5638800" y="5943600"/>
            <a:ext cx="1587" cy="342900"/>
          </a:xfrm>
          <a:prstGeom prst="straightConnector1">
            <a:avLst/>
          </a:prstGeom>
          <a:noFill/>
          <a:ln w="19050" cap="flat" cmpd="sng">
            <a:solidFill>
              <a:schemeClr val="dk1"/>
            </a:solidFill>
            <a:prstDash val="solid"/>
            <a:miter lim="800000"/>
            <a:headEnd type="none" w="med" len="med"/>
            <a:tailEnd type="triangle" w="med" len="med"/>
          </a:ln>
        </p:spPr>
      </p:cxnSp>
      <p:sp>
        <p:nvSpPr>
          <p:cNvPr id="535" name="Google Shape;535;p29"/>
          <p:cNvSpPr txBox="1"/>
          <p:nvPr/>
        </p:nvSpPr>
        <p:spPr>
          <a:xfrm>
            <a:off x="6470650" y="5065712"/>
            <a:ext cx="1911350" cy="102711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CC0000"/>
              </a:buClr>
              <a:buSzPts val="1800"/>
              <a:buFont typeface="Arial"/>
              <a:buNone/>
            </a:pPr>
            <a:r>
              <a:rPr lang="en-US" sz="1800" b="1" i="0" u="none">
                <a:solidFill>
                  <a:srgbClr val="CC0000"/>
                </a:solidFill>
                <a:latin typeface="Arial"/>
                <a:ea typeface="Arial"/>
                <a:cs typeface="Arial"/>
                <a:sym typeface="Arial"/>
              </a:rPr>
              <a:t>Alice and Bob </a:t>
            </a:r>
            <a:endParaRPr/>
          </a:p>
          <a:p>
            <a:pPr marL="0" marR="0" lvl="0" indent="0" algn="ctr" rtl="0">
              <a:lnSpc>
                <a:spcPct val="100000"/>
              </a:lnSpc>
              <a:spcBef>
                <a:spcPts val="360"/>
              </a:spcBef>
              <a:spcAft>
                <a:spcPts val="0"/>
              </a:spcAft>
              <a:buClr>
                <a:srgbClr val="CC0000"/>
              </a:buClr>
              <a:buSzPts val="1800"/>
              <a:buFont typeface="Arial"/>
              <a:buNone/>
            </a:pPr>
            <a:r>
              <a:rPr lang="en-US" sz="1800" b="1" i="0" u="none">
                <a:solidFill>
                  <a:srgbClr val="CC0000"/>
                </a:solidFill>
                <a:latin typeface="Arial"/>
                <a:ea typeface="Arial"/>
                <a:cs typeface="Arial"/>
                <a:sym typeface="Arial"/>
              </a:rPr>
              <a:t>Generate Same </a:t>
            </a:r>
            <a:endParaRPr/>
          </a:p>
          <a:p>
            <a:pPr marL="0" marR="0" lvl="0" indent="0" algn="ctr" rtl="0">
              <a:lnSpc>
                <a:spcPct val="100000"/>
              </a:lnSpc>
              <a:spcBef>
                <a:spcPts val="360"/>
              </a:spcBef>
              <a:spcAft>
                <a:spcPts val="0"/>
              </a:spcAft>
              <a:buClr>
                <a:srgbClr val="CC0000"/>
              </a:buClr>
              <a:buSzPts val="1800"/>
              <a:buFont typeface="Arial"/>
              <a:buNone/>
            </a:pPr>
            <a:r>
              <a:rPr lang="en-US" sz="1800" b="1" i="0" u="none">
                <a:solidFill>
                  <a:srgbClr val="CC0000"/>
                </a:solidFill>
                <a:latin typeface="Arial"/>
                <a:ea typeface="Arial"/>
                <a:cs typeface="Arial"/>
                <a:sym typeface="Arial"/>
              </a:rPr>
              <a:t>Session Key!</a:t>
            </a:r>
            <a:endParaRPr/>
          </a:p>
        </p:txBody>
      </p:sp>
    </p:spTree>
  </p:cSld>
  <p:clrMapOvr>
    <a:masterClrMapping/>
  </p:clrMapOvr>
  <p:transition spd="slow">
    <p:fade thruBlk="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540"/>
        <p:cNvGrpSpPr/>
        <p:nvPr/>
      </p:nvGrpSpPr>
      <p:grpSpPr>
        <a:xfrm>
          <a:off x="0" y="0"/>
          <a:ext cx="0" cy="0"/>
          <a:chOff x="0" y="0"/>
          <a:chExt cx="0" cy="0"/>
        </a:xfrm>
      </p:grpSpPr>
      <p:sp>
        <p:nvSpPr>
          <p:cNvPr id="541" name="Google Shape;541;p30"/>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542" name="Google Shape;542;p30"/>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Asymmetric Encryption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Key Diffie-Hellman Mathematical Analysis</a:t>
            </a:r>
            <a:endParaRPr/>
          </a:p>
        </p:txBody>
      </p:sp>
      <p:sp>
        <p:nvSpPr>
          <p:cNvPr id="543" name="Google Shape;543;p30"/>
          <p:cNvSpPr txBox="1"/>
          <p:nvPr/>
        </p:nvSpPr>
        <p:spPr>
          <a:xfrm>
            <a:off x="3810000" y="1371600"/>
            <a:ext cx="1676400" cy="8382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400"/>
              <a:buFont typeface="Arial"/>
              <a:buNone/>
            </a:pPr>
            <a:r>
              <a:rPr lang="en-US" sz="1400" b="0" i="0" u="none">
                <a:solidFill>
                  <a:schemeClr val="dk1"/>
                </a:solidFill>
                <a:latin typeface="Arial"/>
                <a:ea typeface="Arial"/>
                <a:cs typeface="Arial"/>
                <a:sym typeface="Arial"/>
              </a:rPr>
              <a:t>Bob &amp; Alice</a:t>
            </a:r>
            <a:endParaRPr/>
          </a:p>
          <a:p>
            <a:pPr marL="0" marR="0" lvl="0" indent="0" algn="ctr" rtl="0">
              <a:lnSpc>
                <a:spcPct val="100000"/>
              </a:lnSpc>
              <a:spcBef>
                <a:spcPts val="280"/>
              </a:spcBef>
              <a:spcAft>
                <a:spcPts val="0"/>
              </a:spcAft>
              <a:buClr>
                <a:schemeClr val="dk1"/>
              </a:buClr>
              <a:buSzPts val="1400"/>
              <a:buFont typeface="Arial"/>
              <a:buNone/>
            </a:pPr>
            <a:r>
              <a:rPr lang="en-US" sz="1400" b="0" i="0" u="none">
                <a:solidFill>
                  <a:schemeClr val="dk1"/>
                </a:solidFill>
                <a:latin typeface="Arial"/>
                <a:ea typeface="Arial"/>
                <a:cs typeface="Arial"/>
                <a:sym typeface="Arial"/>
              </a:rPr>
              <a:t>agree on non-secret</a:t>
            </a:r>
            <a:endParaRPr/>
          </a:p>
          <a:p>
            <a:pPr marL="0" marR="0" lvl="0" indent="0" algn="ctr" rtl="0">
              <a:lnSpc>
                <a:spcPct val="100000"/>
              </a:lnSpc>
              <a:spcBef>
                <a:spcPts val="280"/>
              </a:spcBef>
              <a:spcAft>
                <a:spcPts val="0"/>
              </a:spcAft>
              <a:buClr>
                <a:schemeClr val="dk1"/>
              </a:buClr>
              <a:buSzPts val="1400"/>
              <a:buFont typeface="Arial"/>
              <a:buNone/>
            </a:pPr>
            <a:r>
              <a:rPr lang="en-US" sz="1400" b="0" i="0" u="none">
                <a:solidFill>
                  <a:schemeClr val="dk1"/>
                </a:solidFill>
                <a:latin typeface="Arial"/>
                <a:ea typeface="Arial"/>
                <a:cs typeface="Arial"/>
                <a:sym typeface="Arial"/>
              </a:rPr>
              <a:t>prime p and value a</a:t>
            </a:r>
            <a:endParaRPr/>
          </a:p>
        </p:txBody>
      </p:sp>
      <p:grpSp>
        <p:nvGrpSpPr>
          <p:cNvPr id="544" name="Google Shape;544;p30"/>
          <p:cNvGrpSpPr/>
          <p:nvPr/>
        </p:nvGrpSpPr>
        <p:grpSpPr>
          <a:xfrm>
            <a:off x="1905000" y="2362200"/>
            <a:ext cx="1981200" cy="3048000"/>
            <a:chOff x="1008" y="2064"/>
            <a:chExt cx="1248" cy="1920"/>
          </a:xfrm>
        </p:grpSpPr>
        <p:sp>
          <p:nvSpPr>
            <p:cNvPr id="545" name="Google Shape;545;p30"/>
            <p:cNvSpPr txBox="1"/>
            <p:nvPr/>
          </p:nvSpPr>
          <p:spPr>
            <a:xfrm>
              <a:off x="1104" y="2160"/>
              <a:ext cx="1056" cy="432"/>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400"/>
                <a:buFont typeface="Arial"/>
                <a:buNone/>
              </a:pPr>
              <a:r>
                <a:rPr lang="en-US" sz="1400" b="0" i="0" u="none">
                  <a:solidFill>
                    <a:schemeClr val="dk1"/>
                  </a:solidFill>
                  <a:latin typeface="Arial"/>
                  <a:ea typeface="Arial"/>
                  <a:cs typeface="Arial"/>
                  <a:sym typeface="Arial"/>
                </a:rPr>
                <a:t>Generate Secret </a:t>
              </a:r>
              <a:endParaRPr/>
            </a:p>
            <a:p>
              <a:pPr marL="0" marR="0" lvl="0" indent="0" algn="ctr" rtl="0">
                <a:lnSpc>
                  <a:spcPct val="100000"/>
                </a:lnSpc>
                <a:spcBef>
                  <a:spcPts val="280"/>
                </a:spcBef>
                <a:spcAft>
                  <a:spcPts val="0"/>
                </a:spcAft>
                <a:buClr>
                  <a:schemeClr val="dk1"/>
                </a:buClr>
                <a:buSzPts val="1400"/>
                <a:buFont typeface="Arial"/>
                <a:buNone/>
              </a:pPr>
              <a:r>
                <a:rPr lang="en-US" sz="1400" b="0" i="0" u="none">
                  <a:solidFill>
                    <a:schemeClr val="dk1"/>
                  </a:solidFill>
                  <a:latin typeface="Arial"/>
                  <a:ea typeface="Arial"/>
                  <a:cs typeface="Arial"/>
                  <a:sym typeface="Arial"/>
                </a:rPr>
                <a:t>Random Number x</a:t>
              </a:r>
              <a:endParaRPr/>
            </a:p>
          </p:txBody>
        </p:sp>
        <p:sp>
          <p:nvSpPr>
            <p:cNvPr id="546" name="Google Shape;546;p30"/>
            <p:cNvSpPr txBox="1"/>
            <p:nvPr/>
          </p:nvSpPr>
          <p:spPr>
            <a:xfrm>
              <a:off x="1104" y="2784"/>
              <a:ext cx="1056" cy="432"/>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400"/>
                <a:buFont typeface="Arial"/>
                <a:buNone/>
              </a:pPr>
              <a:r>
                <a:rPr lang="en-US" sz="1400" b="0" i="0" u="none">
                  <a:solidFill>
                    <a:schemeClr val="dk1"/>
                  </a:solidFill>
                  <a:latin typeface="Arial"/>
                  <a:ea typeface="Arial"/>
                  <a:cs typeface="Arial"/>
                  <a:sym typeface="Arial"/>
                </a:rPr>
                <a:t>Compute Public Key</a:t>
              </a:r>
              <a:endParaRPr/>
            </a:p>
            <a:p>
              <a:pPr marL="0" marR="0" lvl="0" indent="0" algn="ctr" rtl="0">
                <a:lnSpc>
                  <a:spcPct val="100000"/>
                </a:lnSpc>
                <a:spcBef>
                  <a:spcPts val="280"/>
                </a:spcBef>
                <a:spcAft>
                  <a:spcPts val="0"/>
                </a:spcAft>
                <a:buClr>
                  <a:schemeClr val="dk1"/>
                </a:buClr>
                <a:buSzPts val="1400"/>
                <a:buFont typeface="Arial"/>
                <a:buNone/>
              </a:pPr>
              <a:r>
                <a:rPr lang="en-US" sz="1400" b="0" i="0" u="none">
                  <a:solidFill>
                    <a:schemeClr val="dk1"/>
                  </a:solidFill>
                  <a:latin typeface="Arial"/>
                  <a:ea typeface="Arial"/>
                  <a:cs typeface="Arial"/>
                  <a:sym typeface="Arial"/>
                </a:rPr>
                <a:t>a</a:t>
              </a:r>
              <a:r>
                <a:rPr lang="en-US" sz="1400" b="1" i="0" u="none" baseline="30000">
                  <a:solidFill>
                    <a:schemeClr val="dk1"/>
                  </a:solidFill>
                  <a:latin typeface="Arial"/>
                  <a:ea typeface="Arial"/>
                  <a:cs typeface="Arial"/>
                  <a:sym typeface="Arial"/>
                </a:rPr>
                <a:t>x</a:t>
              </a:r>
              <a:r>
                <a:rPr lang="en-US" sz="1400" b="0" i="0" u="none">
                  <a:solidFill>
                    <a:schemeClr val="dk1"/>
                  </a:solidFill>
                  <a:latin typeface="Arial"/>
                  <a:ea typeface="Arial"/>
                  <a:cs typeface="Arial"/>
                  <a:sym typeface="Arial"/>
                </a:rPr>
                <a:t> mod p</a:t>
              </a:r>
              <a:endParaRPr/>
            </a:p>
          </p:txBody>
        </p:sp>
        <p:sp>
          <p:nvSpPr>
            <p:cNvPr id="547" name="Google Shape;547;p30"/>
            <p:cNvSpPr txBox="1"/>
            <p:nvPr/>
          </p:nvSpPr>
          <p:spPr>
            <a:xfrm>
              <a:off x="1104" y="3408"/>
              <a:ext cx="1056" cy="432"/>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200"/>
                <a:buFont typeface="Arial"/>
                <a:buNone/>
              </a:pPr>
              <a:r>
                <a:rPr lang="en-US" sz="1200" b="1" i="0" u="none">
                  <a:solidFill>
                    <a:schemeClr val="dk1"/>
                  </a:solidFill>
                  <a:latin typeface="Arial"/>
                  <a:ea typeface="Arial"/>
                  <a:cs typeface="Arial"/>
                  <a:sym typeface="Arial"/>
                </a:rPr>
                <a:t>Compute Session Key</a:t>
              </a:r>
              <a:endParaRPr/>
            </a:p>
            <a:p>
              <a:pPr marL="0" marR="0" lvl="0" indent="0" algn="ctr" rtl="0">
                <a:lnSpc>
                  <a:spcPct val="100000"/>
                </a:lnSpc>
                <a:spcBef>
                  <a:spcPts val="240"/>
                </a:spcBef>
                <a:spcAft>
                  <a:spcPts val="0"/>
                </a:spcAft>
                <a:buClr>
                  <a:schemeClr val="dk1"/>
                </a:buClr>
                <a:buSzPts val="1200"/>
                <a:buFont typeface="Arial"/>
                <a:buNone/>
              </a:pPr>
              <a:r>
                <a:rPr lang="en-US" sz="1200" b="1" i="0" u="none">
                  <a:solidFill>
                    <a:schemeClr val="dk1"/>
                  </a:solidFill>
                  <a:latin typeface="Arial"/>
                  <a:ea typeface="Arial"/>
                  <a:cs typeface="Arial"/>
                  <a:sym typeface="Arial"/>
                </a:rPr>
                <a:t>(a</a:t>
              </a:r>
              <a:r>
                <a:rPr lang="en-US" sz="1200" b="1" i="0" u="none" baseline="30000">
                  <a:solidFill>
                    <a:schemeClr val="dk1"/>
                  </a:solidFill>
                  <a:latin typeface="Arial"/>
                  <a:ea typeface="Arial"/>
                  <a:cs typeface="Arial"/>
                  <a:sym typeface="Arial"/>
                </a:rPr>
                <a:t>y</a:t>
              </a:r>
              <a:r>
                <a:rPr lang="en-US" sz="1200" b="1" i="0" u="none">
                  <a:solidFill>
                    <a:schemeClr val="dk1"/>
                  </a:solidFill>
                  <a:latin typeface="Arial"/>
                  <a:ea typeface="Arial"/>
                  <a:cs typeface="Arial"/>
                  <a:sym typeface="Arial"/>
                </a:rPr>
                <a:t>)</a:t>
              </a:r>
              <a:r>
                <a:rPr lang="en-US" sz="1200" b="1" i="0" u="none" baseline="30000">
                  <a:solidFill>
                    <a:schemeClr val="dk1"/>
                  </a:solidFill>
                  <a:latin typeface="Arial"/>
                  <a:ea typeface="Arial"/>
                  <a:cs typeface="Arial"/>
                  <a:sym typeface="Arial"/>
                </a:rPr>
                <a:t>x</a:t>
              </a:r>
              <a:r>
                <a:rPr lang="en-US" sz="1200" b="1" i="0" u="none">
                  <a:solidFill>
                    <a:schemeClr val="dk1"/>
                  </a:solidFill>
                  <a:latin typeface="Arial"/>
                  <a:ea typeface="Arial"/>
                  <a:cs typeface="Arial"/>
                  <a:sym typeface="Arial"/>
                </a:rPr>
                <a:t> mod p</a:t>
              </a:r>
              <a:endParaRPr/>
            </a:p>
          </p:txBody>
        </p:sp>
        <p:sp>
          <p:nvSpPr>
            <p:cNvPr id="548" name="Google Shape;548;p30"/>
            <p:cNvSpPr txBox="1"/>
            <p:nvPr/>
          </p:nvSpPr>
          <p:spPr>
            <a:xfrm>
              <a:off x="1008" y="2064"/>
              <a:ext cx="1248" cy="192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grpSp>
      <p:grpSp>
        <p:nvGrpSpPr>
          <p:cNvPr id="549" name="Google Shape;549;p30"/>
          <p:cNvGrpSpPr/>
          <p:nvPr/>
        </p:nvGrpSpPr>
        <p:grpSpPr>
          <a:xfrm>
            <a:off x="5410200" y="2362200"/>
            <a:ext cx="1981200" cy="3048000"/>
            <a:chOff x="3216" y="2064"/>
            <a:chExt cx="1248" cy="1920"/>
          </a:xfrm>
        </p:grpSpPr>
        <p:sp>
          <p:nvSpPr>
            <p:cNvPr id="550" name="Google Shape;550;p30"/>
            <p:cNvSpPr txBox="1"/>
            <p:nvPr/>
          </p:nvSpPr>
          <p:spPr>
            <a:xfrm>
              <a:off x="3312" y="2160"/>
              <a:ext cx="1056" cy="432"/>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400"/>
                <a:buFont typeface="Arial"/>
                <a:buNone/>
              </a:pPr>
              <a:r>
                <a:rPr lang="en-US" sz="1400" b="0" i="0" u="none">
                  <a:solidFill>
                    <a:schemeClr val="dk1"/>
                  </a:solidFill>
                  <a:latin typeface="Arial"/>
                  <a:ea typeface="Arial"/>
                  <a:cs typeface="Arial"/>
                  <a:sym typeface="Arial"/>
                </a:rPr>
                <a:t>Generate Secret </a:t>
              </a:r>
              <a:endParaRPr/>
            </a:p>
            <a:p>
              <a:pPr marL="0" marR="0" lvl="0" indent="0" algn="ctr" rtl="0">
                <a:lnSpc>
                  <a:spcPct val="100000"/>
                </a:lnSpc>
                <a:spcBef>
                  <a:spcPts val="280"/>
                </a:spcBef>
                <a:spcAft>
                  <a:spcPts val="0"/>
                </a:spcAft>
                <a:buClr>
                  <a:schemeClr val="dk1"/>
                </a:buClr>
                <a:buSzPts val="1400"/>
                <a:buFont typeface="Arial"/>
                <a:buNone/>
              </a:pPr>
              <a:r>
                <a:rPr lang="en-US" sz="1400" b="0" i="0" u="none">
                  <a:solidFill>
                    <a:schemeClr val="dk1"/>
                  </a:solidFill>
                  <a:latin typeface="Arial"/>
                  <a:ea typeface="Arial"/>
                  <a:cs typeface="Arial"/>
                  <a:sym typeface="Arial"/>
                </a:rPr>
                <a:t>Random Number y</a:t>
              </a:r>
              <a:endParaRPr/>
            </a:p>
          </p:txBody>
        </p:sp>
        <p:sp>
          <p:nvSpPr>
            <p:cNvPr id="551" name="Google Shape;551;p30"/>
            <p:cNvSpPr txBox="1"/>
            <p:nvPr/>
          </p:nvSpPr>
          <p:spPr>
            <a:xfrm>
              <a:off x="3312" y="2784"/>
              <a:ext cx="1056" cy="432"/>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400"/>
                <a:buFont typeface="Arial"/>
                <a:buNone/>
              </a:pPr>
              <a:r>
                <a:rPr lang="en-US" sz="1400" b="0" i="0" u="none">
                  <a:solidFill>
                    <a:schemeClr val="dk1"/>
                  </a:solidFill>
                  <a:latin typeface="Arial"/>
                  <a:ea typeface="Arial"/>
                  <a:cs typeface="Arial"/>
                  <a:sym typeface="Arial"/>
                </a:rPr>
                <a:t>Compute Public Key</a:t>
              </a:r>
              <a:endParaRPr/>
            </a:p>
            <a:p>
              <a:pPr marL="0" marR="0" lvl="0" indent="0" algn="ctr" rtl="0">
                <a:lnSpc>
                  <a:spcPct val="100000"/>
                </a:lnSpc>
                <a:spcBef>
                  <a:spcPts val="280"/>
                </a:spcBef>
                <a:spcAft>
                  <a:spcPts val="0"/>
                </a:spcAft>
                <a:buClr>
                  <a:schemeClr val="dk1"/>
                </a:buClr>
                <a:buSzPts val="1400"/>
                <a:buFont typeface="Arial"/>
                <a:buNone/>
              </a:pPr>
              <a:r>
                <a:rPr lang="en-US" sz="1400" b="0" i="0" u="none">
                  <a:solidFill>
                    <a:schemeClr val="dk1"/>
                  </a:solidFill>
                  <a:latin typeface="Arial"/>
                  <a:ea typeface="Arial"/>
                  <a:cs typeface="Arial"/>
                  <a:sym typeface="Arial"/>
                </a:rPr>
                <a:t>a</a:t>
              </a:r>
              <a:r>
                <a:rPr lang="en-US" sz="1400" b="1" i="0" u="none" baseline="30000">
                  <a:solidFill>
                    <a:schemeClr val="dk1"/>
                  </a:solidFill>
                  <a:latin typeface="Arial"/>
                  <a:ea typeface="Arial"/>
                  <a:cs typeface="Arial"/>
                  <a:sym typeface="Arial"/>
                </a:rPr>
                <a:t>y</a:t>
              </a:r>
              <a:r>
                <a:rPr lang="en-US" sz="1400" b="0" i="0" u="none">
                  <a:solidFill>
                    <a:schemeClr val="dk1"/>
                  </a:solidFill>
                  <a:latin typeface="Arial"/>
                  <a:ea typeface="Arial"/>
                  <a:cs typeface="Arial"/>
                  <a:sym typeface="Arial"/>
                </a:rPr>
                <a:t> mod p</a:t>
              </a:r>
              <a:endParaRPr/>
            </a:p>
          </p:txBody>
        </p:sp>
        <p:sp>
          <p:nvSpPr>
            <p:cNvPr id="552" name="Google Shape;552;p30"/>
            <p:cNvSpPr txBox="1"/>
            <p:nvPr/>
          </p:nvSpPr>
          <p:spPr>
            <a:xfrm>
              <a:off x="3312" y="3408"/>
              <a:ext cx="1056" cy="432"/>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200"/>
                <a:buFont typeface="Arial"/>
                <a:buNone/>
              </a:pPr>
              <a:r>
                <a:rPr lang="en-US" sz="1200" b="1" i="0" u="none">
                  <a:solidFill>
                    <a:schemeClr val="dk1"/>
                  </a:solidFill>
                  <a:latin typeface="Arial"/>
                  <a:ea typeface="Arial"/>
                  <a:cs typeface="Arial"/>
                  <a:sym typeface="Arial"/>
                </a:rPr>
                <a:t>Compute Session Key</a:t>
              </a:r>
              <a:endParaRPr/>
            </a:p>
            <a:p>
              <a:pPr marL="0" marR="0" lvl="0" indent="0" algn="ctr" rtl="0">
                <a:lnSpc>
                  <a:spcPct val="100000"/>
                </a:lnSpc>
                <a:spcBef>
                  <a:spcPts val="240"/>
                </a:spcBef>
                <a:spcAft>
                  <a:spcPts val="0"/>
                </a:spcAft>
                <a:buClr>
                  <a:schemeClr val="dk1"/>
                </a:buClr>
                <a:buSzPts val="1200"/>
                <a:buFont typeface="Arial"/>
                <a:buNone/>
              </a:pPr>
              <a:r>
                <a:rPr lang="en-US" sz="1200" b="1" i="0" u="none">
                  <a:solidFill>
                    <a:schemeClr val="dk1"/>
                  </a:solidFill>
                  <a:latin typeface="Arial"/>
                  <a:ea typeface="Arial"/>
                  <a:cs typeface="Arial"/>
                  <a:sym typeface="Arial"/>
                </a:rPr>
                <a:t>(a</a:t>
              </a:r>
              <a:r>
                <a:rPr lang="en-US" sz="1200" b="1" i="0" u="none" baseline="30000">
                  <a:solidFill>
                    <a:schemeClr val="dk1"/>
                  </a:solidFill>
                  <a:latin typeface="Arial"/>
                  <a:ea typeface="Arial"/>
                  <a:cs typeface="Arial"/>
                  <a:sym typeface="Arial"/>
                </a:rPr>
                <a:t>x</a:t>
              </a:r>
              <a:r>
                <a:rPr lang="en-US" sz="1200" b="1" i="0" u="none">
                  <a:solidFill>
                    <a:schemeClr val="dk1"/>
                  </a:solidFill>
                  <a:latin typeface="Arial"/>
                  <a:ea typeface="Arial"/>
                  <a:cs typeface="Arial"/>
                  <a:sym typeface="Arial"/>
                </a:rPr>
                <a:t>)</a:t>
              </a:r>
              <a:r>
                <a:rPr lang="en-US" sz="1200" b="1" i="0" u="none" baseline="30000">
                  <a:solidFill>
                    <a:schemeClr val="dk1"/>
                  </a:solidFill>
                  <a:latin typeface="Arial"/>
                  <a:ea typeface="Arial"/>
                  <a:cs typeface="Arial"/>
                  <a:sym typeface="Arial"/>
                </a:rPr>
                <a:t>y</a:t>
              </a:r>
              <a:r>
                <a:rPr lang="en-US" sz="1200" b="1" i="0" u="none">
                  <a:solidFill>
                    <a:schemeClr val="dk1"/>
                  </a:solidFill>
                  <a:latin typeface="Arial"/>
                  <a:ea typeface="Arial"/>
                  <a:cs typeface="Arial"/>
                  <a:sym typeface="Arial"/>
                </a:rPr>
                <a:t> mod p</a:t>
              </a:r>
              <a:endParaRPr/>
            </a:p>
          </p:txBody>
        </p:sp>
        <p:sp>
          <p:nvSpPr>
            <p:cNvPr id="553" name="Google Shape;553;p30"/>
            <p:cNvSpPr txBox="1"/>
            <p:nvPr/>
          </p:nvSpPr>
          <p:spPr>
            <a:xfrm>
              <a:off x="3216" y="2064"/>
              <a:ext cx="1248" cy="192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grpSp>
      <p:sp>
        <p:nvSpPr>
          <p:cNvPr id="554" name="Google Shape;554;p30"/>
          <p:cNvSpPr txBox="1"/>
          <p:nvPr/>
        </p:nvSpPr>
        <p:spPr>
          <a:xfrm>
            <a:off x="2506662" y="1676400"/>
            <a:ext cx="776287" cy="457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2400"/>
              <a:buFont typeface="Arial"/>
              <a:buNone/>
            </a:pPr>
            <a:r>
              <a:rPr lang="en-US" sz="2400" b="1" i="0" u="none">
                <a:solidFill>
                  <a:srgbClr val="0000FF"/>
                </a:solidFill>
                <a:latin typeface="Arial"/>
                <a:ea typeface="Arial"/>
                <a:cs typeface="Arial"/>
                <a:sym typeface="Arial"/>
              </a:rPr>
              <a:t>Bob</a:t>
            </a:r>
            <a:endParaRPr/>
          </a:p>
        </p:txBody>
      </p:sp>
      <p:sp>
        <p:nvSpPr>
          <p:cNvPr id="555" name="Google Shape;555;p30"/>
          <p:cNvSpPr txBox="1"/>
          <p:nvPr/>
        </p:nvSpPr>
        <p:spPr>
          <a:xfrm>
            <a:off x="5943600" y="1676400"/>
            <a:ext cx="912812" cy="457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2400"/>
              <a:buFont typeface="Arial"/>
              <a:buNone/>
            </a:pPr>
            <a:r>
              <a:rPr lang="en-US" sz="2400" b="1" i="0" u="none">
                <a:solidFill>
                  <a:srgbClr val="0000FF"/>
                </a:solidFill>
                <a:latin typeface="Arial"/>
                <a:ea typeface="Arial"/>
                <a:cs typeface="Arial"/>
                <a:sym typeface="Arial"/>
              </a:rPr>
              <a:t>Alice</a:t>
            </a:r>
            <a:endParaRPr/>
          </a:p>
        </p:txBody>
      </p:sp>
      <p:cxnSp>
        <p:nvCxnSpPr>
          <p:cNvPr id="556" name="Google Shape;556;p30"/>
          <p:cNvCxnSpPr/>
          <p:nvPr/>
        </p:nvCxnSpPr>
        <p:spPr>
          <a:xfrm>
            <a:off x="3886200" y="3886200"/>
            <a:ext cx="1524000" cy="990600"/>
          </a:xfrm>
          <a:prstGeom prst="straightConnector1">
            <a:avLst/>
          </a:prstGeom>
          <a:noFill/>
          <a:ln w="9525" cap="flat" cmpd="sng">
            <a:solidFill>
              <a:schemeClr val="dk1"/>
            </a:solidFill>
            <a:prstDash val="solid"/>
            <a:miter lim="800000"/>
            <a:headEnd type="none" w="med" len="med"/>
            <a:tailEnd type="triangle" w="med" len="med"/>
          </a:ln>
        </p:spPr>
      </p:cxnSp>
      <p:cxnSp>
        <p:nvCxnSpPr>
          <p:cNvPr id="557" name="Google Shape;557;p30"/>
          <p:cNvCxnSpPr/>
          <p:nvPr/>
        </p:nvCxnSpPr>
        <p:spPr>
          <a:xfrm flipH="1">
            <a:off x="3886200" y="3886200"/>
            <a:ext cx="1524000" cy="990600"/>
          </a:xfrm>
          <a:prstGeom prst="straightConnector1">
            <a:avLst/>
          </a:prstGeom>
          <a:noFill/>
          <a:ln w="9525" cap="flat" cmpd="sng">
            <a:solidFill>
              <a:schemeClr val="dk1"/>
            </a:solidFill>
            <a:prstDash val="solid"/>
            <a:miter lim="800000"/>
            <a:headEnd type="none" w="med" len="med"/>
            <a:tailEnd type="triangle" w="med" len="med"/>
          </a:ln>
        </p:spPr>
      </p:cxnSp>
      <p:sp>
        <p:nvSpPr>
          <p:cNvPr id="558" name="Google Shape;558;p30"/>
          <p:cNvSpPr txBox="1"/>
          <p:nvPr/>
        </p:nvSpPr>
        <p:spPr>
          <a:xfrm>
            <a:off x="3810000" y="5562600"/>
            <a:ext cx="1676400" cy="457200"/>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400"/>
              <a:buFont typeface="Arial"/>
              <a:buNone/>
            </a:pPr>
            <a:r>
              <a:rPr lang="en-US" sz="1400" b="0" i="0" u="none">
                <a:solidFill>
                  <a:schemeClr val="dk1"/>
                </a:solidFill>
                <a:latin typeface="Arial"/>
                <a:ea typeface="Arial"/>
                <a:cs typeface="Arial"/>
                <a:sym typeface="Arial"/>
              </a:rPr>
              <a:t>Identical Secret Key</a:t>
            </a:r>
            <a:endParaRPr/>
          </a:p>
        </p:txBody>
      </p:sp>
      <p:sp>
        <p:nvSpPr>
          <p:cNvPr id="559" name="Google Shape;559;p30"/>
          <p:cNvSpPr txBox="1"/>
          <p:nvPr/>
        </p:nvSpPr>
        <p:spPr>
          <a:xfrm>
            <a:off x="4000500" y="3384550"/>
            <a:ext cx="1295400" cy="73025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1400"/>
              <a:buFont typeface="Arial"/>
              <a:buNone/>
            </a:pPr>
            <a:r>
              <a:rPr lang="en-US" sz="1400" b="0" i="0" u="none">
                <a:solidFill>
                  <a:schemeClr val="dk1"/>
                </a:solidFill>
                <a:latin typeface="Arial"/>
                <a:ea typeface="Arial"/>
                <a:cs typeface="Arial"/>
                <a:sym typeface="Arial"/>
              </a:rPr>
              <a:t>Bob &amp; Alice exchange public keys</a:t>
            </a:r>
            <a:endParaRPr/>
          </a:p>
        </p:txBody>
      </p:sp>
      <p:cxnSp>
        <p:nvCxnSpPr>
          <p:cNvPr id="560" name="Google Shape;560;p30"/>
          <p:cNvCxnSpPr/>
          <p:nvPr/>
        </p:nvCxnSpPr>
        <p:spPr>
          <a:xfrm>
            <a:off x="2819400" y="5410200"/>
            <a:ext cx="0" cy="381000"/>
          </a:xfrm>
          <a:prstGeom prst="straightConnector1">
            <a:avLst/>
          </a:prstGeom>
          <a:noFill/>
          <a:ln w="9525" cap="flat" cmpd="sng">
            <a:solidFill>
              <a:schemeClr val="dk1"/>
            </a:solidFill>
            <a:prstDash val="solid"/>
            <a:miter lim="800000"/>
            <a:headEnd type="none" w="med" len="med"/>
            <a:tailEnd type="none" w="med" len="med"/>
          </a:ln>
        </p:spPr>
      </p:cxnSp>
      <p:cxnSp>
        <p:nvCxnSpPr>
          <p:cNvPr id="561" name="Google Shape;561;p30"/>
          <p:cNvCxnSpPr/>
          <p:nvPr/>
        </p:nvCxnSpPr>
        <p:spPr>
          <a:xfrm>
            <a:off x="2819400" y="5791200"/>
            <a:ext cx="990600" cy="0"/>
          </a:xfrm>
          <a:prstGeom prst="straightConnector1">
            <a:avLst/>
          </a:prstGeom>
          <a:noFill/>
          <a:ln w="9525" cap="flat" cmpd="sng">
            <a:solidFill>
              <a:schemeClr val="dk1"/>
            </a:solidFill>
            <a:prstDash val="solid"/>
            <a:miter lim="800000"/>
            <a:headEnd type="none" w="med" len="med"/>
            <a:tailEnd type="triangle" w="med" len="med"/>
          </a:ln>
        </p:spPr>
      </p:cxnSp>
      <p:cxnSp>
        <p:nvCxnSpPr>
          <p:cNvPr id="562" name="Google Shape;562;p30"/>
          <p:cNvCxnSpPr/>
          <p:nvPr/>
        </p:nvCxnSpPr>
        <p:spPr>
          <a:xfrm>
            <a:off x="6477000" y="5410200"/>
            <a:ext cx="0" cy="381000"/>
          </a:xfrm>
          <a:prstGeom prst="straightConnector1">
            <a:avLst/>
          </a:prstGeom>
          <a:noFill/>
          <a:ln w="9525" cap="flat" cmpd="sng">
            <a:solidFill>
              <a:schemeClr val="dk1"/>
            </a:solidFill>
            <a:prstDash val="solid"/>
            <a:miter lim="800000"/>
            <a:headEnd type="none" w="med" len="med"/>
            <a:tailEnd type="none" w="med" len="med"/>
          </a:ln>
        </p:spPr>
      </p:cxnSp>
      <p:cxnSp>
        <p:nvCxnSpPr>
          <p:cNvPr id="563" name="Google Shape;563;p30"/>
          <p:cNvCxnSpPr/>
          <p:nvPr/>
        </p:nvCxnSpPr>
        <p:spPr>
          <a:xfrm rot="10800000">
            <a:off x="5486400" y="5791200"/>
            <a:ext cx="990600" cy="0"/>
          </a:xfrm>
          <a:prstGeom prst="straightConnector1">
            <a:avLst/>
          </a:prstGeom>
          <a:noFill/>
          <a:ln w="9525" cap="flat" cmpd="sng">
            <a:solidFill>
              <a:schemeClr val="dk1"/>
            </a:solidFill>
            <a:prstDash val="solid"/>
            <a:miter lim="800000"/>
            <a:headEnd type="none" w="med" len="med"/>
            <a:tailEnd type="triangle" w="med" len="med"/>
          </a:ln>
        </p:spPr>
      </p:cxnSp>
    </p:spTree>
  </p:cSld>
  <p:clrMapOvr>
    <a:masterClrMapping/>
  </p:clrMapOvr>
  <p:transition spd="slow">
    <p:fade thruBlk="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568"/>
        <p:cNvGrpSpPr/>
        <p:nvPr/>
      </p:nvGrpSpPr>
      <p:grpSpPr>
        <a:xfrm>
          <a:off x="0" y="0"/>
          <a:ext cx="0" cy="0"/>
          <a:chOff x="0" y="0"/>
          <a:chExt cx="0" cy="0"/>
        </a:xfrm>
      </p:grpSpPr>
      <p:sp>
        <p:nvSpPr>
          <p:cNvPr id="569" name="Google Shape;569;p31"/>
          <p:cNvSpPr txBox="1">
            <a:spLocks noGrp="1"/>
          </p:cNvSpPr>
          <p:nvPr>
            <p:ph type="body" idx="1"/>
          </p:nvPr>
        </p:nvSpPr>
        <p:spPr>
          <a:xfrm>
            <a:off x="685800" y="1143000"/>
            <a:ext cx="8229600" cy="47244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Diffie-Hellman is the first key agreement algorithm</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Invented by Whitfield Diffie &amp; Martin Hellman</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Provided ability for messages to be exchanged securely without having to have shared some secret information previously</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Inception of public key cryptography which allowed keys to be exchanged in the open</a:t>
            </a:r>
            <a:r>
              <a:rPr lang="en-US" sz="2000" b="0" i="0" u="none">
                <a:solidFill>
                  <a:schemeClr val="dk1"/>
                </a:solidFill>
                <a:latin typeface="Garamond"/>
                <a:ea typeface="Garamond"/>
                <a:cs typeface="Garamond"/>
                <a:sym typeface="Garamond"/>
              </a:rPr>
              <a:t> </a:t>
            </a:r>
            <a:endParaRPr/>
          </a:p>
          <a:p>
            <a:pPr marL="609600" lvl="0" indent="-609600" algn="l" rtl="0">
              <a:lnSpc>
                <a:spcPct val="100000"/>
              </a:lnSpc>
              <a:spcBef>
                <a:spcPts val="56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No exchange of secret keys</a:t>
            </a:r>
            <a:endParaRPr/>
          </a:p>
          <a:p>
            <a:pPr marL="1100137" lvl="1" indent="-533399" algn="l" rtl="0">
              <a:lnSpc>
                <a:spcPct val="9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Man-in-the middle attack avoided</a:t>
            </a:r>
            <a:endParaRPr/>
          </a:p>
          <a:p>
            <a:pPr marL="342900" lvl="0" indent="-190500" algn="l" rtl="0">
              <a:spcBef>
                <a:spcPts val="480"/>
              </a:spcBef>
              <a:spcAft>
                <a:spcPts val="0"/>
              </a:spcAft>
              <a:buClr>
                <a:schemeClr val="dk1"/>
              </a:buClr>
              <a:buSzPts val="2400"/>
              <a:buFont typeface="Times New Roman"/>
              <a:buNone/>
            </a:pPr>
            <a:endParaRPr sz="2400" b="0" i="0" u="none">
              <a:solidFill>
                <a:schemeClr val="dk1"/>
              </a:solidFill>
              <a:latin typeface="Garamond"/>
              <a:ea typeface="Garamond"/>
              <a:cs typeface="Garamond"/>
              <a:sym typeface="Garamond"/>
            </a:endParaRPr>
          </a:p>
        </p:txBody>
      </p:sp>
      <p:sp>
        <p:nvSpPr>
          <p:cNvPr id="570" name="Google Shape;570;p31"/>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571" name="Google Shape;571;p31"/>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Asymmetric Encryption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Key Agreement con’t.</a:t>
            </a:r>
            <a:endParaRPr/>
          </a:p>
        </p:txBody>
      </p:sp>
      <p:sp>
        <p:nvSpPr>
          <p:cNvPr id="572" name="Google Shape;572;p31"/>
          <p:cNvSpPr txBox="1"/>
          <p:nvPr/>
        </p:nvSpPr>
        <p:spPr>
          <a:xfrm>
            <a:off x="609600" y="4419600"/>
            <a:ext cx="8839200" cy="4572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Tree>
  </p:cSld>
  <p:clrMapOvr>
    <a:masterClrMapping/>
  </p:clrMapOvr>
  <p:transition spd="slow">
    <p:fade thruBlk="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3"/>
          <p:cNvSpPr txBox="1">
            <a:spLocks noGrp="1"/>
          </p:cNvSpPr>
          <p:nvPr>
            <p:ph type="body" idx="1"/>
          </p:nvPr>
        </p:nvSpPr>
        <p:spPr>
          <a:xfrm>
            <a:off x="685800" y="1143000"/>
            <a:ext cx="8153400" cy="51816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Cryptography is the science of secret, or hidden writing</a:t>
            </a:r>
            <a:endParaRPr/>
          </a:p>
          <a:p>
            <a:pPr marL="609600" lvl="0" indent="-609600" algn="l" rtl="0">
              <a:lnSpc>
                <a:spcPct val="100000"/>
              </a:lnSpc>
              <a:spcBef>
                <a:spcPts val="56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It has two main Components:</a:t>
            </a:r>
            <a:endParaRPr/>
          </a:p>
          <a:p>
            <a:pPr marL="1100137" lvl="1" indent="-533399" algn="l" rtl="0">
              <a:lnSpc>
                <a:spcPct val="100000"/>
              </a:lnSpc>
              <a:spcBef>
                <a:spcPts val="480"/>
              </a:spcBef>
              <a:spcAft>
                <a:spcPts val="0"/>
              </a:spcAft>
              <a:buClr>
                <a:schemeClr val="dk1"/>
              </a:buClr>
              <a:buSzPts val="2400"/>
              <a:buFont typeface="Garamond"/>
              <a:buAutoNum type="arabicPeriod"/>
            </a:pPr>
            <a:r>
              <a:rPr lang="en-US" sz="2400" b="0" i="0" u="none">
                <a:solidFill>
                  <a:schemeClr val="dk1"/>
                </a:solidFill>
                <a:latin typeface="Garamond"/>
                <a:ea typeface="Garamond"/>
                <a:cs typeface="Garamond"/>
                <a:sym typeface="Garamond"/>
              </a:rPr>
              <a:t>Encryption</a:t>
            </a:r>
            <a:endParaRPr/>
          </a:p>
          <a:p>
            <a:pPr marL="1366837" lvl="2" indent="-4571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Practice of hiding messages so that they can not be read by anyone other than the intended recipient</a:t>
            </a:r>
            <a:endParaRPr/>
          </a:p>
          <a:p>
            <a:pPr marL="1100137" lvl="1" indent="-533399" algn="l" rtl="0">
              <a:lnSpc>
                <a:spcPct val="100000"/>
              </a:lnSpc>
              <a:spcBef>
                <a:spcPts val="480"/>
              </a:spcBef>
              <a:spcAft>
                <a:spcPts val="0"/>
              </a:spcAft>
              <a:buClr>
                <a:schemeClr val="dk1"/>
              </a:buClr>
              <a:buSzPts val="2400"/>
              <a:buFont typeface="Garamond"/>
              <a:buAutoNum type="arabicPeriod"/>
            </a:pPr>
            <a:r>
              <a:rPr lang="en-US" sz="2400" b="0" i="0" u="none">
                <a:solidFill>
                  <a:schemeClr val="dk1"/>
                </a:solidFill>
                <a:latin typeface="Garamond"/>
                <a:ea typeface="Garamond"/>
                <a:cs typeface="Garamond"/>
                <a:sym typeface="Garamond"/>
              </a:rPr>
              <a:t>Authentication &amp; Integrity</a:t>
            </a:r>
            <a:endParaRPr/>
          </a:p>
          <a:p>
            <a:pPr marL="1366837" lvl="2" indent="-4571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Ensuring that users of data/resources are the persons they claim to be and that a message has not been  altered</a:t>
            </a:r>
            <a:endParaRPr/>
          </a:p>
        </p:txBody>
      </p:sp>
      <p:sp>
        <p:nvSpPr>
          <p:cNvPr id="104" name="Google Shape;104;p3"/>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strike="noStrike" cap="none">
                <a:solidFill>
                  <a:srgbClr val="CC0000"/>
                </a:solidFill>
                <a:latin typeface="Times New Roman"/>
                <a:ea typeface="Times New Roman"/>
                <a:cs typeface="Times New Roman"/>
                <a:sym typeface="Times New Roman"/>
              </a:rPr>
              <a:t>Cryptography </a:t>
            </a:r>
            <a:br>
              <a:rPr lang="en-US" sz="3600" b="1" i="0" u="none" strike="noStrike" cap="none">
                <a:solidFill>
                  <a:srgbClr val="CC0000"/>
                </a:solidFill>
                <a:latin typeface="Times New Roman"/>
                <a:ea typeface="Times New Roman"/>
                <a:cs typeface="Times New Roman"/>
                <a:sym typeface="Times New Roman"/>
              </a:rPr>
            </a:br>
            <a:r>
              <a:rPr lang="en-US" sz="2400" b="1" i="0" u="none" strike="noStrike" cap="none">
                <a:solidFill>
                  <a:srgbClr val="333399"/>
                </a:solidFill>
                <a:latin typeface="Arial"/>
                <a:ea typeface="Arial"/>
                <a:cs typeface="Arial"/>
                <a:sym typeface="Arial"/>
              </a:rPr>
              <a:t>Basics</a:t>
            </a:r>
            <a:endParaRPr/>
          </a:p>
        </p:txBody>
      </p:sp>
    </p:spTree>
  </p:cSld>
  <p:clrMapOvr>
    <a:masterClrMapping/>
  </p:clrMapOvr>
  <p:transition spd="slow">
    <p:fade thruBlk="1"/>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577"/>
        <p:cNvGrpSpPr/>
        <p:nvPr/>
      </p:nvGrpSpPr>
      <p:grpSpPr>
        <a:xfrm>
          <a:off x="0" y="0"/>
          <a:ext cx="0" cy="0"/>
          <a:chOff x="0" y="0"/>
          <a:chExt cx="0" cy="0"/>
        </a:xfrm>
      </p:grpSpPr>
      <p:sp>
        <p:nvSpPr>
          <p:cNvPr id="578" name="Google Shape;578;p32"/>
          <p:cNvSpPr txBox="1">
            <a:spLocks noGrp="1"/>
          </p:cNvSpPr>
          <p:nvPr>
            <p:ph type="body" idx="1"/>
          </p:nvPr>
        </p:nvSpPr>
        <p:spPr>
          <a:xfrm>
            <a:off x="685800" y="1143000"/>
            <a:ext cx="8229600" cy="54864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Authentication is the process of validating the identity of a user or the integrity of a piece of data.</a:t>
            </a:r>
            <a:endParaRPr/>
          </a:p>
          <a:p>
            <a:pPr marL="609600" lvl="0" indent="-609600" algn="l" rtl="0">
              <a:lnSpc>
                <a:spcPct val="100000"/>
              </a:lnSpc>
              <a:spcBef>
                <a:spcPts val="56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There are three technologies that provide authentication</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Message Digests / Message Authentication Codes</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Digital Signatures</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Public Key Infrastructure</a:t>
            </a:r>
            <a:endParaRPr/>
          </a:p>
          <a:p>
            <a:pPr marL="609600" lvl="0" indent="-609600" algn="l" rtl="0">
              <a:lnSpc>
                <a:spcPct val="100000"/>
              </a:lnSpc>
              <a:spcBef>
                <a:spcPts val="56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There are two types of user authentication:</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Identity presented by a remote or application participating in a session</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Sender’s identity is presented along with a message.</a:t>
            </a:r>
            <a:endParaRPr/>
          </a:p>
        </p:txBody>
      </p:sp>
      <p:sp>
        <p:nvSpPr>
          <p:cNvPr id="579" name="Google Shape;579;p32"/>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580" name="Google Shape;580;p32"/>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Authentication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Basics</a:t>
            </a:r>
            <a:endParaRPr/>
          </a:p>
        </p:txBody>
      </p:sp>
    </p:spTree>
  </p:cSld>
  <p:clrMapOvr>
    <a:masterClrMapping/>
  </p:clrMapOvr>
  <p:transition spd="slow">
    <p:fade thruBlk="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585"/>
        <p:cNvGrpSpPr/>
        <p:nvPr/>
      </p:nvGrpSpPr>
      <p:grpSpPr>
        <a:xfrm>
          <a:off x="0" y="0"/>
          <a:ext cx="0" cy="0"/>
          <a:chOff x="0" y="0"/>
          <a:chExt cx="0" cy="0"/>
        </a:xfrm>
      </p:grpSpPr>
      <p:sp>
        <p:nvSpPr>
          <p:cNvPr id="586" name="Google Shape;586;p33"/>
          <p:cNvSpPr txBox="1">
            <a:spLocks noGrp="1"/>
          </p:cNvSpPr>
          <p:nvPr>
            <p:ph type="body" idx="1"/>
          </p:nvPr>
        </p:nvSpPr>
        <p:spPr>
          <a:xfrm>
            <a:off x="685800" y="1143000"/>
            <a:ext cx="8229600" cy="44958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A message digest is a fingerprint for a document</a:t>
            </a:r>
            <a:endParaRPr/>
          </a:p>
          <a:p>
            <a:pPr marL="609600" lvl="0" indent="-609600" algn="l" rtl="0">
              <a:lnSpc>
                <a:spcPct val="9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Purpose of the message digest is to provide proof that data has not altered</a:t>
            </a:r>
            <a:endParaRPr/>
          </a:p>
          <a:p>
            <a:pPr marL="609600" lvl="0" indent="-609600" algn="l" rtl="0">
              <a:lnSpc>
                <a:spcPct val="9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Process of generating a message digest from data is called hashing</a:t>
            </a:r>
            <a:endParaRPr/>
          </a:p>
          <a:p>
            <a:pPr marL="609600" lvl="0" indent="-609600" algn="l" rtl="0">
              <a:lnSpc>
                <a:spcPct val="9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Hash functions are one way functions with following properties</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Infeasible to reverse the function</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Infeasible to construct two messages which hash to same digest</a:t>
            </a:r>
            <a:endParaRPr/>
          </a:p>
          <a:p>
            <a:pPr marL="609600" lvl="0" indent="-609600" algn="l" rtl="0">
              <a:lnSpc>
                <a:spcPct val="9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Commonly used hash algorithms are</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MD5 – 128 bit hashing algorithm by Ron Rivest of RSA</a:t>
            </a:r>
            <a:endParaRPr/>
          </a:p>
          <a:p>
            <a:pPr marL="1100137" lvl="1" indent="-533399"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SHA &amp; SHA-1 – 162 bit hashing algorithm developed by NIST</a:t>
            </a:r>
            <a:endParaRPr/>
          </a:p>
        </p:txBody>
      </p:sp>
      <p:sp>
        <p:nvSpPr>
          <p:cNvPr id="587" name="Google Shape;587;p33"/>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588" name="Google Shape;588;p33"/>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Authentication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Message Digests</a:t>
            </a:r>
            <a:endParaRPr/>
          </a:p>
        </p:txBody>
      </p:sp>
      <p:grpSp>
        <p:nvGrpSpPr>
          <p:cNvPr id="589" name="Google Shape;589;p33"/>
          <p:cNvGrpSpPr/>
          <p:nvPr/>
        </p:nvGrpSpPr>
        <p:grpSpPr>
          <a:xfrm>
            <a:off x="1600200" y="5715000"/>
            <a:ext cx="5878512" cy="914400"/>
            <a:chOff x="1008" y="3504"/>
            <a:chExt cx="3703" cy="672"/>
          </a:xfrm>
        </p:grpSpPr>
        <p:sp>
          <p:nvSpPr>
            <p:cNvPr id="590" name="Google Shape;590;p33"/>
            <p:cNvSpPr/>
            <p:nvPr/>
          </p:nvSpPr>
          <p:spPr>
            <a:xfrm>
              <a:off x="1008" y="3528"/>
              <a:ext cx="576" cy="624"/>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Message</a:t>
              </a:r>
              <a:endParaRPr/>
            </a:p>
          </p:txBody>
        </p:sp>
        <p:sp>
          <p:nvSpPr>
            <p:cNvPr id="591" name="Google Shape;591;p33"/>
            <p:cNvSpPr/>
            <p:nvPr/>
          </p:nvSpPr>
          <p:spPr>
            <a:xfrm>
              <a:off x="2503" y="3504"/>
              <a:ext cx="720" cy="672"/>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Message</a:t>
              </a:r>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Digest</a:t>
              </a:r>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Algorithm</a:t>
              </a:r>
              <a:endParaRPr/>
            </a:p>
          </p:txBody>
        </p:sp>
        <p:cxnSp>
          <p:nvCxnSpPr>
            <p:cNvPr id="592" name="Google Shape;592;p33"/>
            <p:cNvCxnSpPr/>
            <p:nvPr/>
          </p:nvCxnSpPr>
          <p:spPr>
            <a:xfrm rot="10800000">
              <a:off x="3679" y="3384"/>
              <a:ext cx="0" cy="912"/>
            </a:xfrm>
            <a:prstGeom prst="straightConnector1">
              <a:avLst/>
            </a:prstGeom>
            <a:noFill/>
            <a:ln w="19050" cap="flat" cmpd="sng">
              <a:solidFill>
                <a:schemeClr val="dk1"/>
              </a:solidFill>
              <a:prstDash val="solid"/>
              <a:miter lim="800000"/>
              <a:headEnd type="none" w="med" len="med"/>
              <a:tailEnd type="triangle" w="med" len="med"/>
            </a:ln>
          </p:spPr>
        </p:cxnSp>
        <p:sp>
          <p:nvSpPr>
            <p:cNvPr id="593" name="Google Shape;593;p33"/>
            <p:cNvSpPr/>
            <p:nvPr/>
          </p:nvSpPr>
          <p:spPr>
            <a:xfrm>
              <a:off x="4135" y="3528"/>
              <a:ext cx="576" cy="624"/>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Digest</a:t>
              </a:r>
              <a:endParaRPr/>
            </a:p>
          </p:txBody>
        </p:sp>
        <p:cxnSp>
          <p:nvCxnSpPr>
            <p:cNvPr id="594" name="Google Shape;594;p33"/>
            <p:cNvCxnSpPr/>
            <p:nvPr/>
          </p:nvCxnSpPr>
          <p:spPr>
            <a:xfrm rot="10800000">
              <a:off x="2047" y="3384"/>
              <a:ext cx="0" cy="912"/>
            </a:xfrm>
            <a:prstGeom prst="straightConnector1">
              <a:avLst/>
            </a:prstGeom>
            <a:noFill/>
            <a:ln w="19050" cap="flat" cmpd="sng">
              <a:solidFill>
                <a:schemeClr val="dk1"/>
              </a:solidFill>
              <a:prstDash val="solid"/>
              <a:miter lim="800000"/>
              <a:headEnd type="none" w="med" len="med"/>
              <a:tailEnd type="triangle" w="med" len="med"/>
            </a:ln>
          </p:spPr>
        </p:cxnSp>
      </p:grpSp>
    </p:spTree>
  </p:cSld>
  <p:clrMapOvr>
    <a:masterClrMapping/>
  </p:clrMapOvr>
  <p:transition spd="slow">
    <p:fade thruBlk="1"/>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599"/>
        <p:cNvGrpSpPr/>
        <p:nvPr/>
      </p:nvGrpSpPr>
      <p:grpSpPr>
        <a:xfrm>
          <a:off x="0" y="0"/>
          <a:ext cx="0" cy="0"/>
          <a:chOff x="0" y="0"/>
          <a:chExt cx="0" cy="0"/>
        </a:xfrm>
      </p:grpSpPr>
      <p:sp>
        <p:nvSpPr>
          <p:cNvPr id="600" name="Google Shape;600;p34"/>
          <p:cNvSpPr txBox="1">
            <a:spLocks noGrp="1"/>
          </p:cNvSpPr>
          <p:nvPr>
            <p:ph type="body" idx="1"/>
          </p:nvPr>
        </p:nvSpPr>
        <p:spPr>
          <a:xfrm>
            <a:off x="685800" y="1143000"/>
            <a:ext cx="8229600" cy="25146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A message digest created with a key</a:t>
            </a:r>
            <a:endParaRPr/>
          </a:p>
          <a:p>
            <a:pPr marL="609600" lvl="0" indent="-609600" algn="l" rtl="0">
              <a:lnSpc>
                <a:spcPct val="100000"/>
              </a:lnSpc>
              <a:spcBef>
                <a:spcPts val="56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Creates security by requiring a secret key to be possesses by both parties in order to retrieve the message</a:t>
            </a:r>
            <a:endParaRPr/>
          </a:p>
        </p:txBody>
      </p:sp>
      <p:sp>
        <p:nvSpPr>
          <p:cNvPr id="601" name="Google Shape;601;p34"/>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602" name="Google Shape;602;p34"/>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Message Authentication Codes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Basics </a:t>
            </a:r>
            <a:endParaRPr/>
          </a:p>
        </p:txBody>
      </p:sp>
      <p:sp>
        <p:nvSpPr>
          <p:cNvPr id="603" name="Google Shape;603;p34"/>
          <p:cNvSpPr/>
          <p:nvPr/>
        </p:nvSpPr>
        <p:spPr>
          <a:xfrm>
            <a:off x="1600200" y="3543300"/>
            <a:ext cx="9144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Message</a:t>
            </a:r>
            <a:endParaRPr/>
          </a:p>
        </p:txBody>
      </p:sp>
      <p:sp>
        <p:nvSpPr>
          <p:cNvPr id="604" name="Google Shape;604;p34"/>
          <p:cNvSpPr/>
          <p:nvPr/>
        </p:nvSpPr>
        <p:spPr>
          <a:xfrm>
            <a:off x="3973512" y="3505200"/>
            <a:ext cx="1143000" cy="10668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Message</a:t>
            </a:r>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Digest</a:t>
            </a:r>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Algorithm</a:t>
            </a:r>
            <a:endParaRPr/>
          </a:p>
          <a:p>
            <a:pPr marL="0" marR="0" lvl="0" indent="0" algn="l" rtl="0">
              <a:lnSpc>
                <a:spcPct val="100000"/>
              </a:lnSpc>
              <a:spcBef>
                <a:spcPts val="240"/>
              </a:spcBef>
              <a:spcAft>
                <a:spcPts val="0"/>
              </a:spcAft>
              <a:buNone/>
            </a:pPr>
            <a:endParaRPr sz="1200" b="1" i="0" u="none">
              <a:solidFill>
                <a:srgbClr val="0000FF"/>
              </a:solidFill>
              <a:latin typeface="Arial"/>
              <a:ea typeface="Arial"/>
              <a:cs typeface="Arial"/>
              <a:sym typeface="Arial"/>
            </a:endParaRPr>
          </a:p>
        </p:txBody>
      </p:sp>
      <p:cxnSp>
        <p:nvCxnSpPr>
          <p:cNvPr id="605" name="Google Shape;605;p34"/>
          <p:cNvCxnSpPr/>
          <p:nvPr/>
        </p:nvCxnSpPr>
        <p:spPr>
          <a:xfrm rot="10800000">
            <a:off x="5840412" y="3314700"/>
            <a:ext cx="0" cy="1447800"/>
          </a:xfrm>
          <a:prstGeom prst="straightConnector1">
            <a:avLst/>
          </a:prstGeom>
          <a:noFill/>
          <a:ln w="19050" cap="flat" cmpd="sng">
            <a:solidFill>
              <a:schemeClr val="dk1"/>
            </a:solidFill>
            <a:prstDash val="solid"/>
            <a:miter lim="800000"/>
            <a:headEnd type="none" w="med" len="med"/>
            <a:tailEnd type="triangle" w="med" len="med"/>
          </a:ln>
        </p:spPr>
      </p:cxnSp>
      <p:sp>
        <p:nvSpPr>
          <p:cNvPr id="606" name="Google Shape;606;p34"/>
          <p:cNvSpPr/>
          <p:nvPr/>
        </p:nvSpPr>
        <p:spPr>
          <a:xfrm>
            <a:off x="6564312" y="3543300"/>
            <a:ext cx="9144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Digest</a:t>
            </a:r>
            <a:endParaRPr/>
          </a:p>
        </p:txBody>
      </p:sp>
      <p:cxnSp>
        <p:nvCxnSpPr>
          <p:cNvPr id="607" name="Google Shape;607;p34"/>
          <p:cNvCxnSpPr/>
          <p:nvPr/>
        </p:nvCxnSpPr>
        <p:spPr>
          <a:xfrm rot="10800000">
            <a:off x="3249612" y="3314700"/>
            <a:ext cx="0" cy="1447800"/>
          </a:xfrm>
          <a:prstGeom prst="straightConnector1">
            <a:avLst/>
          </a:prstGeom>
          <a:noFill/>
          <a:ln w="19050" cap="flat" cmpd="sng">
            <a:solidFill>
              <a:schemeClr val="dk1"/>
            </a:solidFill>
            <a:prstDash val="solid"/>
            <a:miter lim="800000"/>
            <a:headEnd type="none" w="med" len="med"/>
            <a:tailEnd type="triangle" w="med" len="med"/>
          </a:ln>
        </p:spPr>
      </p:cxnSp>
      <p:cxnSp>
        <p:nvCxnSpPr>
          <p:cNvPr id="608" name="Google Shape;608;p34"/>
          <p:cNvCxnSpPr/>
          <p:nvPr/>
        </p:nvCxnSpPr>
        <p:spPr>
          <a:xfrm rot="10800000" flipH="1">
            <a:off x="4487862" y="4572000"/>
            <a:ext cx="1587" cy="533400"/>
          </a:xfrm>
          <a:prstGeom prst="straightConnector1">
            <a:avLst/>
          </a:prstGeom>
          <a:noFill/>
          <a:ln w="19050" cap="flat" cmpd="sng">
            <a:solidFill>
              <a:schemeClr val="dk1"/>
            </a:solidFill>
            <a:prstDash val="solid"/>
            <a:miter lim="800000"/>
            <a:headEnd type="none" w="med" len="med"/>
            <a:tailEnd type="triangle" w="med" len="med"/>
          </a:ln>
        </p:spPr>
      </p:cxnSp>
      <p:sp>
        <p:nvSpPr>
          <p:cNvPr id="609" name="Google Shape;609;p34"/>
          <p:cNvSpPr txBox="1"/>
          <p:nvPr/>
        </p:nvSpPr>
        <p:spPr>
          <a:xfrm>
            <a:off x="3956050" y="5867400"/>
            <a:ext cx="1101725"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400"/>
              <a:buFont typeface="Arial"/>
              <a:buNone/>
            </a:pPr>
            <a:r>
              <a:rPr lang="en-US" sz="1400" b="1" i="0" u="none">
                <a:solidFill>
                  <a:srgbClr val="0000FF"/>
                </a:solidFill>
                <a:latin typeface="Arial"/>
                <a:ea typeface="Arial"/>
                <a:cs typeface="Arial"/>
                <a:sym typeface="Arial"/>
              </a:rPr>
              <a:t>Secret Key</a:t>
            </a:r>
            <a:endParaRPr/>
          </a:p>
        </p:txBody>
      </p:sp>
      <p:grpSp>
        <p:nvGrpSpPr>
          <p:cNvPr id="610" name="Google Shape;610;p34"/>
          <p:cNvGrpSpPr/>
          <p:nvPr/>
        </p:nvGrpSpPr>
        <p:grpSpPr>
          <a:xfrm>
            <a:off x="4048125" y="5105400"/>
            <a:ext cx="923925" cy="762000"/>
            <a:chOff x="1458" y="2544"/>
            <a:chExt cx="582" cy="648"/>
          </a:xfrm>
        </p:grpSpPr>
        <p:graphicFrame>
          <p:nvGraphicFramePr>
            <p:cNvPr id="611" name="Google Shape;611;p34"/>
            <p:cNvGraphicFramePr/>
            <p:nvPr/>
          </p:nvGraphicFramePr>
          <p:xfrm>
            <a:off x="1618" y="2592"/>
            <a:ext cx="278" cy="528"/>
          </p:xfrm>
          <a:graphic>
            <a:graphicData uri="http://schemas.openxmlformats.org/presentationml/2006/ole">
              <mc:AlternateContent xmlns:mc="http://schemas.openxmlformats.org/markup-compatibility/2006">
                <mc:Choice xmlns:v="urn:schemas-microsoft-com:vml" Requires="v">
                  <p:oleObj spid="_x0000_s6147" r:id="rId4" imgW="278" imgH="528" progId="MS_ClipArt_Gallery.2">
                    <p:embed/>
                  </p:oleObj>
                </mc:Choice>
                <mc:Fallback>
                  <p:oleObj r:id="rId4" imgW="278" imgH="528" progId="MS_ClipArt_Gallery.2">
                    <p:embed/>
                    <p:pic>
                      <p:nvPicPr>
                        <p:cNvPr id="611" name="Google Shape;611;p34"/>
                        <p:cNvPicPr preferRelativeResize="0"/>
                        <p:nvPr/>
                      </p:nvPicPr>
                      <p:blipFill rotWithShape="1">
                        <a:blip r:embed="rId5">
                          <a:alphaModFix/>
                        </a:blip>
                        <a:srcRect/>
                        <a:stretch/>
                      </p:blipFill>
                      <p:spPr>
                        <a:xfrm>
                          <a:off x="1618" y="2592"/>
                          <a:ext cx="278" cy="528"/>
                        </a:xfrm>
                        <a:prstGeom prst="rect">
                          <a:avLst/>
                        </a:prstGeom>
                        <a:noFill/>
                        <a:ln>
                          <a:noFill/>
                        </a:ln>
                      </p:spPr>
                    </p:pic>
                  </p:oleObj>
                </mc:Fallback>
              </mc:AlternateContent>
            </a:graphicData>
          </a:graphic>
        </p:graphicFrame>
        <p:sp>
          <p:nvSpPr>
            <p:cNvPr id="612" name="Google Shape;612;p34"/>
            <p:cNvSpPr txBox="1"/>
            <p:nvPr/>
          </p:nvSpPr>
          <p:spPr>
            <a:xfrm>
              <a:off x="1458" y="2544"/>
              <a:ext cx="582" cy="648"/>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grpSp>
      <p:pic>
        <p:nvPicPr>
          <p:cNvPr id="6145" name="Picture 1">
            <a:extLst>
              <a:ext uri="{FF2B5EF4-FFF2-40B4-BE49-F238E27FC236}">
                <a16:creationId xmlns:a16="http://schemas.microsoft.com/office/drawing/2014/main" id="{91023735-5259-40CD-B43D-C493991144F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0" y="0"/>
            <a:ext cx="0" cy="0"/>
          </a:xfrm>
          <a:prstGeom prst="rect">
            <a:avLst/>
          </a:prstGeom>
        </p:spPr>
      </p:pic>
    </p:spTree>
  </p:cSld>
  <p:clrMapOvr>
    <a:masterClrMapping/>
  </p:clrMapOvr>
  <p:transition spd="slow">
    <p:fade thruBlk="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617"/>
        <p:cNvGrpSpPr/>
        <p:nvPr/>
      </p:nvGrpSpPr>
      <p:grpSpPr>
        <a:xfrm>
          <a:off x="0" y="0"/>
          <a:ext cx="0" cy="0"/>
          <a:chOff x="0" y="0"/>
          <a:chExt cx="0" cy="0"/>
        </a:xfrm>
      </p:grpSpPr>
      <p:sp>
        <p:nvSpPr>
          <p:cNvPr id="618" name="Google Shape;618;p35"/>
          <p:cNvSpPr txBox="1">
            <a:spLocks noGrp="1"/>
          </p:cNvSpPr>
          <p:nvPr>
            <p:ph type="body" idx="1"/>
          </p:nvPr>
        </p:nvSpPr>
        <p:spPr>
          <a:xfrm>
            <a:off x="685800" y="1143000"/>
            <a:ext cx="8229600" cy="55626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Password is secret character string only known to user and server</a:t>
            </a:r>
            <a:endParaRPr/>
          </a:p>
          <a:p>
            <a:pPr marL="609600" lvl="0" indent="-609600"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Message Digests commonly used for password authentication</a:t>
            </a:r>
            <a:endParaRPr/>
          </a:p>
          <a:p>
            <a:pPr marL="609600" lvl="0" indent="-609600"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Stored hash of the password is a lesser risk</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Hacker can not reverse the hash except by brute force attack</a:t>
            </a:r>
            <a:endParaRPr/>
          </a:p>
          <a:p>
            <a:pPr marL="609600" lvl="0" indent="-609600"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Problems with password based authentication</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Attacker learns password by social engineering</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Attacker cracks password by brute-force and/or guesswork </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Eavesdrops password if it is communicated unprotected over the network</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Replays an encrypted password back to the authentication server</a:t>
            </a:r>
            <a:endParaRPr/>
          </a:p>
        </p:txBody>
      </p:sp>
      <p:sp>
        <p:nvSpPr>
          <p:cNvPr id="619" name="Google Shape;619;p35"/>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620" name="Google Shape;620;p35"/>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Password Authentication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Basics</a:t>
            </a:r>
            <a:endParaRPr/>
          </a:p>
        </p:txBody>
      </p:sp>
    </p:spTree>
  </p:cSld>
  <p:clrMapOvr>
    <a:masterClrMapping/>
  </p:clrMapOvr>
  <p:transition spd="slow">
    <p:fade thruBlk="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625"/>
        <p:cNvGrpSpPr/>
        <p:nvPr/>
      </p:nvGrpSpPr>
      <p:grpSpPr>
        <a:xfrm>
          <a:off x="0" y="0"/>
          <a:ext cx="0" cy="0"/>
          <a:chOff x="0" y="0"/>
          <a:chExt cx="0" cy="0"/>
        </a:xfrm>
      </p:grpSpPr>
      <p:sp>
        <p:nvSpPr>
          <p:cNvPr id="626" name="Google Shape;626;p36"/>
          <p:cNvSpPr txBox="1">
            <a:spLocks noGrp="1"/>
          </p:cNvSpPr>
          <p:nvPr>
            <p:ph type="body" idx="1"/>
          </p:nvPr>
        </p:nvSpPr>
        <p:spPr>
          <a:xfrm>
            <a:off x="685800" y="1143000"/>
            <a:ext cx="8229600" cy="55626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Set of rules that governs the communication of data related to authentication between the server and the user</a:t>
            </a:r>
            <a:endParaRPr/>
          </a:p>
          <a:p>
            <a:pPr marL="609600" lvl="0" indent="-609600" algn="l" rtl="0">
              <a:lnSpc>
                <a:spcPct val="9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Techniques used to build a protocol are</a:t>
            </a:r>
            <a:endParaRPr/>
          </a:p>
          <a:p>
            <a:pPr marL="1100137" lvl="1" indent="-533399" algn="l" rtl="0">
              <a:lnSpc>
                <a:spcPct val="9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Transformed password</a:t>
            </a:r>
            <a:endParaRPr/>
          </a:p>
          <a:p>
            <a:pPr marL="1366837" lvl="2" indent="-457199" algn="l" rtl="0">
              <a:lnSpc>
                <a:spcPct val="90000"/>
              </a:lnSpc>
              <a:spcBef>
                <a:spcPts val="320"/>
              </a:spcBef>
              <a:spcAft>
                <a:spcPts val="0"/>
              </a:spcAft>
              <a:buClr>
                <a:schemeClr val="dk1"/>
              </a:buClr>
              <a:buSzPts val="1600"/>
              <a:buFont typeface="Garamond"/>
              <a:buChar char="•"/>
            </a:pPr>
            <a:r>
              <a:rPr lang="en-US" sz="1600" b="0" i="0" u="none">
                <a:solidFill>
                  <a:schemeClr val="dk1"/>
                </a:solidFill>
                <a:latin typeface="Garamond"/>
                <a:ea typeface="Garamond"/>
                <a:cs typeface="Garamond"/>
                <a:sym typeface="Garamond"/>
              </a:rPr>
              <a:t>Password transformed using one way function before transmission</a:t>
            </a:r>
            <a:endParaRPr/>
          </a:p>
          <a:p>
            <a:pPr marL="1366837" lvl="2" indent="-457199" algn="l" rtl="0">
              <a:lnSpc>
                <a:spcPct val="90000"/>
              </a:lnSpc>
              <a:spcBef>
                <a:spcPts val="320"/>
              </a:spcBef>
              <a:spcAft>
                <a:spcPts val="0"/>
              </a:spcAft>
              <a:buClr>
                <a:schemeClr val="dk1"/>
              </a:buClr>
              <a:buSzPts val="1600"/>
              <a:buFont typeface="Garamond"/>
              <a:buChar char="•"/>
            </a:pPr>
            <a:r>
              <a:rPr lang="en-US" sz="1600" b="0" i="0" u="none">
                <a:solidFill>
                  <a:schemeClr val="dk1"/>
                </a:solidFill>
                <a:latin typeface="Garamond"/>
                <a:ea typeface="Garamond"/>
                <a:cs typeface="Garamond"/>
                <a:sym typeface="Garamond"/>
              </a:rPr>
              <a:t>Prevents eavesdropping but not replay</a:t>
            </a:r>
            <a:endParaRPr/>
          </a:p>
          <a:p>
            <a:pPr marL="1100137" lvl="1" indent="-533399" algn="l" rtl="0">
              <a:lnSpc>
                <a:spcPct val="9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Challenge-response</a:t>
            </a:r>
            <a:endParaRPr/>
          </a:p>
          <a:p>
            <a:pPr marL="1366837" lvl="2" indent="-457199" algn="l" rtl="0">
              <a:lnSpc>
                <a:spcPct val="90000"/>
              </a:lnSpc>
              <a:spcBef>
                <a:spcPts val="320"/>
              </a:spcBef>
              <a:spcAft>
                <a:spcPts val="0"/>
              </a:spcAft>
              <a:buClr>
                <a:schemeClr val="dk1"/>
              </a:buClr>
              <a:buSzPts val="1600"/>
              <a:buFont typeface="Garamond"/>
              <a:buChar char="•"/>
            </a:pPr>
            <a:r>
              <a:rPr lang="en-US" sz="1600" b="0" i="0" u="none">
                <a:solidFill>
                  <a:schemeClr val="dk1"/>
                </a:solidFill>
                <a:latin typeface="Garamond"/>
                <a:ea typeface="Garamond"/>
                <a:cs typeface="Garamond"/>
                <a:sym typeface="Garamond"/>
              </a:rPr>
              <a:t>Server sends a random value (challenge) to the client along with the authentication request. This must be included in the response</a:t>
            </a:r>
            <a:endParaRPr/>
          </a:p>
          <a:p>
            <a:pPr marL="1366837" lvl="2" indent="-457199" algn="l" rtl="0">
              <a:lnSpc>
                <a:spcPct val="90000"/>
              </a:lnSpc>
              <a:spcBef>
                <a:spcPts val="320"/>
              </a:spcBef>
              <a:spcAft>
                <a:spcPts val="0"/>
              </a:spcAft>
              <a:buClr>
                <a:schemeClr val="dk1"/>
              </a:buClr>
              <a:buSzPts val="1600"/>
              <a:buFont typeface="Garamond"/>
              <a:buChar char="•"/>
            </a:pPr>
            <a:r>
              <a:rPr lang="en-US" sz="1600" b="0" i="0" u="none">
                <a:solidFill>
                  <a:schemeClr val="dk1"/>
                </a:solidFill>
                <a:latin typeface="Garamond"/>
                <a:ea typeface="Garamond"/>
                <a:cs typeface="Garamond"/>
                <a:sym typeface="Garamond"/>
              </a:rPr>
              <a:t>Protects against replay</a:t>
            </a:r>
            <a:endParaRPr/>
          </a:p>
          <a:p>
            <a:pPr marL="1100137" lvl="1" indent="-533399" algn="l" rtl="0">
              <a:lnSpc>
                <a:spcPct val="9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Time Stamp</a:t>
            </a:r>
            <a:endParaRPr/>
          </a:p>
          <a:p>
            <a:pPr marL="1366837" lvl="2" indent="-457199" algn="l" rtl="0">
              <a:lnSpc>
                <a:spcPct val="90000"/>
              </a:lnSpc>
              <a:spcBef>
                <a:spcPts val="320"/>
              </a:spcBef>
              <a:spcAft>
                <a:spcPts val="0"/>
              </a:spcAft>
              <a:buClr>
                <a:schemeClr val="dk1"/>
              </a:buClr>
              <a:buSzPts val="1600"/>
              <a:buFont typeface="Garamond"/>
              <a:buChar char="•"/>
            </a:pPr>
            <a:r>
              <a:rPr lang="en-US" sz="1600" b="0" i="0" u="none">
                <a:solidFill>
                  <a:schemeClr val="dk1"/>
                </a:solidFill>
                <a:latin typeface="Garamond"/>
                <a:ea typeface="Garamond"/>
                <a:cs typeface="Garamond"/>
                <a:sym typeface="Garamond"/>
              </a:rPr>
              <a:t>The authentication from the client to server must have time-stamp embedded</a:t>
            </a:r>
            <a:endParaRPr/>
          </a:p>
          <a:p>
            <a:pPr marL="1366837" lvl="2" indent="-457199" algn="l" rtl="0">
              <a:lnSpc>
                <a:spcPct val="90000"/>
              </a:lnSpc>
              <a:spcBef>
                <a:spcPts val="320"/>
              </a:spcBef>
              <a:spcAft>
                <a:spcPts val="0"/>
              </a:spcAft>
              <a:buClr>
                <a:schemeClr val="dk1"/>
              </a:buClr>
              <a:buSzPts val="1600"/>
              <a:buFont typeface="Garamond"/>
              <a:buChar char="•"/>
            </a:pPr>
            <a:r>
              <a:rPr lang="en-US" sz="1600" b="0" i="0" u="none">
                <a:solidFill>
                  <a:schemeClr val="dk1"/>
                </a:solidFill>
                <a:latin typeface="Garamond"/>
                <a:ea typeface="Garamond"/>
                <a:cs typeface="Garamond"/>
                <a:sym typeface="Garamond"/>
              </a:rPr>
              <a:t>Server checks if the time is reasonable</a:t>
            </a:r>
            <a:endParaRPr/>
          </a:p>
          <a:p>
            <a:pPr marL="1366837" lvl="2" indent="-457199" algn="l" rtl="0">
              <a:lnSpc>
                <a:spcPct val="90000"/>
              </a:lnSpc>
              <a:spcBef>
                <a:spcPts val="320"/>
              </a:spcBef>
              <a:spcAft>
                <a:spcPts val="0"/>
              </a:spcAft>
              <a:buClr>
                <a:schemeClr val="dk1"/>
              </a:buClr>
              <a:buSzPts val="1600"/>
              <a:buFont typeface="Garamond"/>
              <a:buChar char="•"/>
            </a:pPr>
            <a:r>
              <a:rPr lang="en-US" sz="1600" b="0" i="0" u="none">
                <a:solidFill>
                  <a:schemeClr val="dk1"/>
                </a:solidFill>
                <a:latin typeface="Garamond"/>
                <a:ea typeface="Garamond"/>
                <a:cs typeface="Garamond"/>
                <a:sym typeface="Garamond"/>
              </a:rPr>
              <a:t>Protects against replay</a:t>
            </a:r>
            <a:endParaRPr/>
          </a:p>
          <a:p>
            <a:pPr marL="1366837" lvl="2" indent="-457199" algn="l" rtl="0">
              <a:lnSpc>
                <a:spcPct val="90000"/>
              </a:lnSpc>
              <a:spcBef>
                <a:spcPts val="320"/>
              </a:spcBef>
              <a:spcAft>
                <a:spcPts val="0"/>
              </a:spcAft>
              <a:buClr>
                <a:schemeClr val="dk1"/>
              </a:buClr>
              <a:buSzPts val="1600"/>
              <a:buFont typeface="Garamond"/>
              <a:buChar char="•"/>
            </a:pPr>
            <a:r>
              <a:rPr lang="en-US" sz="1600" b="0" i="0" u="none">
                <a:solidFill>
                  <a:schemeClr val="dk1"/>
                </a:solidFill>
                <a:latin typeface="Garamond"/>
                <a:ea typeface="Garamond"/>
                <a:cs typeface="Garamond"/>
                <a:sym typeface="Garamond"/>
              </a:rPr>
              <a:t>Depends on synchronization of clocks on computers</a:t>
            </a:r>
            <a:endParaRPr/>
          </a:p>
          <a:p>
            <a:pPr marL="1100137" lvl="1" indent="-533399" algn="l" rtl="0">
              <a:lnSpc>
                <a:spcPct val="9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One-time password</a:t>
            </a:r>
            <a:endParaRPr/>
          </a:p>
          <a:p>
            <a:pPr marL="1366837" lvl="2" indent="-457199" algn="l" rtl="0">
              <a:lnSpc>
                <a:spcPct val="90000"/>
              </a:lnSpc>
              <a:spcBef>
                <a:spcPts val="320"/>
              </a:spcBef>
              <a:spcAft>
                <a:spcPts val="0"/>
              </a:spcAft>
              <a:buClr>
                <a:schemeClr val="dk1"/>
              </a:buClr>
              <a:buSzPts val="1600"/>
              <a:buFont typeface="Garamond"/>
              <a:buChar char="•"/>
            </a:pPr>
            <a:r>
              <a:rPr lang="en-US" sz="1600" b="0" i="0" u="none">
                <a:solidFill>
                  <a:schemeClr val="dk1"/>
                </a:solidFill>
                <a:latin typeface="Garamond"/>
                <a:ea typeface="Garamond"/>
                <a:cs typeface="Garamond"/>
                <a:sym typeface="Garamond"/>
              </a:rPr>
              <a:t>New password obtained by passing user-password through one-way function n times which keeps incrementing</a:t>
            </a:r>
            <a:endParaRPr/>
          </a:p>
          <a:p>
            <a:pPr marL="1366837" lvl="2" indent="-457199" algn="l" rtl="0">
              <a:lnSpc>
                <a:spcPct val="90000"/>
              </a:lnSpc>
              <a:spcBef>
                <a:spcPts val="320"/>
              </a:spcBef>
              <a:spcAft>
                <a:spcPts val="0"/>
              </a:spcAft>
              <a:buClr>
                <a:schemeClr val="dk1"/>
              </a:buClr>
              <a:buSzPts val="1600"/>
              <a:buFont typeface="Garamond"/>
              <a:buChar char="•"/>
            </a:pPr>
            <a:r>
              <a:rPr lang="en-US" sz="1600" b="0" i="0" u="none">
                <a:solidFill>
                  <a:schemeClr val="dk1"/>
                </a:solidFill>
                <a:latin typeface="Garamond"/>
                <a:ea typeface="Garamond"/>
                <a:cs typeface="Garamond"/>
                <a:sym typeface="Garamond"/>
              </a:rPr>
              <a:t>Protects against replay as well as eavesdropping</a:t>
            </a:r>
            <a:endParaRPr/>
          </a:p>
        </p:txBody>
      </p:sp>
      <p:sp>
        <p:nvSpPr>
          <p:cNvPr id="627" name="Google Shape;627;p36"/>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628" name="Google Shape;628;p36"/>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Authentication Protocols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Basics</a:t>
            </a:r>
            <a:endParaRPr/>
          </a:p>
        </p:txBody>
      </p:sp>
    </p:spTree>
  </p:cSld>
  <p:clrMapOvr>
    <a:masterClrMapping/>
  </p:clrMapOvr>
  <p:transition spd="slow">
    <p:fade thruBlk="1"/>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633"/>
        <p:cNvGrpSpPr/>
        <p:nvPr/>
      </p:nvGrpSpPr>
      <p:grpSpPr>
        <a:xfrm>
          <a:off x="0" y="0"/>
          <a:ext cx="0" cy="0"/>
          <a:chOff x="0" y="0"/>
          <a:chExt cx="0" cy="0"/>
        </a:xfrm>
      </p:grpSpPr>
      <p:sp>
        <p:nvSpPr>
          <p:cNvPr id="634" name="Google Shape;634;p37"/>
          <p:cNvSpPr txBox="1">
            <a:spLocks noGrp="1"/>
          </p:cNvSpPr>
          <p:nvPr>
            <p:ph type="body" idx="1"/>
          </p:nvPr>
        </p:nvSpPr>
        <p:spPr>
          <a:xfrm>
            <a:off x="685800" y="1143000"/>
            <a:ext cx="8229600" cy="54102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Kerberos is an authentication service that uses symmetric key encryption and a key distribution center.</a:t>
            </a:r>
            <a:endParaRPr/>
          </a:p>
          <a:p>
            <a:pPr marL="609600" lvl="0" indent="-609600"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Kerberos Authentication server contains symmetric keys of all users and also contains information on which user has access privilege to which services on the network</a:t>
            </a:r>
            <a:endParaRPr/>
          </a:p>
          <a:p>
            <a:pPr marL="342900" lvl="0" indent="-190500" algn="l" rtl="0">
              <a:spcBef>
                <a:spcPts val="480"/>
              </a:spcBef>
              <a:spcAft>
                <a:spcPts val="0"/>
              </a:spcAft>
              <a:buClr>
                <a:schemeClr val="dk1"/>
              </a:buClr>
              <a:buSzPts val="2400"/>
              <a:buFont typeface="Times New Roman"/>
              <a:buNone/>
            </a:pPr>
            <a:endParaRPr sz="2400" b="0" i="0" u="none">
              <a:solidFill>
                <a:schemeClr val="dk1"/>
              </a:solidFill>
              <a:latin typeface="Garamond"/>
              <a:ea typeface="Garamond"/>
              <a:cs typeface="Garamond"/>
              <a:sym typeface="Garamond"/>
            </a:endParaRPr>
          </a:p>
        </p:txBody>
      </p:sp>
      <p:sp>
        <p:nvSpPr>
          <p:cNvPr id="635" name="Google Shape;635;p37"/>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636" name="Google Shape;636;p37"/>
          <p:cNvSpPr txBox="1"/>
          <p:nvPr/>
        </p:nvSpPr>
        <p:spPr>
          <a:xfrm>
            <a:off x="8382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Authentication Protocols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Kerberos</a:t>
            </a:r>
            <a:endParaRPr/>
          </a:p>
        </p:txBody>
      </p:sp>
    </p:spTree>
  </p:cSld>
  <p:clrMapOvr>
    <a:masterClrMapping/>
  </p:clrMapOvr>
  <p:transition spd="slow">
    <p:fade thruBlk="1"/>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641"/>
        <p:cNvGrpSpPr/>
        <p:nvPr/>
      </p:nvGrpSpPr>
      <p:grpSpPr>
        <a:xfrm>
          <a:off x="0" y="0"/>
          <a:ext cx="0" cy="0"/>
          <a:chOff x="0" y="0"/>
          <a:chExt cx="0" cy="0"/>
        </a:xfrm>
      </p:grpSpPr>
      <p:sp>
        <p:nvSpPr>
          <p:cNvPr id="642" name="Google Shape;642;p38"/>
          <p:cNvSpPr txBox="1">
            <a:spLocks noGrp="1"/>
          </p:cNvSpPr>
          <p:nvPr>
            <p:ph type="body" idx="1"/>
          </p:nvPr>
        </p:nvSpPr>
        <p:spPr>
          <a:xfrm>
            <a:off x="685800" y="1143000"/>
            <a:ext cx="8229600" cy="55626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Personal Tokens are hardware devices that generate unique strings that are usually used in conjunction with passwords for authentication</a:t>
            </a:r>
            <a:endParaRPr/>
          </a:p>
          <a:p>
            <a:pPr marL="609600" lvl="0" indent="-609600"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Different types of tokens exist</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Storage Token: A secret value that is stored on a token and is available after the token has been unlocked using a PIN</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Synchronous one-time password generator: Generate a new password periodically (e.g. each minute) based on time and a secret code stored in the token</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Challenge-response: Token computes a number based on a challenge value sent by the server </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Digital Signature Token: Contains the digital signature private key and computes a computes a digital signature on a supplied data value</a:t>
            </a:r>
            <a:endParaRPr/>
          </a:p>
          <a:p>
            <a:pPr marL="609600" lvl="0" indent="-609600"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A variety of different physical forms of tokens exist</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e.g. hand-held devices, Smart Cards, PCMCIA cards, USB tokens</a:t>
            </a:r>
            <a:endParaRPr/>
          </a:p>
          <a:p>
            <a:pPr marL="342900" lvl="0" indent="-215900" algn="l" rtl="0">
              <a:spcBef>
                <a:spcPts val="400"/>
              </a:spcBef>
              <a:spcAft>
                <a:spcPts val="0"/>
              </a:spcAft>
              <a:buClr>
                <a:schemeClr val="dk1"/>
              </a:buClr>
              <a:buSzPts val="2000"/>
              <a:buFont typeface="Times New Roman"/>
              <a:buNone/>
            </a:pPr>
            <a:endParaRPr sz="2000" b="0" i="0" u="none">
              <a:solidFill>
                <a:schemeClr val="dk1"/>
              </a:solidFill>
              <a:latin typeface="Garamond"/>
              <a:ea typeface="Garamond"/>
              <a:cs typeface="Garamond"/>
              <a:sym typeface="Garamond"/>
            </a:endParaRPr>
          </a:p>
        </p:txBody>
      </p:sp>
      <p:sp>
        <p:nvSpPr>
          <p:cNvPr id="643" name="Google Shape;643;p38"/>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644" name="Google Shape;644;p38"/>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Authentication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Personal Tokens</a:t>
            </a:r>
            <a:endParaRPr/>
          </a:p>
        </p:txBody>
      </p:sp>
    </p:spTree>
  </p:cSld>
  <p:clrMapOvr>
    <a:masterClrMapping/>
  </p:clrMapOvr>
  <p:transition spd="slow">
    <p:fade thruBlk="1"/>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649"/>
        <p:cNvGrpSpPr/>
        <p:nvPr/>
      </p:nvGrpSpPr>
      <p:grpSpPr>
        <a:xfrm>
          <a:off x="0" y="0"/>
          <a:ext cx="0" cy="0"/>
          <a:chOff x="0" y="0"/>
          <a:chExt cx="0" cy="0"/>
        </a:xfrm>
      </p:grpSpPr>
      <p:sp>
        <p:nvSpPr>
          <p:cNvPr id="650" name="Google Shape;650;p39"/>
          <p:cNvSpPr txBox="1">
            <a:spLocks noGrp="1"/>
          </p:cNvSpPr>
          <p:nvPr>
            <p:ph type="body" idx="1"/>
          </p:nvPr>
        </p:nvSpPr>
        <p:spPr>
          <a:xfrm>
            <a:off x="685800" y="1143000"/>
            <a:ext cx="8153400" cy="54864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Uses certain biological characteristics for authentication</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Biometric reader measures physiological indicia and compares them to specified values</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It is not capable of securing information over the network</a:t>
            </a:r>
            <a:endParaRPr/>
          </a:p>
          <a:p>
            <a:pPr marL="609600" lvl="0" indent="-609600" algn="l" rtl="0">
              <a:lnSpc>
                <a:spcPct val="100000"/>
              </a:lnSpc>
              <a:spcBef>
                <a:spcPts val="56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Different techniques exist</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Fingerprint Recognition</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Voice Recognition</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Handwriting Recognition</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Face Recognition</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Retinal Scan</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Hand Geometry Recognition</a:t>
            </a:r>
            <a:endParaRPr/>
          </a:p>
          <a:p>
            <a:pPr marL="342900" lvl="0" indent="-190500" algn="l" rtl="0">
              <a:spcBef>
                <a:spcPts val="480"/>
              </a:spcBef>
              <a:spcAft>
                <a:spcPts val="0"/>
              </a:spcAft>
              <a:buClr>
                <a:schemeClr val="dk1"/>
              </a:buClr>
              <a:buSzPts val="2400"/>
              <a:buFont typeface="Times New Roman"/>
              <a:buNone/>
            </a:pPr>
            <a:endParaRPr sz="2400" b="0" i="0" u="none">
              <a:solidFill>
                <a:schemeClr val="dk1"/>
              </a:solidFill>
              <a:latin typeface="Garamond"/>
              <a:ea typeface="Garamond"/>
              <a:cs typeface="Garamond"/>
              <a:sym typeface="Garamond"/>
            </a:endParaRPr>
          </a:p>
        </p:txBody>
      </p:sp>
      <p:sp>
        <p:nvSpPr>
          <p:cNvPr id="651" name="Google Shape;651;p39"/>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652" name="Google Shape;652;p39"/>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Authentication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Biometrics</a:t>
            </a:r>
            <a:endParaRPr/>
          </a:p>
        </p:txBody>
      </p:sp>
    </p:spTree>
  </p:cSld>
  <p:clrMapOvr>
    <a:masterClrMapping/>
  </p:clrMapOvr>
  <p:transition spd="slow">
    <p:fade thruBlk="1"/>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657"/>
        <p:cNvGrpSpPr/>
        <p:nvPr/>
      </p:nvGrpSpPr>
      <p:grpSpPr>
        <a:xfrm>
          <a:off x="0" y="0"/>
          <a:ext cx="0" cy="0"/>
          <a:chOff x="0" y="0"/>
          <a:chExt cx="0" cy="0"/>
        </a:xfrm>
      </p:grpSpPr>
      <p:sp>
        <p:nvSpPr>
          <p:cNvPr id="658" name="Google Shape;658;p40"/>
          <p:cNvSpPr txBox="1">
            <a:spLocks noGrp="1"/>
          </p:cNvSpPr>
          <p:nvPr>
            <p:ph type="body" idx="1"/>
          </p:nvPr>
        </p:nvSpPr>
        <p:spPr>
          <a:xfrm>
            <a:off x="4038600" y="3048000"/>
            <a:ext cx="4953000" cy="23622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1600"/>
              <a:buFont typeface="Garamond"/>
              <a:buChar char="•"/>
            </a:pPr>
            <a:r>
              <a:rPr lang="en-US" sz="1600" b="0" i="0" u="none">
                <a:solidFill>
                  <a:schemeClr val="dk1"/>
                </a:solidFill>
                <a:latin typeface="Garamond"/>
                <a:ea typeface="Garamond"/>
                <a:cs typeface="Garamond"/>
                <a:sym typeface="Garamond"/>
              </a:rPr>
              <a:t>Probability of two irises producing exactly the same code: 1 in 10 to the 78th power</a:t>
            </a:r>
            <a:endParaRPr/>
          </a:p>
          <a:p>
            <a:pPr marL="609600" lvl="0" indent="-609600" algn="l" rtl="0">
              <a:lnSpc>
                <a:spcPct val="90000"/>
              </a:lnSpc>
              <a:spcBef>
                <a:spcPts val="320"/>
              </a:spcBef>
              <a:spcAft>
                <a:spcPts val="0"/>
              </a:spcAft>
              <a:buClr>
                <a:schemeClr val="dk1"/>
              </a:buClr>
              <a:buSzPts val="1600"/>
              <a:buFont typeface="Garamond"/>
              <a:buChar char="•"/>
            </a:pPr>
            <a:r>
              <a:rPr lang="en-US" sz="1600" b="0" i="0" u="none">
                <a:solidFill>
                  <a:schemeClr val="dk1"/>
                </a:solidFill>
                <a:latin typeface="Garamond"/>
                <a:ea typeface="Garamond"/>
                <a:cs typeface="Garamond"/>
                <a:sym typeface="Garamond"/>
              </a:rPr>
              <a:t>Independent variables (degrees of freedom) extracted: 266</a:t>
            </a:r>
            <a:endParaRPr/>
          </a:p>
          <a:p>
            <a:pPr marL="609600" lvl="0" indent="-609600" algn="l" rtl="0">
              <a:lnSpc>
                <a:spcPct val="90000"/>
              </a:lnSpc>
              <a:spcBef>
                <a:spcPts val="320"/>
              </a:spcBef>
              <a:spcAft>
                <a:spcPts val="0"/>
              </a:spcAft>
              <a:buClr>
                <a:schemeClr val="dk1"/>
              </a:buClr>
              <a:buSzPts val="1600"/>
              <a:buFont typeface="Garamond"/>
              <a:buChar char="•"/>
            </a:pPr>
            <a:r>
              <a:rPr lang="en-US" sz="1600" b="0" i="0" u="none">
                <a:solidFill>
                  <a:schemeClr val="dk1"/>
                </a:solidFill>
                <a:latin typeface="Garamond"/>
                <a:ea typeface="Garamond"/>
                <a:cs typeface="Garamond"/>
                <a:sym typeface="Garamond"/>
              </a:rPr>
              <a:t>IrisCode record size: 512 bytes</a:t>
            </a:r>
            <a:endParaRPr/>
          </a:p>
          <a:p>
            <a:pPr marL="609600" lvl="0" indent="-609600" algn="l" rtl="0">
              <a:lnSpc>
                <a:spcPct val="90000"/>
              </a:lnSpc>
              <a:spcBef>
                <a:spcPts val="320"/>
              </a:spcBef>
              <a:spcAft>
                <a:spcPts val="0"/>
              </a:spcAft>
              <a:buClr>
                <a:schemeClr val="dk1"/>
              </a:buClr>
              <a:buSzPts val="1600"/>
              <a:buFont typeface="Garamond"/>
              <a:buChar char="•"/>
            </a:pPr>
            <a:r>
              <a:rPr lang="en-US" sz="1600" b="0" i="0" u="none">
                <a:solidFill>
                  <a:schemeClr val="dk1"/>
                </a:solidFill>
                <a:latin typeface="Garamond"/>
                <a:ea typeface="Garamond"/>
                <a:cs typeface="Garamond"/>
                <a:sym typeface="Garamond"/>
              </a:rPr>
              <a:t>Operating systems compatibility: DOS and Windows (NT/95)</a:t>
            </a:r>
            <a:endParaRPr/>
          </a:p>
          <a:p>
            <a:pPr marL="609600" lvl="0" indent="-609600" algn="l" rtl="0">
              <a:lnSpc>
                <a:spcPct val="90000"/>
              </a:lnSpc>
              <a:spcBef>
                <a:spcPts val="320"/>
              </a:spcBef>
              <a:spcAft>
                <a:spcPts val="0"/>
              </a:spcAft>
              <a:buClr>
                <a:schemeClr val="dk1"/>
              </a:buClr>
              <a:buSzPts val="1600"/>
              <a:buFont typeface="Garamond"/>
              <a:buChar char="•"/>
            </a:pPr>
            <a:r>
              <a:rPr lang="en-US" sz="1600" b="0" i="0" u="none">
                <a:solidFill>
                  <a:schemeClr val="dk1"/>
                </a:solidFill>
                <a:latin typeface="Garamond"/>
                <a:ea typeface="Garamond"/>
                <a:cs typeface="Garamond"/>
                <a:sym typeface="Garamond"/>
              </a:rPr>
              <a:t>Average identification speed (database of 100,000 IrisCode records): one to two seconds</a:t>
            </a:r>
            <a:endParaRPr/>
          </a:p>
          <a:p>
            <a:pPr marL="609600" lvl="0" indent="-508000" algn="l" rtl="0">
              <a:lnSpc>
                <a:spcPct val="90000"/>
              </a:lnSpc>
              <a:spcBef>
                <a:spcPts val="320"/>
              </a:spcBef>
              <a:spcAft>
                <a:spcPts val="0"/>
              </a:spcAft>
              <a:buClr>
                <a:schemeClr val="dk1"/>
              </a:buClr>
              <a:buSzPts val="1600"/>
              <a:buFont typeface="Times New Roman"/>
              <a:buNone/>
            </a:pPr>
            <a:endParaRPr sz="1600" b="0" i="0" u="none">
              <a:solidFill>
                <a:schemeClr val="dk1"/>
              </a:solidFill>
              <a:latin typeface="Garamond"/>
              <a:ea typeface="Garamond"/>
              <a:cs typeface="Garamond"/>
              <a:sym typeface="Garamond"/>
            </a:endParaRPr>
          </a:p>
          <a:p>
            <a:pPr marL="342900" lvl="0" indent="-241300" algn="l" rtl="0">
              <a:spcBef>
                <a:spcPts val="320"/>
              </a:spcBef>
              <a:spcAft>
                <a:spcPts val="0"/>
              </a:spcAft>
              <a:buClr>
                <a:schemeClr val="dk1"/>
              </a:buClr>
              <a:buSzPts val="1600"/>
              <a:buFont typeface="Times New Roman"/>
              <a:buNone/>
            </a:pPr>
            <a:endParaRPr sz="1600" b="0" i="0" u="none">
              <a:solidFill>
                <a:schemeClr val="dk1"/>
              </a:solidFill>
              <a:latin typeface="Garamond"/>
              <a:ea typeface="Garamond"/>
              <a:cs typeface="Garamond"/>
              <a:sym typeface="Garamond"/>
            </a:endParaRPr>
          </a:p>
        </p:txBody>
      </p:sp>
      <p:sp>
        <p:nvSpPr>
          <p:cNvPr id="659" name="Google Shape;659;p40"/>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660" name="Google Shape;660;p40"/>
          <p:cNvSpPr txBox="1"/>
          <p:nvPr/>
        </p:nvSpPr>
        <p:spPr>
          <a:xfrm>
            <a:off x="8382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Authentication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Iris Recognition</a:t>
            </a:r>
            <a:endParaRPr/>
          </a:p>
        </p:txBody>
      </p:sp>
      <p:pic>
        <p:nvPicPr>
          <p:cNvPr id="661" name="Google Shape;661;p40" descr="C:\Documents and Settings\goel.UALBANY\My Documents\suny\Spring2002\MSI604\lecture1b\iriscode.jpg"/>
          <p:cNvPicPr preferRelativeResize="0"/>
          <p:nvPr/>
        </p:nvPicPr>
        <p:blipFill rotWithShape="1">
          <a:blip r:embed="rId3">
            <a:alphaModFix/>
          </a:blip>
          <a:srcRect/>
          <a:stretch/>
        </p:blipFill>
        <p:spPr>
          <a:xfrm>
            <a:off x="1066800" y="1320800"/>
            <a:ext cx="2794000" cy="4318000"/>
          </a:xfrm>
          <a:prstGeom prst="rect">
            <a:avLst/>
          </a:prstGeom>
          <a:noFill/>
          <a:ln>
            <a:noFill/>
          </a:ln>
        </p:spPr>
      </p:pic>
      <p:grpSp>
        <p:nvGrpSpPr>
          <p:cNvPr id="662" name="Google Shape;662;p40"/>
          <p:cNvGrpSpPr/>
          <p:nvPr/>
        </p:nvGrpSpPr>
        <p:grpSpPr>
          <a:xfrm>
            <a:off x="4843462" y="1828800"/>
            <a:ext cx="3005137" cy="458787"/>
            <a:chOff x="0" y="0"/>
            <a:chExt cx="1893" cy="289"/>
          </a:xfrm>
        </p:grpSpPr>
        <p:sp>
          <p:nvSpPr>
            <p:cNvPr id="663" name="Google Shape;663;p40"/>
            <p:cNvSpPr txBox="1"/>
            <p:nvPr/>
          </p:nvSpPr>
          <p:spPr>
            <a:xfrm>
              <a:off x="0" y="0"/>
              <a:ext cx="1893" cy="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664" name="Google Shape;664;p40"/>
            <p:cNvSpPr txBox="1"/>
            <p:nvPr/>
          </p:nvSpPr>
          <p:spPr>
            <a:xfrm>
              <a:off x="0" y="0"/>
              <a:ext cx="1893" cy="289"/>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grpSp>
      <p:sp>
        <p:nvSpPr>
          <p:cNvPr id="665" name="Google Shape;665;p40"/>
          <p:cNvSpPr txBox="1"/>
          <p:nvPr/>
        </p:nvSpPr>
        <p:spPr>
          <a:xfrm>
            <a:off x="4343400" y="1371600"/>
            <a:ext cx="4495800" cy="825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1600"/>
              <a:buFont typeface="Garamond"/>
              <a:buNone/>
            </a:pPr>
            <a:r>
              <a:rPr lang="en-US" sz="1600" b="1" i="0" u="none">
                <a:solidFill>
                  <a:srgbClr val="000000"/>
                </a:solidFill>
                <a:latin typeface="Garamond"/>
                <a:ea typeface="Garamond"/>
                <a:cs typeface="Garamond"/>
                <a:sym typeface="Garamond"/>
              </a:rPr>
              <a:t>The scanning process takes advantage of the natural patterns in people's irises, digitizing them for identification purposes</a:t>
            </a:r>
            <a:endParaRPr/>
          </a:p>
        </p:txBody>
      </p:sp>
      <p:sp>
        <p:nvSpPr>
          <p:cNvPr id="666" name="Google Shape;666;p40"/>
          <p:cNvSpPr txBox="1"/>
          <p:nvPr/>
        </p:nvSpPr>
        <p:spPr>
          <a:xfrm>
            <a:off x="3968750" y="2530475"/>
            <a:ext cx="942975" cy="4889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CC0000"/>
              </a:buClr>
              <a:buSzPts val="2600"/>
              <a:buFont typeface="Garamond"/>
              <a:buNone/>
            </a:pPr>
            <a:r>
              <a:rPr lang="en-US" sz="2600" b="1" i="0" u="none">
                <a:solidFill>
                  <a:srgbClr val="CC0000"/>
                </a:solidFill>
                <a:latin typeface="Garamond"/>
                <a:ea typeface="Garamond"/>
                <a:cs typeface="Garamond"/>
                <a:sym typeface="Garamond"/>
              </a:rPr>
              <a:t>Facts</a:t>
            </a:r>
            <a:endParaRPr/>
          </a:p>
        </p:txBody>
      </p:sp>
    </p:spTree>
  </p:cSld>
  <p:clrMapOvr>
    <a:masterClrMapping/>
  </p:clrMapOvr>
  <p:transition spd="slow">
    <p:fade thruBlk="1"/>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671"/>
        <p:cNvGrpSpPr/>
        <p:nvPr/>
      </p:nvGrpSpPr>
      <p:grpSpPr>
        <a:xfrm>
          <a:off x="0" y="0"/>
          <a:ext cx="0" cy="0"/>
          <a:chOff x="0" y="0"/>
          <a:chExt cx="0" cy="0"/>
        </a:xfrm>
      </p:grpSpPr>
      <p:sp>
        <p:nvSpPr>
          <p:cNvPr id="672" name="Google Shape;672;p41"/>
          <p:cNvSpPr txBox="1">
            <a:spLocks noGrp="1"/>
          </p:cNvSpPr>
          <p:nvPr>
            <p:ph type="body" idx="1"/>
          </p:nvPr>
        </p:nvSpPr>
        <p:spPr>
          <a:xfrm>
            <a:off x="685800" y="1143000"/>
            <a:ext cx="8229600" cy="22860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A digital signature is a data item which accompanies or is logically associated with a digitally encoded message.</a:t>
            </a:r>
            <a:endParaRPr/>
          </a:p>
          <a:p>
            <a:pPr marL="609600" lvl="0" indent="-609600"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It has two goals</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A guarantee of the source of the data</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Proof that the data has not been tampered with</a:t>
            </a:r>
            <a:endParaRPr/>
          </a:p>
        </p:txBody>
      </p:sp>
      <p:sp>
        <p:nvSpPr>
          <p:cNvPr id="673" name="Google Shape;673;p41"/>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674" name="Google Shape;674;p41"/>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Authentication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Digital Signatures</a:t>
            </a:r>
            <a:endParaRPr/>
          </a:p>
        </p:txBody>
      </p:sp>
      <p:sp>
        <p:nvSpPr>
          <p:cNvPr id="675" name="Google Shape;675;p41"/>
          <p:cNvSpPr/>
          <p:nvPr/>
        </p:nvSpPr>
        <p:spPr>
          <a:xfrm>
            <a:off x="228600" y="3886200"/>
            <a:ext cx="7620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Message</a:t>
            </a:r>
            <a:endParaRPr/>
          </a:p>
          <a:p>
            <a:pPr marL="0" marR="0" lvl="0" indent="0" algn="ctr" rtl="0">
              <a:lnSpc>
                <a:spcPct val="100000"/>
              </a:lnSpc>
              <a:spcBef>
                <a:spcPts val="22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Sent to</a:t>
            </a:r>
            <a:endParaRPr/>
          </a:p>
          <a:p>
            <a:pPr marL="0" marR="0" lvl="0" indent="0" algn="ctr" rtl="0">
              <a:lnSpc>
                <a:spcPct val="100000"/>
              </a:lnSpc>
              <a:spcBef>
                <a:spcPts val="22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Receiver</a:t>
            </a:r>
            <a:endParaRPr/>
          </a:p>
        </p:txBody>
      </p:sp>
      <p:sp>
        <p:nvSpPr>
          <p:cNvPr id="676" name="Google Shape;676;p41"/>
          <p:cNvSpPr/>
          <p:nvPr/>
        </p:nvSpPr>
        <p:spPr>
          <a:xfrm>
            <a:off x="1528762" y="3848100"/>
            <a:ext cx="903287" cy="9144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Digest</a:t>
            </a:r>
            <a:endParaRPr/>
          </a:p>
          <a:p>
            <a:pPr marL="0" marR="0" lvl="0" indent="0" algn="ctr" rtl="0">
              <a:lnSpc>
                <a:spcPct val="100000"/>
              </a:lnSpc>
              <a:spcBef>
                <a:spcPts val="22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Algorithm</a:t>
            </a:r>
            <a:endParaRPr/>
          </a:p>
          <a:p>
            <a:pPr marL="0" marR="0" lvl="0" indent="0" algn="l" rtl="0">
              <a:lnSpc>
                <a:spcPct val="100000"/>
              </a:lnSpc>
              <a:spcBef>
                <a:spcPts val="220"/>
              </a:spcBef>
              <a:spcAft>
                <a:spcPts val="0"/>
              </a:spcAft>
              <a:buNone/>
            </a:pPr>
            <a:endParaRPr sz="1100" b="1" i="0" u="none">
              <a:solidFill>
                <a:schemeClr val="accent2"/>
              </a:solidFill>
              <a:latin typeface="Arial"/>
              <a:ea typeface="Arial"/>
              <a:cs typeface="Arial"/>
              <a:sym typeface="Arial"/>
            </a:endParaRPr>
          </a:p>
        </p:txBody>
      </p:sp>
      <p:cxnSp>
        <p:nvCxnSpPr>
          <p:cNvPr id="677" name="Google Shape;677;p41"/>
          <p:cNvCxnSpPr/>
          <p:nvPr/>
        </p:nvCxnSpPr>
        <p:spPr>
          <a:xfrm>
            <a:off x="1981200" y="4762500"/>
            <a:ext cx="1587"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678" name="Google Shape;678;p41"/>
          <p:cNvCxnSpPr/>
          <p:nvPr/>
        </p:nvCxnSpPr>
        <p:spPr>
          <a:xfrm rot="-5400000">
            <a:off x="1256506" y="4077493"/>
            <a:ext cx="1587"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679" name="Google Shape;679;p41"/>
          <p:cNvCxnSpPr/>
          <p:nvPr/>
        </p:nvCxnSpPr>
        <p:spPr>
          <a:xfrm rot="-5400000">
            <a:off x="4152106" y="5525293"/>
            <a:ext cx="1587"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680" name="Google Shape;680;p41"/>
          <p:cNvCxnSpPr/>
          <p:nvPr/>
        </p:nvCxnSpPr>
        <p:spPr>
          <a:xfrm rot="-5400000">
            <a:off x="2704306" y="5523706"/>
            <a:ext cx="1587" cy="533400"/>
          </a:xfrm>
          <a:prstGeom prst="straightConnector1">
            <a:avLst/>
          </a:prstGeom>
          <a:noFill/>
          <a:ln w="19050" cap="flat" cmpd="sng">
            <a:solidFill>
              <a:schemeClr val="dk1"/>
            </a:solidFill>
            <a:prstDash val="solid"/>
            <a:miter lim="800000"/>
            <a:headEnd type="none" w="med" len="med"/>
            <a:tailEnd type="triangle" w="med" len="med"/>
          </a:ln>
        </p:spPr>
      </p:cxnSp>
      <p:sp>
        <p:nvSpPr>
          <p:cNvPr id="681" name="Google Shape;681;p41"/>
          <p:cNvSpPr/>
          <p:nvPr/>
        </p:nvSpPr>
        <p:spPr>
          <a:xfrm>
            <a:off x="4419600" y="5295900"/>
            <a:ext cx="7620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Digital</a:t>
            </a:r>
            <a:endParaRPr/>
          </a:p>
          <a:p>
            <a:pPr marL="0" marR="0" lvl="0" indent="0" algn="ctr" rtl="0">
              <a:lnSpc>
                <a:spcPct val="100000"/>
              </a:lnSpc>
              <a:spcBef>
                <a:spcPts val="22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Signature</a:t>
            </a:r>
            <a:endParaRPr/>
          </a:p>
          <a:p>
            <a:pPr marL="0" marR="0" lvl="0" indent="0" algn="ctr" rtl="0">
              <a:lnSpc>
                <a:spcPct val="100000"/>
              </a:lnSpc>
              <a:spcBef>
                <a:spcPts val="22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Sent to</a:t>
            </a:r>
            <a:endParaRPr/>
          </a:p>
          <a:p>
            <a:pPr marL="0" marR="0" lvl="0" indent="0" algn="ctr" rtl="0">
              <a:lnSpc>
                <a:spcPct val="100000"/>
              </a:lnSpc>
              <a:spcBef>
                <a:spcPts val="22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Receiver</a:t>
            </a:r>
            <a:endParaRPr/>
          </a:p>
        </p:txBody>
      </p:sp>
      <p:graphicFrame>
        <p:nvGraphicFramePr>
          <p:cNvPr id="682" name="Google Shape;682;p41"/>
          <p:cNvGraphicFramePr/>
          <p:nvPr/>
        </p:nvGraphicFramePr>
        <p:xfrm>
          <a:off x="3200400" y="4095750"/>
          <a:ext cx="441325" cy="620712"/>
        </p:xfrm>
        <a:graphic>
          <a:graphicData uri="http://schemas.openxmlformats.org/presentationml/2006/ole">
            <mc:AlternateContent xmlns:mc="http://schemas.openxmlformats.org/markup-compatibility/2006">
              <mc:Choice xmlns:v="urn:schemas-microsoft-com:vml" Requires="v">
                <p:oleObj spid="_x0000_s7172" r:id="rId4" imgW="441325" imgH="620712" progId="MS_ClipArt_Gallery.2">
                  <p:embed/>
                </p:oleObj>
              </mc:Choice>
              <mc:Fallback>
                <p:oleObj r:id="rId4" imgW="441325" imgH="620712" progId="MS_ClipArt_Gallery.2">
                  <p:embed/>
                  <p:pic>
                    <p:nvPicPr>
                      <p:cNvPr id="682" name="Google Shape;682;p41"/>
                      <p:cNvPicPr preferRelativeResize="0"/>
                      <p:nvPr/>
                    </p:nvPicPr>
                    <p:blipFill rotWithShape="1">
                      <a:blip r:embed="rId5">
                        <a:alphaModFix/>
                      </a:blip>
                      <a:srcRect/>
                      <a:stretch/>
                    </p:blipFill>
                    <p:spPr>
                      <a:xfrm>
                        <a:off x="3200400" y="4095750"/>
                        <a:ext cx="441325" cy="620712"/>
                      </a:xfrm>
                      <a:prstGeom prst="rect">
                        <a:avLst/>
                      </a:prstGeom>
                      <a:noFill/>
                      <a:ln>
                        <a:noFill/>
                      </a:ln>
                    </p:spPr>
                  </p:pic>
                </p:oleObj>
              </mc:Fallback>
            </mc:AlternateContent>
          </a:graphicData>
        </a:graphic>
      </p:graphicFrame>
      <p:sp>
        <p:nvSpPr>
          <p:cNvPr id="683" name="Google Shape;683;p41"/>
          <p:cNvSpPr/>
          <p:nvPr/>
        </p:nvSpPr>
        <p:spPr>
          <a:xfrm>
            <a:off x="1676400" y="5295900"/>
            <a:ext cx="7620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Message</a:t>
            </a:r>
            <a:endParaRPr/>
          </a:p>
          <a:p>
            <a:pPr marL="0" marR="0" lvl="0" indent="0" algn="ctr" rtl="0">
              <a:lnSpc>
                <a:spcPct val="100000"/>
              </a:lnSpc>
              <a:spcBef>
                <a:spcPts val="22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Digest</a:t>
            </a:r>
            <a:endParaRPr/>
          </a:p>
        </p:txBody>
      </p:sp>
      <p:cxnSp>
        <p:nvCxnSpPr>
          <p:cNvPr id="684" name="Google Shape;684;p41"/>
          <p:cNvCxnSpPr/>
          <p:nvPr/>
        </p:nvCxnSpPr>
        <p:spPr>
          <a:xfrm>
            <a:off x="3429000" y="4800600"/>
            <a:ext cx="1587" cy="533400"/>
          </a:xfrm>
          <a:prstGeom prst="straightConnector1">
            <a:avLst/>
          </a:prstGeom>
          <a:noFill/>
          <a:ln w="19050" cap="flat" cmpd="sng">
            <a:solidFill>
              <a:schemeClr val="dk1"/>
            </a:solidFill>
            <a:prstDash val="solid"/>
            <a:miter lim="800000"/>
            <a:headEnd type="none" w="med" len="med"/>
            <a:tailEnd type="triangle" w="med" len="med"/>
          </a:ln>
        </p:spPr>
      </p:cxnSp>
      <p:sp>
        <p:nvSpPr>
          <p:cNvPr id="685" name="Google Shape;685;p41"/>
          <p:cNvSpPr txBox="1"/>
          <p:nvPr/>
        </p:nvSpPr>
        <p:spPr>
          <a:xfrm>
            <a:off x="2895600" y="3505200"/>
            <a:ext cx="1066800" cy="5127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Sender’s </a:t>
            </a:r>
            <a:endParaRPr/>
          </a:p>
          <a:p>
            <a:pPr marL="0" marR="0" lvl="0" indent="0" algn="ctr" rtl="0">
              <a:lnSpc>
                <a:spcPct val="100000"/>
              </a:lnSpc>
              <a:spcBef>
                <a:spcPts val="55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Private Key</a:t>
            </a:r>
            <a:endParaRPr/>
          </a:p>
        </p:txBody>
      </p:sp>
      <p:cxnSp>
        <p:nvCxnSpPr>
          <p:cNvPr id="686" name="Google Shape;686;p41"/>
          <p:cNvCxnSpPr/>
          <p:nvPr/>
        </p:nvCxnSpPr>
        <p:spPr>
          <a:xfrm rot="-5400000">
            <a:off x="7390606" y="5028406"/>
            <a:ext cx="1587" cy="1524000"/>
          </a:xfrm>
          <a:prstGeom prst="straightConnector1">
            <a:avLst/>
          </a:prstGeom>
          <a:noFill/>
          <a:ln w="19050" cap="flat" cmpd="sng">
            <a:solidFill>
              <a:schemeClr val="dk1"/>
            </a:solidFill>
            <a:prstDash val="solid"/>
            <a:miter lim="800000"/>
            <a:headEnd type="none" w="med" len="med"/>
            <a:tailEnd type="triangle" w="med" len="med"/>
          </a:ln>
        </p:spPr>
      </p:cxnSp>
      <p:graphicFrame>
        <p:nvGraphicFramePr>
          <p:cNvPr id="687" name="Google Shape;687;p41"/>
          <p:cNvGraphicFramePr/>
          <p:nvPr/>
        </p:nvGraphicFramePr>
        <p:xfrm>
          <a:off x="5943600" y="4095750"/>
          <a:ext cx="441325" cy="620712"/>
        </p:xfrm>
        <a:graphic>
          <a:graphicData uri="http://schemas.openxmlformats.org/presentationml/2006/ole">
            <mc:AlternateContent xmlns:mc="http://schemas.openxmlformats.org/markup-compatibility/2006">
              <mc:Choice xmlns:v="urn:schemas-microsoft-com:vml" Requires="v">
                <p:oleObj spid="_x0000_s7173" r:id="rId6" imgW="441325" imgH="620712" progId="MS_ClipArt_Gallery.2">
                  <p:embed/>
                </p:oleObj>
              </mc:Choice>
              <mc:Fallback>
                <p:oleObj r:id="rId6" imgW="441325" imgH="620712" progId="MS_ClipArt_Gallery.2">
                  <p:embed/>
                  <p:pic>
                    <p:nvPicPr>
                      <p:cNvPr id="687" name="Google Shape;687;p41"/>
                      <p:cNvPicPr preferRelativeResize="0"/>
                      <p:nvPr/>
                    </p:nvPicPr>
                    <p:blipFill rotWithShape="1">
                      <a:blip r:embed="rId5">
                        <a:alphaModFix/>
                      </a:blip>
                      <a:srcRect/>
                      <a:stretch/>
                    </p:blipFill>
                    <p:spPr>
                      <a:xfrm>
                        <a:off x="5943600" y="4095750"/>
                        <a:ext cx="441325" cy="620712"/>
                      </a:xfrm>
                      <a:prstGeom prst="rect">
                        <a:avLst/>
                      </a:prstGeom>
                      <a:noFill/>
                      <a:ln>
                        <a:noFill/>
                      </a:ln>
                    </p:spPr>
                  </p:pic>
                </p:oleObj>
              </mc:Fallback>
            </mc:AlternateContent>
          </a:graphicData>
        </a:graphic>
      </p:graphicFrame>
      <p:sp>
        <p:nvSpPr>
          <p:cNvPr id="688" name="Google Shape;688;p41"/>
          <p:cNvSpPr txBox="1"/>
          <p:nvPr/>
        </p:nvSpPr>
        <p:spPr>
          <a:xfrm>
            <a:off x="5638800" y="3505200"/>
            <a:ext cx="1066800" cy="5127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Sender’s</a:t>
            </a:r>
            <a:endParaRPr/>
          </a:p>
          <a:p>
            <a:pPr marL="0" marR="0" lvl="0" indent="0" algn="ctr" rtl="0">
              <a:lnSpc>
                <a:spcPct val="100000"/>
              </a:lnSpc>
              <a:spcBef>
                <a:spcPts val="55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Public Key</a:t>
            </a:r>
            <a:endParaRPr/>
          </a:p>
        </p:txBody>
      </p:sp>
      <p:cxnSp>
        <p:nvCxnSpPr>
          <p:cNvPr id="689" name="Google Shape;689;p41"/>
          <p:cNvCxnSpPr/>
          <p:nvPr/>
        </p:nvCxnSpPr>
        <p:spPr>
          <a:xfrm>
            <a:off x="6170612" y="4800600"/>
            <a:ext cx="1587"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690" name="Google Shape;690;p41"/>
          <p:cNvCxnSpPr/>
          <p:nvPr/>
        </p:nvCxnSpPr>
        <p:spPr>
          <a:xfrm rot="-5400000">
            <a:off x="7885906" y="4066381"/>
            <a:ext cx="1587" cy="533400"/>
          </a:xfrm>
          <a:prstGeom prst="straightConnector1">
            <a:avLst/>
          </a:prstGeom>
          <a:noFill/>
          <a:ln w="19050" cap="flat" cmpd="sng">
            <a:solidFill>
              <a:schemeClr val="dk1"/>
            </a:solidFill>
            <a:prstDash val="solid"/>
            <a:miter lim="800000"/>
            <a:headEnd type="none" w="med" len="med"/>
            <a:tailEnd type="triangle" w="med" len="med"/>
          </a:ln>
        </p:spPr>
      </p:cxnSp>
      <p:sp>
        <p:nvSpPr>
          <p:cNvPr id="691" name="Google Shape;691;p41"/>
          <p:cNvSpPr/>
          <p:nvPr/>
        </p:nvSpPr>
        <p:spPr>
          <a:xfrm>
            <a:off x="8153400" y="5295900"/>
            <a:ext cx="7620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Message</a:t>
            </a:r>
            <a:endParaRPr/>
          </a:p>
          <a:p>
            <a:pPr marL="0" marR="0" lvl="0" indent="0" algn="ctr" rtl="0">
              <a:lnSpc>
                <a:spcPct val="100000"/>
              </a:lnSpc>
              <a:spcBef>
                <a:spcPts val="22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Digest</a:t>
            </a:r>
            <a:endParaRPr/>
          </a:p>
        </p:txBody>
      </p:sp>
      <p:cxnSp>
        <p:nvCxnSpPr>
          <p:cNvPr id="692" name="Google Shape;692;p41"/>
          <p:cNvCxnSpPr/>
          <p:nvPr/>
        </p:nvCxnSpPr>
        <p:spPr>
          <a:xfrm>
            <a:off x="5334000" y="3581400"/>
            <a:ext cx="0" cy="3124200"/>
          </a:xfrm>
          <a:prstGeom prst="straightConnector1">
            <a:avLst/>
          </a:prstGeom>
          <a:noFill/>
          <a:ln w="9525" cap="flat" cmpd="sng">
            <a:solidFill>
              <a:schemeClr val="dk1"/>
            </a:solidFill>
            <a:prstDash val="solid"/>
            <a:miter lim="800000"/>
            <a:headEnd type="none" w="med" len="med"/>
            <a:tailEnd type="none" w="med" len="med"/>
          </a:ln>
        </p:spPr>
      </p:cxnSp>
      <p:cxnSp>
        <p:nvCxnSpPr>
          <p:cNvPr id="693" name="Google Shape;693;p41"/>
          <p:cNvCxnSpPr/>
          <p:nvPr/>
        </p:nvCxnSpPr>
        <p:spPr>
          <a:xfrm>
            <a:off x="609600" y="3429000"/>
            <a:ext cx="6553200" cy="0"/>
          </a:xfrm>
          <a:prstGeom prst="straightConnector1">
            <a:avLst/>
          </a:prstGeom>
          <a:noFill/>
          <a:ln w="9525" cap="flat" cmpd="sng">
            <a:solidFill>
              <a:schemeClr val="dk1"/>
            </a:solidFill>
            <a:prstDash val="solid"/>
            <a:miter lim="800000"/>
            <a:headEnd type="none" w="med" len="med"/>
            <a:tailEnd type="none" w="med" len="med"/>
          </a:ln>
        </p:spPr>
      </p:cxnSp>
      <p:cxnSp>
        <p:nvCxnSpPr>
          <p:cNvPr id="694" name="Google Shape;694;p41"/>
          <p:cNvCxnSpPr/>
          <p:nvPr/>
        </p:nvCxnSpPr>
        <p:spPr>
          <a:xfrm>
            <a:off x="609600" y="3429000"/>
            <a:ext cx="0" cy="457200"/>
          </a:xfrm>
          <a:prstGeom prst="straightConnector1">
            <a:avLst/>
          </a:prstGeom>
          <a:noFill/>
          <a:ln w="9525" cap="flat" cmpd="sng">
            <a:solidFill>
              <a:schemeClr val="dk1"/>
            </a:solidFill>
            <a:prstDash val="solid"/>
            <a:miter lim="800000"/>
            <a:headEnd type="none" w="med" len="med"/>
            <a:tailEnd type="none" w="med" len="med"/>
          </a:ln>
        </p:spPr>
      </p:cxnSp>
      <p:sp>
        <p:nvSpPr>
          <p:cNvPr id="695" name="Google Shape;695;p41"/>
          <p:cNvSpPr/>
          <p:nvPr/>
        </p:nvSpPr>
        <p:spPr>
          <a:xfrm>
            <a:off x="2976562" y="5334000"/>
            <a:ext cx="903287" cy="9144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Signature</a:t>
            </a:r>
            <a:endParaRPr/>
          </a:p>
          <a:p>
            <a:pPr marL="0" marR="0" lvl="0" indent="0" algn="ctr" rtl="0">
              <a:lnSpc>
                <a:spcPct val="100000"/>
              </a:lnSpc>
              <a:spcBef>
                <a:spcPts val="22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Algorithm</a:t>
            </a:r>
            <a:endParaRPr/>
          </a:p>
          <a:p>
            <a:pPr marL="0" marR="0" lvl="0" indent="0" algn="l" rtl="0">
              <a:lnSpc>
                <a:spcPct val="100000"/>
              </a:lnSpc>
              <a:spcBef>
                <a:spcPts val="220"/>
              </a:spcBef>
              <a:spcAft>
                <a:spcPts val="0"/>
              </a:spcAft>
              <a:buNone/>
            </a:pPr>
            <a:endParaRPr sz="1100" b="1" i="0" u="none">
              <a:solidFill>
                <a:schemeClr val="accent2"/>
              </a:solidFill>
              <a:latin typeface="Arial"/>
              <a:ea typeface="Arial"/>
              <a:cs typeface="Arial"/>
              <a:sym typeface="Arial"/>
            </a:endParaRPr>
          </a:p>
        </p:txBody>
      </p:sp>
      <p:sp>
        <p:nvSpPr>
          <p:cNvPr id="696" name="Google Shape;696;p41"/>
          <p:cNvSpPr/>
          <p:nvPr/>
        </p:nvSpPr>
        <p:spPr>
          <a:xfrm>
            <a:off x="5719762" y="5334000"/>
            <a:ext cx="903287" cy="9144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Signature</a:t>
            </a:r>
            <a:endParaRPr/>
          </a:p>
          <a:p>
            <a:pPr marL="0" marR="0" lvl="0" indent="0" algn="ctr" rtl="0">
              <a:lnSpc>
                <a:spcPct val="100000"/>
              </a:lnSpc>
              <a:spcBef>
                <a:spcPts val="22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Algorithm</a:t>
            </a:r>
            <a:endParaRPr/>
          </a:p>
          <a:p>
            <a:pPr marL="0" marR="0" lvl="0" indent="0" algn="l" rtl="0">
              <a:lnSpc>
                <a:spcPct val="100000"/>
              </a:lnSpc>
              <a:spcBef>
                <a:spcPts val="220"/>
              </a:spcBef>
              <a:spcAft>
                <a:spcPts val="0"/>
              </a:spcAft>
              <a:buNone/>
            </a:pPr>
            <a:endParaRPr sz="1100" b="1" i="0" u="none">
              <a:solidFill>
                <a:schemeClr val="accent2"/>
              </a:solidFill>
              <a:latin typeface="Arial"/>
              <a:ea typeface="Arial"/>
              <a:cs typeface="Arial"/>
              <a:sym typeface="Arial"/>
            </a:endParaRPr>
          </a:p>
        </p:txBody>
      </p:sp>
      <p:sp>
        <p:nvSpPr>
          <p:cNvPr id="697" name="Google Shape;697;p41"/>
          <p:cNvSpPr/>
          <p:nvPr/>
        </p:nvSpPr>
        <p:spPr>
          <a:xfrm>
            <a:off x="6705600" y="3876675"/>
            <a:ext cx="903287" cy="9144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Digest</a:t>
            </a:r>
            <a:endParaRPr/>
          </a:p>
          <a:p>
            <a:pPr marL="0" marR="0" lvl="0" indent="0" algn="ctr" rtl="0">
              <a:lnSpc>
                <a:spcPct val="100000"/>
              </a:lnSpc>
              <a:spcBef>
                <a:spcPts val="22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Algorithm</a:t>
            </a:r>
            <a:endParaRPr/>
          </a:p>
          <a:p>
            <a:pPr marL="0" marR="0" lvl="0" indent="0" algn="l" rtl="0">
              <a:lnSpc>
                <a:spcPct val="100000"/>
              </a:lnSpc>
              <a:spcBef>
                <a:spcPts val="220"/>
              </a:spcBef>
              <a:spcAft>
                <a:spcPts val="0"/>
              </a:spcAft>
              <a:buNone/>
            </a:pPr>
            <a:endParaRPr sz="1100" b="1" i="0" u="none">
              <a:solidFill>
                <a:schemeClr val="accent2"/>
              </a:solidFill>
              <a:latin typeface="Arial"/>
              <a:ea typeface="Arial"/>
              <a:cs typeface="Arial"/>
              <a:sym typeface="Arial"/>
            </a:endParaRPr>
          </a:p>
        </p:txBody>
      </p:sp>
      <p:sp>
        <p:nvSpPr>
          <p:cNvPr id="698" name="Google Shape;698;p41"/>
          <p:cNvSpPr/>
          <p:nvPr/>
        </p:nvSpPr>
        <p:spPr>
          <a:xfrm>
            <a:off x="8153400" y="3838575"/>
            <a:ext cx="7620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Message</a:t>
            </a:r>
            <a:endParaRPr/>
          </a:p>
          <a:p>
            <a:pPr marL="0" marR="0" lvl="0" indent="0" algn="ctr" rtl="0">
              <a:lnSpc>
                <a:spcPct val="100000"/>
              </a:lnSpc>
              <a:spcBef>
                <a:spcPts val="22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Digest</a:t>
            </a:r>
            <a:endParaRPr/>
          </a:p>
        </p:txBody>
      </p:sp>
      <p:cxnSp>
        <p:nvCxnSpPr>
          <p:cNvPr id="699" name="Google Shape;699;p41"/>
          <p:cNvCxnSpPr/>
          <p:nvPr/>
        </p:nvCxnSpPr>
        <p:spPr>
          <a:xfrm>
            <a:off x="7162800" y="3429000"/>
            <a:ext cx="0" cy="457200"/>
          </a:xfrm>
          <a:prstGeom prst="straightConnector1">
            <a:avLst/>
          </a:prstGeom>
          <a:noFill/>
          <a:ln w="9525" cap="flat" cmpd="sng">
            <a:solidFill>
              <a:schemeClr val="dk1"/>
            </a:solidFill>
            <a:prstDash val="solid"/>
            <a:miter lim="800000"/>
            <a:headEnd type="none" w="med" len="med"/>
            <a:tailEnd type="triangle" w="med" len="med"/>
          </a:ln>
        </p:spPr>
      </p:cxnSp>
      <p:sp>
        <p:nvSpPr>
          <p:cNvPr id="700" name="Google Shape;700;p41"/>
          <p:cNvSpPr txBox="1"/>
          <p:nvPr/>
        </p:nvSpPr>
        <p:spPr>
          <a:xfrm>
            <a:off x="1889125" y="6364287"/>
            <a:ext cx="1217612" cy="457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accent2"/>
              </a:buClr>
              <a:buSzPts val="2400"/>
              <a:buFont typeface="Arial"/>
              <a:buNone/>
            </a:pPr>
            <a:r>
              <a:rPr lang="en-US" sz="2400" b="1" i="0" u="none">
                <a:solidFill>
                  <a:schemeClr val="accent2"/>
                </a:solidFill>
                <a:latin typeface="Arial"/>
                <a:ea typeface="Arial"/>
                <a:cs typeface="Arial"/>
                <a:sym typeface="Arial"/>
              </a:rPr>
              <a:t>Sender</a:t>
            </a:r>
            <a:endParaRPr/>
          </a:p>
        </p:txBody>
      </p:sp>
      <p:sp>
        <p:nvSpPr>
          <p:cNvPr id="701" name="Google Shape;701;p41"/>
          <p:cNvSpPr txBox="1"/>
          <p:nvPr/>
        </p:nvSpPr>
        <p:spPr>
          <a:xfrm>
            <a:off x="6402387" y="6324600"/>
            <a:ext cx="1457325" cy="4572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accent2"/>
              </a:buClr>
              <a:buSzPts val="2400"/>
              <a:buFont typeface="Arial"/>
              <a:buNone/>
            </a:pPr>
            <a:r>
              <a:rPr lang="en-US" sz="2400" b="1" i="0" u="none">
                <a:solidFill>
                  <a:schemeClr val="accent2"/>
                </a:solidFill>
                <a:latin typeface="Arial"/>
                <a:ea typeface="Arial"/>
                <a:cs typeface="Arial"/>
                <a:sym typeface="Arial"/>
              </a:rPr>
              <a:t>Receiver</a:t>
            </a:r>
            <a:endParaRPr/>
          </a:p>
        </p:txBody>
      </p:sp>
      <p:cxnSp>
        <p:nvCxnSpPr>
          <p:cNvPr id="702" name="Google Shape;702;p41"/>
          <p:cNvCxnSpPr/>
          <p:nvPr/>
        </p:nvCxnSpPr>
        <p:spPr>
          <a:xfrm>
            <a:off x="8534400" y="4829175"/>
            <a:ext cx="0" cy="152400"/>
          </a:xfrm>
          <a:prstGeom prst="straightConnector1">
            <a:avLst/>
          </a:prstGeom>
          <a:noFill/>
          <a:ln w="9525" cap="flat" cmpd="sng">
            <a:solidFill>
              <a:schemeClr val="dk1"/>
            </a:solidFill>
            <a:prstDash val="solid"/>
            <a:miter lim="800000"/>
            <a:headEnd type="none" w="med" len="med"/>
            <a:tailEnd type="triangle" w="med" len="med"/>
          </a:ln>
        </p:spPr>
      </p:cxnSp>
      <p:cxnSp>
        <p:nvCxnSpPr>
          <p:cNvPr id="703" name="Google Shape;703;p41"/>
          <p:cNvCxnSpPr/>
          <p:nvPr/>
        </p:nvCxnSpPr>
        <p:spPr>
          <a:xfrm rot="10800000">
            <a:off x="8534400" y="5143500"/>
            <a:ext cx="0" cy="152400"/>
          </a:xfrm>
          <a:prstGeom prst="straightConnector1">
            <a:avLst/>
          </a:prstGeom>
          <a:noFill/>
          <a:ln w="9525" cap="flat" cmpd="sng">
            <a:solidFill>
              <a:schemeClr val="dk1"/>
            </a:solidFill>
            <a:prstDash val="solid"/>
            <a:miter lim="800000"/>
            <a:headEnd type="none" w="med" len="med"/>
            <a:tailEnd type="triangle" w="med" len="med"/>
          </a:ln>
        </p:spPr>
      </p:cxnSp>
      <p:sp>
        <p:nvSpPr>
          <p:cNvPr id="704" name="Google Shape;704;p41"/>
          <p:cNvSpPr txBox="1"/>
          <p:nvPr/>
        </p:nvSpPr>
        <p:spPr>
          <a:xfrm>
            <a:off x="8210550" y="4895850"/>
            <a:ext cx="642937" cy="2603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Same?</a:t>
            </a:r>
            <a:endParaRPr/>
          </a:p>
        </p:txBody>
      </p:sp>
    </p:spTree>
  </p:cSld>
  <p:clrMapOvr>
    <a:masterClrMapping/>
  </p:clrMapOvr>
  <p:transition spd="slow">
    <p:fade thruBlk="1"/>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Google Shape;110;p4"/>
          <p:cNvSpPr txBox="1">
            <a:spLocks noGrp="1"/>
          </p:cNvSpPr>
          <p:nvPr>
            <p:ph type="body" idx="1"/>
          </p:nvPr>
        </p:nvSpPr>
        <p:spPr>
          <a:xfrm>
            <a:off x="685800" y="1143000"/>
            <a:ext cx="8229600" cy="55626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Cipher is a method for encrypting messages</a:t>
            </a:r>
            <a:endParaRPr/>
          </a:p>
          <a:p>
            <a:pPr marL="1100137" lvl="1" indent="-419099" algn="l" rtl="0">
              <a:lnSpc>
                <a:spcPct val="90000"/>
              </a:lnSpc>
              <a:spcBef>
                <a:spcPts val="360"/>
              </a:spcBef>
              <a:spcAft>
                <a:spcPts val="0"/>
              </a:spcAft>
              <a:buClr>
                <a:schemeClr val="dk1"/>
              </a:buClr>
              <a:buSzPts val="1800"/>
              <a:buFont typeface="Times New Roman"/>
              <a:buNone/>
            </a:pPr>
            <a:endParaRPr sz="1800" b="0" i="0" u="none">
              <a:solidFill>
                <a:schemeClr val="dk1"/>
              </a:solidFill>
              <a:latin typeface="Garamond"/>
              <a:ea typeface="Garamond"/>
              <a:cs typeface="Garamond"/>
              <a:sym typeface="Garamond"/>
            </a:endParaRPr>
          </a:p>
          <a:p>
            <a:pPr marL="1100137" lvl="1" indent="-419099" algn="l" rtl="0">
              <a:lnSpc>
                <a:spcPct val="90000"/>
              </a:lnSpc>
              <a:spcBef>
                <a:spcPts val="360"/>
              </a:spcBef>
              <a:spcAft>
                <a:spcPts val="0"/>
              </a:spcAft>
              <a:buClr>
                <a:schemeClr val="dk1"/>
              </a:buClr>
              <a:buSzPts val="1800"/>
              <a:buFont typeface="Times New Roman"/>
              <a:buNone/>
            </a:pPr>
            <a:endParaRPr sz="1800" b="0" i="0" u="none">
              <a:solidFill>
                <a:schemeClr val="dk1"/>
              </a:solidFill>
              <a:latin typeface="Garamond"/>
              <a:ea typeface="Garamond"/>
              <a:cs typeface="Garamond"/>
              <a:sym typeface="Garamond"/>
            </a:endParaRPr>
          </a:p>
          <a:p>
            <a:pPr marL="1100137" lvl="1" indent="-419099" algn="l" rtl="0">
              <a:lnSpc>
                <a:spcPct val="90000"/>
              </a:lnSpc>
              <a:spcBef>
                <a:spcPts val="360"/>
              </a:spcBef>
              <a:spcAft>
                <a:spcPts val="0"/>
              </a:spcAft>
              <a:buClr>
                <a:schemeClr val="dk1"/>
              </a:buClr>
              <a:buSzPts val="1800"/>
              <a:buFont typeface="Times New Roman"/>
              <a:buNone/>
            </a:pPr>
            <a:endParaRPr sz="1800" b="0" i="0" u="none">
              <a:solidFill>
                <a:schemeClr val="dk1"/>
              </a:solidFill>
              <a:latin typeface="Garamond"/>
              <a:ea typeface="Garamond"/>
              <a:cs typeface="Garamond"/>
              <a:sym typeface="Garamond"/>
            </a:endParaRPr>
          </a:p>
          <a:p>
            <a:pPr marL="1100137" lvl="1" indent="-419099" algn="l" rtl="0">
              <a:lnSpc>
                <a:spcPct val="90000"/>
              </a:lnSpc>
              <a:spcBef>
                <a:spcPts val="360"/>
              </a:spcBef>
              <a:spcAft>
                <a:spcPts val="0"/>
              </a:spcAft>
              <a:buClr>
                <a:schemeClr val="dk1"/>
              </a:buClr>
              <a:buSzPts val="1800"/>
              <a:buFont typeface="Times New Roman"/>
              <a:buNone/>
            </a:pPr>
            <a:endParaRPr sz="1800" b="0" i="0" u="none">
              <a:solidFill>
                <a:schemeClr val="dk1"/>
              </a:solidFill>
              <a:latin typeface="Garamond"/>
              <a:ea typeface="Garamond"/>
              <a:cs typeface="Garamond"/>
              <a:sym typeface="Garamond"/>
            </a:endParaRPr>
          </a:p>
          <a:p>
            <a:pPr marL="1100137" lvl="1" indent="-419099" algn="l" rtl="0">
              <a:lnSpc>
                <a:spcPct val="90000"/>
              </a:lnSpc>
              <a:spcBef>
                <a:spcPts val="360"/>
              </a:spcBef>
              <a:spcAft>
                <a:spcPts val="0"/>
              </a:spcAft>
              <a:buClr>
                <a:schemeClr val="dk1"/>
              </a:buClr>
              <a:buSzPts val="1800"/>
              <a:buFont typeface="Times New Roman"/>
              <a:buNone/>
            </a:pPr>
            <a:endParaRPr sz="1800" b="0" i="0" u="none">
              <a:solidFill>
                <a:schemeClr val="dk1"/>
              </a:solidFill>
              <a:latin typeface="Garamond"/>
              <a:ea typeface="Garamond"/>
              <a:cs typeface="Garamond"/>
              <a:sym typeface="Garamond"/>
            </a:endParaRPr>
          </a:p>
          <a:p>
            <a:pPr marL="1100137" lvl="1" indent="-419099" algn="l" rtl="0">
              <a:lnSpc>
                <a:spcPct val="90000"/>
              </a:lnSpc>
              <a:spcBef>
                <a:spcPts val="360"/>
              </a:spcBef>
              <a:spcAft>
                <a:spcPts val="0"/>
              </a:spcAft>
              <a:buClr>
                <a:schemeClr val="dk1"/>
              </a:buClr>
              <a:buSzPts val="1800"/>
              <a:buFont typeface="Times New Roman"/>
              <a:buNone/>
            </a:pPr>
            <a:endParaRPr sz="1800" b="0" i="0" u="none">
              <a:solidFill>
                <a:schemeClr val="dk1"/>
              </a:solidFill>
              <a:latin typeface="Garamond"/>
              <a:ea typeface="Garamond"/>
              <a:cs typeface="Garamond"/>
              <a:sym typeface="Garamond"/>
            </a:endParaRPr>
          </a:p>
          <a:p>
            <a:pPr marL="1100137" lvl="1" indent="-419099" algn="l" rtl="0">
              <a:lnSpc>
                <a:spcPct val="90000"/>
              </a:lnSpc>
              <a:spcBef>
                <a:spcPts val="360"/>
              </a:spcBef>
              <a:spcAft>
                <a:spcPts val="0"/>
              </a:spcAft>
              <a:buClr>
                <a:schemeClr val="dk1"/>
              </a:buClr>
              <a:buSzPts val="1800"/>
              <a:buFont typeface="Times New Roman"/>
              <a:buNone/>
            </a:pPr>
            <a:endParaRPr sz="1800" b="0" i="0" u="none">
              <a:solidFill>
                <a:schemeClr val="dk1"/>
              </a:solidFill>
              <a:latin typeface="Garamond"/>
              <a:ea typeface="Garamond"/>
              <a:cs typeface="Garamond"/>
              <a:sym typeface="Garamond"/>
            </a:endParaRPr>
          </a:p>
          <a:p>
            <a:pPr marL="1100137" lvl="1" indent="-419099" algn="l" rtl="0">
              <a:lnSpc>
                <a:spcPct val="90000"/>
              </a:lnSpc>
              <a:spcBef>
                <a:spcPts val="360"/>
              </a:spcBef>
              <a:spcAft>
                <a:spcPts val="0"/>
              </a:spcAft>
              <a:buClr>
                <a:schemeClr val="dk1"/>
              </a:buClr>
              <a:buSzPts val="1800"/>
              <a:buFont typeface="Times New Roman"/>
              <a:buNone/>
            </a:pPr>
            <a:endParaRPr sz="1800" b="0" i="0" u="none">
              <a:solidFill>
                <a:schemeClr val="dk1"/>
              </a:solidFill>
              <a:latin typeface="Garamond"/>
              <a:ea typeface="Garamond"/>
              <a:cs typeface="Garamond"/>
              <a:sym typeface="Garamond"/>
            </a:endParaRPr>
          </a:p>
          <a:p>
            <a:pPr marL="609600" lvl="0" indent="-482600" algn="l" rtl="0">
              <a:lnSpc>
                <a:spcPct val="90000"/>
              </a:lnSpc>
              <a:spcBef>
                <a:spcPts val="400"/>
              </a:spcBef>
              <a:spcAft>
                <a:spcPts val="0"/>
              </a:spcAft>
              <a:buClr>
                <a:schemeClr val="dk1"/>
              </a:buClr>
              <a:buSzPts val="2000"/>
              <a:buFont typeface="Times New Roman"/>
              <a:buNone/>
            </a:pPr>
            <a:endParaRPr sz="2000" b="0" i="0" u="none">
              <a:solidFill>
                <a:schemeClr val="dk1"/>
              </a:solidFill>
              <a:latin typeface="Garamond"/>
              <a:ea typeface="Garamond"/>
              <a:cs typeface="Garamond"/>
              <a:sym typeface="Garamond"/>
            </a:endParaRPr>
          </a:p>
          <a:p>
            <a:pPr marL="609600" lvl="0" indent="-482600" algn="l" rtl="0">
              <a:lnSpc>
                <a:spcPct val="90000"/>
              </a:lnSpc>
              <a:spcBef>
                <a:spcPts val="400"/>
              </a:spcBef>
              <a:spcAft>
                <a:spcPts val="0"/>
              </a:spcAft>
              <a:buClr>
                <a:schemeClr val="dk1"/>
              </a:buClr>
              <a:buSzPts val="2000"/>
              <a:buFont typeface="Times New Roman"/>
              <a:buNone/>
            </a:pPr>
            <a:endParaRPr sz="2000" b="0" i="0" u="none">
              <a:solidFill>
                <a:schemeClr val="dk1"/>
              </a:solidFill>
              <a:latin typeface="Garamond"/>
              <a:ea typeface="Garamond"/>
              <a:cs typeface="Garamond"/>
              <a:sym typeface="Garamond"/>
            </a:endParaRPr>
          </a:p>
          <a:p>
            <a:pPr marL="609600" lvl="0" indent="-609600"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Encryption algorithms are standardized &amp; published</a:t>
            </a:r>
            <a:endParaRPr/>
          </a:p>
          <a:p>
            <a:pPr marL="609600" lvl="0" indent="-609600"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The key which is an input to the algorithm is secret</a:t>
            </a:r>
            <a:endParaRPr/>
          </a:p>
          <a:p>
            <a:pPr marL="1100137" lvl="1" indent="-533399" algn="l" rtl="0">
              <a:lnSpc>
                <a:spcPct val="9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Key is a string of numbers or characters </a:t>
            </a:r>
            <a:endParaRPr/>
          </a:p>
          <a:p>
            <a:pPr marL="1100137" lvl="1" indent="-533399" algn="l" rtl="0">
              <a:lnSpc>
                <a:spcPct val="9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If same key is used for encryption &amp; decryption the algorithm is called symmetric</a:t>
            </a:r>
            <a:endParaRPr/>
          </a:p>
          <a:p>
            <a:pPr marL="1100137" lvl="1" indent="-533399" algn="l" rtl="0">
              <a:lnSpc>
                <a:spcPct val="9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If different keys are used for encryption &amp; decryption the algorithm is called asymmetric </a:t>
            </a:r>
            <a:endParaRPr/>
          </a:p>
          <a:p>
            <a:pPr marL="342900" lvl="0" indent="-228600" algn="l" rtl="0">
              <a:spcBef>
                <a:spcPts val="360"/>
              </a:spcBef>
              <a:spcAft>
                <a:spcPts val="0"/>
              </a:spcAft>
              <a:buClr>
                <a:schemeClr val="dk1"/>
              </a:buClr>
              <a:buSzPts val="1800"/>
              <a:buFont typeface="Times New Roman"/>
              <a:buNone/>
            </a:pPr>
            <a:endParaRPr sz="1800" b="0" i="0" u="none">
              <a:solidFill>
                <a:schemeClr val="dk1"/>
              </a:solidFill>
              <a:latin typeface="Garamond"/>
              <a:ea typeface="Garamond"/>
              <a:cs typeface="Garamond"/>
              <a:sym typeface="Garamond"/>
            </a:endParaRPr>
          </a:p>
        </p:txBody>
      </p:sp>
      <p:sp>
        <p:nvSpPr>
          <p:cNvPr id="111" name="Google Shape;111;p4"/>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strike="noStrike" cap="none">
                <a:solidFill>
                  <a:srgbClr val="CC0000"/>
                </a:solidFill>
                <a:latin typeface="Times New Roman"/>
                <a:ea typeface="Times New Roman"/>
                <a:cs typeface="Times New Roman"/>
                <a:sym typeface="Times New Roman"/>
              </a:rPr>
              <a:t>Encryption</a:t>
            </a:r>
            <a:r>
              <a:rPr lang="en-US" sz="4400" b="1" i="0" u="none" strike="noStrike" cap="none">
                <a:solidFill>
                  <a:srgbClr val="CC0000"/>
                </a:solidFill>
                <a:latin typeface="Arial"/>
                <a:ea typeface="Arial"/>
                <a:cs typeface="Arial"/>
                <a:sym typeface="Arial"/>
              </a:rPr>
              <a:t> </a:t>
            </a:r>
            <a:br>
              <a:rPr lang="en-US" sz="4400" b="1" i="0" u="none" strike="noStrike" cap="none">
                <a:solidFill>
                  <a:srgbClr val="CC0000"/>
                </a:solidFill>
                <a:latin typeface="Arial"/>
                <a:ea typeface="Arial"/>
                <a:cs typeface="Arial"/>
                <a:sym typeface="Arial"/>
              </a:rPr>
            </a:br>
            <a:r>
              <a:rPr lang="en-US" sz="2400" b="1" i="0" u="none" strike="noStrike" cap="none">
                <a:solidFill>
                  <a:srgbClr val="333399"/>
                </a:solidFill>
                <a:latin typeface="Arial"/>
                <a:ea typeface="Arial"/>
                <a:cs typeface="Arial"/>
                <a:sym typeface="Arial"/>
              </a:rPr>
              <a:t>Cipher</a:t>
            </a:r>
            <a:endParaRPr/>
          </a:p>
        </p:txBody>
      </p:sp>
      <p:sp>
        <p:nvSpPr>
          <p:cNvPr id="112" name="Google Shape;112;p4"/>
          <p:cNvSpPr/>
          <p:nvPr/>
        </p:nvSpPr>
        <p:spPr>
          <a:xfrm>
            <a:off x="757237" y="1714500"/>
            <a:ext cx="9144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strike="noStrike" cap="none">
                <a:solidFill>
                  <a:srgbClr val="0000FF"/>
                </a:solidFill>
                <a:latin typeface="Arial"/>
                <a:ea typeface="Arial"/>
                <a:cs typeface="Arial"/>
                <a:sym typeface="Arial"/>
              </a:rPr>
              <a:t>Plain Text</a:t>
            </a:r>
            <a:endParaRPr/>
          </a:p>
        </p:txBody>
      </p:sp>
      <p:sp>
        <p:nvSpPr>
          <p:cNvPr id="113" name="Google Shape;113;p4"/>
          <p:cNvSpPr/>
          <p:nvPr/>
        </p:nvSpPr>
        <p:spPr>
          <a:xfrm>
            <a:off x="2216150" y="1676400"/>
            <a:ext cx="1143000" cy="10668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endParaRPr sz="1200" b="1" i="0" u="none" strike="noStrike" cap="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strike="noStrike" cap="none">
                <a:solidFill>
                  <a:srgbClr val="0000FF"/>
                </a:solidFill>
                <a:latin typeface="Arial"/>
                <a:ea typeface="Arial"/>
                <a:cs typeface="Arial"/>
                <a:sym typeface="Arial"/>
              </a:rPr>
              <a:t>Encryption</a:t>
            </a:r>
            <a:endParaRPr/>
          </a:p>
          <a:p>
            <a:pPr marL="0" marR="0" lvl="0" indent="0" algn="ctr" rtl="0">
              <a:lnSpc>
                <a:spcPct val="100000"/>
              </a:lnSpc>
              <a:spcBef>
                <a:spcPts val="240"/>
              </a:spcBef>
              <a:spcAft>
                <a:spcPts val="0"/>
              </a:spcAft>
              <a:buClr>
                <a:srgbClr val="0000FF"/>
              </a:buClr>
              <a:buSzPts val="1200"/>
              <a:buFont typeface="Arial"/>
              <a:buNone/>
            </a:pPr>
            <a:r>
              <a:rPr lang="en-US" sz="1200" b="1" i="0" u="none" strike="noStrike" cap="none">
                <a:solidFill>
                  <a:srgbClr val="0000FF"/>
                </a:solidFill>
                <a:latin typeface="Arial"/>
                <a:ea typeface="Arial"/>
                <a:cs typeface="Arial"/>
                <a:sym typeface="Arial"/>
              </a:rPr>
              <a:t>Algorithm</a:t>
            </a:r>
            <a:endParaRPr/>
          </a:p>
          <a:p>
            <a:pPr marL="0" marR="0" lvl="0" indent="0" algn="l" rtl="0">
              <a:lnSpc>
                <a:spcPct val="100000"/>
              </a:lnSpc>
              <a:spcBef>
                <a:spcPts val="240"/>
              </a:spcBef>
              <a:spcAft>
                <a:spcPts val="0"/>
              </a:spcAft>
              <a:buNone/>
            </a:pPr>
            <a:endParaRPr sz="1200" b="1" i="0" u="none">
              <a:solidFill>
                <a:srgbClr val="0000FF"/>
              </a:solidFill>
              <a:latin typeface="Arial"/>
              <a:ea typeface="Arial"/>
              <a:cs typeface="Arial"/>
              <a:sym typeface="Arial"/>
            </a:endParaRPr>
          </a:p>
        </p:txBody>
      </p:sp>
      <p:cxnSp>
        <p:nvCxnSpPr>
          <p:cNvPr id="114" name="Google Shape;114;p4"/>
          <p:cNvCxnSpPr/>
          <p:nvPr/>
        </p:nvCxnSpPr>
        <p:spPr>
          <a:xfrm rot="10800000">
            <a:off x="2789237" y="2743200"/>
            <a:ext cx="0"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115" name="Google Shape;115;p4"/>
          <p:cNvCxnSpPr/>
          <p:nvPr/>
        </p:nvCxnSpPr>
        <p:spPr>
          <a:xfrm rot="10800000">
            <a:off x="1938337" y="1943100"/>
            <a:ext cx="0"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116" name="Google Shape;116;p4"/>
          <p:cNvCxnSpPr/>
          <p:nvPr/>
        </p:nvCxnSpPr>
        <p:spPr>
          <a:xfrm rot="10800000">
            <a:off x="3619500" y="1943100"/>
            <a:ext cx="0" cy="533400"/>
          </a:xfrm>
          <a:prstGeom prst="straightConnector1">
            <a:avLst/>
          </a:prstGeom>
          <a:noFill/>
          <a:ln w="19050" cap="flat" cmpd="sng">
            <a:solidFill>
              <a:schemeClr val="dk1"/>
            </a:solidFill>
            <a:prstDash val="solid"/>
            <a:miter lim="800000"/>
            <a:headEnd type="none" w="med" len="med"/>
            <a:tailEnd type="triangle" w="med" len="med"/>
          </a:ln>
        </p:spPr>
      </p:cxnSp>
      <p:sp>
        <p:nvSpPr>
          <p:cNvPr id="117" name="Google Shape;117;p4"/>
          <p:cNvSpPr txBox="1"/>
          <p:nvPr/>
        </p:nvSpPr>
        <p:spPr>
          <a:xfrm>
            <a:off x="2436812" y="4191000"/>
            <a:ext cx="687387"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400"/>
              <a:buFont typeface="Arial"/>
              <a:buNone/>
            </a:pPr>
            <a:r>
              <a:rPr lang="en-US" sz="1400" b="1" i="0" u="none">
                <a:solidFill>
                  <a:srgbClr val="0000FF"/>
                </a:solidFill>
                <a:latin typeface="Arial"/>
                <a:ea typeface="Arial"/>
                <a:cs typeface="Arial"/>
                <a:sym typeface="Arial"/>
              </a:rPr>
              <a:t>Key A</a:t>
            </a:r>
            <a:endParaRPr/>
          </a:p>
        </p:txBody>
      </p:sp>
      <p:graphicFrame>
        <p:nvGraphicFramePr>
          <p:cNvPr id="118" name="Google Shape;118;p4"/>
          <p:cNvGraphicFramePr/>
          <p:nvPr/>
        </p:nvGraphicFramePr>
        <p:xfrm>
          <a:off x="2568575" y="3352800"/>
          <a:ext cx="441325" cy="838200"/>
        </p:xfrm>
        <a:graphic>
          <a:graphicData uri="http://schemas.openxmlformats.org/presentationml/2006/ole">
            <mc:AlternateContent xmlns:mc="http://schemas.openxmlformats.org/markup-compatibility/2006">
              <mc:Choice xmlns:v="urn:schemas-microsoft-com:vml" Requires="v">
                <p:oleObj spid="_x0000_s1028" r:id="rId4" imgW="441325" imgH="838200" progId="MS_ClipArt_Gallery.2">
                  <p:embed/>
                </p:oleObj>
              </mc:Choice>
              <mc:Fallback>
                <p:oleObj r:id="rId4" imgW="441325" imgH="838200" progId="MS_ClipArt_Gallery.2">
                  <p:embed/>
                  <p:pic>
                    <p:nvPicPr>
                      <p:cNvPr id="118" name="Google Shape;118;p4"/>
                      <p:cNvPicPr preferRelativeResize="0"/>
                      <p:nvPr/>
                    </p:nvPicPr>
                    <p:blipFill rotWithShape="1">
                      <a:blip r:embed="rId5">
                        <a:alphaModFix/>
                      </a:blip>
                      <a:srcRect/>
                      <a:stretch/>
                    </p:blipFill>
                    <p:spPr>
                      <a:xfrm>
                        <a:off x="2568575" y="3352800"/>
                        <a:ext cx="441325" cy="838200"/>
                      </a:xfrm>
                      <a:prstGeom prst="rect">
                        <a:avLst/>
                      </a:prstGeom>
                      <a:noFill/>
                      <a:ln>
                        <a:noFill/>
                      </a:ln>
                    </p:spPr>
                  </p:pic>
                </p:oleObj>
              </mc:Fallback>
            </mc:AlternateContent>
          </a:graphicData>
        </a:graphic>
      </p:graphicFrame>
      <p:cxnSp>
        <p:nvCxnSpPr>
          <p:cNvPr id="119" name="Google Shape;119;p4"/>
          <p:cNvCxnSpPr/>
          <p:nvPr/>
        </p:nvCxnSpPr>
        <p:spPr>
          <a:xfrm rot="10800000">
            <a:off x="6743700" y="1943100"/>
            <a:ext cx="0"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120" name="Google Shape;120;p4"/>
          <p:cNvCxnSpPr/>
          <p:nvPr/>
        </p:nvCxnSpPr>
        <p:spPr>
          <a:xfrm rot="10800000">
            <a:off x="5067300" y="1943100"/>
            <a:ext cx="0"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121" name="Google Shape;121;p4"/>
          <p:cNvCxnSpPr/>
          <p:nvPr/>
        </p:nvCxnSpPr>
        <p:spPr>
          <a:xfrm rot="10800000">
            <a:off x="5910262" y="2743200"/>
            <a:ext cx="0" cy="533400"/>
          </a:xfrm>
          <a:prstGeom prst="straightConnector1">
            <a:avLst/>
          </a:prstGeom>
          <a:noFill/>
          <a:ln w="19050" cap="flat" cmpd="sng">
            <a:solidFill>
              <a:schemeClr val="dk1"/>
            </a:solidFill>
            <a:prstDash val="solid"/>
            <a:miter lim="800000"/>
            <a:headEnd type="none" w="med" len="med"/>
            <a:tailEnd type="triangle" w="med" len="med"/>
          </a:ln>
        </p:spPr>
      </p:cxnSp>
      <p:sp>
        <p:nvSpPr>
          <p:cNvPr id="122" name="Google Shape;122;p4"/>
          <p:cNvSpPr txBox="1"/>
          <p:nvPr/>
        </p:nvSpPr>
        <p:spPr>
          <a:xfrm>
            <a:off x="5561012" y="4191000"/>
            <a:ext cx="687387" cy="3048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400"/>
              <a:buFont typeface="Arial"/>
              <a:buNone/>
            </a:pPr>
            <a:r>
              <a:rPr lang="en-US" sz="1400" b="1" i="0" u="none">
                <a:solidFill>
                  <a:srgbClr val="0000FF"/>
                </a:solidFill>
                <a:latin typeface="Arial"/>
                <a:ea typeface="Arial"/>
                <a:cs typeface="Arial"/>
                <a:sym typeface="Arial"/>
              </a:rPr>
              <a:t>Key B</a:t>
            </a:r>
            <a:endParaRPr/>
          </a:p>
        </p:txBody>
      </p:sp>
      <p:graphicFrame>
        <p:nvGraphicFramePr>
          <p:cNvPr id="123" name="Google Shape;123;p4"/>
          <p:cNvGraphicFramePr/>
          <p:nvPr/>
        </p:nvGraphicFramePr>
        <p:xfrm>
          <a:off x="5689600" y="3352800"/>
          <a:ext cx="441325" cy="838200"/>
        </p:xfrm>
        <a:graphic>
          <a:graphicData uri="http://schemas.openxmlformats.org/presentationml/2006/ole">
            <mc:AlternateContent xmlns:mc="http://schemas.openxmlformats.org/markup-compatibility/2006">
              <mc:Choice xmlns:v="urn:schemas-microsoft-com:vml" Requires="v">
                <p:oleObj spid="_x0000_s1029" r:id="rId6" imgW="441325" imgH="838200" progId="MS_ClipArt_Gallery.2">
                  <p:embed/>
                </p:oleObj>
              </mc:Choice>
              <mc:Fallback>
                <p:oleObj r:id="rId6" imgW="441325" imgH="838200" progId="MS_ClipArt_Gallery.2">
                  <p:embed/>
                  <p:pic>
                    <p:nvPicPr>
                      <p:cNvPr id="123" name="Google Shape;123;p4"/>
                      <p:cNvPicPr preferRelativeResize="0"/>
                      <p:nvPr/>
                    </p:nvPicPr>
                    <p:blipFill rotWithShape="1">
                      <a:blip r:embed="rId7">
                        <a:alphaModFix/>
                      </a:blip>
                      <a:srcRect/>
                      <a:stretch/>
                    </p:blipFill>
                    <p:spPr>
                      <a:xfrm>
                        <a:off x="5689600" y="3352800"/>
                        <a:ext cx="441325" cy="838200"/>
                      </a:xfrm>
                      <a:prstGeom prst="rect">
                        <a:avLst/>
                      </a:prstGeom>
                      <a:noFill/>
                      <a:ln>
                        <a:noFill/>
                      </a:ln>
                    </p:spPr>
                  </p:pic>
                </p:oleObj>
              </mc:Fallback>
            </mc:AlternateContent>
          </a:graphicData>
        </a:graphic>
      </p:graphicFrame>
      <p:sp>
        <p:nvSpPr>
          <p:cNvPr id="124" name="Google Shape;124;p4"/>
          <p:cNvSpPr/>
          <p:nvPr/>
        </p:nvSpPr>
        <p:spPr>
          <a:xfrm>
            <a:off x="3886200" y="1714500"/>
            <a:ext cx="9144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Cipher Text</a:t>
            </a:r>
            <a:endParaRPr/>
          </a:p>
        </p:txBody>
      </p:sp>
      <p:sp>
        <p:nvSpPr>
          <p:cNvPr id="125" name="Google Shape;125;p4"/>
          <p:cNvSpPr/>
          <p:nvPr/>
        </p:nvSpPr>
        <p:spPr>
          <a:xfrm>
            <a:off x="7010400" y="1714500"/>
            <a:ext cx="9144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Plain Text</a:t>
            </a:r>
            <a:endParaRPr/>
          </a:p>
        </p:txBody>
      </p:sp>
      <p:sp>
        <p:nvSpPr>
          <p:cNvPr id="126" name="Google Shape;126;p4"/>
          <p:cNvSpPr/>
          <p:nvPr/>
        </p:nvSpPr>
        <p:spPr>
          <a:xfrm>
            <a:off x="5337175" y="1676400"/>
            <a:ext cx="1143000" cy="10668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Decryption</a:t>
            </a:r>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Algorithm</a:t>
            </a:r>
            <a:endParaRPr/>
          </a:p>
          <a:p>
            <a:pPr marL="0" marR="0" lvl="0" indent="0" algn="l" rtl="0">
              <a:lnSpc>
                <a:spcPct val="100000"/>
              </a:lnSpc>
              <a:spcBef>
                <a:spcPts val="240"/>
              </a:spcBef>
              <a:spcAft>
                <a:spcPts val="0"/>
              </a:spcAft>
              <a:buNone/>
            </a:pPr>
            <a:endParaRPr sz="1200" b="1" i="0" u="none">
              <a:solidFill>
                <a:srgbClr val="0000FF"/>
              </a:solidFill>
              <a:latin typeface="Arial"/>
              <a:ea typeface="Arial"/>
              <a:cs typeface="Arial"/>
              <a:sym typeface="Arial"/>
            </a:endParaRPr>
          </a:p>
        </p:txBody>
      </p:sp>
    </p:spTree>
  </p:cSld>
  <p:clrMapOvr>
    <a:masterClrMapping/>
  </p:clrMapOvr>
  <p:transition spd="slow">
    <p:fade thruBlk="1"/>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709"/>
        <p:cNvGrpSpPr/>
        <p:nvPr/>
      </p:nvGrpSpPr>
      <p:grpSpPr>
        <a:xfrm>
          <a:off x="0" y="0"/>
          <a:ext cx="0" cy="0"/>
          <a:chOff x="0" y="0"/>
          <a:chExt cx="0" cy="0"/>
        </a:xfrm>
      </p:grpSpPr>
      <p:sp>
        <p:nvSpPr>
          <p:cNvPr id="710" name="Google Shape;710;p42"/>
          <p:cNvSpPr txBox="1">
            <a:spLocks noGrp="1"/>
          </p:cNvSpPr>
          <p:nvPr>
            <p:ph type="body" idx="1"/>
          </p:nvPr>
        </p:nvSpPr>
        <p:spPr>
          <a:xfrm>
            <a:off x="685800" y="1143000"/>
            <a:ext cx="8229600" cy="2590800"/>
          </a:xfrm>
          <a:prstGeom prst="rect">
            <a:avLst/>
          </a:prstGeom>
          <a:noFill/>
          <a:ln>
            <a:noFill/>
          </a:ln>
        </p:spPr>
        <p:txBody>
          <a:bodyPr spcFirstLastPara="1" wrap="square" lIns="91425" tIns="45700" rIns="91425" bIns="45700" anchor="t" anchorCtr="0">
            <a:noAutofit/>
          </a:bodyPr>
          <a:lstStyle/>
          <a:p>
            <a:pPr marL="609600" lvl="0" indent="-609600" algn="l" rtl="0">
              <a:lnSpc>
                <a:spcPct val="90000"/>
              </a:lnSpc>
              <a:spcBef>
                <a:spcPts val="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A digital certificate is a signed statement by a trusted party that another party’s public key belongs to them.</a:t>
            </a:r>
            <a:endParaRPr/>
          </a:p>
          <a:p>
            <a:pPr marL="1100137" lvl="1" indent="-533399" algn="l" rtl="0">
              <a:lnSpc>
                <a:spcPct val="9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This allows one certificate authority to be authorized by a different authority (root CA)</a:t>
            </a:r>
            <a:endParaRPr/>
          </a:p>
          <a:p>
            <a:pPr marL="609600" lvl="0" indent="-609600"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Top level certificate must be self signed</a:t>
            </a:r>
            <a:endParaRPr/>
          </a:p>
          <a:p>
            <a:pPr marL="609600" lvl="0" indent="-609600" algn="l" rtl="0">
              <a:lnSpc>
                <a:spcPct val="9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Any one can start a certificate authority</a:t>
            </a:r>
            <a:endParaRPr/>
          </a:p>
          <a:p>
            <a:pPr marL="1100137" lvl="1" indent="-533399" algn="l" rtl="0">
              <a:lnSpc>
                <a:spcPct val="9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Name recognition is key to some one recognizing a certificate authority</a:t>
            </a:r>
            <a:endParaRPr/>
          </a:p>
          <a:p>
            <a:pPr marL="1100137" lvl="1" indent="-533399" algn="l" rtl="0">
              <a:lnSpc>
                <a:spcPct val="9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Verisign is industry standard certificate authority</a:t>
            </a:r>
            <a:endParaRPr/>
          </a:p>
        </p:txBody>
      </p:sp>
      <p:sp>
        <p:nvSpPr>
          <p:cNvPr id="711" name="Google Shape;711;p42"/>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712" name="Google Shape;712;p42"/>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Authentication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Digital Cerftificates</a:t>
            </a:r>
            <a:endParaRPr/>
          </a:p>
        </p:txBody>
      </p:sp>
      <p:sp>
        <p:nvSpPr>
          <p:cNvPr id="713" name="Google Shape;713;p42"/>
          <p:cNvSpPr/>
          <p:nvPr/>
        </p:nvSpPr>
        <p:spPr>
          <a:xfrm>
            <a:off x="2209800" y="3746500"/>
            <a:ext cx="990600" cy="609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Identity </a:t>
            </a:r>
            <a:endParaRPr/>
          </a:p>
          <a:p>
            <a:pPr marL="0" marR="0" lvl="0" indent="0" algn="ctr" rtl="0">
              <a:lnSpc>
                <a:spcPct val="100000"/>
              </a:lnSpc>
              <a:spcBef>
                <a:spcPts val="22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Information</a:t>
            </a:r>
            <a:endParaRPr/>
          </a:p>
        </p:txBody>
      </p:sp>
      <p:graphicFrame>
        <p:nvGraphicFramePr>
          <p:cNvPr id="714" name="Google Shape;714;p42"/>
          <p:cNvGraphicFramePr/>
          <p:nvPr/>
        </p:nvGraphicFramePr>
        <p:xfrm>
          <a:off x="4038600" y="5945187"/>
          <a:ext cx="441325" cy="620712"/>
        </p:xfrm>
        <a:graphic>
          <a:graphicData uri="http://schemas.openxmlformats.org/presentationml/2006/ole">
            <mc:AlternateContent xmlns:mc="http://schemas.openxmlformats.org/markup-compatibility/2006">
              <mc:Choice xmlns:v="urn:schemas-microsoft-com:vml" Requires="v">
                <p:oleObj spid="_x0000_s8196" r:id="rId4" imgW="441325" imgH="620712" progId="MS_ClipArt_Gallery.2">
                  <p:embed/>
                </p:oleObj>
              </mc:Choice>
              <mc:Fallback>
                <p:oleObj r:id="rId4" imgW="441325" imgH="620712" progId="MS_ClipArt_Gallery.2">
                  <p:embed/>
                  <p:pic>
                    <p:nvPicPr>
                      <p:cNvPr id="714" name="Google Shape;714;p42"/>
                      <p:cNvPicPr preferRelativeResize="0"/>
                      <p:nvPr/>
                    </p:nvPicPr>
                    <p:blipFill rotWithShape="1">
                      <a:blip r:embed="rId5">
                        <a:alphaModFix/>
                      </a:blip>
                      <a:srcRect/>
                      <a:stretch/>
                    </p:blipFill>
                    <p:spPr>
                      <a:xfrm>
                        <a:off x="4038600" y="5945187"/>
                        <a:ext cx="441325" cy="620712"/>
                      </a:xfrm>
                      <a:prstGeom prst="rect">
                        <a:avLst/>
                      </a:prstGeom>
                      <a:noFill/>
                      <a:ln>
                        <a:noFill/>
                      </a:ln>
                    </p:spPr>
                  </p:pic>
                </p:oleObj>
              </mc:Fallback>
            </mc:AlternateContent>
          </a:graphicData>
        </a:graphic>
      </p:graphicFrame>
      <p:sp>
        <p:nvSpPr>
          <p:cNvPr id="715" name="Google Shape;715;p42"/>
          <p:cNvSpPr txBox="1"/>
          <p:nvPr/>
        </p:nvSpPr>
        <p:spPr>
          <a:xfrm>
            <a:off x="3276600" y="6184900"/>
            <a:ext cx="1066800" cy="5969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Certificate Authority’s Private Key</a:t>
            </a:r>
            <a:endParaRPr/>
          </a:p>
        </p:txBody>
      </p:sp>
      <p:graphicFrame>
        <p:nvGraphicFramePr>
          <p:cNvPr id="716" name="Google Shape;716;p42"/>
          <p:cNvGraphicFramePr/>
          <p:nvPr/>
        </p:nvGraphicFramePr>
        <p:xfrm>
          <a:off x="2911475" y="4725987"/>
          <a:ext cx="441325" cy="620712"/>
        </p:xfrm>
        <a:graphic>
          <a:graphicData uri="http://schemas.openxmlformats.org/presentationml/2006/ole">
            <mc:AlternateContent xmlns:mc="http://schemas.openxmlformats.org/markup-compatibility/2006">
              <mc:Choice xmlns:v="urn:schemas-microsoft-com:vml" Requires="v">
                <p:oleObj spid="_x0000_s8197" r:id="rId6" imgW="441325" imgH="620712" progId="MS_ClipArt_Gallery.2">
                  <p:embed/>
                </p:oleObj>
              </mc:Choice>
              <mc:Fallback>
                <p:oleObj r:id="rId6" imgW="441325" imgH="620712" progId="MS_ClipArt_Gallery.2">
                  <p:embed/>
                  <p:pic>
                    <p:nvPicPr>
                      <p:cNvPr id="716" name="Google Shape;716;p42"/>
                      <p:cNvPicPr preferRelativeResize="0"/>
                      <p:nvPr/>
                    </p:nvPicPr>
                    <p:blipFill rotWithShape="1">
                      <a:blip r:embed="rId5">
                        <a:alphaModFix/>
                      </a:blip>
                      <a:srcRect/>
                      <a:stretch/>
                    </p:blipFill>
                    <p:spPr>
                      <a:xfrm>
                        <a:off x="2911475" y="4725987"/>
                        <a:ext cx="441325" cy="620712"/>
                      </a:xfrm>
                      <a:prstGeom prst="rect">
                        <a:avLst/>
                      </a:prstGeom>
                      <a:noFill/>
                      <a:ln>
                        <a:noFill/>
                      </a:ln>
                    </p:spPr>
                  </p:pic>
                </p:oleObj>
              </mc:Fallback>
            </mc:AlternateContent>
          </a:graphicData>
        </a:graphic>
      </p:graphicFrame>
      <p:sp>
        <p:nvSpPr>
          <p:cNvPr id="717" name="Google Shape;717;p42"/>
          <p:cNvSpPr txBox="1"/>
          <p:nvPr/>
        </p:nvSpPr>
        <p:spPr>
          <a:xfrm>
            <a:off x="1981200" y="4813300"/>
            <a:ext cx="1066800" cy="5127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Sender’s</a:t>
            </a:r>
            <a:endParaRPr/>
          </a:p>
          <a:p>
            <a:pPr marL="0" marR="0" lvl="0" indent="0" algn="ctr" rtl="0">
              <a:lnSpc>
                <a:spcPct val="100000"/>
              </a:lnSpc>
              <a:spcBef>
                <a:spcPts val="55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Public Key</a:t>
            </a:r>
            <a:endParaRPr/>
          </a:p>
        </p:txBody>
      </p:sp>
      <p:sp>
        <p:nvSpPr>
          <p:cNvPr id="718" name="Google Shape;718;p42"/>
          <p:cNvSpPr/>
          <p:nvPr/>
        </p:nvSpPr>
        <p:spPr>
          <a:xfrm>
            <a:off x="3821112" y="4508500"/>
            <a:ext cx="903287" cy="9144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Signature</a:t>
            </a:r>
            <a:endParaRPr/>
          </a:p>
          <a:p>
            <a:pPr marL="0" marR="0" lvl="0" indent="0" algn="ctr" rtl="0">
              <a:lnSpc>
                <a:spcPct val="100000"/>
              </a:lnSpc>
              <a:spcBef>
                <a:spcPts val="22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Algorithm</a:t>
            </a:r>
            <a:endParaRPr/>
          </a:p>
          <a:p>
            <a:pPr marL="0" marR="0" lvl="0" indent="0" algn="l" rtl="0">
              <a:lnSpc>
                <a:spcPct val="100000"/>
              </a:lnSpc>
              <a:spcBef>
                <a:spcPts val="220"/>
              </a:spcBef>
              <a:spcAft>
                <a:spcPts val="0"/>
              </a:spcAft>
              <a:buNone/>
            </a:pPr>
            <a:endParaRPr sz="1100" b="1" i="0" u="none">
              <a:solidFill>
                <a:schemeClr val="accent2"/>
              </a:solidFill>
              <a:latin typeface="Arial"/>
              <a:ea typeface="Arial"/>
              <a:cs typeface="Arial"/>
              <a:sym typeface="Arial"/>
            </a:endParaRPr>
          </a:p>
        </p:txBody>
      </p:sp>
      <p:sp>
        <p:nvSpPr>
          <p:cNvPr id="719" name="Google Shape;719;p42"/>
          <p:cNvSpPr/>
          <p:nvPr/>
        </p:nvSpPr>
        <p:spPr>
          <a:xfrm>
            <a:off x="5410200" y="4660900"/>
            <a:ext cx="990600" cy="609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Certificate</a:t>
            </a:r>
            <a:endParaRPr/>
          </a:p>
        </p:txBody>
      </p:sp>
      <p:cxnSp>
        <p:nvCxnSpPr>
          <p:cNvPr id="720" name="Google Shape;720;p42"/>
          <p:cNvCxnSpPr/>
          <p:nvPr/>
        </p:nvCxnSpPr>
        <p:spPr>
          <a:xfrm>
            <a:off x="3200400" y="4051300"/>
            <a:ext cx="1066800" cy="0"/>
          </a:xfrm>
          <a:prstGeom prst="straightConnector1">
            <a:avLst/>
          </a:prstGeom>
          <a:noFill/>
          <a:ln w="9525" cap="flat" cmpd="sng">
            <a:solidFill>
              <a:schemeClr val="dk1"/>
            </a:solidFill>
            <a:prstDash val="solid"/>
            <a:miter lim="800000"/>
            <a:headEnd type="none" w="med" len="med"/>
            <a:tailEnd type="none" w="med" len="med"/>
          </a:ln>
        </p:spPr>
      </p:cxnSp>
      <p:cxnSp>
        <p:nvCxnSpPr>
          <p:cNvPr id="721" name="Google Shape;721;p42"/>
          <p:cNvCxnSpPr/>
          <p:nvPr/>
        </p:nvCxnSpPr>
        <p:spPr>
          <a:xfrm>
            <a:off x="4267200" y="4051300"/>
            <a:ext cx="0" cy="457200"/>
          </a:xfrm>
          <a:prstGeom prst="straightConnector1">
            <a:avLst/>
          </a:prstGeom>
          <a:noFill/>
          <a:ln w="9525" cap="flat" cmpd="sng">
            <a:solidFill>
              <a:schemeClr val="dk1"/>
            </a:solidFill>
            <a:prstDash val="solid"/>
            <a:miter lim="800000"/>
            <a:headEnd type="none" w="med" len="med"/>
            <a:tailEnd type="triangle" w="med" len="med"/>
          </a:ln>
        </p:spPr>
      </p:cxnSp>
      <p:cxnSp>
        <p:nvCxnSpPr>
          <p:cNvPr id="722" name="Google Shape;722;p42"/>
          <p:cNvCxnSpPr/>
          <p:nvPr/>
        </p:nvCxnSpPr>
        <p:spPr>
          <a:xfrm>
            <a:off x="3429000" y="4965700"/>
            <a:ext cx="381000" cy="0"/>
          </a:xfrm>
          <a:prstGeom prst="straightConnector1">
            <a:avLst/>
          </a:prstGeom>
          <a:noFill/>
          <a:ln w="9525" cap="flat" cmpd="sng">
            <a:solidFill>
              <a:schemeClr val="dk1"/>
            </a:solidFill>
            <a:prstDash val="solid"/>
            <a:miter lim="800000"/>
            <a:headEnd type="none" w="med" len="med"/>
            <a:tailEnd type="triangle" w="med" len="med"/>
          </a:ln>
        </p:spPr>
      </p:cxnSp>
      <p:cxnSp>
        <p:nvCxnSpPr>
          <p:cNvPr id="723" name="Google Shape;723;p42"/>
          <p:cNvCxnSpPr/>
          <p:nvPr/>
        </p:nvCxnSpPr>
        <p:spPr>
          <a:xfrm rot="10800000">
            <a:off x="4267200" y="5422900"/>
            <a:ext cx="0" cy="457200"/>
          </a:xfrm>
          <a:prstGeom prst="straightConnector1">
            <a:avLst/>
          </a:prstGeom>
          <a:noFill/>
          <a:ln w="9525" cap="flat" cmpd="sng">
            <a:solidFill>
              <a:schemeClr val="dk1"/>
            </a:solidFill>
            <a:prstDash val="solid"/>
            <a:miter lim="800000"/>
            <a:headEnd type="none" w="med" len="med"/>
            <a:tailEnd type="triangle" w="med" len="med"/>
          </a:ln>
        </p:spPr>
      </p:cxnSp>
      <p:cxnSp>
        <p:nvCxnSpPr>
          <p:cNvPr id="724" name="Google Shape;724;p42"/>
          <p:cNvCxnSpPr/>
          <p:nvPr/>
        </p:nvCxnSpPr>
        <p:spPr>
          <a:xfrm>
            <a:off x="4724400" y="4965700"/>
            <a:ext cx="685800" cy="0"/>
          </a:xfrm>
          <a:prstGeom prst="straightConnector1">
            <a:avLst/>
          </a:prstGeom>
          <a:noFill/>
          <a:ln w="9525" cap="flat" cmpd="sng">
            <a:solidFill>
              <a:schemeClr val="dk1"/>
            </a:solidFill>
            <a:prstDash val="solid"/>
            <a:miter lim="800000"/>
            <a:headEnd type="none" w="med" len="med"/>
            <a:tailEnd type="triangle" w="med" len="med"/>
          </a:ln>
        </p:spPr>
      </p:cxnSp>
    </p:spTree>
  </p:cSld>
  <p:clrMapOvr>
    <a:masterClrMapping/>
  </p:clrMapOvr>
  <p:transition spd="slow">
    <p:fade thruBlk="1"/>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729"/>
        <p:cNvGrpSpPr/>
        <p:nvPr/>
      </p:nvGrpSpPr>
      <p:grpSpPr>
        <a:xfrm>
          <a:off x="0" y="0"/>
          <a:ext cx="0" cy="0"/>
          <a:chOff x="0" y="0"/>
          <a:chExt cx="0" cy="0"/>
        </a:xfrm>
      </p:grpSpPr>
      <p:sp>
        <p:nvSpPr>
          <p:cNvPr id="730" name="Google Shape;730;p43"/>
          <p:cNvSpPr txBox="1">
            <a:spLocks noGrp="1"/>
          </p:cNvSpPr>
          <p:nvPr>
            <p:ph type="body" idx="1"/>
          </p:nvPr>
        </p:nvSpPr>
        <p:spPr>
          <a:xfrm>
            <a:off x="685800" y="1143000"/>
            <a:ext cx="8229600" cy="28194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Chaining is the practice of signing a certificate with another private key that has a certificate for its public key</a:t>
            </a:r>
            <a:endParaRPr/>
          </a:p>
          <a:p>
            <a:pPr marL="1100137" lvl="1" indent="-533399" algn="l" rtl="0">
              <a:lnSpc>
                <a:spcPct val="100000"/>
              </a:lnSpc>
              <a:spcBef>
                <a:spcPts val="360"/>
              </a:spcBef>
              <a:spcAft>
                <a:spcPts val="0"/>
              </a:spcAft>
              <a:buClr>
                <a:schemeClr val="dk1"/>
              </a:buClr>
              <a:buSzPts val="1800"/>
              <a:buFont typeface="Garamond"/>
              <a:buChar char="–"/>
            </a:pPr>
            <a:r>
              <a:rPr lang="en-US" sz="1800" b="0" i="0" u="none">
                <a:solidFill>
                  <a:schemeClr val="dk1"/>
                </a:solidFill>
                <a:latin typeface="Garamond"/>
                <a:ea typeface="Garamond"/>
                <a:cs typeface="Garamond"/>
                <a:sym typeface="Garamond"/>
              </a:rPr>
              <a:t>Similar to the passport having the seal of the government</a:t>
            </a:r>
            <a:endParaRPr/>
          </a:p>
          <a:p>
            <a:pPr marL="609600" lvl="0" indent="-609600"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It is essentially a person’s public key &amp; some identifying information signed by an authority’s private key verifying the person’s identity</a:t>
            </a:r>
            <a:endParaRPr/>
          </a:p>
          <a:p>
            <a:pPr marL="609600" lvl="0" indent="-609600"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The authorities public key can be used to decipher the certificate</a:t>
            </a:r>
            <a:endParaRPr/>
          </a:p>
          <a:p>
            <a:pPr marL="609600" lvl="0" indent="-609600"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The trusted party is called the certificate authority </a:t>
            </a:r>
            <a:endParaRPr/>
          </a:p>
        </p:txBody>
      </p:sp>
      <p:sp>
        <p:nvSpPr>
          <p:cNvPr id="731" name="Google Shape;731;p43"/>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732" name="Google Shape;732;p43"/>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Authentication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Cerftificates Chaining</a:t>
            </a:r>
            <a:endParaRPr/>
          </a:p>
        </p:txBody>
      </p:sp>
      <p:graphicFrame>
        <p:nvGraphicFramePr>
          <p:cNvPr id="733" name="Google Shape;733;p43"/>
          <p:cNvGraphicFramePr/>
          <p:nvPr/>
        </p:nvGraphicFramePr>
        <p:xfrm>
          <a:off x="4114800" y="5399087"/>
          <a:ext cx="441325" cy="620712"/>
        </p:xfrm>
        <a:graphic>
          <a:graphicData uri="http://schemas.openxmlformats.org/presentationml/2006/ole">
            <mc:AlternateContent xmlns:mc="http://schemas.openxmlformats.org/markup-compatibility/2006">
              <mc:Choice xmlns:v="urn:schemas-microsoft-com:vml" Requires="v">
                <p:oleObj spid="_x0000_s9219" r:id="rId4" imgW="441325" imgH="620712" progId="MS_ClipArt_Gallery.2">
                  <p:embed/>
                </p:oleObj>
              </mc:Choice>
              <mc:Fallback>
                <p:oleObj r:id="rId4" imgW="441325" imgH="620712" progId="MS_ClipArt_Gallery.2">
                  <p:embed/>
                  <p:pic>
                    <p:nvPicPr>
                      <p:cNvPr id="733" name="Google Shape;733;p43"/>
                      <p:cNvPicPr preferRelativeResize="0"/>
                      <p:nvPr/>
                    </p:nvPicPr>
                    <p:blipFill rotWithShape="1">
                      <a:blip r:embed="rId5">
                        <a:alphaModFix/>
                      </a:blip>
                      <a:srcRect/>
                      <a:stretch/>
                    </p:blipFill>
                    <p:spPr>
                      <a:xfrm>
                        <a:off x="4114800" y="5399087"/>
                        <a:ext cx="441325" cy="620712"/>
                      </a:xfrm>
                      <a:prstGeom prst="rect">
                        <a:avLst/>
                      </a:prstGeom>
                      <a:noFill/>
                      <a:ln>
                        <a:noFill/>
                      </a:ln>
                    </p:spPr>
                  </p:pic>
                </p:oleObj>
              </mc:Fallback>
            </mc:AlternateContent>
          </a:graphicData>
        </a:graphic>
      </p:graphicFrame>
      <p:sp>
        <p:nvSpPr>
          <p:cNvPr id="734" name="Google Shape;734;p43"/>
          <p:cNvSpPr txBox="1"/>
          <p:nvPr/>
        </p:nvSpPr>
        <p:spPr>
          <a:xfrm>
            <a:off x="3352800" y="5638800"/>
            <a:ext cx="1066800" cy="5969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Certificate Authority’s Private Key</a:t>
            </a:r>
            <a:endParaRPr/>
          </a:p>
        </p:txBody>
      </p:sp>
      <p:sp>
        <p:nvSpPr>
          <p:cNvPr id="735" name="Google Shape;735;p43"/>
          <p:cNvSpPr/>
          <p:nvPr/>
        </p:nvSpPr>
        <p:spPr>
          <a:xfrm>
            <a:off x="3897312" y="3962400"/>
            <a:ext cx="903287" cy="9144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Signature</a:t>
            </a:r>
            <a:endParaRPr/>
          </a:p>
          <a:p>
            <a:pPr marL="0" marR="0" lvl="0" indent="0" algn="ctr" rtl="0">
              <a:lnSpc>
                <a:spcPct val="100000"/>
              </a:lnSpc>
              <a:spcBef>
                <a:spcPts val="22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Algorithm</a:t>
            </a:r>
            <a:endParaRPr/>
          </a:p>
          <a:p>
            <a:pPr marL="0" marR="0" lvl="0" indent="0" algn="l" rtl="0">
              <a:lnSpc>
                <a:spcPct val="100000"/>
              </a:lnSpc>
              <a:spcBef>
                <a:spcPts val="220"/>
              </a:spcBef>
              <a:spcAft>
                <a:spcPts val="0"/>
              </a:spcAft>
              <a:buNone/>
            </a:pPr>
            <a:endParaRPr sz="1100" b="1" i="0" u="none">
              <a:solidFill>
                <a:schemeClr val="accent2"/>
              </a:solidFill>
              <a:latin typeface="Arial"/>
              <a:ea typeface="Arial"/>
              <a:cs typeface="Arial"/>
              <a:sym typeface="Arial"/>
            </a:endParaRPr>
          </a:p>
        </p:txBody>
      </p:sp>
      <p:sp>
        <p:nvSpPr>
          <p:cNvPr id="736" name="Google Shape;736;p43"/>
          <p:cNvSpPr/>
          <p:nvPr/>
        </p:nvSpPr>
        <p:spPr>
          <a:xfrm>
            <a:off x="5486400" y="4114800"/>
            <a:ext cx="1143000" cy="5969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New Certificate</a:t>
            </a:r>
            <a:endParaRPr/>
          </a:p>
        </p:txBody>
      </p:sp>
      <p:cxnSp>
        <p:nvCxnSpPr>
          <p:cNvPr id="737" name="Google Shape;737;p43"/>
          <p:cNvCxnSpPr/>
          <p:nvPr/>
        </p:nvCxnSpPr>
        <p:spPr>
          <a:xfrm rot="10800000">
            <a:off x="4343400" y="4876800"/>
            <a:ext cx="0" cy="457200"/>
          </a:xfrm>
          <a:prstGeom prst="straightConnector1">
            <a:avLst/>
          </a:prstGeom>
          <a:noFill/>
          <a:ln w="9525" cap="flat" cmpd="sng">
            <a:solidFill>
              <a:schemeClr val="dk1"/>
            </a:solidFill>
            <a:prstDash val="solid"/>
            <a:miter lim="800000"/>
            <a:headEnd type="none" w="med" len="med"/>
            <a:tailEnd type="triangle" w="med" len="med"/>
          </a:ln>
        </p:spPr>
      </p:cxnSp>
      <p:cxnSp>
        <p:nvCxnSpPr>
          <p:cNvPr id="738" name="Google Shape;738;p43"/>
          <p:cNvCxnSpPr/>
          <p:nvPr/>
        </p:nvCxnSpPr>
        <p:spPr>
          <a:xfrm>
            <a:off x="4800600" y="4419600"/>
            <a:ext cx="685800" cy="0"/>
          </a:xfrm>
          <a:prstGeom prst="straightConnector1">
            <a:avLst/>
          </a:prstGeom>
          <a:noFill/>
          <a:ln w="9525" cap="flat" cmpd="sng">
            <a:solidFill>
              <a:schemeClr val="dk1"/>
            </a:solidFill>
            <a:prstDash val="solid"/>
            <a:miter lim="800000"/>
            <a:headEnd type="none" w="med" len="med"/>
            <a:tailEnd type="triangle" w="med" len="med"/>
          </a:ln>
        </p:spPr>
      </p:cxnSp>
      <p:cxnSp>
        <p:nvCxnSpPr>
          <p:cNvPr id="739" name="Google Shape;739;p43"/>
          <p:cNvCxnSpPr/>
          <p:nvPr/>
        </p:nvCxnSpPr>
        <p:spPr>
          <a:xfrm>
            <a:off x="3200400" y="4406900"/>
            <a:ext cx="685800" cy="0"/>
          </a:xfrm>
          <a:prstGeom prst="straightConnector1">
            <a:avLst/>
          </a:prstGeom>
          <a:noFill/>
          <a:ln w="9525" cap="flat" cmpd="sng">
            <a:solidFill>
              <a:schemeClr val="dk1"/>
            </a:solidFill>
            <a:prstDash val="solid"/>
            <a:miter lim="800000"/>
            <a:headEnd type="none" w="med" len="med"/>
            <a:tailEnd type="triangle" w="med" len="med"/>
          </a:ln>
        </p:spPr>
      </p:cxnSp>
      <p:sp>
        <p:nvSpPr>
          <p:cNvPr id="740" name="Google Shape;740;p43"/>
          <p:cNvSpPr/>
          <p:nvPr/>
        </p:nvSpPr>
        <p:spPr>
          <a:xfrm>
            <a:off x="2057400" y="4102100"/>
            <a:ext cx="1143000" cy="609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accent2"/>
              </a:buClr>
              <a:buSzPts val="1100"/>
              <a:buFont typeface="Arial"/>
              <a:buNone/>
            </a:pPr>
            <a:r>
              <a:rPr lang="en-US" sz="1100" b="1" i="0" u="none">
                <a:solidFill>
                  <a:schemeClr val="accent2"/>
                </a:solidFill>
                <a:latin typeface="Arial"/>
                <a:ea typeface="Arial"/>
                <a:cs typeface="Arial"/>
                <a:sym typeface="Arial"/>
              </a:rPr>
              <a:t>Certificate</a:t>
            </a:r>
            <a:endParaRPr/>
          </a:p>
        </p:txBody>
      </p:sp>
    </p:spTree>
  </p:cSld>
  <p:clrMapOvr>
    <a:masterClrMapping/>
  </p:clrMapOvr>
  <p:transition spd="slow">
    <p:fade thruBlk="1"/>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745"/>
        <p:cNvGrpSpPr/>
        <p:nvPr/>
      </p:nvGrpSpPr>
      <p:grpSpPr>
        <a:xfrm>
          <a:off x="0" y="0"/>
          <a:ext cx="0" cy="0"/>
          <a:chOff x="0" y="0"/>
          <a:chExt cx="0" cy="0"/>
        </a:xfrm>
      </p:grpSpPr>
      <p:sp>
        <p:nvSpPr>
          <p:cNvPr id="746" name="Google Shape;746;p44"/>
          <p:cNvSpPr txBox="1">
            <a:spLocks noGrp="1"/>
          </p:cNvSpPr>
          <p:nvPr>
            <p:ph type="body" idx="1"/>
          </p:nvPr>
        </p:nvSpPr>
        <p:spPr>
          <a:xfrm>
            <a:off x="685800" y="1143000"/>
            <a:ext cx="8229600" cy="41148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Practice of analyzing and breaking cryptography</a:t>
            </a:r>
            <a:endParaRPr/>
          </a:p>
          <a:p>
            <a:pPr marL="609600" lvl="0" indent="-609600"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Resistance to crypt analysis is directly proportional to the key size</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With each extra byte strength of key doubles</a:t>
            </a:r>
            <a:endParaRPr/>
          </a:p>
          <a:p>
            <a:pPr marL="609600" lvl="0" indent="-609600"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Cracking Pseudo Random Number Generators</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A lot of the encryption algorithms use PRNGs to generate keys which can also be cracked leading to cracking of algorithms</a:t>
            </a:r>
            <a:endParaRPr/>
          </a:p>
          <a:p>
            <a:pPr marL="609600" lvl="0" indent="-609600"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Variety of methods for safe guarding keys (Key Management)</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Encryption &amp; computer access protection</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Smart Cards</a:t>
            </a:r>
            <a:endParaRPr/>
          </a:p>
        </p:txBody>
      </p:sp>
      <p:sp>
        <p:nvSpPr>
          <p:cNvPr id="747" name="Google Shape;747;p44"/>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sp>
        <p:nvSpPr>
          <p:cNvPr id="748" name="Google Shape;748;p44"/>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Cryptanalysis </a:t>
            </a:r>
            <a:br>
              <a:rPr lang="en-US" sz="3600" b="1" i="0" u="none">
                <a:solidFill>
                  <a:srgbClr val="CC0000"/>
                </a:solidFill>
                <a:latin typeface="Times New Roman"/>
                <a:ea typeface="Times New Roman"/>
                <a:cs typeface="Times New Roman"/>
                <a:sym typeface="Times New Roman"/>
              </a:rPr>
            </a:br>
            <a:r>
              <a:rPr lang="en-US" sz="2400" b="1" i="0" u="none">
                <a:solidFill>
                  <a:srgbClr val="333399"/>
                </a:solidFill>
                <a:latin typeface="Arial"/>
                <a:ea typeface="Arial"/>
                <a:cs typeface="Arial"/>
                <a:sym typeface="Arial"/>
              </a:rPr>
              <a:t>Basics</a:t>
            </a:r>
            <a:endParaRPr/>
          </a:p>
        </p:txBody>
      </p:sp>
    </p:spTree>
  </p:cSld>
  <p:clrMapOvr>
    <a:masterClrMapping/>
  </p:clrMapOvr>
  <p:transition spd="slow">
    <p:fade thruBlk="1"/>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5"/>
          <p:cNvSpPr txBox="1">
            <a:spLocks noGrp="1"/>
          </p:cNvSpPr>
          <p:nvPr>
            <p:ph type="body" idx="1"/>
          </p:nvPr>
        </p:nvSpPr>
        <p:spPr>
          <a:xfrm>
            <a:off x="685800" y="1143000"/>
            <a:ext cx="8229600" cy="52578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Algorithms in which the key for encryption and decryption are the same are Symmetric</a:t>
            </a:r>
            <a:endParaRPr/>
          </a:p>
          <a:p>
            <a:pPr marL="1100137" lvl="1" indent="-533399"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Example: Caesar Cipher</a:t>
            </a:r>
            <a:endParaRPr/>
          </a:p>
          <a:p>
            <a:pPr marL="609600" lvl="0" indent="-609600" algn="l" rtl="0">
              <a:lnSpc>
                <a:spcPct val="100000"/>
              </a:lnSpc>
              <a:spcBef>
                <a:spcPts val="560"/>
              </a:spcBef>
              <a:spcAft>
                <a:spcPts val="0"/>
              </a:spcAft>
              <a:buClr>
                <a:schemeClr val="dk1"/>
              </a:buClr>
              <a:buSzPts val="2800"/>
              <a:buFont typeface="Garamond"/>
              <a:buChar char="•"/>
            </a:pPr>
            <a:r>
              <a:rPr lang="en-US" sz="2800" b="0" i="0" u="none">
                <a:solidFill>
                  <a:schemeClr val="dk1"/>
                </a:solidFill>
                <a:latin typeface="Garamond"/>
                <a:ea typeface="Garamond"/>
                <a:cs typeface="Garamond"/>
                <a:sym typeface="Garamond"/>
              </a:rPr>
              <a:t>Types:</a:t>
            </a:r>
            <a:endParaRPr/>
          </a:p>
          <a:p>
            <a:pPr marL="1100137" lvl="1" indent="-533399" algn="l" rtl="0">
              <a:lnSpc>
                <a:spcPct val="100000"/>
              </a:lnSpc>
              <a:spcBef>
                <a:spcPts val="480"/>
              </a:spcBef>
              <a:spcAft>
                <a:spcPts val="0"/>
              </a:spcAft>
              <a:buClr>
                <a:schemeClr val="dk1"/>
              </a:buClr>
              <a:buSzPts val="2400"/>
              <a:buFont typeface="Garamond"/>
              <a:buAutoNum type="arabicPeriod"/>
            </a:pPr>
            <a:r>
              <a:rPr lang="en-US" sz="2400" b="0" i="0" u="none">
                <a:solidFill>
                  <a:schemeClr val="dk1"/>
                </a:solidFill>
                <a:latin typeface="Garamond"/>
                <a:ea typeface="Garamond"/>
                <a:cs typeface="Garamond"/>
                <a:sym typeface="Garamond"/>
              </a:rPr>
              <a:t>Block Ciphers</a:t>
            </a:r>
            <a:endParaRPr/>
          </a:p>
          <a:p>
            <a:pPr marL="1366837" lvl="2" indent="-4571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Encrypt data one block at a time (typically 64 bits, or 128 bits)</a:t>
            </a:r>
            <a:endParaRPr/>
          </a:p>
          <a:p>
            <a:pPr marL="1366837" lvl="2" indent="-4571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Used for a single message</a:t>
            </a:r>
            <a:endParaRPr/>
          </a:p>
          <a:p>
            <a:pPr marL="1100137" lvl="1" indent="-533399" algn="l" rtl="0">
              <a:lnSpc>
                <a:spcPct val="100000"/>
              </a:lnSpc>
              <a:spcBef>
                <a:spcPts val="480"/>
              </a:spcBef>
              <a:spcAft>
                <a:spcPts val="0"/>
              </a:spcAft>
              <a:buClr>
                <a:schemeClr val="dk1"/>
              </a:buClr>
              <a:buSzPts val="2400"/>
              <a:buFont typeface="Garamond"/>
              <a:buAutoNum type="arabicPeriod"/>
            </a:pPr>
            <a:r>
              <a:rPr lang="en-US" sz="2400" b="0" i="0" u="none">
                <a:solidFill>
                  <a:schemeClr val="dk1"/>
                </a:solidFill>
                <a:latin typeface="Garamond"/>
                <a:ea typeface="Garamond"/>
                <a:cs typeface="Garamond"/>
                <a:sym typeface="Garamond"/>
              </a:rPr>
              <a:t>Stream Ciphers</a:t>
            </a:r>
            <a:endParaRPr/>
          </a:p>
          <a:p>
            <a:pPr marL="1366837" lvl="2" indent="-4571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Encrypt data one bit or one byte at a time</a:t>
            </a:r>
            <a:endParaRPr/>
          </a:p>
          <a:p>
            <a:pPr marL="1366837" lvl="2" indent="-4571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Used if data is a constant stream of information</a:t>
            </a:r>
            <a:endParaRPr/>
          </a:p>
        </p:txBody>
      </p:sp>
      <p:sp>
        <p:nvSpPr>
          <p:cNvPr id="133" name="Google Shape;133;p5"/>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Encryption</a:t>
            </a:r>
            <a:r>
              <a:rPr lang="en-US" sz="4400" b="1" i="0" u="none">
                <a:solidFill>
                  <a:srgbClr val="CC0000"/>
                </a:solidFill>
                <a:latin typeface="Arial"/>
                <a:ea typeface="Arial"/>
                <a:cs typeface="Arial"/>
                <a:sym typeface="Arial"/>
              </a:rPr>
              <a:t> </a:t>
            </a:r>
            <a:br>
              <a:rPr lang="en-US" sz="4400" b="1" i="0" u="none">
                <a:solidFill>
                  <a:srgbClr val="CC0000"/>
                </a:solidFill>
                <a:latin typeface="Arial"/>
                <a:ea typeface="Arial"/>
                <a:cs typeface="Arial"/>
                <a:sym typeface="Arial"/>
              </a:rPr>
            </a:br>
            <a:r>
              <a:rPr lang="en-US" sz="2400" b="1" i="0" u="none">
                <a:solidFill>
                  <a:srgbClr val="333399"/>
                </a:solidFill>
                <a:latin typeface="Arial"/>
                <a:ea typeface="Arial"/>
                <a:cs typeface="Arial"/>
                <a:sym typeface="Arial"/>
              </a:rPr>
              <a:t>Symmetric Algorithms</a:t>
            </a:r>
            <a:endParaRPr/>
          </a:p>
        </p:txBody>
      </p:sp>
    </p:spTree>
  </p:cSld>
  <p:clrMapOvr>
    <a:masterClrMapping/>
  </p:clrMapOvr>
  <p:transition spd="slow">
    <p:fade thruBlk="1"/>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6"/>
          <p:cNvSpPr txBox="1">
            <a:spLocks noGrp="1"/>
          </p:cNvSpPr>
          <p:nvPr>
            <p:ph type="body" idx="1"/>
          </p:nvPr>
        </p:nvSpPr>
        <p:spPr>
          <a:xfrm>
            <a:off x="685800" y="1143000"/>
            <a:ext cx="8229600" cy="51054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400"/>
              <a:buFont typeface="Garamond"/>
              <a:buChar char="•"/>
            </a:pPr>
            <a:r>
              <a:rPr lang="en-US" sz="2400" b="0" i="0" u="none" dirty="0">
                <a:solidFill>
                  <a:schemeClr val="dk1"/>
                </a:solidFill>
                <a:latin typeface="Garamond"/>
                <a:ea typeface="Garamond"/>
                <a:cs typeface="Garamond"/>
                <a:sym typeface="Garamond"/>
              </a:rPr>
              <a:t>Strength of algorithm is determined by the size of the key</a:t>
            </a:r>
            <a:endParaRPr dirty="0"/>
          </a:p>
          <a:p>
            <a:pPr marL="1100137" lvl="1" indent="-533399" algn="l" rtl="0">
              <a:lnSpc>
                <a:spcPct val="100000"/>
              </a:lnSpc>
              <a:spcBef>
                <a:spcPts val="400"/>
              </a:spcBef>
              <a:spcAft>
                <a:spcPts val="0"/>
              </a:spcAft>
              <a:buClr>
                <a:schemeClr val="dk1"/>
              </a:buClr>
              <a:buSzPts val="2000"/>
              <a:buFont typeface="Garamond"/>
              <a:buChar char="–"/>
            </a:pPr>
            <a:r>
              <a:rPr lang="en-US" sz="2000" b="0" i="0" u="none" dirty="0">
                <a:solidFill>
                  <a:schemeClr val="dk1"/>
                </a:solidFill>
                <a:latin typeface="Garamond"/>
                <a:ea typeface="Garamond"/>
                <a:cs typeface="Garamond"/>
                <a:sym typeface="Garamond"/>
              </a:rPr>
              <a:t>The longer the key the more difficult it is to crack</a:t>
            </a:r>
            <a:endParaRPr dirty="0"/>
          </a:p>
          <a:p>
            <a:pPr marL="609600" lvl="0" indent="-609600" algn="l" rtl="0">
              <a:lnSpc>
                <a:spcPct val="100000"/>
              </a:lnSpc>
              <a:spcBef>
                <a:spcPts val="480"/>
              </a:spcBef>
              <a:spcAft>
                <a:spcPts val="0"/>
              </a:spcAft>
              <a:buClr>
                <a:schemeClr val="dk1"/>
              </a:buClr>
              <a:buSzPts val="2400"/>
              <a:buFont typeface="Garamond"/>
              <a:buChar char="•"/>
            </a:pPr>
            <a:r>
              <a:rPr lang="en-US" sz="2400" b="0" i="0" u="none" dirty="0">
                <a:solidFill>
                  <a:schemeClr val="dk1"/>
                </a:solidFill>
                <a:latin typeface="Garamond"/>
                <a:ea typeface="Garamond"/>
                <a:cs typeface="Garamond"/>
                <a:sym typeface="Garamond"/>
              </a:rPr>
              <a:t>Key length is expressed in bits</a:t>
            </a:r>
            <a:endParaRPr dirty="0"/>
          </a:p>
          <a:p>
            <a:pPr marL="1100137" lvl="1" indent="-533399" algn="l" rtl="0">
              <a:lnSpc>
                <a:spcPct val="100000"/>
              </a:lnSpc>
              <a:spcBef>
                <a:spcPts val="400"/>
              </a:spcBef>
              <a:spcAft>
                <a:spcPts val="0"/>
              </a:spcAft>
              <a:buClr>
                <a:schemeClr val="dk1"/>
              </a:buClr>
              <a:buSzPts val="2000"/>
              <a:buFont typeface="Garamond"/>
              <a:buChar char="–"/>
            </a:pPr>
            <a:r>
              <a:rPr lang="en-US" sz="2000" b="0" i="0" u="none" dirty="0">
                <a:solidFill>
                  <a:schemeClr val="dk1"/>
                </a:solidFill>
                <a:latin typeface="Garamond"/>
                <a:ea typeface="Garamond"/>
                <a:cs typeface="Garamond"/>
                <a:sym typeface="Garamond"/>
              </a:rPr>
              <a:t>Typical key sizes vary between 48 bits and 448 bits</a:t>
            </a:r>
            <a:endParaRPr dirty="0"/>
          </a:p>
          <a:p>
            <a:pPr marL="609600" lvl="0" indent="-609600" algn="l" rtl="0">
              <a:lnSpc>
                <a:spcPct val="100000"/>
              </a:lnSpc>
              <a:spcBef>
                <a:spcPts val="480"/>
              </a:spcBef>
              <a:spcAft>
                <a:spcPts val="0"/>
              </a:spcAft>
              <a:buClr>
                <a:schemeClr val="dk1"/>
              </a:buClr>
              <a:buSzPts val="2400"/>
              <a:buFont typeface="Garamond"/>
              <a:buChar char="•"/>
            </a:pPr>
            <a:r>
              <a:rPr lang="en-US" sz="2400" b="0" i="0" u="none" dirty="0">
                <a:solidFill>
                  <a:schemeClr val="dk1"/>
                </a:solidFill>
                <a:latin typeface="Garamond"/>
                <a:ea typeface="Garamond"/>
                <a:cs typeface="Garamond"/>
                <a:sym typeface="Garamond"/>
              </a:rPr>
              <a:t>To crack the key the hacker has to use brute-force </a:t>
            </a:r>
            <a:endParaRPr dirty="0"/>
          </a:p>
          <a:p>
            <a:pPr marL="1100137" lvl="1" indent="-533399" algn="l" rtl="0">
              <a:lnSpc>
                <a:spcPct val="100000"/>
              </a:lnSpc>
              <a:spcBef>
                <a:spcPts val="400"/>
              </a:spcBef>
              <a:spcAft>
                <a:spcPts val="0"/>
              </a:spcAft>
              <a:buClr>
                <a:schemeClr val="dk1"/>
              </a:buClr>
              <a:buSzPts val="2000"/>
              <a:buFont typeface="Garamond"/>
              <a:buNone/>
            </a:pPr>
            <a:r>
              <a:rPr lang="en-US" sz="2000" b="0" i="0" u="none" dirty="0">
                <a:solidFill>
                  <a:schemeClr val="dk1"/>
                </a:solidFill>
                <a:latin typeface="Garamond"/>
                <a:ea typeface="Garamond"/>
                <a:cs typeface="Garamond"/>
                <a:sym typeface="Garamond"/>
              </a:rPr>
              <a:t>	(i.e. try all the possible keys till a key that works is found)</a:t>
            </a:r>
            <a:endParaRPr dirty="0"/>
          </a:p>
          <a:p>
            <a:pPr marL="1100137" lvl="1" indent="-533399" algn="l" rtl="0">
              <a:lnSpc>
                <a:spcPct val="100000"/>
              </a:lnSpc>
              <a:spcBef>
                <a:spcPts val="400"/>
              </a:spcBef>
              <a:spcAft>
                <a:spcPts val="0"/>
              </a:spcAft>
              <a:buClr>
                <a:schemeClr val="dk1"/>
              </a:buClr>
              <a:buSzPts val="2000"/>
              <a:buFont typeface="Garamond"/>
              <a:buChar char="–"/>
            </a:pPr>
            <a:r>
              <a:rPr lang="en-US" sz="2000" b="0" i="0" u="none" dirty="0">
                <a:solidFill>
                  <a:schemeClr val="dk1"/>
                </a:solidFill>
                <a:latin typeface="Garamond"/>
                <a:ea typeface="Garamond"/>
                <a:cs typeface="Garamond"/>
                <a:sym typeface="Garamond"/>
              </a:rPr>
              <a:t>Super Computer can crack a 56-bit key in 24 hours</a:t>
            </a:r>
            <a:endParaRPr dirty="0"/>
          </a:p>
          <a:p>
            <a:pPr marL="1100137" lvl="1" indent="-533399" algn="l" rtl="0">
              <a:lnSpc>
                <a:spcPct val="100000"/>
              </a:lnSpc>
              <a:spcBef>
                <a:spcPts val="400"/>
              </a:spcBef>
              <a:spcAft>
                <a:spcPts val="0"/>
              </a:spcAft>
              <a:buClr>
                <a:schemeClr val="dk1"/>
              </a:buClr>
              <a:buSzPts val="2000"/>
              <a:buFont typeface="Garamond"/>
              <a:buChar char="–"/>
            </a:pPr>
            <a:r>
              <a:rPr lang="en-US" sz="2000" b="0" i="0" u="none" dirty="0">
                <a:solidFill>
                  <a:schemeClr val="dk1"/>
                </a:solidFill>
                <a:latin typeface="Garamond"/>
                <a:ea typeface="Garamond"/>
                <a:cs typeface="Garamond"/>
                <a:sym typeface="Garamond"/>
              </a:rPr>
              <a:t>It will take 2</a:t>
            </a:r>
            <a:r>
              <a:rPr lang="en-US" sz="2000" b="0" i="0" u="none" baseline="30000" dirty="0">
                <a:solidFill>
                  <a:schemeClr val="dk1"/>
                </a:solidFill>
                <a:latin typeface="Garamond"/>
                <a:ea typeface="Garamond"/>
                <a:cs typeface="Garamond"/>
                <a:sym typeface="Garamond"/>
              </a:rPr>
              <a:t>72</a:t>
            </a:r>
            <a:r>
              <a:rPr lang="en-US" sz="2000" b="0" i="0" u="none" dirty="0">
                <a:solidFill>
                  <a:schemeClr val="dk1"/>
                </a:solidFill>
                <a:latin typeface="Garamond"/>
                <a:ea typeface="Garamond"/>
                <a:cs typeface="Garamond"/>
                <a:sym typeface="Garamond"/>
              </a:rPr>
              <a:t> times longer to crack a 128-bit key</a:t>
            </a:r>
            <a:endParaRPr dirty="0"/>
          </a:p>
          <a:p>
            <a:pPr marL="1100137" lvl="1" indent="-533399" algn="l" rtl="0">
              <a:lnSpc>
                <a:spcPct val="100000"/>
              </a:lnSpc>
              <a:spcBef>
                <a:spcPts val="400"/>
              </a:spcBef>
              <a:spcAft>
                <a:spcPts val="0"/>
              </a:spcAft>
              <a:buClr>
                <a:schemeClr val="dk1"/>
              </a:buClr>
              <a:buSzPts val="2000"/>
              <a:buFont typeface="Garamond"/>
              <a:buNone/>
            </a:pPr>
            <a:r>
              <a:rPr lang="en-US" sz="2000" b="0" i="0" u="none" dirty="0">
                <a:solidFill>
                  <a:schemeClr val="dk1"/>
                </a:solidFill>
                <a:latin typeface="Garamond"/>
                <a:ea typeface="Garamond"/>
                <a:cs typeface="Garamond"/>
                <a:sym typeface="Garamond"/>
              </a:rPr>
              <a:t>	(Longer than the age of the universe)</a:t>
            </a:r>
            <a:endParaRPr dirty="0"/>
          </a:p>
          <a:p>
            <a:pPr marL="342900" lvl="0" indent="-215900" algn="l" rtl="0">
              <a:spcBef>
                <a:spcPts val="400"/>
              </a:spcBef>
              <a:spcAft>
                <a:spcPts val="0"/>
              </a:spcAft>
              <a:buClr>
                <a:schemeClr val="dk1"/>
              </a:buClr>
              <a:buSzPts val="2000"/>
              <a:buFont typeface="Times New Roman"/>
              <a:buNone/>
            </a:pPr>
            <a:endParaRPr sz="2000" b="0" i="0" u="none" dirty="0">
              <a:solidFill>
                <a:schemeClr val="dk1"/>
              </a:solidFill>
              <a:latin typeface="Garamond"/>
              <a:ea typeface="Garamond"/>
              <a:cs typeface="Garamond"/>
              <a:sym typeface="Garamond"/>
            </a:endParaRPr>
          </a:p>
        </p:txBody>
      </p:sp>
      <p:sp>
        <p:nvSpPr>
          <p:cNvPr id="140" name="Google Shape;140;p6"/>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Symmetric Encryption</a:t>
            </a:r>
            <a:r>
              <a:rPr lang="en-US" sz="4400" b="1" i="0" u="none">
                <a:solidFill>
                  <a:srgbClr val="CC0000"/>
                </a:solidFill>
                <a:latin typeface="Arial"/>
                <a:ea typeface="Arial"/>
                <a:cs typeface="Arial"/>
                <a:sym typeface="Arial"/>
              </a:rPr>
              <a:t> </a:t>
            </a:r>
            <a:br>
              <a:rPr lang="en-US" sz="4400" b="1" i="0" u="none">
                <a:solidFill>
                  <a:srgbClr val="CC0000"/>
                </a:solidFill>
                <a:latin typeface="Arial"/>
                <a:ea typeface="Arial"/>
                <a:cs typeface="Arial"/>
                <a:sym typeface="Arial"/>
              </a:rPr>
            </a:br>
            <a:r>
              <a:rPr lang="en-US" sz="2400" b="1" i="0" u="none">
                <a:solidFill>
                  <a:srgbClr val="333399"/>
                </a:solidFill>
                <a:latin typeface="Arial"/>
                <a:ea typeface="Arial"/>
                <a:cs typeface="Arial"/>
                <a:sym typeface="Arial"/>
              </a:rPr>
              <a:t>Key Strength</a:t>
            </a:r>
            <a:endParaRPr/>
          </a:p>
        </p:txBody>
      </p:sp>
    </p:spTree>
  </p:cSld>
  <p:clrMapOvr>
    <a:masterClrMapping/>
  </p:clrMapOvr>
  <p:transition spd="slow">
    <p:fade thruBlk="1"/>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5"/>
        <p:cNvGrpSpPr/>
        <p:nvPr/>
      </p:nvGrpSpPr>
      <p:grpSpPr>
        <a:xfrm>
          <a:off x="0" y="0"/>
          <a:ext cx="0" cy="0"/>
          <a:chOff x="0" y="0"/>
          <a:chExt cx="0" cy="0"/>
        </a:xfrm>
      </p:grpSpPr>
      <p:sp>
        <p:nvSpPr>
          <p:cNvPr id="146" name="Google Shape;146;p7"/>
          <p:cNvSpPr txBox="1">
            <a:spLocks noGrp="1"/>
          </p:cNvSpPr>
          <p:nvPr>
            <p:ph type="body" idx="1"/>
          </p:nvPr>
        </p:nvSpPr>
        <p:spPr>
          <a:xfrm>
            <a:off x="685800" y="1143000"/>
            <a:ext cx="8229600" cy="16002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Caesar Cipher is a method in which each letter in the alphabet is rotated by three letters as shown</a:t>
            </a:r>
            <a:endParaRPr/>
          </a:p>
        </p:txBody>
      </p:sp>
      <p:sp>
        <p:nvSpPr>
          <p:cNvPr id="147" name="Google Shape;147;p7"/>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Substitution Ciphers</a:t>
            </a:r>
            <a:r>
              <a:rPr lang="en-US" sz="3200" b="1" i="0" u="none">
                <a:solidFill>
                  <a:srgbClr val="CC0000"/>
                </a:solidFill>
                <a:latin typeface="Arial"/>
                <a:ea typeface="Arial"/>
                <a:cs typeface="Arial"/>
                <a:sym typeface="Arial"/>
              </a:rPr>
              <a:t> </a:t>
            </a:r>
            <a:br>
              <a:rPr lang="en-US" sz="3200" b="1" i="0" u="none">
                <a:solidFill>
                  <a:srgbClr val="CC0000"/>
                </a:solidFill>
                <a:latin typeface="Arial"/>
                <a:ea typeface="Arial"/>
                <a:cs typeface="Arial"/>
                <a:sym typeface="Arial"/>
              </a:rPr>
            </a:br>
            <a:r>
              <a:rPr lang="en-US" sz="2400" b="1" i="0" u="none">
                <a:solidFill>
                  <a:srgbClr val="333399"/>
                </a:solidFill>
                <a:latin typeface="Arial"/>
                <a:ea typeface="Arial"/>
                <a:cs typeface="Arial"/>
                <a:sym typeface="Arial"/>
              </a:rPr>
              <a:t>Caesar Cipher</a:t>
            </a:r>
            <a:endParaRPr/>
          </a:p>
        </p:txBody>
      </p:sp>
      <p:grpSp>
        <p:nvGrpSpPr>
          <p:cNvPr id="148" name="Google Shape;148;p7"/>
          <p:cNvGrpSpPr/>
          <p:nvPr/>
        </p:nvGrpSpPr>
        <p:grpSpPr>
          <a:xfrm>
            <a:off x="1214437" y="2422525"/>
            <a:ext cx="6557962" cy="1235075"/>
            <a:chOff x="624" y="1872"/>
            <a:chExt cx="4131" cy="778"/>
          </a:xfrm>
        </p:grpSpPr>
        <p:sp>
          <p:nvSpPr>
            <p:cNvPr id="149" name="Google Shape;149;p7"/>
            <p:cNvSpPr txBox="1"/>
            <p:nvPr/>
          </p:nvSpPr>
          <p:spPr>
            <a:xfrm>
              <a:off x="672" y="1902"/>
              <a:ext cx="4083" cy="2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2000"/>
                <a:buFont typeface="Arial"/>
                <a:buNone/>
              </a:pPr>
              <a:r>
                <a:rPr lang="en-US" sz="2000" b="1" i="0" u="none">
                  <a:solidFill>
                    <a:srgbClr val="0000FF"/>
                  </a:solidFill>
                  <a:latin typeface="Arial"/>
                  <a:ea typeface="Arial"/>
                  <a:cs typeface="Arial"/>
                  <a:sym typeface="Arial"/>
                </a:rPr>
                <a:t>A B C D E F G H I J K L M N O P Q R S T U V W X Y Z</a:t>
              </a:r>
              <a:endParaRPr/>
            </a:p>
          </p:txBody>
        </p:sp>
        <p:sp>
          <p:nvSpPr>
            <p:cNvPr id="150" name="Google Shape;150;p7"/>
            <p:cNvSpPr txBox="1"/>
            <p:nvPr/>
          </p:nvSpPr>
          <p:spPr>
            <a:xfrm>
              <a:off x="672" y="2400"/>
              <a:ext cx="4083" cy="2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2000"/>
                <a:buFont typeface="Arial"/>
                <a:buNone/>
              </a:pPr>
              <a:r>
                <a:rPr lang="en-US" sz="2000" b="1" i="0" u="none">
                  <a:solidFill>
                    <a:srgbClr val="0000FF"/>
                  </a:solidFill>
                  <a:latin typeface="Arial"/>
                  <a:ea typeface="Arial"/>
                  <a:cs typeface="Arial"/>
                  <a:sym typeface="Arial"/>
                </a:rPr>
                <a:t>D E F G H I J K L M N O P Q R S T U V W X Y Z A B C</a:t>
              </a:r>
              <a:endParaRPr/>
            </a:p>
          </p:txBody>
        </p:sp>
        <p:cxnSp>
          <p:nvCxnSpPr>
            <p:cNvPr id="151" name="Google Shape;151;p7"/>
            <p:cNvCxnSpPr/>
            <p:nvPr/>
          </p:nvCxnSpPr>
          <p:spPr>
            <a:xfrm>
              <a:off x="2736" y="2160"/>
              <a:ext cx="0" cy="192"/>
            </a:xfrm>
            <a:prstGeom prst="straightConnector1">
              <a:avLst/>
            </a:prstGeom>
            <a:noFill/>
            <a:ln w="25400" cap="flat" cmpd="sng">
              <a:solidFill>
                <a:schemeClr val="dk1"/>
              </a:solidFill>
              <a:prstDash val="solid"/>
              <a:miter lim="800000"/>
              <a:headEnd type="none" w="med" len="med"/>
              <a:tailEnd type="triangle" w="med" len="med"/>
            </a:ln>
          </p:spPr>
        </p:cxnSp>
        <p:sp>
          <p:nvSpPr>
            <p:cNvPr id="152" name="Google Shape;152;p7"/>
            <p:cNvSpPr txBox="1"/>
            <p:nvPr/>
          </p:nvSpPr>
          <p:spPr>
            <a:xfrm>
              <a:off x="624" y="1872"/>
              <a:ext cx="4128" cy="768"/>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grpSp>
      <p:sp>
        <p:nvSpPr>
          <p:cNvPr id="153" name="Google Shape;153;p7"/>
          <p:cNvSpPr txBox="1"/>
          <p:nvPr/>
        </p:nvSpPr>
        <p:spPr>
          <a:xfrm>
            <a:off x="685800" y="4038600"/>
            <a:ext cx="8229600" cy="2133600"/>
          </a:xfrm>
          <a:prstGeom prst="rect">
            <a:avLst/>
          </a:prstGeom>
          <a:noFill/>
          <a:ln>
            <a:noFill/>
          </a:ln>
        </p:spPr>
        <p:txBody>
          <a:bodyPr spcFirstLastPara="1" wrap="square" lIns="91425" tIns="45700" rIns="91425" bIns="45700" anchor="t" anchorCtr="0">
            <a:noAutofit/>
          </a:bodyPr>
          <a:lstStyle/>
          <a:p>
            <a:pPr marL="609600" marR="0" lvl="0" indent="-609600" algn="l" rtl="0">
              <a:lnSpc>
                <a:spcPct val="100000"/>
              </a:lnSpc>
              <a:spcBef>
                <a:spcPts val="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Let us try to encrypt the message</a:t>
            </a:r>
            <a:endParaRPr/>
          </a:p>
          <a:p>
            <a:pPr marL="1100137" marR="0" lvl="1" indent="-533399" algn="l" rtl="0">
              <a:lnSpc>
                <a:spcPct val="100000"/>
              </a:lnSpc>
              <a:spcBef>
                <a:spcPts val="400"/>
              </a:spcBef>
              <a:spcAft>
                <a:spcPts val="0"/>
              </a:spcAft>
              <a:buClr>
                <a:srgbClr val="CC0000"/>
              </a:buClr>
              <a:buSzPts val="2000"/>
              <a:buFont typeface="Garamond"/>
              <a:buChar char="–"/>
            </a:pPr>
            <a:r>
              <a:rPr lang="en-US" sz="2000" b="0" i="0" u="none" strike="noStrike" cap="none">
                <a:solidFill>
                  <a:srgbClr val="CC0000"/>
                </a:solidFill>
                <a:latin typeface="Garamond"/>
                <a:ea typeface="Garamond"/>
                <a:cs typeface="Garamond"/>
                <a:sym typeface="Garamond"/>
              </a:rPr>
              <a:t>Attack at Dawn</a:t>
            </a:r>
            <a:endParaRPr/>
          </a:p>
          <a:p>
            <a:pPr marL="609600" marR="0" lvl="0" indent="-609600" algn="l" rtl="0">
              <a:lnSpc>
                <a:spcPct val="100000"/>
              </a:lnSpc>
              <a:spcBef>
                <a:spcPts val="480"/>
              </a:spcBef>
              <a:spcAft>
                <a:spcPts val="0"/>
              </a:spcAft>
              <a:buClr>
                <a:schemeClr val="dk1"/>
              </a:buClr>
              <a:buSzPts val="2400"/>
              <a:buFont typeface="Garamond"/>
              <a:buNone/>
            </a:pPr>
            <a:r>
              <a:rPr lang="en-US" sz="2400" b="0" i="0" u="none">
                <a:solidFill>
                  <a:schemeClr val="dk1"/>
                </a:solidFill>
                <a:latin typeface="Garamond"/>
                <a:ea typeface="Garamond"/>
                <a:cs typeface="Garamond"/>
                <a:sym typeface="Garamond"/>
              </a:rPr>
              <a:t>	</a:t>
            </a:r>
            <a:r>
              <a:rPr lang="en-US" sz="2400" b="1" i="0" u="none">
                <a:solidFill>
                  <a:schemeClr val="dk1"/>
                </a:solidFill>
                <a:latin typeface="Garamond"/>
                <a:ea typeface="Garamond"/>
                <a:cs typeface="Garamond"/>
                <a:sym typeface="Garamond"/>
              </a:rPr>
              <a:t>Assignment:</a:t>
            </a:r>
            <a:r>
              <a:rPr lang="en-US" sz="2400" b="0" i="0" u="none">
                <a:solidFill>
                  <a:schemeClr val="dk1"/>
                </a:solidFill>
                <a:latin typeface="Garamond"/>
                <a:ea typeface="Garamond"/>
                <a:cs typeface="Garamond"/>
                <a:sym typeface="Garamond"/>
              </a:rPr>
              <a:t> Each student will exchange a secret message with his/her closest neighbor about some other person in the class and the neighbor will decipher it.</a:t>
            </a:r>
            <a:endParaRPr/>
          </a:p>
        </p:txBody>
      </p:sp>
    </p:spTree>
  </p:cSld>
  <p:clrMapOvr>
    <a:masterClrMapping/>
  </p:clrMapOvr>
  <p:transition spd="slow">
    <p:fade thruBlk="1"/>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Google Shape;159;p8"/>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Substitution Ciphers</a:t>
            </a:r>
            <a:r>
              <a:rPr lang="en-US" sz="3200" b="1" i="0" u="none">
                <a:solidFill>
                  <a:srgbClr val="CC0000"/>
                </a:solidFill>
                <a:latin typeface="Arial"/>
                <a:ea typeface="Arial"/>
                <a:cs typeface="Arial"/>
                <a:sym typeface="Arial"/>
              </a:rPr>
              <a:t> </a:t>
            </a:r>
            <a:br>
              <a:rPr lang="en-US" sz="3200" b="1" i="0" u="none">
                <a:solidFill>
                  <a:srgbClr val="CC0000"/>
                </a:solidFill>
                <a:latin typeface="Arial"/>
                <a:ea typeface="Arial"/>
                <a:cs typeface="Arial"/>
                <a:sym typeface="Arial"/>
              </a:rPr>
            </a:br>
            <a:r>
              <a:rPr lang="en-US" sz="2400" b="1" i="0" u="none">
                <a:solidFill>
                  <a:srgbClr val="333399"/>
                </a:solidFill>
                <a:latin typeface="Arial"/>
                <a:ea typeface="Arial"/>
                <a:cs typeface="Arial"/>
                <a:sym typeface="Arial"/>
              </a:rPr>
              <a:t>Caesar Cipher</a:t>
            </a:r>
            <a:endParaRPr/>
          </a:p>
        </p:txBody>
      </p:sp>
      <p:sp>
        <p:nvSpPr>
          <p:cNvPr id="160" name="Google Shape;160;p8"/>
          <p:cNvSpPr txBox="1"/>
          <p:nvPr/>
        </p:nvSpPr>
        <p:spPr>
          <a:xfrm>
            <a:off x="685800" y="1143000"/>
            <a:ext cx="8839200" cy="533400"/>
          </a:xfrm>
          <a:prstGeom prst="rect">
            <a:avLst/>
          </a:prstGeom>
          <a:noFill/>
          <a:ln>
            <a:noFill/>
          </a:ln>
        </p:spPr>
        <p:txBody>
          <a:bodyPr spcFirstLastPara="1" wrap="square" lIns="91425" tIns="45700" rIns="91425" bIns="45700" anchor="t" anchorCtr="0">
            <a:noAutofit/>
          </a:bodyPr>
          <a:lstStyle/>
          <a:p>
            <a:pPr marL="609600" marR="0" lvl="0" indent="-609600" algn="l" rtl="0">
              <a:lnSpc>
                <a:spcPct val="100000"/>
              </a:lnSpc>
              <a:spcBef>
                <a:spcPts val="0"/>
              </a:spcBef>
              <a:spcAft>
                <a:spcPts val="0"/>
              </a:spcAft>
              <a:buClr>
                <a:schemeClr val="dk1"/>
              </a:buClr>
              <a:buSzPts val="2800"/>
              <a:buFont typeface="Garamond"/>
              <a:buNone/>
            </a:pPr>
            <a:r>
              <a:rPr lang="en-US" sz="2800" b="0" i="0" u="none">
                <a:solidFill>
                  <a:schemeClr val="dk1"/>
                </a:solidFill>
                <a:latin typeface="Garamond"/>
                <a:ea typeface="Garamond"/>
                <a:cs typeface="Garamond"/>
                <a:sym typeface="Garamond"/>
              </a:rPr>
              <a:t>Encryption</a:t>
            </a:r>
            <a:endParaRPr/>
          </a:p>
        </p:txBody>
      </p:sp>
      <p:grpSp>
        <p:nvGrpSpPr>
          <p:cNvPr id="161" name="Google Shape;161;p8"/>
          <p:cNvGrpSpPr/>
          <p:nvPr/>
        </p:nvGrpSpPr>
        <p:grpSpPr>
          <a:xfrm>
            <a:off x="990600" y="1654175"/>
            <a:ext cx="6781800" cy="2079625"/>
            <a:chOff x="816" y="1728"/>
            <a:chExt cx="4272" cy="1310"/>
          </a:xfrm>
        </p:grpSpPr>
        <p:sp>
          <p:nvSpPr>
            <p:cNvPr id="162" name="Google Shape;162;p8"/>
            <p:cNvSpPr/>
            <p:nvPr/>
          </p:nvSpPr>
          <p:spPr>
            <a:xfrm>
              <a:off x="816" y="1752"/>
              <a:ext cx="864" cy="624"/>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Plain Text</a:t>
              </a:r>
              <a:endParaRPr/>
            </a:p>
            <a:p>
              <a:pPr marL="0" marR="0" lvl="0" indent="0" algn="ctr" rtl="0">
                <a:lnSpc>
                  <a:spcPct val="100000"/>
                </a:lnSpc>
                <a:spcBef>
                  <a:spcPts val="24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Message:</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Attack at Dawn</a:t>
              </a:r>
              <a:endParaRPr/>
            </a:p>
          </p:txBody>
        </p:sp>
        <p:sp>
          <p:nvSpPr>
            <p:cNvPr id="163" name="Google Shape;163;p8"/>
            <p:cNvSpPr/>
            <p:nvPr/>
          </p:nvSpPr>
          <p:spPr>
            <a:xfrm>
              <a:off x="4224" y="1752"/>
              <a:ext cx="864" cy="624"/>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Cipher Text</a:t>
              </a:r>
              <a:endParaRPr/>
            </a:p>
            <a:p>
              <a:pPr marL="0" marR="0" lvl="0" indent="0" algn="ctr" rtl="0">
                <a:lnSpc>
                  <a:spcPct val="100000"/>
                </a:lnSpc>
                <a:spcBef>
                  <a:spcPts val="24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Message:</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Dwwdfn Dw Gdyq</a:t>
              </a:r>
              <a:endParaRPr/>
            </a:p>
          </p:txBody>
        </p:sp>
        <p:sp>
          <p:nvSpPr>
            <p:cNvPr id="164" name="Google Shape;164;p8"/>
            <p:cNvSpPr/>
            <p:nvPr/>
          </p:nvSpPr>
          <p:spPr>
            <a:xfrm>
              <a:off x="2448" y="1728"/>
              <a:ext cx="864" cy="672"/>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Cipher:</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Caesar Cipher </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Algorithm</a:t>
              </a:r>
              <a:r>
                <a:rPr lang="en-US" sz="1200" b="1" i="0" u="none">
                  <a:solidFill>
                    <a:srgbClr val="0000FF"/>
                  </a:solidFill>
                  <a:latin typeface="Arial"/>
                  <a:ea typeface="Arial"/>
                  <a:cs typeface="Arial"/>
                  <a:sym typeface="Arial"/>
                </a:rPr>
                <a:t> </a:t>
              </a:r>
              <a:endParaRPr/>
            </a:p>
            <a:p>
              <a:pPr marL="0" marR="0" lvl="0" indent="0" algn="l" rtl="0">
                <a:lnSpc>
                  <a:spcPct val="100000"/>
                </a:lnSpc>
                <a:spcBef>
                  <a:spcPts val="240"/>
                </a:spcBef>
                <a:spcAft>
                  <a:spcPts val="0"/>
                </a:spcAft>
                <a:buNone/>
              </a:pPr>
              <a:endParaRPr sz="1200" b="1" i="0" u="none">
                <a:solidFill>
                  <a:srgbClr val="0000FF"/>
                </a:solidFill>
                <a:latin typeface="Arial"/>
                <a:ea typeface="Arial"/>
                <a:cs typeface="Arial"/>
                <a:sym typeface="Arial"/>
              </a:endParaRPr>
            </a:p>
          </p:txBody>
        </p:sp>
        <p:cxnSp>
          <p:nvCxnSpPr>
            <p:cNvPr id="165" name="Google Shape;165;p8"/>
            <p:cNvCxnSpPr/>
            <p:nvPr/>
          </p:nvCxnSpPr>
          <p:spPr>
            <a:xfrm rot="10800000">
              <a:off x="2880" y="2448"/>
              <a:ext cx="0" cy="336"/>
            </a:xfrm>
            <a:prstGeom prst="straightConnector1">
              <a:avLst/>
            </a:prstGeom>
            <a:noFill/>
            <a:ln w="19050" cap="flat" cmpd="sng">
              <a:solidFill>
                <a:schemeClr val="dk1"/>
              </a:solidFill>
              <a:prstDash val="solid"/>
              <a:miter lim="800000"/>
              <a:headEnd type="none" w="med" len="med"/>
              <a:tailEnd type="triangle" w="med" len="med"/>
            </a:ln>
          </p:spPr>
        </p:cxnSp>
        <p:cxnSp>
          <p:nvCxnSpPr>
            <p:cNvPr id="166" name="Google Shape;166;p8"/>
            <p:cNvCxnSpPr/>
            <p:nvPr/>
          </p:nvCxnSpPr>
          <p:spPr>
            <a:xfrm rot="10800000">
              <a:off x="1944" y="1896"/>
              <a:ext cx="0" cy="336"/>
            </a:xfrm>
            <a:prstGeom prst="straightConnector1">
              <a:avLst/>
            </a:prstGeom>
            <a:noFill/>
            <a:ln w="19050" cap="flat" cmpd="sng">
              <a:solidFill>
                <a:schemeClr val="dk1"/>
              </a:solidFill>
              <a:prstDash val="solid"/>
              <a:miter lim="800000"/>
              <a:headEnd type="none" w="med" len="med"/>
              <a:tailEnd type="triangle" w="med" len="med"/>
            </a:ln>
          </p:spPr>
        </p:cxnSp>
        <p:cxnSp>
          <p:nvCxnSpPr>
            <p:cNvPr id="167" name="Google Shape;167;p8"/>
            <p:cNvCxnSpPr/>
            <p:nvPr/>
          </p:nvCxnSpPr>
          <p:spPr>
            <a:xfrm rot="10800000">
              <a:off x="3768" y="1896"/>
              <a:ext cx="0" cy="336"/>
            </a:xfrm>
            <a:prstGeom prst="straightConnector1">
              <a:avLst/>
            </a:prstGeom>
            <a:noFill/>
            <a:ln w="19050" cap="flat" cmpd="sng">
              <a:solidFill>
                <a:schemeClr val="dk1"/>
              </a:solidFill>
              <a:prstDash val="solid"/>
              <a:miter lim="800000"/>
              <a:headEnd type="none" w="med" len="med"/>
              <a:tailEnd type="triangle" w="med" len="med"/>
            </a:ln>
          </p:spPr>
        </p:cxnSp>
        <p:sp>
          <p:nvSpPr>
            <p:cNvPr id="168" name="Google Shape;168;p8"/>
            <p:cNvSpPr txBox="1"/>
            <p:nvPr/>
          </p:nvSpPr>
          <p:spPr>
            <a:xfrm>
              <a:off x="2507" y="2807"/>
              <a:ext cx="676" cy="2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800"/>
                <a:buFont typeface="Arial"/>
                <a:buNone/>
              </a:pPr>
              <a:r>
                <a:rPr lang="en-US" sz="1800" b="1" i="0" u="none">
                  <a:solidFill>
                    <a:srgbClr val="0000FF"/>
                  </a:solidFill>
                  <a:latin typeface="Arial"/>
                  <a:ea typeface="Arial"/>
                  <a:cs typeface="Arial"/>
                  <a:sym typeface="Arial"/>
                </a:rPr>
                <a:t>  Key (3)</a:t>
              </a:r>
              <a:endParaRPr/>
            </a:p>
          </p:txBody>
        </p:sp>
      </p:grpSp>
      <p:sp>
        <p:nvSpPr>
          <p:cNvPr id="169" name="Google Shape;169;p8"/>
          <p:cNvSpPr txBox="1"/>
          <p:nvPr/>
        </p:nvSpPr>
        <p:spPr>
          <a:xfrm>
            <a:off x="838200" y="3505200"/>
            <a:ext cx="1828800" cy="533400"/>
          </a:xfrm>
          <a:prstGeom prst="rect">
            <a:avLst/>
          </a:prstGeom>
          <a:noFill/>
          <a:ln>
            <a:noFill/>
          </a:ln>
        </p:spPr>
        <p:txBody>
          <a:bodyPr spcFirstLastPara="1" wrap="square" lIns="91425" tIns="45700" rIns="91425" bIns="45700" anchor="t" anchorCtr="0">
            <a:noAutofit/>
          </a:bodyPr>
          <a:lstStyle/>
          <a:p>
            <a:pPr marL="609600" marR="0" lvl="0" indent="-609600" algn="l" rtl="0">
              <a:lnSpc>
                <a:spcPct val="100000"/>
              </a:lnSpc>
              <a:spcBef>
                <a:spcPts val="0"/>
              </a:spcBef>
              <a:spcAft>
                <a:spcPts val="0"/>
              </a:spcAft>
              <a:buClr>
                <a:schemeClr val="dk1"/>
              </a:buClr>
              <a:buSzPts val="2800"/>
              <a:buFont typeface="Garamond"/>
              <a:buNone/>
            </a:pPr>
            <a:r>
              <a:rPr lang="en-US" sz="2800" b="0" i="0" u="none">
                <a:solidFill>
                  <a:schemeClr val="dk1"/>
                </a:solidFill>
                <a:latin typeface="Garamond"/>
                <a:ea typeface="Garamond"/>
                <a:cs typeface="Garamond"/>
                <a:sym typeface="Garamond"/>
              </a:rPr>
              <a:t>Decryption</a:t>
            </a:r>
            <a:endParaRPr/>
          </a:p>
        </p:txBody>
      </p:sp>
      <p:grpSp>
        <p:nvGrpSpPr>
          <p:cNvPr id="170" name="Google Shape;170;p8"/>
          <p:cNvGrpSpPr/>
          <p:nvPr/>
        </p:nvGrpSpPr>
        <p:grpSpPr>
          <a:xfrm>
            <a:off x="990600" y="4038600"/>
            <a:ext cx="6781800" cy="2079625"/>
            <a:chOff x="624" y="2807"/>
            <a:chExt cx="4272" cy="1310"/>
          </a:xfrm>
        </p:grpSpPr>
        <p:sp>
          <p:nvSpPr>
            <p:cNvPr id="171" name="Google Shape;171;p8"/>
            <p:cNvSpPr/>
            <p:nvPr/>
          </p:nvSpPr>
          <p:spPr>
            <a:xfrm>
              <a:off x="4032" y="2831"/>
              <a:ext cx="864" cy="624"/>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Plain Text</a:t>
              </a:r>
              <a:endParaRPr/>
            </a:p>
            <a:p>
              <a:pPr marL="0" marR="0" lvl="0" indent="0" algn="ctr" rtl="0">
                <a:lnSpc>
                  <a:spcPct val="100000"/>
                </a:lnSpc>
                <a:spcBef>
                  <a:spcPts val="24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Message:</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Attack at Dawn</a:t>
              </a:r>
              <a:endParaRPr/>
            </a:p>
          </p:txBody>
        </p:sp>
        <p:sp>
          <p:nvSpPr>
            <p:cNvPr id="172" name="Google Shape;172;p8"/>
            <p:cNvSpPr/>
            <p:nvPr/>
          </p:nvSpPr>
          <p:spPr>
            <a:xfrm>
              <a:off x="624" y="2831"/>
              <a:ext cx="864" cy="624"/>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Cipher Text</a:t>
              </a:r>
              <a:endParaRPr/>
            </a:p>
            <a:p>
              <a:pPr marL="0" marR="0" lvl="0" indent="0" algn="ctr" rtl="0">
                <a:lnSpc>
                  <a:spcPct val="100000"/>
                </a:lnSpc>
                <a:spcBef>
                  <a:spcPts val="24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Message:</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Dwwdfn Dw Gdyq</a:t>
              </a:r>
              <a:endParaRPr/>
            </a:p>
          </p:txBody>
        </p:sp>
        <p:sp>
          <p:nvSpPr>
            <p:cNvPr id="173" name="Google Shape;173;p8"/>
            <p:cNvSpPr/>
            <p:nvPr/>
          </p:nvSpPr>
          <p:spPr>
            <a:xfrm>
              <a:off x="2256" y="2807"/>
              <a:ext cx="864" cy="672"/>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Cipher:</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Caesar Cipher </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Algorithm</a:t>
              </a:r>
              <a:r>
                <a:rPr lang="en-US" sz="1200" b="1" i="0" u="none">
                  <a:solidFill>
                    <a:srgbClr val="0000FF"/>
                  </a:solidFill>
                  <a:latin typeface="Arial"/>
                  <a:ea typeface="Arial"/>
                  <a:cs typeface="Arial"/>
                  <a:sym typeface="Arial"/>
                </a:rPr>
                <a:t> </a:t>
              </a:r>
              <a:endParaRPr/>
            </a:p>
            <a:p>
              <a:pPr marL="0" marR="0" lvl="0" indent="0" algn="l" rtl="0">
                <a:lnSpc>
                  <a:spcPct val="100000"/>
                </a:lnSpc>
                <a:spcBef>
                  <a:spcPts val="240"/>
                </a:spcBef>
                <a:spcAft>
                  <a:spcPts val="0"/>
                </a:spcAft>
                <a:buNone/>
              </a:pPr>
              <a:endParaRPr sz="1200" b="1" i="0" u="none">
                <a:solidFill>
                  <a:srgbClr val="0000FF"/>
                </a:solidFill>
                <a:latin typeface="Arial"/>
                <a:ea typeface="Arial"/>
                <a:cs typeface="Arial"/>
                <a:sym typeface="Arial"/>
              </a:endParaRPr>
            </a:p>
          </p:txBody>
        </p:sp>
        <p:cxnSp>
          <p:nvCxnSpPr>
            <p:cNvPr id="174" name="Google Shape;174;p8"/>
            <p:cNvCxnSpPr/>
            <p:nvPr/>
          </p:nvCxnSpPr>
          <p:spPr>
            <a:xfrm rot="10800000">
              <a:off x="2688" y="3527"/>
              <a:ext cx="0" cy="336"/>
            </a:xfrm>
            <a:prstGeom prst="straightConnector1">
              <a:avLst/>
            </a:prstGeom>
            <a:noFill/>
            <a:ln w="19050" cap="flat" cmpd="sng">
              <a:solidFill>
                <a:schemeClr val="dk1"/>
              </a:solidFill>
              <a:prstDash val="solid"/>
              <a:miter lim="800000"/>
              <a:headEnd type="none" w="med" len="med"/>
              <a:tailEnd type="triangle" w="med" len="med"/>
            </a:ln>
          </p:spPr>
        </p:cxnSp>
        <p:cxnSp>
          <p:nvCxnSpPr>
            <p:cNvPr id="175" name="Google Shape;175;p8"/>
            <p:cNvCxnSpPr/>
            <p:nvPr/>
          </p:nvCxnSpPr>
          <p:spPr>
            <a:xfrm rot="10800000">
              <a:off x="1752" y="2975"/>
              <a:ext cx="0" cy="336"/>
            </a:xfrm>
            <a:prstGeom prst="straightConnector1">
              <a:avLst/>
            </a:prstGeom>
            <a:noFill/>
            <a:ln w="19050" cap="flat" cmpd="sng">
              <a:solidFill>
                <a:schemeClr val="dk1"/>
              </a:solidFill>
              <a:prstDash val="solid"/>
              <a:miter lim="800000"/>
              <a:headEnd type="none" w="med" len="med"/>
              <a:tailEnd type="triangle" w="med" len="med"/>
            </a:ln>
          </p:spPr>
        </p:cxnSp>
        <p:cxnSp>
          <p:nvCxnSpPr>
            <p:cNvPr id="176" name="Google Shape;176;p8"/>
            <p:cNvCxnSpPr/>
            <p:nvPr/>
          </p:nvCxnSpPr>
          <p:spPr>
            <a:xfrm rot="10800000">
              <a:off x="3576" y="2975"/>
              <a:ext cx="0" cy="336"/>
            </a:xfrm>
            <a:prstGeom prst="straightConnector1">
              <a:avLst/>
            </a:prstGeom>
            <a:noFill/>
            <a:ln w="19050" cap="flat" cmpd="sng">
              <a:solidFill>
                <a:schemeClr val="dk1"/>
              </a:solidFill>
              <a:prstDash val="solid"/>
              <a:miter lim="800000"/>
              <a:headEnd type="none" w="med" len="med"/>
              <a:tailEnd type="triangle" w="med" len="med"/>
            </a:ln>
          </p:spPr>
        </p:cxnSp>
        <p:sp>
          <p:nvSpPr>
            <p:cNvPr id="177" name="Google Shape;177;p8"/>
            <p:cNvSpPr txBox="1"/>
            <p:nvPr/>
          </p:nvSpPr>
          <p:spPr>
            <a:xfrm>
              <a:off x="2315" y="3886"/>
              <a:ext cx="676" cy="231"/>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800"/>
                <a:buFont typeface="Arial"/>
                <a:buNone/>
              </a:pPr>
              <a:r>
                <a:rPr lang="en-US" sz="1800" b="1" i="0" u="none">
                  <a:solidFill>
                    <a:srgbClr val="0000FF"/>
                  </a:solidFill>
                  <a:latin typeface="Arial"/>
                  <a:ea typeface="Arial"/>
                  <a:cs typeface="Arial"/>
                  <a:sym typeface="Arial"/>
                </a:rPr>
                <a:t>  Key (3)</a:t>
              </a:r>
              <a:endParaRPr/>
            </a:p>
          </p:txBody>
        </p:sp>
      </p:grpSp>
      <p:sp>
        <p:nvSpPr>
          <p:cNvPr id="178" name="Google Shape;178;p8"/>
          <p:cNvSpPr txBox="1"/>
          <p:nvPr/>
        </p:nvSpPr>
        <p:spPr>
          <a:xfrm>
            <a:off x="685800" y="6248400"/>
            <a:ext cx="8839200" cy="533400"/>
          </a:xfrm>
          <a:prstGeom prst="rect">
            <a:avLst/>
          </a:prstGeom>
          <a:noFill/>
          <a:ln>
            <a:noFill/>
          </a:ln>
        </p:spPr>
        <p:txBody>
          <a:bodyPr spcFirstLastPara="1" wrap="square" lIns="91425" tIns="45700" rIns="91425" bIns="45700" anchor="t" anchorCtr="0">
            <a:noAutofit/>
          </a:bodyPr>
          <a:lstStyle/>
          <a:p>
            <a:pPr marL="609600" marR="0" lvl="0" indent="-609600" algn="l" rtl="0">
              <a:lnSpc>
                <a:spcPct val="100000"/>
              </a:lnSpc>
              <a:spcBef>
                <a:spcPts val="0"/>
              </a:spcBef>
              <a:spcAft>
                <a:spcPts val="0"/>
              </a:spcAft>
              <a:buClr>
                <a:schemeClr val="dk1"/>
              </a:buClr>
              <a:buSzPts val="2800"/>
              <a:buFont typeface="Garamond"/>
              <a:buNone/>
            </a:pPr>
            <a:r>
              <a:rPr lang="en-US" sz="2800" b="0" i="0" u="none">
                <a:solidFill>
                  <a:schemeClr val="dk1"/>
                </a:solidFill>
                <a:latin typeface="Garamond"/>
                <a:ea typeface="Garamond"/>
                <a:cs typeface="Garamond"/>
                <a:sym typeface="Garamond"/>
              </a:rPr>
              <a:t>How many different keys are possible?</a:t>
            </a:r>
            <a:endParaRPr/>
          </a:p>
        </p:txBody>
      </p:sp>
    </p:spTree>
  </p:cSld>
  <p:clrMapOvr>
    <a:masterClrMapping/>
  </p:clrMapOvr>
  <p:transition spd="slow">
    <p:fade thruBlk="1"/>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3"/>
        <p:cNvGrpSpPr/>
        <p:nvPr/>
      </p:nvGrpSpPr>
      <p:grpSpPr>
        <a:xfrm>
          <a:off x="0" y="0"/>
          <a:ext cx="0" cy="0"/>
          <a:chOff x="0" y="0"/>
          <a:chExt cx="0" cy="0"/>
        </a:xfrm>
      </p:grpSpPr>
      <p:sp>
        <p:nvSpPr>
          <p:cNvPr id="184" name="Google Shape;184;p9"/>
          <p:cNvSpPr txBox="1">
            <a:spLocks noGrp="1"/>
          </p:cNvSpPr>
          <p:nvPr>
            <p:ph type="body" idx="1"/>
          </p:nvPr>
        </p:nvSpPr>
        <p:spPr>
          <a:xfrm>
            <a:off x="685800" y="1143000"/>
            <a:ext cx="8839200" cy="5334000"/>
          </a:xfrm>
          <a:prstGeom prst="rect">
            <a:avLst/>
          </a:prstGeom>
          <a:noFill/>
          <a:ln>
            <a:noFill/>
          </a:ln>
        </p:spPr>
        <p:txBody>
          <a:bodyPr spcFirstLastPara="1" wrap="square" lIns="91425" tIns="45700" rIns="91425" bIns="45700" anchor="t" anchorCtr="0">
            <a:noAutofit/>
          </a:bodyPr>
          <a:lstStyle/>
          <a:p>
            <a:pPr marL="609600" lvl="0" indent="-609600" algn="l" rtl="0">
              <a:lnSpc>
                <a:spcPct val="100000"/>
              </a:lnSpc>
              <a:spcBef>
                <a:spcPts val="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Any letter can be substituted for any other letter</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Each letter has to have a unique substitute</a:t>
            </a:r>
            <a:endParaRPr/>
          </a:p>
          <a:p>
            <a:pPr marL="1100137" lvl="1" indent="-406399"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Garamond"/>
              <a:ea typeface="Garamond"/>
              <a:cs typeface="Garamond"/>
              <a:sym typeface="Garamond"/>
            </a:endParaRPr>
          </a:p>
          <a:p>
            <a:pPr marL="1100137" lvl="1" indent="-406399"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rebuchet MS"/>
              <a:ea typeface="Trebuchet MS"/>
              <a:cs typeface="Trebuchet MS"/>
              <a:sym typeface="Trebuchet MS"/>
            </a:endParaRPr>
          </a:p>
          <a:p>
            <a:pPr marL="1100137" lvl="1" indent="-406399"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rebuchet MS"/>
              <a:ea typeface="Trebuchet MS"/>
              <a:cs typeface="Trebuchet MS"/>
              <a:sym typeface="Trebuchet MS"/>
            </a:endParaRPr>
          </a:p>
          <a:p>
            <a:pPr marL="1100137" lvl="1" indent="-406399"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rebuchet MS"/>
              <a:ea typeface="Trebuchet MS"/>
              <a:cs typeface="Trebuchet MS"/>
              <a:sym typeface="Trebuchet MS"/>
            </a:endParaRPr>
          </a:p>
          <a:p>
            <a:pPr marL="1100137" lvl="1" indent="-406399" algn="l" rtl="0">
              <a:lnSpc>
                <a:spcPct val="100000"/>
              </a:lnSpc>
              <a:spcBef>
                <a:spcPts val="400"/>
              </a:spcBef>
              <a:spcAft>
                <a:spcPts val="0"/>
              </a:spcAft>
              <a:buClr>
                <a:schemeClr val="dk1"/>
              </a:buClr>
              <a:buSzPts val="2000"/>
              <a:buFont typeface="Times New Roman"/>
              <a:buNone/>
            </a:pPr>
            <a:endParaRPr sz="2000" b="0" i="0" u="none">
              <a:solidFill>
                <a:schemeClr val="dk1"/>
              </a:solidFill>
              <a:latin typeface="Trebuchet MS"/>
              <a:ea typeface="Trebuchet MS"/>
              <a:cs typeface="Trebuchet MS"/>
              <a:sym typeface="Trebuchet MS"/>
            </a:endParaRPr>
          </a:p>
          <a:p>
            <a:pPr marL="609600" lvl="0" indent="-609600"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There are 26! pairing of letters (~10</a:t>
            </a:r>
            <a:r>
              <a:rPr lang="en-US" sz="2400" b="0" i="0" u="none" baseline="30000">
                <a:solidFill>
                  <a:schemeClr val="dk1"/>
                </a:solidFill>
                <a:latin typeface="Garamond"/>
                <a:ea typeface="Garamond"/>
                <a:cs typeface="Garamond"/>
                <a:sym typeface="Garamond"/>
              </a:rPr>
              <a:t>26</a:t>
            </a:r>
            <a:r>
              <a:rPr lang="en-US" sz="2400" b="0" i="0" u="none">
                <a:solidFill>
                  <a:schemeClr val="dk1"/>
                </a:solidFill>
                <a:latin typeface="Garamond"/>
                <a:ea typeface="Garamond"/>
                <a:cs typeface="Garamond"/>
                <a:sym typeface="Garamond"/>
              </a:rPr>
              <a:t>) </a:t>
            </a:r>
            <a:endParaRPr/>
          </a:p>
          <a:p>
            <a:pPr marL="609600" lvl="0" indent="-609600" algn="l" rtl="0">
              <a:lnSpc>
                <a:spcPct val="100000"/>
              </a:lnSpc>
              <a:spcBef>
                <a:spcPts val="480"/>
              </a:spcBef>
              <a:spcAft>
                <a:spcPts val="0"/>
              </a:spcAft>
              <a:buClr>
                <a:schemeClr val="dk1"/>
              </a:buClr>
              <a:buSzPts val="2400"/>
              <a:buFont typeface="Garamond"/>
              <a:buChar char="•"/>
            </a:pPr>
            <a:r>
              <a:rPr lang="en-US" sz="2400" b="0" i="0" u="none">
                <a:solidFill>
                  <a:schemeClr val="dk1"/>
                </a:solidFill>
                <a:latin typeface="Garamond"/>
                <a:ea typeface="Garamond"/>
                <a:cs typeface="Garamond"/>
                <a:sym typeface="Garamond"/>
              </a:rPr>
              <a:t>Brute Force approach would be too time consuming</a:t>
            </a:r>
            <a:endParaRPr/>
          </a:p>
          <a:p>
            <a:pPr marL="1100137" lvl="1" indent="-533399" algn="l" rtl="0">
              <a:lnSpc>
                <a:spcPct val="100000"/>
              </a:lnSpc>
              <a:spcBef>
                <a:spcPts val="400"/>
              </a:spcBef>
              <a:spcAft>
                <a:spcPts val="0"/>
              </a:spcAft>
              <a:buClr>
                <a:schemeClr val="dk1"/>
              </a:buClr>
              <a:buSzPts val="2000"/>
              <a:buFont typeface="Garamond"/>
              <a:buChar char="–"/>
            </a:pPr>
            <a:r>
              <a:rPr lang="en-US" sz="2000" b="0" i="0" u="none">
                <a:solidFill>
                  <a:schemeClr val="dk1"/>
                </a:solidFill>
                <a:latin typeface="Garamond"/>
                <a:ea typeface="Garamond"/>
                <a:cs typeface="Garamond"/>
                <a:sym typeface="Garamond"/>
              </a:rPr>
              <a:t>Statistical Analysis would make it feasible to crack the key</a:t>
            </a:r>
            <a:endParaRPr/>
          </a:p>
        </p:txBody>
      </p:sp>
      <p:sp>
        <p:nvSpPr>
          <p:cNvPr id="185" name="Google Shape;185;p9"/>
          <p:cNvSpPr txBox="1"/>
          <p:nvPr/>
        </p:nvSpPr>
        <p:spPr>
          <a:xfrm>
            <a:off x="685800" y="76200"/>
            <a:ext cx="7772400" cy="114300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CC0000"/>
              </a:buClr>
              <a:buSzPts val="3600"/>
              <a:buFont typeface="Times New Roman"/>
              <a:buNone/>
            </a:pPr>
            <a:r>
              <a:rPr lang="en-US" sz="3600" b="1" i="0" u="none">
                <a:solidFill>
                  <a:srgbClr val="CC0000"/>
                </a:solidFill>
                <a:latin typeface="Times New Roman"/>
                <a:ea typeface="Times New Roman"/>
                <a:cs typeface="Times New Roman"/>
                <a:sym typeface="Times New Roman"/>
              </a:rPr>
              <a:t>Substitution Cipher</a:t>
            </a:r>
            <a:r>
              <a:rPr lang="en-US" sz="3200" b="1" i="0" u="none">
                <a:solidFill>
                  <a:srgbClr val="CC0000"/>
                </a:solidFill>
                <a:latin typeface="Arial"/>
                <a:ea typeface="Arial"/>
                <a:cs typeface="Arial"/>
                <a:sym typeface="Arial"/>
              </a:rPr>
              <a:t> </a:t>
            </a:r>
            <a:br>
              <a:rPr lang="en-US" sz="3200" b="1" i="0" u="none">
                <a:solidFill>
                  <a:srgbClr val="CC0000"/>
                </a:solidFill>
                <a:latin typeface="Arial"/>
                <a:ea typeface="Arial"/>
                <a:cs typeface="Arial"/>
                <a:sym typeface="Arial"/>
              </a:rPr>
            </a:br>
            <a:r>
              <a:rPr lang="en-US" sz="2400" b="1" i="0" u="none">
                <a:solidFill>
                  <a:srgbClr val="333399"/>
                </a:solidFill>
                <a:latin typeface="Arial"/>
                <a:ea typeface="Arial"/>
                <a:cs typeface="Arial"/>
                <a:sym typeface="Arial"/>
              </a:rPr>
              <a:t>Monoalphabetic Cipher</a:t>
            </a:r>
            <a:endParaRPr/>
          </a:p>
        </p:txBody>
      </p:sp>
      <p:grpSp>
        <p:nvGrpSpPr>
          <p:cNvPr id="186" name="Google Shape;186;p9"/>
          <p:cNvGrpSpPr/>
          <p:nvPr/>
        </p:nvGrpSpPr>
        <p:grpSpPr>
          <a:xfrm>
            <a:off x="1214437" y="2286000"/>
            <a:ext cx="6786562" cy="1249362"/>
            <a:chOff x="765" y="1526"/>
            <a:chExt cx="4275" cy="787"/>
          </a:xfrm>
        </p:grpSpPr>
        <p:sp>
          <p:nvSpPr>
            <p:cNvPr id="187" name="Google Shape;187;p9"/>
            <p:cNvSpPr txBox="1"/>
            <p:nvPr/>
          </p:nvSpPr>
          <p:spPr>
            <a:xfrm>
              <a:off x="813" y="1565"/>
              <a:ext cx="4073" cy="2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2000"/>
                <a:buFont typeface="Garamond"/>
                <a:buNone/>
              </a:pPr>
              <a:r>
                <a:rPr lang="en-US" sz="2000" b="1" i="0" u="none">
                  <a:solidFill>
                    <a:srgbClr val="0000FF"/>
                  </a:solidFill>
                  <a:latin typeface="Garamond"/>
                  <a:ea typeface="Garamond"/>
                  <a:cs typeface="Garamond"/>
                  <a:sym typeface="Garamond"/>
                </a:rPr>
                <a:t>A B C D E F G H  I  J K L M N O P Q R S T U V W X Y Z</a:t>
              </a:r>
              <a:endParaRPr/>
            </a:p>
          </p:txBody>
        </p:sp>
        <p:sp>
          <p:nvSpPr>
            <p:cNvPr id="188" name="Google Shape;188;p9"/>
            <p:cNvSpPr txBox="1"/>
            <p:nvPr/>
          </p:nvSpPr>
          <p:spPr>
            <a:xfrm>
              <a:off x="813" y="2063"/>
              <a:ext cx="4073" cy="25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2000"/>
                <a:buFont typeface="Garamond"/>
                <a:buNone/>
              </a:pPr>
              <a:r>
                <a:rPr lang="en-US" sz="2000" b="1" i="0" u="none">
                  <a:solidFill>
                    <a:srgbClr val="0000FF"/>
                  </a:solidFill>
                  <a:latin typeface="Garamond"/>
                  <a:ea typeface="Garamond"/>
                  <a:cs typeface="Garamond"/>
                  <a:sym typeface="Garamond"/>
                </a:rPr>
                <a:t>M N B V C X Z A S D F G H J  K L P O  I U Y T R E W Q</a:t>
              </a:r>
              <a:endParaRPr/>
            </a:p>
          </p:txBody>
        </p:sp>
        <p:cxnSp>
          <p:nvCxnSpPr>
            <p:cNvPr id="189" name="Google Shape;189;p9"/>
            <p:cNvCxnSpPr/>
            <p:nvPr/>
          </p:nvCxnSpPr>
          <p:spPr>
            <a:xfrm>
              <a:off x="2814" y="1814"/>
              <a:ext cx="0" cy="192"/>
            </a:xfrm>
            <a:prstGeom prst="straightConnector1">
              <a:avLst/>
            </a:prstGeom>
            <a:noFill/>
            <a:ln w="25400" cap="flat" cmpd="sng">
              <a:solidFill>
                <a:schemeClr val="dk1"/>
              </a:solidFill>
              <a:prstDash val="solid"/>
              <a:miter lim="800000"/>
              <a:headEnd type="none" w="med" len="med"/>
              <a:tailEnd type="triangle" w="med" len="med"/>
            </a:ln>
          </p:spPr>
        </p:cxnSp>
        <p:sp>
          <p:nvSpPr>
            <p:cNvPr id="190" name="Google Shape;190;p9"/>
            <p:cNvSpPr txBox="1"/>
            <p:nvPr/>
          </p:nvSpPr>
          <p:spPr>
            <a:xfrm>
              <a:off x="765" y="1526"/>
              <a:ext cx="4275" cy="768"/>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2400" b="1" i="0" u="none">
                <a:solidFill>
                  <a:srgbClr val="0000FF"/>
                </a:solidFill>
                <a:latin typeface="Arial"/>
                <a:ea typeface="Arial"/>
                <a:cs typeface="Arial"/>
                <a:sym typeface="Arial"/>
              </a:endParaRPr>
            </a:p>
          </p:txBody>
        </p:sp>
      </p:grpSp>
      <p:sp>
        <p:nvSpPr>
          <p:cNvPr id="191" name="Google Shape;191;p9"/>
          <p:cNvSpPr/>
          <p:nvPr/>
        </p:nvSpPr>
        <p:spPr>
          <a:xfrm>
            <a:off x="6400800" y="5219700"/>
            <a:ext cx="13716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Encrypted </a:t>
            </a:r>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Message:</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Nkn, s gktc wky. </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mgsbc</a:t>
            </a:r>
            <a:endParaRPr/>
          </a:p>
        </p:txBody>
      </p:sp>
      <p:sp>
        <p:nvSpPr>
          <p:cNvPr id="192" name="Google Shape;192;p9"/>
          <p:cNvSpPr/>
          <p:nvPr/>
        </p:nvSpPr>
        <p:spPr>
          <a:xfrm>
            <a:off x="990600" y="5219700"/>
            <a:ext cx="1371600" cy="990600"/>
          </a:xfrm>
          <a:prstGeom prst="foldedCorner">
            <a:avLst>
              <a:gd name="adj" fmla="val 16667"/>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Message:</a:t>
            </a:r>
            <a:endParaRPr/>
          </a:p>
          <a:p>
            <a:pPr marL="0" marR="0" lvl="0" indent="0" algn="ctr" rtl="0">
              <a:lnSpc>
                <a:spcPct val="100000"/>
              </a:lnSpc>
              <a:spcBef>
                <a:spcPts val="240"/>
              </a:spcBef>
              <a:spcAft>
                <a:spcPts val="0"/>
              </a:spcAft>
              <a:buClr>
                <a:srgbClr val="0000FF"/>
              </a:buClr>
              <a:buSzPts val="1200"/>
              <a:buFont typeface="Arial"/>
              <a:buNone/>
            </a:pPr>
            <a:endParaRPr sz="1200" b="1" i="0" u="none">
              <a:solidFill>
                <a:srgbClr val="CC0000"/>
              </a:solidFill>
              <a:latin typeface="Arial"/>
              <a:ea typeface="Arial"/>
              <a:cs typeface="Arial"/>
              <a:sym typeface="Arial"/>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Bob, I love you. </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Alice</a:t>
            </a:r>
            <a:endParaRPr/>
          </a:p>
        </p:txBody>
      </p:sp>
      <p:sp>
        <p:nvSpPr>
          <p:cNvPr id="193" name="Google Shape;193;p9"/>
          <p:cNvSpPr/>
          <p:nvPr/>
        </p:nvSpPr>
        <p:spPr>
          <a:xfrm>
            <a:off x="3581400" y="5181600"/>
            <a:ext cx="1371600" cy="1066800"/>
          </a:xfrm>
          <a:prstGeom prst="cube">
            <a:avLst>
              <a:gd name="adj" fmla="val 3279"/>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FF"/>
              </a:buClr>
              <a:buSzPts val="1200"/>
              <a:buFont typeface="Arial"/>
              <a:buNone/>
            </a:pPr>
            <a:endParaRPr sz="1200" b="1" i="0" u="none">
              <a:solidFill>
                <a:srgbClr val="0000FF"/>
              </a:solidFill>
              <a:latin typeface="Arial"/>
              <a:ea typeface="Arial"/>
              <a:cs typeface="Arial"/>
              <a:sym typeface="Arial"/>
            </a:endParaRPr>
          </a:p>
          <a:p>
            <a:pPr marL="0" marR="0" lvl="0" indent="0" algn="ctr" rtl="0">
              <a:lnSpc>
                <a:spcPct val="100000"/>
              </a:lnSpc>
              <a:spcBef>
                <a:spcPts val="240"/>
              </a:spcBef>
              <a:spcAft>
                <a:spcPts val="0"/>
              </a:spcAft>
              <a:buClr>
                <a:srgbClr val="0000FF"/>
              </a:buClr>
              <a:buSzPts val="1200"/>
              <a:buFont typeface="Arial"/>
              <a:buNone/>
            </a:pPr>
            <a:r>
              <a:rPr lang="en-US" sz="1200" b="1" i="0" u="none">
                <a:solidFill>
                  <a:srgbClr val="0000FF"/>
                </a:solidFill>
                <a:latin typeface="Arial"/>
                <a:ea typeface="Arial"/>
                <a:cs typeface="Arial"/>
                <a:sym typeface="Arial"/>
              </a:rPr>
              <a:t>Cipher:</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Monoalphabetic</a:t>
            </a:r>
            <a:endParaRPr/>
          </a:p>
          <a:p>
            <a:pPr marL="0" marR="0" lvl="0" indent="0" algn="ctr" rtl="0">
              <a:lnSpc>
                <a:spcPct val="100000"/>
              </a:lnSpc>
              <a:spcBef>
                <a:spcPts val="240"/>
              </a:spcBef>
              <a:spcAft>
                <a:spcPts val="0"/>
              </a:spcAft>
              <a:buClr>
                <a:srgbClr val="CC0000"/>
              </a:buClr>
              <a:buSzPts val="1200"/>
              <a:buFont typeface="Arial"/>
              <a:buNone/>
            </a:pPr>
            <a:r>
              <a:rPr lang="en-US" sz="1200" b="1" i="0" u="none">
                <a:solidFill>
                  <a:srgbClr val="CC0000"/>
                </a:solidFill>
                <a:latin typeface="Arial"/>
                <a:ea typeface="Arial"/>
                <a:cs typeface="Arial"/>
                <a:sym typeface="Arial"/>
              </a:rPr>
              <a:t>Cipher</a:t>
            </a:r>
            <a:r>
              <a:rPr lang="en-US" sz="1200" b="1" i="0" u="none">
                <a:solidFill>
                  <a:srgbClr val="0000FF"/>
                </a:solidFill>
                <a:latin typeface="Arial"/>
                <a:ea typeface="Arial"/>
                <a:cs typeface="Arial"/>
                <a:sym typeface="Arial"/>
              </a:rPr>
              <a:t> </a:t>
            </a:r>
            <a:endParaRPr/>
          </a:p>
          <a:p>
            <a:pPr marL="0" marR="0" lvl="0" indent="0" algn="l" rtl="0">
              <a:lnSpc>
                <a:spcPct val="100000"/>
              </a:lnSpc>
              <a:spcBef>
                <a:spcPts val="240"/>
              </a:spcBef>
              <a:spcAft>
                <a:spcPts val="0"/>
              </a:spcAft>
              <a:buNone/>
            </a:pPr>
            <a:endParaRPr sz="1200" b="1" i="0" u="none">
              <a:solidFill>
                <a:srgbClr val="0000FF"/>
              </a:solidFill>
              <a:latin typeface="Arial"/>
              <a:ea typeface="Arial"/>
              <a:cs typeface="Arial"/>
              <a:sym typeface="Arial"/>
            </a:endParaRPr>
          </a:p>
        </p:txBody>
      </p:sp>
      <p:cxnSp>
        <p:nvCxnSpPr>
          <p:cNvPr id="194" name="Google Shape;194;p9"/>
          <p:cNvCxnSpPr/>
          <p:nvPr/>
        </p:nvCxnSpPr>
        <p:spPr>
          <a:xfrm rot="10800000">
            <a:off x="4191000" y="6324600"/>
            <a:ext cx="0" cy="228600"/>
          </a:xfrm>
          <a:prstGeom prst="straightConnector1">
            <a:avLst/>
          </a:prstGeom>
          <a:noFill/>
          <a:ln w="19050" cap="flat" cmpd="sng">
            <a:solidFill>
              <a:schemeClr val="dk1"/>
            </a:solidFill>
            <a:prstDash val="solid"/>
            <a:miter lim="800000"/>
            <a:headEnd type="none" w="med" len="med"/>
            <a:tailEnd type="triangle" w="med" len="med"/>
          </a:ln>
        </p:spPr>
      </p:cxnSp>
      <p:cxnSp>
        <p:nvCxnSpPr>
          <p:cNvPr id="195" name="Google Shape;195;p9"/>
          <p:cNvCxnSpPr/>
          <p:nvPr/>
        </p:nvCxnSpPr>
        <p:spPr>
          <a:xfrm rot="10800000">
            <a:off x="2781300" y="5448300"/>
            <a:ext cx="0" cy="533400"/>
          </a:xfrm>
          <a:prstGeom prst="straightConnector1">
            <a:avLst/>
          </a:prstGeom>
          <a:noFill/>
          <a:ln w="19050" cap="flat" cmpd="sng">
            <a:solidFill>
              <a:schemeClr val="dk1"/>
            </a:solidFill>
            <a:prstDash val="solid"/>
            <a:miter lim="800000"/>
            <a:headEnd type="none" w="med" len="med"/>
            <a:tailEnd type="triangle" w="med" len="med"/>
          </a:ln>
        </p:spPr>
      </p:cxnSp>
      <p:cxnSp>
        <p:nvCxnSpPr>
          <p:cNvPr id="196" name="Google Shape;196;p9"/>
          <p:cNvCxnSpPr/>
          <p:nvPr/>
        </p:nvCxnSpPr>
        <p:spPr>
          <a:xfrm rot="10800000">
            <a:off x="5676900" y="5448300"/>
            <a:ext cx="0" cy="533400"/>
          </a:xfrm>
          <a:prstGeom prst="straightConnector1">
            <a:avLst/>
          </a:prstGeom>
          <a:noFill/>
          <a:ln w="19050" cap="flat" cmpd="sng">
            <a:solidFill>
              <a:schemeClr val="dk1"/>
            </a:solidFill>
            <a:prstDash val="solid"/>
            <a:miter lim="800000"/>
            <a:headEnd type="none" w="med" len="med"/>
            <a:tailEnd type="triangle" w="med" len="med"/>
          </a:ln>
        </p:spPr>
      </p:cxnSp>
      <p:sp>
        <p:nvSpPr>
          <p:cNvPr id="197" name="Google Shape;197;p9"/>
          <p:cNvSpPr txBox="1"/>
          <p:nvPr/>
        </p:nvSpPr>
        <p:spPr>
          <a:xfrm>
            <a:off x="3830637" y="6491287"/>
            <a:ext cx="588962" cy="3667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FF"/>
              </a:buClr>
              <a:buSzPts val="1800"/>
              <a:buFont typeface="Arial"/>
              <a:buNone/>
            </a:pPr>
            <a:r>
              <a:rPr lang="en-US" sz="1800" b="1" i="0" u="none">
                <a:solidFill>
                  <a:srgbClr val="0000FF"/>
                </a:solidFill>
                <a:latin typeface="Arial"/>
                <a:ea typeface="Arial"/>
                <a:cs typeface="Arial"/>
                <a:sym typeface="Arial"/>
              </a:rPr>
              <a:t>  </a:t>
            </a:r>
            <a:r>
              <a:rPr lang="en-US" sz="1200" b="1" i="0" u="none">
                <a:solidFill>
                  <a:srgbClr val="0000FF"/>
                </a:solidFill>
                <a:latin typeface="Arial"/>
                <a:ea typeface="Arial"/>
                <a:cs typeface="Arial"/>
                <a:sym typeface="Arial"/>
              </a:rPr>
              <a:t>Key</a:t>
            </a:r>
            <a:endParaRPr/>
          </a:p>
        </p:txBody>
      </p:sp>
    </p:spTree>
  </p:cSld>
  <p:clrMapOvr>
    <a:masterClrMapping/>
  </p:clrMapOvr>
  <p:transition spd="slow">
    <p:fade thruBlk="1"/>
  </p:transition>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4582</Words>
  <Application>Microsoft Office PowerPoint</Application>
  <PresentationFormat>On-screen Show (4:3)</PresentationFormat>
  <Paragraphs>769</Paragraphs>
  <Slides>42</Slides>
  <Notes>42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49" baseType="lpstr">
      <vt:lpstr>Times New Roman</vt:lpstr>
      <vt:lpstr>Droid Sans Mono</vt:lpstr>
      <vt:lpstr>Garamond</vt:lpstr>
      <vt:lpstr>Arial</vt:lpstr>
      <vt:lpstr>Trebuchet MS</vt:lpstr>
      <vt:lpstr>Default Design</vt:lpstr>
      <vt:lpstr>MS_ClipArt_Gallery.2</vt:lpstr>
      <vt:lpstr>Computer Security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Computer Security</dc:title>
  <dc:creator>GE CRD</dc:creator>
  <cp:lastModifiedBy>User</cp:lastModifiedBy>
  <cp:revision>1</cp:revision>
  <dcterms:created xsi:type="dcterms:W3CDTF">2001-04-20T12:40:14Z</dcterms:created>
  <dcterms:modified xsi:type="dcterms:W3CDTF">2021-11-20T16:07:21Z</dcterms:modified>
</cp:coreProperties>
</file>