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6.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45"/>
  </p:notesMasterIdLst>
  <p:sldIdLst>
    <p:sldId id="256" r:id="rId2"/>
    <p:sldId id="258" r:id="rId3"/>
    <p:sldId id="259" r:id="rId4"/>
    <p:sldId id="274" r:id="rId5"/>
    <p:sldId id="276" r:id="rId6"/>
    <p:sldId id="277" r:id="rId7"/>
    <p:sldId id="278" r:id="rId8"/>
    <p:sldId id="279" r:id="rId9"/>
    <p:sldId id="280" r:id="rId10"/>
    <p:sldId id="281" r:id="rId11"/>
    <p:sldId id="282" r:id="rId12"/>
    <p:sldId id="283" r:id="rId13"/>
    <p:sldId id="284" r:id="rId14"/>
    <p:sldId id="285" r:id="rId15"/>
    <p:sldId id="286" r:id="rId16"/>
    <p:sldId id="287" r:id="rId17"/>
    <p:sldId id="288" r:id="rId18"/>
    <p:sldId id="289" r:id="rId19"/>
    <p:sldId id="294" r:id="rId20"/>
    <p:sldId id="295" r:id="rId21"/>
    <p:sldId id="296" r:id="rId22"/>
    <p:sldId id="297" r:id="rId23"/>
    <p:sldId id="298" r:id="rId24"/>
    <p:sldId id="299" r:id="rId25"/>
    <p:sldId id="300" r:id="rId26"/>
    <p:sldId id="301" r:id="rId27"/>
    <p:sldId id="302" r:id="rId28"/>
    <p:sldId id="303" r:id="rId29"/>
    <p:sldId id="304" r:id="rId30"/>
    <p:sldId id="305" r:id="rId31"/>
    <p:sldId id="306" r:id="rId32"/>
    <p:sldId id="307" r:id="rId33"/>
    <p:sldId id="308" r:id="rId34"/>
    <p:sldId id="309" r:id="rId35"/>
    <p:sldId id="310" r:id="rId36"/>
    <p:sldId id="311" r:id="rId37"/>
    <p:sldId id="312" r:id="rId38"/>
    <p:sldId id="313" r:id="rId39"/>
    <p:sldId id="314" r:id="rId40"/>
    <p:sldId id="315" r:id="rId41"/>
    <p:sldId id="316" r:id="rId42"/>
    <p:sldId id="317" r:id="rId43"/>
    <p:sldId id="318" r:id="rId4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16471" autoAdjust="0"/>
    <p:restoredTop sz="94660"/>
  </p:normalViewPr>
  <p:slideViewPr>
    <p:cSldViewPr snapToGrid="0">
      <p:cViewPr varScale="1">
        <p:scale>
          <a:sx n="52" d="100"/>
          <a:sy n="52" d="100"/>
        </p:scale>
        <p:origin x="-619" y="-82"/>
      </p:cViewPr>
      <p:guideLst>
        <p:guide orient="horz" pos="2160"/>
        <p:guide pos="384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heme" Target="theme/theme1.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1D6B269-93E4-46BC-844B-2E964B3B45BE}" type="datetimeFigureOut">
              <a:rPr lang="en-US" smtClean="0"/>
              <a:pPr/>
              <a:t>7/23/2020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7128008-B6FC-4011-A4F0-C280E7CC579A}" type="slidenum">
              <a:rPr lang="en-US" smtClean="0"/>
              <a:pPr/>
              <a:t>‹#›</a:t>
            </a:fld>
            <a:endParaRPr lang="en-US"/>
          </a:p>
        </p:txBody>
      </p:sp>
    </p:spTree>
    <p:extLst>
      <p:ext uri="{BB962C8B-B14F-4D97-AF65-F5344CB8AC3E}">
        <p14:creationId xmlns="" xmlns:p14="http://schemas.microsoft.com/office/powerpoint/2010/main" val="16469968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 xmlns:a14="http://schemas.microsoft.com/office/drawing/2010/main">
                <a:solidFill>
                  <a:srgbClr val="FFFFFF"/>
                </a:solidFill>
              </a14:hiddenFill>
            </a:ext>
          </a:extLst>
        </p:spPr>
      </p:sp>
      <p:sp>
        <p:nvSpPr>
          <p:cNvPr id="7171" name="Notes Placeholder 2"/>
          <p:cNvSpPr>
            <a:spLocks noGrp="1"/>
          </p:cNvSpPr>
          <p:nvPr>
            <p:ph type="body" idx="1"/>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eaLnBrk="1" hangingPunct="1"/>
            <a:endParaRPr lang="en-GB" altLang="zh-CN" smtClean="0"/>
          </a:p>
        </p:txBody>
      </p:sp>
      <p:sp>
        <p:nvSpPr>
          <p:cNvPr id="7172" name="Slide Number Placeholder 3"/>
          <p:cNvSpPr>
            <a:spLocks noGrp="1"/>
          </p:cNvSpPr>
          <p:nvPr>
            <p:ph type="sldNum" sz="quarter" idx="5"/>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DDFECC57-E6D2-4E51-8818-A94E56DA444E}" type="slidenum">
              <a:rPr lang="en-GB" altLang="zh-CN" smtClean="0"/>
              <a:pPr>
                <a:spcBef>
                  <a:spcPct val="0"/>
                </a:spcBef>
              </a:pPr>
              <a:t>2</a:t>
            </a:fld>
            <a:endParaRPr lang="en-GB" altLang="zh-CN" smtClean="0"/>
          </a:p>
        </p:txBody>
      </p:sp>
    </p:spTree>
    <p:extLst>
      <p:ext uri="{BB962C8B-B14F-4D97-AF65-F5344CB8AC3E}">
        <p14:creationId xmlns="" xmlns:p14="http://schemas.microsoft.com/office/powerpoint/2010/main" val="163565131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Rectangle 7"/>
          <p:cNvSpPr>
            <a:spLocks noGrp="1" noChangeArrowheads="1"/>
          </p:cNvSpPr>
          <p:nvPr>
            <p:ph type="sldNum" sz="quarter" idx="5"/>
          </p:nvPr>
        </p:nvSpPr>
        <p:spPr>
          <a:noFill/>
        </p:spPr>
        <p:txBody>
          <a:bodyPr/>
          <a:lstStyle/>
          <a:p>
            <a:fld id="{FC82C3A3-EF61-4D1A-AAD9-78CB0A9FC6E7}" type="slidenum">
              <a:rPr lang="en-US"/>
              <a:pPr/>
              <a:t>25</a:t>
            </a:fld>
            <a:endParaRPr lang="en-US"/>
          </a:p>
        </p:txBody>
      </p:sp>
      <p:sp>
        <p:nvSpPr>
          <p:cNvPr id="94211" name="Rectangle 2"/>
          <p:cNvSpPr>
            <a:spLocks noGrp="1" noRot="1" noChangeAspect="1" noChangeArrowheads="1" noTextEdit="1"/>
          </p:cNvSpPr>
          <p:nvPr>
            <p:ph type="sldImg"/>
          </p:nvPr>
        </p:nvSpPr>
        <p:spPr>
          <a:ln/>
        </p:spPr>
      </p:sp>
      <p:sp>
        <p:nvSpPr>
          <p:cNvPr id="94212" name="Rectangle 3"/>
          <p:cNvSpPr>
            <a:spLocks noGrp="1" noChangeArrowheads="1"/>
          </p:cNvSpPr>
          <p:nvPr>
            <p:ph type="body" idx="1"/>
          </p:nvPr>
        </p:nvSpPr>
        <p:spPr>
          <a:noFill/>
          <a:ln/>
        </p:spPr>
        <p:txBody>
          <a:bodyPr/>
          <a:lstStyle/>
          <a:p>
            <a:pPr eaLnBrk="1" hangingPunct="1"/>
            <a:endParaRPr lang="en-US" smtClean="0">
              <a:latin typeface="Arial" charset="0"/>
            </a:endParaRPr>
          </a:p>
        </p:txBody>
      </p:sp>
    </p:spTree>
    <p:extLst>
      <p:ext uri="{BB962C8B-B14F-4D97-AF65-F5344CB8AC3E}">
        <p14:creationId xmlns:p14="http://schemas.microsoft.com/office/powerpoint/2010/main" xmlns="" val="15594603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Rectangle 7"/>
          <p:cNvSpPr>
            <a:spLocks noGrp="1" noChangeArrowheads="1"/>
          </p:cNvSpPr>
          <p:nvPr>
            <p:ph type="sldNum" sz="quarter" idx="5"/>
          </p:nvPr>
        </p:nvSpPr>
        <p:spPr>
          <a:noFill/>
        </p:spPr>
        <p:txBody>
          <a:bodyPr/>
          <a:lstStyle/>
          <a:p>
            <a:fld id="{A57427A3-3721-4CD4-9011-AB1590B0CEE5}" type="slidenum">
              <a:rPr lang="en-US"/>
              <a:pPr/>
              <a:t>26</a:t>
            </a:fld>
            <a:endParaRPr lang="en-US"/>
          </a:p>
        </p:txBody>
      </p:sp>
      <p:sp>
        <p:nvSpPr>
          <p:cNvPr id="95235" name="Rectangle 2"/>
          <p:cNvSpPr>
            <a:spLocks noGrp="1" noRot="1" noChangeAspect="1" noChangeArrowheads="1" noTextEdit="1"/>
          </p:cNvSpPr>
          <p:nvPr>
            <p:ph type="sldImg"/>
          </p:nvPr>
        </p:nvSpPr>
        <p:spPr>
          <a:ln/>
        </p:spPr>
      </p:sp>
      <p:sp>
        <p:nvSpPr>
          <p:cNvPr id="95236" name="Rectangle 3"/>
          <p:cNvSpPr>
            <a:spLocks noGrp="1" noChangeArrowheads="1"/>
          </p:cNvSpPr>
          <p:nvPr>
            <p:ph type="body" idx="1"/>
          </p:nvPr>
        </p:nvSpPr>
        <p:spPr>
          <a:noFill/>
          <a:ln/>
        </p:spPr>
        <p:txBody>
          <a:bodyPr/>
          <a:lstStyle/>
          <a:p>
            <a:pPr eaLnBrk="1" hangingPunct="1"/>
            <a:endParaRPr lang="en-US" smtClean="0">
              <a:latin typeface="Arial" charset="0"/>
            </a:endParaRPr>
          </a:p>
        </p:txBody>
      </p:sp>
    </p:spTree>
    <p:extLst>
      <p:ext uri="{BB962C8B-B14F-4D97-AF65-F5344CB8AC3E}">
        <p14:creationId xmlns:p14="http://schemas.microsoft.com/office/powerpoint/2010/main" xmlns="" val="235322865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Rectangle 7"/>
          <p:cNvSpPr>
            <a:spLocks noGrp="1" noChangeArrowheads="1"/>
          </p:cNvSpPr>
          <p:nvPr>
            <p:ph type="sldNum" sz="quarter" idx="5"/>
          </p:nvPr>
        </p:nvSpPr>
        <p:spPr>
          <a:noFill/>
        </p:spPr>
        <p:txBody>
          <a:bodyPr/>
          <a:lstStyle/>
          <a:p>
            <a:fld id="{C303D2A6-105B-4A18-AB13-2BE3866BAED4}" type="slidenum">
              <a:rPr lang="en-US"/>
              <a:pPr/>
              <a:t>27</a:t>
            </a:fld>
            <a:endParaRPr lang="en-US"/>
          </a:p>
        </p:txBody>
      </p:sp>
      <p:sp>
        <p:nvSpPr>
          <p:cNvPr id="109571" name="Rectangle 2"/>
          <p:cNvSpPr>
            <a:spLocks noGrp="1" noRot="1" noChangeAspect="1" noChangeArrowheads="1" noTextEdit="1"/>
          </p:cNvSpPr>
          <p:nvPr>
            <p:ph type="sldImg"/>
          </p:nvPr>
        </p:nvSpPr>
        <p:spPr>
          <a:ln/>
        </p:spPr>
      </p:sp>
      <p:sp>
        <p:nvSpPr>
          <p:cNvPr id="109572" name="Rectangle 3"/>
          <p:cNvSpPr>
            <a:spLocks noGrp="1" noChangeArrowheads="1"/>
          </p:cNvSpPr>
          <p:nvPr>
            <p:ph type="body" idx="1"/>
          </p:nvPr>
        </p:nvSpPr>
        <p:spPr>
          <a:noFill/>
          <a:ln/>
        </p:spPr>
        <p:txBody>
          <a:bodyPr/>
          <a:lstStyle/>
          <a:p>
            <a:pPr eaLnBrk="1" hangingPunct="1"/>
            <a:endParaRPr lang="en-US" smtClean="0">
              <a:latin typeface="Arial" charset="0"/>
            </a:endParaRPr>
          </a:p>
        </p:txBody>
      </p:sp>
    </p:spTree>
    <p:extLst>
      <p:ext uri="{BB962C8B-B14F-4D97-AF65-F5344CB8AC3E}">
        <p14:creationId xmlns:p14="http://schemas.microsoft.com/office/powerpoint/2010/main" xmlns="" val="20659180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4" name="Rectangle 7"/>
          <p:cNvSpPr>
            <a:spLocks noGrp="1" noChangeArrowheads="1"/>
          </p:cNvSpPr>
          <p:nvPr>
            <p:ph type="sldNum" sz="quarter" idx="5"/>
          </p:nvPr>
        </p:nvSpPr>
        <p:spPr>
          <a:noFill/>
        </p:spPr>
        <p:txBody>
          <a:bodyPr/>
          <a:lstStyle/>
          <a:p>
            <a:fld id="{34282300-02E0-4F88-B446-5929E353E3FB}" type="slidenum">
              <a:rPr lang="en-US"/>
              <a:pPr/>
              <a:t>28</a:t>
            </a:fld>
            <a:endParaRPr lang="en-US"/>
          </a:p>
        </p:txBody>
      </p:sp>
      <p:sp>
        <p:nvSpPr>
          <p:cNvPr id="120835" name="Rectangle 2"/>
          <p:cNvSpPr>
            <a:spLocks noGrp="1" noRot="1" noChangeAspect="1" noChangeArrowheads="1" noTextEdit="1"/>
          </p:cNvSpPr>
          <p:nvPr>
            <p:ph type="sldImg"/>
          </p:nvPr>
        </p:nvSpPr>
        <p:spPr>
          <a:ln/>
        </p:spPr>
      </p:sp>
      <p:sp>
        <p:nvSpPr>
          <p:cNvPr id="120836" name="Rectangle 3"/>
          <p:cNvSpPr>
            <a:spLocks noGrp="1" noChangeArrowheads="1"/>
          </p:cNvSpPr>
          <p:nvPr>
            <p:ph type="body" idx="1"/>
          </p:nvPr>
        </p:nvSpPr>
        <p:spPr>
          <a:noFill/>
          <a:ln/>
        </p:spPr>
        <p:txBody>
          <a:bodyPr/>
          <a:lstStyle/>
          <a:p>
            <a:pPr eaLnBrk="1" hangingPunct="1"/>
            <a:endParaRPr lang="en-US" smtClean="0">
              <a:latin typeface="Arial" charset="0"/>
            </a:endParaRPr>
          </a:p>
        </p:txBody>
      </p:sp>
    </p:spTree>
    <p:extLst>
      <p:ext uri="{BB962C8B-B14F-4D97-AF65-F5344CB8AC3E}">
        <p14:creationId xmlns:p14="http://schemas.microsoft.com/office/powerpoint/2010/main" xmlns="" val="3596270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 xmlns:a14="http://schemas.microsoft.com/office/drawing/2010/main">
                <a:solidFill>
                  <a:srgbClr val="FFFFFF"/>
                </a:solidFill>
              </a14:hiddenFill>
            </a:ext>
          </a:extLst>
        </p:spPr>
      </p:sp>
      <p:sp>
        <p:nvSpPr>
          <p:cNvPr id="9219" name="Notes Placeholder 2"/>
          <p:cNvSpPr>
            <a:spLocks noGrp="1"/>
          </p:cNvSpPr>
          <p:nvPr>
            <p:ph type="body" idx="1"/>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eaLnBrk="1" hangingPunct="1"/>
            <a:endParaRPr lang="en-GB" altLang="zh-CN" smtClean="0"/>
          </a:p>
        </p:txBody>
      </p:sp>
      <p:sp>
        <p:nvSpPr>
          <p:cNvPr id="9220" name="Slide Number Placeholder 3"/>
          <p:cNvSpPr>
            <a:spLocks noGrp="1"/>
          </p:cNvSpPr>
          <p:nvPr>
            <p:ph type="sldNum" sz="quarter" idx="5"/>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D111D6CA-61C8-4126-88ED-44AEBBBD8A11}" type="slidenum">
              <a:rPr lang="en-GB" altLang="zh-CN" smtClean="0"/>
              <a:pPr>
                <a:spcBef>
                  <a:spcPct val="0"/>
                </a:spcBef>
              </a:pPr>
              <a:t>3</a:t>
            </a:fld>
            <a:endParaRPr lang="en-GB" altLang="zh-CN" smtClean="0"/>
          </a:p>
        </p:txBody>
      </p:sp>
    </p:spTree>
    <p:extLst>
      <p:ext uri="{BB962C8B-B14F-4D97-AF65-F5344CB8AC3E}">
        <p14:creationId xmlns="" xmlns:p14="http://schemas.microsoft.com/office/powerpoint/2010/main" val="296484111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noTextEdit="1"/>
          </p:cNvSpPr>
          <p:nvPr>
            <p:ph type="sldImg"/>
          </p:nvPr>
        </p:nvSpPr>
        <p:spPr bwMode="auto">
          <a:noFill/>
          <a:ln>
            <a:solidFill>
              <a:srgbClr val="000000"/>
            </a:solidFill>
            <a:miter lim="800000"/>
            <a:headEnd/>
            <a:tailEnd/>
          </a:ln>
        </p:spPr>
      </p:sp>
      <p:sp>
        <p:nvSpPr>
          <p:cNvPr id="4710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r>
              <a:rPr lang="en-US" smtClean="0"/>
              <a:t>Each year at least:</a:t>
            </a:r>
          </a:p>
          <a:p>
            <a:pPr eaLnBrk="1" hangingPunct="1"/>
            <a:endParaRPr lang="en-US" smtClean="0"/>
          </a:p>
          <a:p>
            <a:pPr eaLnBrk="1" hangingPunct="1">
              <a:buFont typeface="Wingdings" pitchFamily="2" charset="2"/>
              <a:buChar char="Ø"/>
            </a:pPr>
            <a:r>
              <a:rPr lang="en-US" smtClean="0"/>
              <a:t>1.9 million people die as a result of physical inactivity;</a:t>
            </a:r>
          </a:p>
          <a:p>
            <a:pPr eaLnBrk="1" hangingPunct="1">
              <a:buFont typeface="Wingdings" pitchFamily="2" charset="2"/>
              <a:buChar char="Ø"/>
            </a:pPr>
            <a:r>
              <a:rPr lang="en-US" smtClean="0"/>
              <a:t>2.7 million people die as a result of low fruit and vegetable consumption;</a:t>
            </a:r>
          </a:p>
          <a:p>
            <a:pPr eaLnBrk="1" hangingPunct="1">
              <a:buFont typeface="Wingdings" pitchFamily="2" charset="2"/>
              <a:buChar char="Ø"/>
            </a:pPr>
            <a:r>
              <a:rPr lang="en-US" smtClean="0"/>
              <a:t>2.6 million people die as a result of being overweight or obese</a:t>
            </a:r>
          </a:p>
          <a:p>
            <a:pPr eaLnBrk="1" hangingPunct="1">
              <a:buFont typeface="Wingdings" pitchFamily="2" charset="2"/>
              <a:buNone/>
            </a:pPr>
            <a:endParaRPr lang="en-US" smtClean="0"/>
          </a:p>
          <a:p>
            <a:pPr eaLnBrk="1" hangingPunct="1">
              <a:buFont typeface="Wingdings" pitchFamily="2" charset="2"/>
              <a:buNone/>
            </a:pPr>
            <a:r>
              <a:rPr lang="en-US" smtClean="0"/>
              <a:t>WHO, 2005</a:t>
            </a:r>
          </a:p>
        </p:txBody>
      </p:sp>
      <p:sp>
        <p:nvSpPr>
          <p:cNvPr id="47108" name="Slide Number Placeholder 3"/>
          <p:cNvSpPr>
            <a:spLocks noGrp="1"/>
          </p:cNvSpPr>
          <p:nvPr>
            <p:ph type="sldNum" sz="quarter" idx="5"/>
          </p:nvPr>
        </p:nvSpPr>
        <p:spPr bwMode="auto">
          <a:noFill/>
          <a:ln>
            <a:miter lim="800000"/>
            <a:headEnd/>
            <a:tailEnd/>
          </a:ln>
        </p:spPr>
        <p:txBody>
          <a:bodyPr/>
          <a:lstStyle/>
          <a:p>
            <a:fld id="{5DA2E519-62EF-4876-8AB5-92C737452FBF}" type="slidenum">
              <a:rPr lang="en-US"/>
              <a:pPr/>
              <a:t>5</a:t>
            </a:fld>
            <a:endParaRPr lang="en-US"/>
          </a:p>
        </p:txBody>
      </p:sp>
    </p:spTree>
    <p:extLst>
      <p:ext uri="{BB962C8B-B14F-4D97-AF65-F5344CB8AC3E}">
        <p14:creationId xmlns="" xmlns:p14="http://schemas.microsoft.com/office/powerpoint/2010/main" val="39519753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Image Placeholder 1"/>
          <p:cNvSpPr>
            <a:spLocks noGrp="1" noRot="1" noChangeAspect="1" noTextEdit="1"/>
          </p:cNvSpPr>
          <p:nvPr>
            <p:ph type="sldImg"/>
          </p:nvPr>
        </p:nvSpPr>
        <p:spPr bwMode="auto">
          <a:noFill/>
          <a:ln>
            <a:solidFill>
              <a:srgbClr val="000000"/>
            </a:solidFill>
            <a:miter lim="800000"/>
            <a:headEnd/>
            <a:tailEnd/>
          </a:ln>
        </p:spPr>
      </p:sp>
      <p:sp>
        <p:nvSpPr>
          <p:cNvPr id="5529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r>
              <a:rPr lang="en-US" smtClean="0"/>
              <a:t>Type 2 accounts for about 90% of all diabetes</a:t>
            </a:r>
          </a:p>
        </p:txBody>
      </p:sp>
      <p:sp>
        <p:nvSpPr>
          <p:cNvPr id="55300" name="Slide Number Placeholder 3"/>
          <p:cNvSpPr>
            <a:spLocks noGrp="1"/>
          </p:cNvSpPr>
          <p:nvPr>
            <p:ph type="sldNum" sz="quarter" idx="5"/>
          </p:nvPr>
        </p:nvSpPr>
        <p:spPr bwMode="auto">
          <a:noFill/>
          <a:ln>
            <a:miter lim="800000"/>
            <a:headEnd/>
            <a:tailEnd/>
          </a:ln>
        </p:spPr>
        <p:txBody>
          <a:bodyPr/>
          <a:lstStyle/>
          <a:p>
            <a:fld id="{C9C56D34-B9FB-4E0C-BCEF-53125DEAE2D4}" type="slidenum">
              <a:rPr lang="en-US"/>
              <a:pPr/>
              <a:t>12</a:t>
            </a:fld>
            <a:endParaRPr lang="en-US"/>
          </a:p>
        </p:txBody>
      </p:sp>
    </p:spTree>
    <p:extLst>
      <p:ext uri="{BB962C8B-B14F-4D97-AF65-F5344CB8AC3E}">
        <p14:creationId xmlns="" xmlns:p14="http://schemas.microsoft.com/office/powerpoint/2010/main" val="95423927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Slide Image Placeholder 1"/>
          <p:cNvSpPr>
            <a:spLocks noGrp="1" noRot="1" noChangeAspect="1" noTextEdit="1"/>
          </p:cNvSpPr>
          <p:nvPr>
            <p:ph type="sldImg"/>
          </p:nvPr>
        </p:nvSpPr>
        <p:spPr bwMode="auto">
          <a:noFill/>
          <a:ln>
            <a:solidFill>
              <a:srgbClr val="000000"/>
            </a:solidFill>
            <a:miter lim="800000"/>
            <a:headEnd/>
            <a:tailEnd/>
          </a:ln>
        </p:spPr>
      </p:sp>
      <p:sp>
        <p:nvSpPr>
          <p:cNvPr id="5632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r>
              <a:rPr lang="en-US" smtClean="0"/>
              <a:t>“Today, there is no cure for diabetes, but effective treatment exists.”  </a:t>
            </a:r>
          </a:p>
          <a:p>
            <a:pPr eaLnBrk="1" hangingPunct="1"/>
            <a:r>
              <a:rPr lang="en-US" smtClean="0"/>
              <a:t>International Diabetes Federation</a:t>
            </a:r>
          </a:p>
          <a:p>
            <a:pPr eaLnBrk="1" hangingPunct="1"/>
            <a:r>
              <a:rPr lang="en-US" smtClean="0"/>
              <a:t>http://www.idf.org/node/1057?unode=3B96FF34-C026-2FD3-8735F3091A4A9414</a:t>
            </a:r>
          </a:p>
          <a:p>
            <a:pPr eaLnBrk="1" hangingPunct="1"/>
            <a:endParaRPr lang="en-US" smtClean="0"/>
          </a:p>
          <a:p>
            <a:pPr eaLnBrk="1" hangingPunct="1"/>
            <a:endParaRPr lang="en-US" smtClean="0"/>
          </a:p>
        </p:txBody>
      </p:sp>
      <p:sp>
        <p:nvSpPr>
          <p:cNvPr id="56324" name="Slide Number Placeholder 3"/>
          <p:cNvSpPr>
            <a:spLocks noGrp="1"/>
          </p:cNvSpPr>
          <p:nvPr>
            <p:ph type="sldNum" sz="quarter" idx="5"/>
          </p:nvPr>
        </p:nvSpPr>
        <p:spPr bwMode="auto">
          <a:noFill/>
          <a:ln>
            <a:miter lim="800000"/>
            <a:headEnd/>
            <a:tailEnd/>
          </a:ln>
        </p:spPr>
        <p:txBody>
          <a:bodyPr/>
          <a:lstStyle/>
          <a:p>
            <a:fld id="{DE3CF20C-A5E5-4430-B63C-B17EE4C43FD3}" type="slidenum">
              <a:rPr lang="en-US"/>
              <a:pPr/>
              <a:t>13</a:t>
            </a:fld>
            <a:endParaRPr lang="en-US"/>
          </a:p>
        </p:txBody>
      </p:sp>
    </p:spTree>
    <p:extLst>
      <p:ext uri="{BB962C8B-B14F-4D97-AF65-F5344CB8AC3E}">
        <p14:creationId xmlns="" xmlns:p14="http://schemas.microsoft.com/office/powerpoint/2010/main" val="278350365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Slide Image Placeholder 1"/>
          <p:cNvSpPr>
            <a:spLocks noGrp="1" noRot="1" noChangeAspect="1" noTextEdit="1"/>
          </p:cNvSpPr>
          <p:nvPr>
            <p:ph type="sldImg"/>
          </p:nvPr>
        </p:nvSpPr>
        <p:spPr bwMode="auto">
          <a:noFill/>
          <a:ln>
            <a:solidFill>
              <a:srgbClr val="000000"/>
            </a:solidFill>
            <a:miter lim="800000"/>
            <a:headEnd/>
            <a:tailEnd/>
          </a:ln>
        </p:spPr>
      </p:sp>
      <p:sp>
        <p:nvSpPr>
          <p:cNvPr id="5734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t>Diabetes outcome is closely tied to the management strategies and resources available in the various regions of the world.  International Diabetes Federation</a:t>
            </a:r>
          </a:p>
          <a:p>
            <a:pPr eaLnBrk="1" hangingPunct="1">
              <a:spcBef>
                <a:spcPct val="0"/>
              </a:spcBef>
            </a:pPr>
            <a:endParaRPr lang="en-US" smtClean="0"/>
          </a:p>
          <a:p>
            <a:pPr eaLnBrk="1" hangingPunct="1"/>
            <a:r>
              <a:rPr lang="en-US" smtClean="0"/>
              <a:t>“A well-balanced, healthy eating plan is the cornerstone of good blood sugar control for all people with diabetes. Whether you are being treated with insulin or tablets, you still need to follow a sensible eating plan.  The so-called "diabetic diet" is not in fact a diet, but rather a healthy eating plan ideal for the whole family. Eating healthily not only helps to control blood sugar levels (thus also delaying the onset of diabetes-related complications), but also helps to maintain body weight and prevent heart disease.  The old saying ‘you are what you eat’ is exactly right. Your blood sugar levels are affected by everything you eat. Wise food choices are the key to a healthy life and prevention of illness.”  </a:t>
            </a:r>
          </a:p>
          <a:p>
            <a:pPr eaLnBrk="1" hangingPunct="1"/>
            <a:r>
              <a:rPr lang="en-US" smtClean="0"/>
              <a:t>International Diabetes Federation</a:t>
            </a:r>
          </a:p>
          <a:p>
            <a:pPr eaLnBrk="1" hangingPunct="1"/>
            <a:r>
              <a:rPr lang="en-US" smtClean="0"/>
              <a:t>http://www.idf.org/node/1057?unode=3B96FF34-C026-2FD3-8735F3091A4A9414</a:t>
            </a:r>
          </a:p>
          <a:p>
            <a:pPr eaLnBrk="1" hangingPunct="1">
              <a:spcBef>
                <a:spcPct val="0"/>
              </a:spcBef>
            </a:pPr>
            <a:endParaRPr lang="en-US" smtClean="0"/>
          </a:p>
          <a:p>
            <a:pPr eaLnBrk="1" hangingPunct="1"/>
            <a:endParaRPr lang="en-US" smtClean="0"/>
          </a:p>
        </p:txBody>
      </p:sp>
      <p:sp>
        <p:nvSpPr>
          <p:cNvPr id="57348" name="Slide Number Placeholder 3"/>
          <p:cNvSpPr>
            <a:spLocks noGrp="1"/>
          </p:cNvSpPr>
          <p:nvPr>
            <p:ph type="sldNum" sz="quarter" idx="5"/>
          </p:nvPr>
        </p:nvSpPr>
        <p:spPr bwMode="auto">
          <a:noFill/>
          <a:ln>
            <a:miter lim="800000"/>
            <a:headEnd/>
            <a:tailEnd/>
          </a:ln>
        </p:spPr>
        <p:txBody>
          <a:bodyPr/>
          <a:lstStyle/>
          <a:p>
            <a:fld id="{769ACB28-B5BE-4877-B5FE-416362101F5B}" type="slidenum">
              <a:rPr lang="en-US"/>
              <a:pPr/>
              <a:t>14</a:t>
            </a:fld>
            <a:endParaRPr lang="en-US"/>
          </a:p>
        </p:txBody>
      </p:sp>
    </p:spTree>
    <p:extLst>
      <p:ext uri="{BB962C8B-B14F-4D97-AF65-F5344CB8AC3E}">
        <p14:creationId xmlns="" xmlns:p14="http://schemas.microsoft.com/office/powerpoint/2010/main" val="330861435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7"/>
          <p:cNvSpPr>
            <a:spLocks noGrp="1" noChangeArrowheads="1"/>
          </p:cNvSpPr>
          <p:nvPr>
            <p:ph type="sldNum" sz="quarter" idx="5"/>
          </p:nvPr>
        </p:nvSpPr>
        <p:spPr>
          <a:noFill/>
        </p:spPr>
        <p:txBody>
          <a:bodyPr/>
          <a:lstStyle/>
          <a:p>
            <a:fld id="{9524FF7A-FEB5-4D1F-BAB8-C968F0E8CAD1}" type="slidenum">
              <a:rPr lang="en-US"/>
              <a:pPr/>
              <a:t>19</a:t>
            </a:fld>
            <a:endParaRPr lang="en-US"/>
          </a:p>
        </p:txBody>
      </p:sp>
      <p:sp>
        <p:nvSpPr>
          <p:cNvPr id="89091" name="Rectangle 2"/>
          <p:cNvSpPr>
            <a:spLocks noGrp="1" noRot="1" noChangeAspect="1" noChangeArrowheads="1" noTextEdit="1"/>
          </p:cNvSpPr>
          <p:nvPr>
            <p:ph type="sldImg"/>
          </p:nvPr>
        </p:nvSpPr>
        <p:spPr>
          <a:ln/>
        </p:spPr>
      </p:sp>
      <p:sp>
        <p:nvSpPr>
          <p:cNvPr id="89092" name="Rectangle 3"/>
          <p:cNvSpPr>
            <a:spLocks noGrp="1" noChangeArrowheads="1"/>
          </p:cNvSpPr>
          <p:nvPr>
            <p:ph type="body" idx="1"/>
          </p:nvPr>
        </p:nvSpPr>
        <p:spPr>
          <a:noFill/>
          <a:ln/>
        </p:spPr>
        <p:txBody>
          <a:bodyPr/>
          <a:lstStyle/>
          <a:p>
            <a:pPr eaLnBrk="1" hangingPunct="1"/>
            <a:endParaRPr lang="en-US" smtClean="0">
              <a:latin typeface="Arial" charset="0"/>
            </a:endParaRPr>
          </a:p>
        </p:txBody>
      </p:sp>
    </p:spTree>
    <p:extLst>
      <p:ext uri="{BB962C8B-B14F-4D97-AF65-F5344CB8AC3E}">
        <p14:creationId xmlns:p14="http://schemas.microsoft.com/office/powerpoint/2010/main" xmlns="" val="201423774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Slide Image Placeholder 1"/>
          <p:cNvSpPr>
            <a:spLocks noGrp="1" noRot="1" noChangeAspect="1" noTextEdit="1"/>
          </p:cNvSpPr>
          <p:nvPr>
            <p:ph type="sldImg"/>
          </p:nvPr>
        </p:nvSpPr>
        <p:spPr bwMode="auto">
          <a:noFill/>
          <a:ln>
            <a:solidFill>
              <a:srgbClr val="000000"/>
            </a:solidFill>
            <a:miter lim="800000"/>
            <a:headEnd/>
            <a:tailEnd/>
          </a:ln>
        </p:spPr>
      </p:sp>
      <p:sp>
        <p:nvSpPr>
          <p:cNvPr id="6349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r>
              <a:rPr lang="en-US" smtClean="0"/>
              <a:t>Coronary heart disease, also known as coronary artery disease or ischaemic heart disease, is the leading cause of death globally.  (WHO, 2005)</a:t>
            </a:r>
          </a:p>
          <a:p>
            <a:pPr eaLnBrk="1" hangingPunct="1"/>
            <a:endParaRPr lang="en-US" smtClean="0"/>
          </a:p>
          <a:p>
            <a:pPr eaLnBrk="1" hangingPunct="1"/>
            <a:endParaRPr lang="en-US" smtClean="0"/>
          </a:p>
        </p:txBody>
      </p:sp>
      <p:sp>
        <p:nvSpPr>
          <p:cNvPr id="63492" name="Slide Number Placeholder 3"/>
          <p:cNvSpPr>
            <a:spLocks noGrp="1"/>
          </p:cNvSpPr>
          <p:nvPr>
            <p:ph type="sldNum" sz="quarter" idx="5"/>
          </p:nvPr>
        </p:nvSpPr>
        <p:spPr bwMode="auto">
          <a:noFill/>
          <a:ln>
            <a:miter lim="800000"/>
            <a:headEnd/>
            <a:tailEnd/>
          </a:ln>
        </p:spPr>
        <p:txBody>
          <a:bodyPr/>
          <a:lstStyle/>
          <a:p>
            <a:fld id="{82611444-94AD-4C59-B305-0BAE58E04E3E}" type="slidenum">
              <a:rPr lang="en-US"/>
              <a:pPr/>
              <a:t>20</a:t>
            </a:fld>
            <a:endParaRPr lang="en-US"/>
          </a:p>
        </p:txBody>
      </p:sp>
    </p:spTree>
    <p:extLst>
      <p:ext uri="{BB962C8B-B14F-4D97-AF65-F5344CB8AC3E}">
        <p14:creationId xmlns:p14="http://schemas.microsoft.com/office/powerpoint/2010/main" xmlns="" val="337016232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Slide Image Placeholder 1"/>
          <p:cNvSpPr>
            <a:spLocks noGrp="1" noRot="1" noChangeAspect="1" noTextEdit="1"/>
          </p:cNvSpPr>
          <p:nvPr>
            <p:ph type="sldImg"/>
          </p:nvPr>
        </p:nvSpPr>
        <p:spPr bwMode="auto">
          <a:noFill/>
          <a:ln>
            <a:solidFill>
              <a:srgbClr val="000000"/>
            </a:solidFill>
            <a:miter lim="800000"/>
            <a:headEnd/>
            <a:tailEnd/>
          </a:ln>
        </p:spPr>
      </p:sp>
      <p:sp>
        <p:nvSpPr>
          <p:cNvPr id="6451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t>Other important factors include:  Don’t smoke, minimize stress at home and at work, and tet at least 30 minutes of physical activity daily. </a:t>
            </a:r>
          </a:p>
          <a:p>
            <a:pPr eaLnBrk="1" hangingPunct="1">
              <a:spcBef>
                <a:spcPct val="0"/>
              </a:spcBef>
            </a:pPr>
            <a:endParaRPr lang="en-US" smtClean="0"/>
          </a:p>
          <a:p>
            <a:pPr eaLnBrk="1" hangingPunct="1">
              <a:spcBef>
                <a:spcPct val="0"/>
              </a:spcBef>
            </a:pPr>
            <a:r>
              <a:rPr lang="en-US" smtClean="0"/>
              <a:t>For overweight and obese people, losing just 5 to 10% of their current body has substantial benefits.  For example, someone who is 200 pounds (91 kg) need only lose 10 to 20 pounds (22-44 kg) to increase the chances of reducing blood pressure and blood glucose.</a:t>
            </a:r>
          </a:p>
          <a:p>
            <a:pPr eaLnBrk="1" hangingPunct="1">
              <a:spcBef>
                <a:spcPct val="0"/>
              </a:spcBef>
            </a:pPr>
            <a:endParaRPr lang="en-US" smtClean="0"/>
          </a:p>
          <a:p>
            <a:pPr eaLnBrk="1" hangingPunct="1">
              <a:spcBef>
                <a:spcPct val="0"/>
              </a:spcBef>
            </a:pPr>
            <a:r>
              <a:rPr lang="en-US" smtClean="0"/>
              <a:t>The WHO Atlas of Heart Disease and Stroke.  http://www.who.int/cardiovascular_diseases/en/cvd_atlas_20_personal_choices.pdf</a:t>
            </a:r>
          </a:p>
          <a:p>
            <a:pPr eaLnBrk="1" hangingPunct="1">
              <a:spcBef>
                <a:spcPct val="0"/>
              </a:spcBef>
            </a:pPr>
            <a:endParaRPr lang="en-US" smtClean="0"/>
          </a:p>
          <a:p>
            <a:pPr eaLnBrk="1" hangingPunct="1"/>
            <a:endParaRPr lang="en-US" smtClean="0"/>
          </a:p>
        </p:txBody>
      </p:sp>
      <p:sp>
        <p:nvSpPr>
          <p:cNvPr id="64516" name="Slide Number Placeholder 3"/>
          <p:cNvSpPr>
            <a:spLocks noGrp="1"/>
          </p:cNvSpPr>
          <p:nvPr>
            <p:ph type="sldNum" sz="quarter" idx="5"/>
          </p:nvPr>
        </p:nvSpPr>
        <p:spPr bwMode="auto">
          <a:noFill/>
          <a:ln>
            <a:miter lim="800000"/>
            <a:headEnd/>
            <a:tailEnd/>
          </a:ln>
        </p:spPr>
        <p:txBody>
          <a:bodyPr/>
          <a:lstStyle/>
          <a:p>
            <a:fld id="{5BDD5F07-8D06-48F3-8F75-28B9F46B27CE}" type="slidenum">
              <a:rPr lang="en-US"/>
              <a:pPr/>
              <a:t>21</a:t>
            </a:fld>
            <a:endParaRPr lang="en-US"/>
          </a:p>
        </p:txBody>
      </p:sp>
    </p:spTree>
    <p:extLst>
      <p:ext uri="{BB962C8B-B14F-4D97-AF65-F5344CB8AC3E}">
        <p14:creationId xmlns:p14="http://schemas.microsoft.com/office/powerpoint/2010/main" xmlns="" val="308981715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7/23/2020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7/23/2020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7/23/2020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smtClean="0"/>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7/23/2020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7/23/2020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7/23/2020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7/23/2020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7/23/2020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7/23/2020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7/23/2020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7/23/2020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7/23/2020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7/23/2020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7/23/2020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smtClean="0"/>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7/23/2020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7/23/2020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7/23/2020</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4.xml"/><Relationship Id="rId4" Type="http://schemas.openxmlformats.org/officeDocument/2006/relationships/image" Target="../media/image2.jpeg"/></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666486" y="2360054"/>
            <a:ext cx="8915399" cy="2262781"/>
          </a:xfrm>
        </p:spPr>
        <p:txBody>
          <a:bodyPr/>
          <a:lstStyle/>
          <a:p>
            <a:r>
              <a:rPr lang="en-US" b="1" dirty="0"/>
              <a:t>Food, nutrition, health and diseases</a:t>
            </a:r>
            <a:endParaRPr lang="en-US" dirty="0"/>
          </a:p>
        </p:txBody>
      </p:sp>
    </p:spTree>
    <p:extLst>
      <p:ext uri="{BB962C8B-B14F-4D97-AF65-F5344CB8AC3E}">
        <p14:creationId xmlns="" xmlns:p14="http://schemas.microsoft.com/office/powerpoint/2010/main" val="353415519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965960" y="746210"/>
            <a:ext cx="8066384" cy="3293209"/>
          </a:xfrm>
          <a:prstGeom prst="rect">
            <a:avLst/>
          </a:prstGeom>
        </p:spPr>
        <p:txBody>
          <a:bodyPr wrap="square">
            <a:spAutoFit/>
          </a:bodyPr>
          <a:lstStyle/>
          <a:p>
            <a:pPr algn="just">
              <a:buFont typeface="Wingdings" pitchFamily="2" charset="2"/>
              <a:buChar char="q"/>
            </a:pPr>
            <a:r>
              <a:rPr lang="en-US" sz="2600" dirty="0">
                <a:latin typeface="Times New Roman" pitchFamily="18" charset="0"/>
                <a:cs typeface="Times New Roman" pitchFamily="18" charset="0"/>
              </a:rPr>
              <a:t> Body weight loss has been found to be reversible, and the animals regain body weight when EGCG  administration is stopped. </a:t>
            </a:r>
          </a:p>
          <a:p>
            <a:pPr algn="just">
              <a:buFont typeface="Wingdings" pitchFamily="2" charset="2"/>
              <a:buChar char="q"/>
            </a:pPr>
            <a:endParaRPr lang="en-US" sz="2600" dirty="0">
              <a:latin typeface="Times New Roman" pitchFamily="18" charset="0"/>
              <a:cs typeface="Times New Roman" pitchFamily="18" charset="0"/>
            </a:endParaRPr>
          </a:p>
          <a:p>
            <a:pPr algn="just">
              <a:buFont typeface="Wingdings" pitchFamily="2" charset="2"/>
              <a:buChar char="q"/>
            </a:pPr>
            <a:r>
              <a:rPr lang="en-US" sz="2600" dirty="0">
                <a:latin typeface="Times New Roman" pitchFamily="18" charset="0"/>
                <a:cs typeface="Times New Roman" pitchFamily="18" charset="0"/>
              </a:rPr>
              <a:t> The </a:t>
            </a:r>
            <a:r>
              <a:rPr lang="en-US" sz="2600" i="1" dirty="0">
                <a:latin typeface="Times New Roman" pitchFamily="18" charset="0"/>
                <a:cs typeface="Times New Roman" pitchFamily="18" charset="0"/>
              </a:rPr>
              <a:t>in vitro </a:t>
            </a:r>
            <a:r>
              <a:rPr lang="en-US" sz="2600" dirty="0" err="1">
                <a:latin typeface="Times New Roman" pitchFamily="18" charset="0"/>
                <a:cs typeface="Times New Roman" pitchFamily="18" charset="0"/>
              </a:rPr>
              <a:t>thermogenic</a:t>
            </a:r>
            <a:r>
              <a:rPr lang="en-US" sz="2600" dirty="0">
                <a:latin typeface="Times New Roman" pitchFamily="18" charset="0"/>
                <a:cs typeface="Times New Roman" pitchFamily="18" charset="0"/>
              </a:rPr>
              <a:t> effect of green tea extract on adipose tissue can be mimicked by EGCG, giving credence to the belief that EGCG is the important component of green tea.</a:t>
            </a:r>
          </a:p>
        </p:txBody>
      </p:sp>
      <p:sp>
        <p:nvSpPr>
          <p:cNvPr id="3" name="Rectangle 2"/>
          <p:cNvSpPr/>
          <p:nvPr/>
        </p:nvSpPr>
        <p:spPr>
          <a:xfrm>
            <a:off x="5110657" y="68335"/>
            <a:ext cx="1898853" cy="584775"/>
          </a:xfrm>
          <a:prstGeom prst="rect">
            <a:avLst/>
          </a:prstGeom>
        </p:spPr>
        <p:txBody>
          <a:bodyPr wrap="none">
            <a:spAutoFit/>
          </a:bodyPr>
          <a:lstStyle/>
          <a:p>
            <a:r>
              <a:rPr lang="en-US" sz="3200" b="1" dirty="0">
                <a:solidFill>
                  <a:srgbClr val="FF0000"/>
                </a:solidFill>
                <a:latin typeface="Times New Roman" pitchFamily="18" charset="0"/>
                <a:cs typeface="Times New Roman" pitchFamily="18" charset="0"/>
              </a:rPr>
              <a:t>Green tea</a:t>
            </a:r>
          </a:p>
        </p:txBody>
      </p:sp>
    </p:spTree>
    <p:extLst>
      <p:ext uri="{BB962C8B-B14F-4D97-AF65-F5344CB8AC3E}">
        <p14:creationId xmlns="" xmlns:p14="http://schemas.microsoft.com/office/powerpoint/2010/main" val="153968069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907457" y="811154"/>
            <a:ext cx="9438830" cy="5632311"/>
          </a:xfrm>
          <a:prstGeom prst="rect">
            <a:avLst/>
          </a:prstGeom>
        </p:spPr>
        <p:txBody>
          <a:bodyPr wrap="square">
            <a:spAutoFit/>
          </a:bodyPr>
          <a:lstStyle/>
          <a:p>
            <a:pPr algn="just"/>
            <a:r>
              <a:rPr lang="en-US" sz="2400" dirty="0">
                <a:latin typeface="Times New Roman" pitchFamily="18" charset="0"/>
                <a:cs typeface="Times New Roman" pitchFamily="18" charset="0"/>
              </a:rPr>
              <a:t>CLA is a collective term used to describe a mixture of positional and geometric </a:t>
            </a:r>
            <a:r>
              <a:rPr lang="en-US" sz="2400" dirty="0" err="1">
                <a:latin typeface="Times New Roman" pitchFamily="18" charset="0"/>
                <a:cs typeface="Times New Roman" pitchFamily="18" charset="0"/>
              </a:rPr>
              <a:t>dienoic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linoleic</a:t>
            </a:r>
            <a:r>
              <a:rPr lang="en-US" sz="2400" dirty="0">
                <a:latin typeface="Times New Roman" pitchFamily="18" charset="0"/>
                <a:cs typeface="Times New Roman" pitchFamily="18" charset="0"/>
              </a:rPr>
              <a:t> acid isomers with conjugated double bonds. </a:t>
            </a:r>
          </a:p>
          <a:p>
            <a:pPr algn="just"/>
            <a:endParaRPr lang="en-US" sz="2400" dirty="0">
              <a:latin typeface="Times New Roman" pitchFamily="18" charset="0"/>
              <a:cs typeface="Times New Roman" pitchFamily="18" charset="0"/>
            </a:endParaRPr>
          </a:p>
          <a:p>
            <a:pPr algn="just"/>
            <a:r>
              <a:rPr lang="en-US" sz="2400" dirty="0">
                <a:latin typeface="Times New Roman" pitchFamily="18" charset="0"/>
                <a:cs typeface="Times New Roman" pitchFamily="18" charset="0"/>
              </a:rPr>
              <a:t>In dietary supplements, various combinations of the different isomers are found. </a:t>
            </a:r>
          </a:p>
          <a:p>
            <a:pPr algn="just"/>
            <a:endParaRPr lang="en-US" sz="2400" dirty="0">
              <a:latin typeface="Times New Roman" pitchFamily="18" charset="0"/>
              <a:cs typeface="Times New Roman" pitchFamily="18" charset="0"/>
            </a:endParaRPr>
          </a:p>
          <a:p>
            <a:pPr algn="just"/>
            <a:r>
              <a:rPr lang="en-US" sz="2400" dirty="0">
                <a:latin typeface="Times New Roman" pitchFamily="18" charset="0"/>
                <a:cs typeface="Times New Roman" pitchFamily="18" charset="0"/>
              </a:rPr>
              <a:t>CLA isomers can be obtained from normal dietary components such as dairy and meat products.</a:t>
            </a:r>
          </a:p>
          <a:p>
            <a:pPr algn="just"/>
            <a:endParaRPr lang="en-US" sz="2400" dirty="0">
              <a:latin typeface="Times New Roman" pitchFamily="18" charset="0"/>
              <a:cs typeface="Times New Roman" pitchFamily="18" charset="0"/>
            </a:endParaRPr>
          </a:p>
          <a:p>
            <a:pPr algn="just"/>
            <a:r>
              <a:rPr lang="en-US" sz="2400" dirty="0">
                <a:latin typeface="Times New Roman" pitchFamily="18" charset="0"/>
                <a:cs typeface="Times New Roman" pitchFamily="18" charset="0"/>
              </a:rPr>
              <a:t>CLA reduced body weight or promoted repartitioning of body fat in humans.</a:t>
            </a:r>
          </a:p>
          <a:p>
            <a:pPr algn="just"/>
            <a:endParaRPr lang="en-US" sz="2400" dirty="0">
              <a:latin typeface="Times New Roman" pitchFamily="18" charset="0"/>
              <a:cs typeface="Times New Roman" pitchFamily="18" charset="0"/>
            </a:endParaRPr>
          </a:p>
          <a:p>
            <a:pPr algn="just"/>
            <a:r>
              <a:rPr lang="en-US" sz="2400" dirty="0">
                <a:latin typeface="Times New Roman" pitchFamily="18" charset="0"/>
                <a:cs typeface="Times New Roman" pitchFamily="18" charset="0"/>
              </a:rPr>
              <a:t>It only reviewed trials that had lasted for longer than four weeks, and concluded that the CLA isomer </a:t>
            </a:r>
            <a:r>
              <a:rPr lang="en-US" sz="2400" i="1" dirty="0">
                <a:latin typeface="Times New Roman" pitchFamily="18" charset="0"/>
                <a:cs typeface="Times New Roman" pitchFamily="18" charset="0"/>
              </a:rPr>
              <a:t>trans-10, cis-12 </a:t>
            </a:r>
            <a:r>
              <a:rPr lang="en-US" sz="2400" dirty="0">
                <a:latin typeface="Times New Roman" pitchFamily="18" charset="0"/>
                <a:cs typeface="Times New Roman" pitchFamily="18" charset="0"/>
              </a:rPr>
              <a:t>may produce liver hypertrophy and insulin resistance. </a:t>
            </a:r>
          </a:p>
        </p:txBody>
      </p:sp>
      <p:sp>
        <p:nvSpPr>
          <p:cNvPr id="3" name="Rectangle 2"/>
          <p:cNvSpPr/>
          <p:nvPr/>
        </p:nvSpPr>
        <p:spPr>
          <a:xfrm>
            <a:off x="4044626" y="69278"/>
            <a:ext cx="4423006" cy="584775"/>
          </a:xfrm>
          <a:prstGeom prst="rect">
            <a:avLst/>
          </a:prstGeom>
        </p:spPr>
        <p:txBody>
          <a:bodyPr wrap="none">
            <a:spAutoFit/>
          </a:bodyPr>
          <a:lstStyle/>
          <a:p>
            <a:pPr algn="just"/>
            <a:r>
              <a:rPr lang="en-US" sz="3200" b="1" dirty="0">
                <a:solidFill>
                  <a:srgbClr val="FF0000"/>
                </a:solidFill>
                <a:latin typeface="Times New Roman" pitchFamily="18" charset="0"/>
                <a:cs typeface="Times New Roman" pitchFamily="18" charset="0"/>
              </a:rPr>
              <a:t>Conjugated </a:t>
            </a:r>
            <a:r>
              <a:rPr lang="en-US" sz="3200" b="1" dirty="0" err="1">
                <a:solidFill>
                  <a:srgbClr val="FF0000"/>
                </a:solidFill>
                <a:latin typeface="Times New Roman" pitchFamily="18" charset="0"/>
                <a:cs typeface="Times New Roman" pitchFamily="18" charset="0"/>
              </a:rPr>
              <a:t>linoleic</a:t>
            </a:r>
            <a:r>
              <a:rPr lang="en-US" sz="3200" b="1" dirty="0">
                <a:solidFill>
                  <a:srgbClr val="FF0000"/>
                </a:solidFill>
                <a:latin typeface="Times New Roman" pitchFamily="18" charset="0"/>
                <a:cs typeface="Times New Roman" pitchFamily="18" charset="0"/>
              </a:rPr>
              <a:t> acid</a:t>
            </a:r>
          </a:p>
        </p:txBody>
      </p:sp>
    </p:spTree>
    <p:extLst>
      <p:ext uri="{BB962C8B-B14F-4D97-AF65-F5344CB8AC3E}">
        <p14:creationId xmlns="" xmlns:p14="http://schemas.microsoft.com/office/powerpoint/2010/main" val="202086433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a:xfrm>
            <a:off x="1981200" y="171402"/>
            <a:ext cx="8229600" cy="816740"/>
          </a:xfrm>
        </p:spPr>
        <p:txBody>
          <a:bodyPr>
            <a:normAutofit/>
          </a:bodyPr>
          <a:lstStyle/>
          <a:p>
            <a:pPr eaLnBrk="1" hangingPunct="1"/>
            <a:r>
              <a:rPr lang="en-US" sz="3200" b="1" dirty="0">
                <a:solidFill>
                  <a:srgbClr val="FF0000"/>
                </a:solidFill>
                <a:latin typeface="Times New Roman" pitchFamily="18" charset="0"/>
                <a:cs typeface="Times New Roman" pitchFamily="18" charset="0"/>
              </a:rPr>
              <a:t>Diabetes</a:t>
            </a:r>
          </a:p>
        </p:txBody>
      </p:sp>
      <p:sp>
        <p:nvSpPr>
          <p:cNvPr id="24579" name="Content Placeholder 2"/>
          <p:cNvSpPr>
            <a:spLocks noGrp="1"/>
          </p:cNvSpPr>
          <p:nvPr>
            <p:ph idx="1"/>
          </p:nvPr>
        </p:nvSpPr>
        <p:spPr>
          <a:xfrm>
            <a:off x="1981200" y="914718"/>
            <a:ext cx="8229600" cy="5181282"/>
          </a:xfrm>
        </p:spPr>
        <p:txBody>
          <a:bodyPr>
            <a:noAutofit/>
          </a:bodyPr>
          <a:lstStyle/>
          <a:p>
            <a:pPr eaLnBrk="1" hangingPunct="1">
              <a:lnSpc>
                <a:spcPct val="90000"/>
              </a:lnSpc>
              <a:buFont typeface="Wingdings" pitchFamily="2" charset="2"/>
              <a:buChar char="q"/>
            </a:pPr>
            <a:r>
              <a:rPr lang="en-US" sz="2600" dirty="0">
                <a:latin typeface="Times New Roman" pitchFamily="18" charset="0"/>
                <a:cs typeface="Times New Roman" pitchFamily="18" charset="0"/>
              </a:rPr>
              <a:t>Characterized by increased blood glucose (sugar) levels Due to</a:t>
            </a:r>
          </a:p>
          <a:p>
            <a:pPr marL="971550" lvl="1" indent="-514350">
              <a:lnSpc>
                <a:spcPct val="150000"/>
              </a:lnSpc>
              <a:buFont typeface="Trebuchet MS" pitchFamily="34" charset="0"/>
              <a:buAutoNum type="arabicPeriod"/>
            </a:pPr>
            <a:r>
              <a:rPr lang="en-US" sz="2600" dirty="0">
                <a:latin typeface="Times New Roman" pitchFamily="18" charset="0"/>
                <a:cs typeface="Times New Roman" pitchFamily="18" charset="0"/>
              </a:rPr>
              <a:t>a lack of insulin (a hormone), which controls blood glucose levels</a:t>
            </a:r>
          </a:p>
          <a:p>
            <a:pPr lvl="2" eaLnBrk="1" hangingPunct="1">
              <a:lnSpc>
                <a:spcPct val="150000"/>
              </a:lnSpc>
              <a:buFont typeface="Arial" pitchFamily="34" charset="0"/>
              <a:buNone/>
            </a:pPr>
            <a:r>
              <a:rPr lang="en-US" sz="2600" i="1" dirty="0" err="1">
                <a:latin typeface="Times New Roman" pitchFamily="18" charset="0"/>
                <a:cs typeface="Times New Roman" pitchFamily="18" charset="0"/>
              </a:rPr>
              <a:t>And/Or</a:t>
            </a:r>
            <a:r>
              <a:rPr lang="en-US" sz="2600" i="1" dirty="0">
                <a:latin typeface="Times New Roman" pitchFamily="18" charset="0"/>
                <a:cs typeface="Times New Roman" pitchFamily="18" charset="0"/>
              </a:rPr>
              <a:t> </a:t>
            </a:r>
          </a:p>
          <a:p>
            <a:pPr marL="971550" lvl="1" indent="-514350">
              <a:lnSpc>
                <a:spcPct val="150000"/>
              </a:lnSpc>
              <a:buFont typeface="Trebuchet MS" pitchFamily="34" charset="0"/>
              <a:buAutoNum type="arabicPeriod"/>
            </a:pPr>
            <a:r>
              <a:rPr lang="en-US" sz="2600" dirty="0">
                <a:latin typeface="Times New Roman" pitchFamily="18" charset="0"/>
                <a:cs typeface="Times New Roman" pitchFamily="18" charset="0"/>
              </a:rPr>
              <a:t>an inability of the body’s tissues to respond properly to insulin (a state called insulin resistance)</a:t>
            </a:r>
          </a:p>
          <a:p>
            <a:pPr eaLnBrk="1" hangingPunct="1">
              <a:lnSpc>
                <a:spcPct val="90000"/>
              </a:lnSpc>
              <a:buFont typeface="Wingdings" pitchFamily="2" charset="2"/>
              <a:buChar char="q"/>
            </a:pPr>
            <a:r>
              <a:rPr lang="en-US" sz="2600" dirty="0">
                <a:latin typeface="Times New Roman" pitchFamily="18" charset="0"/>
                <a:cs typeface="Times New Roman" pitchFamily="18" charset="0"/>
              </a:rPr>
              <a:t>The most common type of diabetes is type 2</a:t>
            </a:r>
          </a:p>
          <a:p>
            <a:pPr eaLnBrk="1" hangingPunct="1">
              <a:lnSpc>
                <a:spcPct val="90000"/>
              </a:lnSpc>
              <a:buFont typeface="Wingdings" pitchFamily="2" charset="2"/>
              <a:buChar char="q"/>
            </a:pPr>
            <a:r>
              <a:rPr lang="en-US" sz="2600" dirty="0">
                <a:latin typeface="Times New Roman" pitchFamily="18" charset="0"/>
                <a:cs typeface="Times New Roman" pitchFamily="18" charset="0"/>
              </a:rPr>
              <a:t>Diabetes can benefit from good nutrition</a:t>
            </a:r>
          </a:p>
          <a:p>
            <a:pPr eaLnBrk="1" hangingPunct="1">
              <a:lnSpc>
                <a:spcPct val="90000"/>
              </a:lnSpc>
            </a:pPr>
            <a:endParaRPr lang="en-US" sz="2600" dirty="0">
              <a:latin typeface="Times New Roman" pitchFamily="18" charset="0"/>
              <a:cs typeface="Times New Roman" pitchFamily="18" charset="0"/>
            </a:endParaRPr>
          </a:p>
        </p:txBody>
      </p:sp>
    </p:spTree>
    <p:extLst>
      <p:ext uri="{BB962C8B-B14F-4D97-AF65-F5344CB8AC3E}">
        <p14:creationId xmlns="" xmlns:p14="http://schemas.microsoft.com/office/powerpoint/2010/main" val="202033792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a:xfrm>
            <a:off x="1981200" y="48009"/>
            <a:ext cx="8229600" cy="665469"/>
          </a:xfrm>
        </p:spPr>
        <p:txBody>
          <a:bodyPr>
            <a:normAutofit/>
          </a:bodyPr>
          <a:lstStyle/>
          <a:p>
            <a:pPr eaLnBrk="1" hangingPunct="1"/>
            <a:r>
              <a:rPr lang="en-US" sz="3200" b="1" dirty="0">
                <a:solidFill>
                  <a:srgbClr val="FF0000"/>
                </a:solidFill>
                <a:latin typeface="Times New Roman" pitchFamily="18" charset="0"/>
                <a:cs typeface="Times New Roman" pitchFamily="18" charset="0"/>
              </a:rPr>
              <a:t>Types of Diabetes</a:t>
            </a:r>
          </a:p>
        </p:txBody>
      </p:sp>
      <p:sp>
        <p:nvSpPr>
          <p:cNvPr id="25603" name="Content Placeholder 2"/>
          <p:cNvSpPr>
            <a:spLocks noGrp="1"/>
          </p:cNvSpPr>
          <p:nvPr>
            <p:ph idx="1"/>
          </p:nvPr>
        </p:nvSpPr>
        <p:spPr>
          <a:xfrm>
            <a:off x="1480458" y="869586"/>
            <a:ext cx="8686800" cy="5110300"/>
          </a:xfrm>
        </p:spPr>
        <p:txBody>
          <a:bodyPr>
            <a:noAutofit/>
          </a:bodyPr>
          <a:lstStyle/>
          <a:p>
            <a:pPr lvl="1" algn="just" eaLnBrk="1" hangingPunct="1">
              <a:buFont typeface="Wingdings" pitchFamily="2" charset="2"/>
              <a:buChar char="q"/>
            </a:pPr>
            <a:r>
              <a:rPr lang="en-US" sz="2600" b="1" dirty="0">
                <a:latin typeface="Times New Roman" pitchFamily="18" charset="0"/>
                <a:cs typeface="Times New Roman" pitchFamily="18" charset="0"/>
              </a:rPr>
              <a:t> Type 1 diabetes</a:t>
            </a:r>
          </a:p>
          <a:p>
            <a:pPr lvl="2" algn="just" eaLnBrk="1" hangingPunct="1"/>
            <a:r>
              <a:rPr lang="en-US" sz="2600" dirty="0">
                <a:latin typeface="Times New Roman" pitchFamily="18" charset="0"/>
                <a:cs typeface="Times New Roman" pitchFamily="18" charset="0"/>
              </a:rPr>
              <a:t>an autoimmune condition resulting in the need for lifelong insulin therapy</a:t>
            </a:r>
          </a:p>
          <a:p>
            <a:pPr lvl="1" algn="just" eaLnBrk="1" hangingPunct="1">
              <a:buFont typeface="Wingdings" pitchFamily="2" charset="2"/>
              <a:buChar char="q"/>
            </a:pPr>
            <a:r>
              <a:rPr lang="en-US" sz="2600" b="1" dirty="0">
                <a:latin typeface="Times New Roman" pitchFamily="18" charset="0"/>
                <a:cs typeface="Times New Roman" pitchFamily="18" charset="0"/>
              </a:rPr>
              <a:t> Type 2 diabetes</a:t>
            </a:r>
          </a:p>
          <a:p>
            <a:pPr lvl="2" algn="just" eaLnBrk="1" hangingPunct="1"/>
            <a:r>
              <a:rPr lang="en-US" sz="2600" dirty="0">
                <a:latin typeface="Times New Roman" pitchFamily="18" charset="0"/>
                <a:cs typeface="Times New Roman" pitchFamily="18" charset="0"/>
              </a:rPr>
              <a:t>Progressive disease related to insulin resistance</a:t>
            </a:r>
          </a:p>
          <a:p>
            <a:pPr lvl="2" algn="just" eaLnBrk="1" hangingPunct="1"/>
            <a:r>
              <a:rPr lang="en-US" sz="2600" dirty="0">
                <a:latin typeface="Times New Roman" pitchFamily="18" charset="0"/>
                <a:cs typeface="Times New Roman" pitchFamily="18" charset="0"/>
              </a:rPr>
              <a:t>May be managed with just diet and exercise, or may require oral medication and/or insulin injections</a:t>
            </a:r>
          </a:p>
          <a:p>
            <a:pPr lvl="2" algn="just" eaLnBrk="1" hangingPunct="1"/>
            <a:r>
              <a:rPr lang="en-US" sz="2600" dirty="0">
                <a:latin typeface="Times New Roman" pitchFamily="18" charset="0"/>
                <a:cs typeface="Times New Roman" pitchFamily="18" charset="0"/>
              </a:rPr>
              <a:t>Most commonly seen in overweight/obese people, but can also develop in normal weight people</a:t>
            </a:r>
          </a:p>
          <a:p>
            <a:pPr lvl="1" algn="just" eaLnBrk="1" hangingPunct="1">
              <a:buFont typeface="Wingdings" pitchFamily="2" charset="2"/>
              <a:buChar char="q"/>
            </a:pPr>
            <a:r>
              <a:rPr lang="en-US" sz="2600" b="1" dirty="0">
                <a:latin typeface="Times New Roman" pitchFamily="18" charset="0"/>
                <a:cs typeface="Times New Roman" pitchFamily="18" charset="0"/>
              </a:rPr>
              <a:t> Gestational Diabetes</a:t>
            </a:r>
          </a:p>
          <a:p>
            <a:pPr lvl="2" algn="just" eaLnBrk="1" hangingPunct="1"/>
            <a:r>
              <a:rPr lang="en-US" sz="2600" dirty="0">
                <a:latin typeface="Times New Roman" pitchFamily="18" charset="0"/>
                <a:cs typeface="Times New Roman" pitchFamily="18" charset="0"/>
              </a:rPr>
              <a:t>Diabetes that develops during pregnancy</a:t>
            </a:r>
          </a:p>
          <a:p>
            <a:pPr algn="just" eaLnBrk="1" hangingPunct="1"/>
            <a:endParaRPr lang="en-US" sz="2600" dirty="0">
              <a:latin typeface="Times New Roman" pitchFamily="18" charset="0"/>
              <a:cs typeface="Times New Roman" pitchFamily="18" charset="0"/>
            </a:endParaRPr>
          </a:p>
        </p:txBody>
      </p:sp>
    </p:spTree>
    <p:extLst>
      <p:ext uri="{BB962C8B-B14F-4D97-AF65-F5344CB8AC3E}">
        <p14:creationId xmlns="" xmlns:p14="http://schemas.microsoft.com/office/powerpoint/2010/main" val="125167837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a:xfrm>
            <a:off x="1981200" y="71443"/>
            <a:ext cx="8229600" cy="433285"/>
          </a:xfrm>
        </p:spPr>
        <p:txBody>
          <a:bodyPr>
            <a:noAutofit/>
          </a:bodyPr>
          <a:lstStyle/>
          <a:p>
            <a:pPr eaLnBrk="1" hangingPunct="1"/>
            <a:r>
              <a:rPr lang="en-US" sz="3200" b="1" dirty="0">
                <a:solidFill>
                  <a:srgbClr val="FF0000"/>
                </a:solidFill>
                <a:latin typeface="Times New Roman" pitchFamily="18" charset="0"/>
                <a:cs typeface="Times New Roman" pitchFamily="18" charset="0"/>
              </a:rPr>
              <a:t>Nutrition for Diabetes</a:t>
            </a:r>
          </a:p>
        </p:txBody>
      </p:sp>
      <p:sp>
        <p:nvSpPr>
          <p:cNvPr id="26627" name="Content Placeholder 2"/>
          <p:cNvSpPr>
            <a:spLocks noGrp="1"/>
          </p:cNvSpPr>
          <p:nvPr>
            <p:ph idx="1"/>
          </p:nvPr>
        </p:nvSpPr>
        <p:spPr>
          <a:xfrm>
            <a:off x="1789471" y="528276"/>
            <a:ext cx="8672052" cy="5405062"/>
          </a:xfrm>
        </p:spPr>
        <p:txBody>
          <a:bodyPr>
            <a:noAutofit/>
          </a:bodyPr>
          <a:lstStyle/>
          <a:p>
            <a:pPr eaLnBrk="1" hangingPunct="1">
              <a:lnSpc>
                <a:spcPct val="150000"/>
              </a:lnSpc>
              <a:buFont typeface="Wingdings" pitchFamily="2" charset="2"/>
              <a:buChar char="q"/>
            </a:pPr>
            <a:r>
              <a:rPr lang="en-US" sz="2600" dirty="0">
                <a:latin typeface="Times New Roman" pitchFamily="18" charset="0"/>
                <a:cs typeface="Times New Roman" pitchFamily="18" charset="0"/>
              </a:rPr>
              <a:t> Goal of nutrition therapy</a:t>
            </a:r>
          </a:p>
          <a:p>
            <a:pPr lvl="1" eaLnBrk="1" hangingPunct="1"/>
            <a:r>
              <a:rPr lang="en-US" sz="2600" dirty="0">
                <a:latin typeface="Times New Roman" pitchFamily="18" charset="0"/>
                <a:cs typeface="Times New Roman" pitchFamily="18" charset="0"/>
              </a:rPr>
              <a:t>To help people with diabetes learn how to make healthy food choices, which will optimize </a:t>
            </a:r>
            <a:r>
              <a:rPr lang="en-US" sz="2600" dirty="0" err="1">
                <a:latin typeface="Times New Roman" pitchFamily="18" charset="0"/>
                <a:cs typeface="Times New Roman" pitchFamily="18" charset="0"/>
              </a:rPr>
              <a:t>glycemic</a:t>
            </a:r>
            <a:r>
              <a:rPr lang="en-US" sz="2600" dirty="0">
                <a:latin typeface="Times New Roman" pitchFamily="18" charset="0"/>
                <a:cs typeface="Times New Roman" pitchFamily="18" charset="0"/>
              </a:rPr>
              <a:t> control and prevent complications</a:t>
            </a:r>
          </a:p>
          <a:p>
            <a:pPr lvl="1" eaLnBrk="1" hangingPunct="1"/>
            <a:r>
              <a:rPr lang="en-US" sz="2600" dirty="0">
                <a:latin typeface="Times New Roman" pitchFamily="18" charset="0"/>
                <a:cs typeface="Times New Roman" pitchFamily="18" charset="0"/>
              </a:rPr>
              <a:t>A healthy, well-balanced diet</a:t>
            </a:r>
          </a:p>
          <a:p>
            <a:pPr lvl="1" eaLnBrk="1" hangingPunct="1"/>
            <a:r>
              <a:rPr lang="en-US" sz="2600" dirty="0">
                <a:latin typeface="Times New Roman" pitchFamily="18" charset="0"/>
                <a:cs typeface="Times New Roman" pitchFamily="18" charset="0"/>
              </a:rPr>
              <a:t>There is no one “diabetic diet”</a:t>
            </a:r>
          </a:p>
          <a:p>
            <a:pPr lvl="2">
              <a:spcBef>
                <a:spcPts val="0"/>
              </a:spcBef>
            </a:pPr>
            <a:r>
              <a:rPr lang="en-US" sz="2600" dirty="0">
                <a:latin typeface="Times New Roman" pitchFamily="18" charset="0"/>
                <a:cs typeface="Times New Roman" pitchFamily="18" charset="0"/>
              </a:rPr>
              <a:t>Healthy eating for diabetes includes whole grain cereals, lean protein foods, fruits, generous portions of non-starchy vegetables</a:t>
            </a:r>
          </a:p>
          <a:p>
            <a:pPr lvl="2">
              <a:spcBef>
                <a:spcPts val="0"/>
              </a:spcBef>
            </a:pPr>
            <a:r>
              <a:rPr lang="en-US" sz="2600" dirty="0">
                <a:latin typeface="Times New Roman" pitchFamily="18" charset="0"/>
                <a:cs typeface="Times New Roman" pitchFamily="18" charset="0"/>
              </a:rPr>
              <a:t>Ideally, a person with diabetes receives an individualized meal plan from a nutritionist or dietitian</a:t>
            </a:r>
          </a:p>
          <a:p>
            <a:pPr eaLnBrk="1" hangingPunct="1">
              <a:lnSpc>
                <a:spcPct val="90000"/>
              </a:lnSpc>
            </a:pPr>
            <a:endParaRPr lang="en-US" sz="2600" dirty="0">
              <a:latin typeface="Times New Roman" pitchFamily="18" charset="0"/>
              <a:cs typeface="Times New Roman" pitchFamily="18" charset="0"/>
            </a:endParaRPr>
          </a:p>
        </p:txBody>
      </p:sp>
    </p:spTree>
    <p:extLst>
      <p:ext uri="{BB962C8B-B14F-4D97-AF65-F5344CB8AC3E}">
        <p14:creationId xmlns="" xmlns:p14="http://schemas.microsoft.com/office/powerpoint/2010/main" val="109348883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17132" y="1072560"/>
            <a:ext cx="8155900" cy="2492990"/>
          </a:xfrm>
          <a:prstGeom prst="rect">
            <a:avLst/>
          </a:prstGeom>
        </p:spPr>
        <p:txBody>
          <a:bodyPr wrap="square">
            <a:spAutoFit/>
          </a:bodyPr>
          <a:lstStyle/>
          <a:p>
            <a:pPr algn="just">
              <a:lnSpc>
                <a:spcPct val="150000"/>
              </a:lnSpc>
            </a:pPr>
            <a:r>
              <a:rPr lang="en-US" sz="2600" dirty="0">
                <a:latin typeface="Times New Roman" pitchFamily="18" charset="0"/>
                <a:cs typeface="Times New Roman" pitchFamily="18" charset="0"/>
              </a:rPr>
              <a:t>The current approach to diabetic management is through a combination of dietary choices and supplements. A new trend in the treatment of diabetes is marketed in the form of </a:t>
            </a:r>
            <a:r>
              <a:rPr lang="en-US" sz="2600" dirty="0" err="1">
                <a:latin typeface="Times New Roman" pitchFamily="18" charset="0"/>
                <a:cs typeface="Times New Roman" pitchFamily="18" charset="0"/>
              </a:rPr>
              <a:t>nutraceuticals</a:t>
            </a:r>
            <a:endParaRPr lang="en-US" sz="2600" dirty="0">
              <a:latin typeface="Times New Roman" pitchFamily="18" charset="0"/>
              <a:cs typeface="Times New Roman" pitchFamily="18" charset="0"/>
            </a:endParaRPr>
          </a:p>
        </p:txBody>
      </p:sp>
      <p:sp>
        <p:nvSpPr>
          <p:cNvPr id="3" name="Rectangle 2"/>
          <p:cNvSpPr/>
          <p:nvPr/>
        </p:nvSpPr>
        <p:spPr>
          <a:xfrm>
            <a:off x="2217133" y="3657580"/>
            <a:ext cx="7919925" cy="2492990"/>
          </a:xfrm>
          <a:prstGeom prst="rect">
            <a:avLst/>
          </a:prstGeom>
        </p:spPr>
        <p:txBody>
          <a:bodyPr wrap="square">
            <a:spAutoFit/>
          </a:bodyPr>
          <a:lstStyle/>
          <a:p>
            <a:pPr algn="just">
              <a:lnSpc>
                <a:spcPct val="150000"/>
              </a:lnSpc>
            </a:pPr>
            <a:r>
              <a:rPr lang="en-US" sz="2600" b="1" dirty="0" err="1">
                <a:latin typeface="Times New Roman" pitchFamily="18" charset="0"/>
                <a:cs typeface="Times New Roman" pitchFamily="18" charset="0"/>
              </a:rPr>
              <a:t>Nutraceutical</a:t>
            </a:r>
            <a:r>
              <a:rPr lang="en-US" sz="2600" b="1" dirty="0">
                <a:latin typeface="Times New Roman" pitchFamily="18" charset="0"/>
                <a:cs typeface="Times New Roman" pitchFamily="18" charset="0"/>
              </a:rPr>
              <a:t> Vitamins, Minerals, and Enzymes</a:t>
            </a:r>
          </a:p>
          <a:p>
            <a:pPr algn="just">
              <a:lnSpc>
                <a:spcPct val="150000"/>
              </a:lnSpc>
            </a:pPr>
            <a:r>
              <a:rPr lang="en-US" sz="2600" dirty="0">
                <a:latin typeface="Times New Roman" pitchFamily="18" charset="0"/>
                <a:cs typeface="Times New Roman" pitchFamily="18" charset="0"/>
              </a:rPr>
              <a:t>• ALA and its reduced derivative, </a:t>
            </a:r>
            <a:r>
              <a:rPr lang="en-US" sz="2600" dirty="0" err="1">
                <a:latin typeface="Times New Roman" pitchFamily="18" charset="0"/>
                <a:cs typeface="Times New Roman" pitchFamily="18" charset="0"/>
              </a:rPr>
              <a:t>dihydrolipoic</a:t>
            </a:r>
            <a:r>
              <a:rPr lang="en-US" sz="2600" dirty="0">
                <a:latin typeface="Times New Roman" pitchFamily="18" charset="0"/>
                <a:cs typeface="Times New Roman" pitchFamily="18" charset="0"/>
              </a:rPr>
              <a:t> acid, improve insulin sensitivity, glucose tolerance in type II DM, and diabetic neuropathy. </a:t>
            </a:r>
          </a:p>
        </p:txBody>
      </p:sp>
      <p:sp>
        <p:nvSpPr>
          <p:cNvPr id="4" name="Title 1"/>
          <p:cNvSpPr txBox="1">
            <a:spLocks/>
          </p:cNvSpPr>
          <p:nvPr/>
        </p:nvSpPr>
        <p:spPr>
          <a:xfrm>
            <a:off x="1981200" y="68166"/>
            <a:ext cx="8229600" cy="684002"/>
          </a:xfrm>
          <a:prstGeom prst="rect">
            <a:avLst/>
          </a:prstGeom>
        </p:spPr>
        <p:txBody>
          <a:bodyPr>
            <a:noAutofit/>
          </a:bodyPr>
          <a:lstStyle/>
          <a:p>
            <a:pPr algn="ctr" defTabSz="914400">
              <a:spcBef>
                <a:spcPct val="0"/>
              </a:spcBef>
              <a:defRPr/>
            </a:pPr>
            <a:r>
              <a:rPr lang="en-US" sz="3200" b="1" dirty="0">
                <a:solidFill>
                  <a:srgbClr val="FF0000"/>
                </a:solidFill>
                <a:latin typeface="Times New Roman" pitchFamily="18" charset="0"/>
                <a:ea typeface="+mj-ea"/>
                <a:cs typeface="Times New Roman" pitchFamily="18" charset="0"/>
              </a:rPr>
              <a:t>Nutrition for Diabetes</a:t>
            </a:r>
          </a:p>
        </p:txBody>
      </p:sp>
    </p:spTree>
    <p:extLst>
      <p:ext uri="{BB962C8B-B14F-4D97-AF65-F5344CB8AC3E}">
        <p14:creationId xmlns="" xmlns:p14="http://schemas.microsoft.com/office/powerpoint/2010/main" val="255715609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99533" y="584742"/>
            <a:ext cx="10055845" cy="6555641"/>
          </a:xfrm>
          <a:prstGeom prst="rect">
            <a:avLst/>
          </a:prstGeom>
        </p:spPr>
        <p:txBody>
          <a:bodyPr wrap="square">
            <a:spAutoFit/>
          </a:bodyPr>
          <a:lstStyle/>
          <a:p>
            <a:pPr algn="just">
              <a:lnSpc>
                <a:spcPct val="150000"/>
              </a:lnSpc>
              <a:buFont typeface="Arial" pitchFamily="34" charset="0"/>
              <a:buChar char="•"/>
            </a:pPr>
            <a:r>
              <a:rPr lang="en-US" sz="2800" dirty="0">
                <a:latin typeface="Times New Roman" pitchFamily="18" charset="0"/>
                <a:cs typeface="Times New Roman" pitchFamily="18" charset="0"/>
              </a:rPr>
              <a:t>Biotin increases </a:t>
            </a:r>
            <a:r>
              <a:rPr lang="en-US" sz="2800" dirty="0" err="1">
                <a:latin typeface="Times New Roman" pitchFamily="18" charset="0"/>
                <a:cs typeface="Times New Roman" pitchFamily="18" charset="0"/>
              </a:rPr>
              <a:t>glucokinase</a:t>
            </a:r>
            <a:r>
              <a:rPr lang="en-US" sz="2800" dirty="0">
                <a:latin typeface="Times New Roman" pitchFamily="18" charset="0"/>
                <a:cs typeface="Times New Roman" pitchFamily="18" charset="0"/>
              </a:rPr>
              <a:t> activity, thereby improving glucose tolerance and insulin sensitivity. </a:t>
            </a:r>
          </a:p>
          <a:p>
            <a:pPr algn="just">
              <a:lnSpc>
                <a:spcPct val="150000"/>
              </a:lnSpc>
            </a:pP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Carnitine</a:t>
            </a:r>
            <a:r>
              <a:rPr lang="en-US" sz="2800" dirty="0">
                <a:latin typeface="Times New Roman" pitchFamily="18" charset="0"/>
                <a:cs typeface="Times New Roman" pitchFamily="18" charset="0"/>
              </a:rPr>
              <a:t> improves glucose metabolism and disposal. The recommended dose is 1–2 g twice daily.</a:t>
            </a:r>
          </a:p>
          <a:p>
            <a:pPr algn="just"/>
            <a:endParaRPr lang="en-US" sz="2800" dirty="0">
              <a:latin typeface="Times New Roman" pitchFamily="18" charset="0"/>
              <a:cs typeface="Times New Roman" pitchFamily="18" charset="0"/>
            </a:endParaRPr>
          </a:p>
          <a:p>
            <a:pPr algn="just"/>
            <a:r>
              <a:rPr lang="en-US" sz="2800" dirty="0">
                <a:latin typeface="Times New Roman" pitchFamily="18" charset="0"/>
                <a:cs typeface="Times New Roman" pitchFamily="18" charset="0"/>
              </a:rPr>
              <a:t>• Chromium is an essential micronutrient acting as a cofactor in numerous insulin regulatory steps. It reduces fasting glucose, and insulin resistance. The recommended dose is 8 mcg/kg/day</a:t>
            </a:r>
          </a:p>
          <a:p>
            <a:pPr algn="just"/>
            <a:endParaRPr lang="en-US" sz="2800" dirty="0">
              <a:latin typeface="Times New Roman" pitchFamily="18" charset="0"/>
              <a:cs typeface="Times New Roman" pitchFamily="18" charset="0"/>
            </a:endParaRPr>
          </a:p>
          <a:p>
            <a:pPr algn="just"/>
            <a:r>
              <a:rPr lang="en-US" sz="2800" dirty="0">
                <a:latin typeface="Times New Roman" pitchFamily="18" charset="0"/>
                <a:cs typeface="Times New Roman" pitchFamily="18" charset="0"/>
              </a:rPr>
              <a:t>• Copper increases insulin sensitivity and improves glucose levels. However, excessive intake of copper may induce or produce insulin resistance.</a:t>
            </a:r>
          </a:p>
          <a:p>
            <a:pPr algn="just"/>
            <a:endParaRPr lang="en-US" sz="2800" dirty="0">
              <a:latin typeface="Times New Roman" pitchFamily="18" charset="0"/>
              <a:cs typeface="Times New Roman" pitchFamily="18" charset="0"/>
            </a:endParaRPr>
          </a:p>
        </p:txBody>
      </p:sp>
      <p:sp>
        <p:nvSpPr>
          <p:cNvPr id="3" name="Title 1"/>
          <p:cNvSpPr txBox="1">
            <a:spLocks/>
          </p:cNvSpPr>
          <p:nvPr/>
        </p:nvSpPr>
        <p:spPr>
          <a:xfrm>
            <a:off x="1981200" y="68166"/>
            <a:ext cx="8229600" cy="684002"/>
          </a:xfrm>
          <a:prstGeom prst="rect">
            <a:avLst/>
          </a:prstGeom>
        </p:spPr>
        <p:txBody>
          <a:bodyPr>
            <a:noAutofit/>
          </a:bodyPr>
          <a:lstStyle/>
          <a:p>
            <a:pPr algn="ctr" defTabSz="914400">
              <a:spcBef>
                <a:spcPct val="0"/>
              </a:spcBef>
              <a:defRPr/>
            </a:pPr>
            <a:r>
              <a:rPr lang="en-US" sz="3200" b="1" dirty="0">
                <a:solidFill>
                  <a:srgbClr val="FF0000"/>
                </a:solidFill>
                <a:latin typeface="Times New Roman" pitchFamily="18" charset="0"/>
                <a:ea typeface="+mj-ea"/>
                <a:cs typeface="Times New Roman" pitchFamily="18" charset="0"/>
              </a:rPr>
              <a:t>Nutrition for Diabetes</a:t>
            </a:r>
          </a:p>
        </p:txBody>
      </p:sp>
    </p:spTree>
    <p:extLst>
      <p:ext uri="{BB962C8B-B14F-4D97-AF65-F5344CB8AC3E}">
        <p14:creationId xmlns="" xmlns:p14="http://schemas.microsoft.com/office/powerpoint/2010/main" val="224346091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59346" y="752168"/>
            <a:ext cx="11732654" cy="6022098"/>
          </a:xfrm>
          <a:prstGeom prst="rect">
            <a:avLst/>
          </a:prstGeom>
        </p:spPr>
        <p:txBody>
          <a:bodyPr wrap="square">
            <a:spAutoFit/>
          </a:bodyPr>
          <a:lstStyle/>
          <a:p>
            <a:pPr algn="just">
              <a:lnSpc>
                <a:spcPct val="150000"/>
              </a:lnSpc>
            </a:pPr>
            <a:r>
              <a:rPr lang="en-US" sz="2600" dirty="0">
                <a:latin typeface="Times New Roman" pitchFamily="18" charset="0"/>
                <a:cs typeface="Times New Roman" pitchFamily="18" charset="0"/>
              </a:rPr>
              <a:t>• Flavonoids enhance insulin secretion, improve insulin sensitivity, and reduce serum glucose</a:t>
            </a:r>
            <a:r>
              <a:rPr lang="en-US" sz="2600" dirty="0" smtClean="0">
                <a:latin typeface="Times New Roman" pitchFamily="18" charset="0"/>
                <a:cs typeface="Times New Roman" pitchFamily="18" charset="0"/>
              </a:rPr>
              <a:t>.</a:t>
            </a:r>
            <a:endParaRPr lang="en-US" sz="2600" dirty="0">
              <a:latin typeface="Times New Roman" pitchFamily="18" charset="0"/>
              <a:cs typeface="Times New Roman" pitchFamily="18" charset="0"/>
            </a:endParaRPr>
          </a:p>
          <a:p>
            <a:pPr algn="just">
              <a:lnSpc>
                <a:spcPct val="150000"/>
              </a:lnSpc>
            </a:pPr>
            <a:r>
              <a:rPr lang="en-US" sz="2600" dirty="0">
                <a:latin typeface="Times New Roman" pitchFamily="18" charset="0"/>
                <a:cs typeface="Times New Roman" pitchFamily="18" charset="0"/>
              </a:rPr>
              <a:t>• Gamma linoleic acid improves glucose tolerance, improves insulin resistance, and protects, diabetic neuropathy. </a:t>
            </a:r>
          </a:p>
          <a:p>
            <a:pPr algn="just">
              <a:lnSpc>
                <a:spcPct val="150000"/>
              </a:lnSpc>
            </a:pPr>
            <a:r>
              <a:rPr lang="en-US" sz="2600" dirty="0">
                <a:latin typeface="Times New Roman" pitchFamily="18" charset="0"/>
                <a:cs typeface="Times New Roman" pitchFamily="18" charset="0"/>
              </a:rPr>
              <a:t>• Glutathione is the most potent intracellular antioxidant. Decreased levels results in insulin resistance, glucose intolerance, and increased oxidative stress</a:t>
            </a:r>
            <a:r>
              <a:rPr lang="en-US" sz="2600" dirty="0" smtClean="0">
                <a:latin typeface="Times New Roman" pitchFamily="18" charset="0"/>
                <a:cs typeface="Times New Roman" pitchFamily="18" charset="0"/>
              </a:rPr>
              <a:t>.</a:t>
            </a:r>
            <a:endParaRPr lang="en-US" sz="2600" dirty="0">
              <a:latin typeface="Times New Roman" pitchFamily="18" charset="0"/>
              <a:cs typeface="Times New Roman" pitchFamily="18" charset="0"/>
            </a:endParaRPr>
          </a:p>
          <a:p>
            <a:pPr algn="just">
              <a:lnSpc>
                <a:spcPct val="150000"/>
              </a:lnSpc>
              <a:buFont typeface="Arial" pitchFamily="34" charset="0"/>
              <a:buChar char="•"/>
            </a:pPr>
            <a:r>
              <a:rPr lang="en-US" sz="2600" dirty="0">
                <a:latin typeface="Times New Roman" pitchFamily="18" charset="0"/>
                <a:cs typeface="Times New Roman" pitchFamily="18" charset="0"/>
              </a:rPr>
              <a:t>  Magnesium improves insulin sensitivity and secretion. </a:t>
            </a:r>
          </a:p>
          <a:p>
            <a:pPr algn="just">
              <a:lnSpc>
                <a:spcPct val="150000"/>
              </a:lnSpc>
            </a:pPr>
            <a:r>
              <a:rPr lang="en-US" sz="2600" dirty="0">
                <a:latin typeface="Times New Roman" pitchFamily="18" charset="0"/>
                <a:cs typeface="Times New Roman" pitchFamily="18" charset="0"/>
              </a:rPr>
              <a:t>• Manganese is an important cofactor in many glycolytic enzymes; it improves insulin synthesis and insulin sensitivity and serves as “insulin</a:t>
            </a:r>
            <a:r>
              <a:rPr lang="en-US" sz="2600" dirty="0" smtClean="0">
                <a:latin typeface="Times New Roman" pitchFamily="18" charset="0"/>
                <a:cs typeface="Times New Roman" pitchFamily="18" charset="0"/>
              </a:rPr>
              <a:t>.”</a:t>
            </a:r>
            <a:endParaRPr lang="en-US" sz="2600" dirty="0">
              <a:latin typeface="Times New Roman" pitchFamily="18" charset="0"/>
              <a:cs typeface="Times New Roman" pitchFamily="18" charset="0"/>
            </a:endParaRPr>
          </a:p>
          <a:p>
            <a:pPr algn="just">
              <a:lnSpc>
                <a:spcPct val="150000"/>
              </a:lnSpc>
            </a:pPr>
            <a:r>
              <a:rPr lang="en-US" sz="2600" dirty="0">
                <a:latin typeface="Times New Roman" pitchFamily="18" charset="0"/>
                <a:cs typeface="Times New Roman" pitchFamily="18" charset="0"/>
              </a:rPr>
              <a:t>• Monounsaturated fats improve </a:t>
            </a:r>
            <a:r>
              <a:rPr lang="en-US" sz="2600" dirty="0" err="1">
                <a:latin typeface="Times New Roman" pitchFamily="18" charset="0"/>
                <a:cs typeface="Times New Roman" pitchFamily="18" charset="0"/>
              </a:rPr>
              <a:t>glycemic</a:t>
            </a:r>
            <a:r>
              <a:rPr lang="en-US" sz="2600" dirty="0">
                <a:latin typeface="Times New Roman" pitchFamily="18" charset="0"/>
                <a:cs typeface="Times New Roman" pitchFamily="18" charset="0"/>
              </a:rPr>
              <a:t> control. </a:t>
            </a:r>
          </a:p>
        </p:txBody>
      </p:sp>
      <p:sp>
        <p:nvSpPr>
          <p:cNvPr id="3" name="Title 1"/>
          <p:cNvSpPr txBox="1">
            <a:spLocks/>
          </p:cNvSpPr>
          <p:nvPr/>
        </p:nvSpPr>
        <p:spPr>
          <a:xfrm>
            <a:off x="1981200" y="68166"/>
            <a:ext cx="8229600" cy="684002"/>
          </a:xfrm>
          <a:prstGeom prst="rect">
            <a:avLst/>
          </a:prstGeom>
        </p:spPr>
        <p:txBody>
          <a:bodyPr>
            <a:noAutofit/>
          </a:bodyPr>
          <a:lstStyle/>
          <a:p>
            <a:pPr algn="ctr" defTabSz="914400">
              <a:spcBef>
                <a:spcPct val="0"/>
              </a:spcBef>
              <a:defRPr/>
            </a:pPr>
            <a:r>
              <a:rPr lang="en-US" sz="3200" b="1" dirty="0">
                <a:solidFill>
                  <a:srgbClr val="FF0000"/>
                </a:solidFill>
                <a:latin typeface="Times New Roman" pitchFamily="18" charset="0"/>
                <a:ea typeface="+mj-ea"/>
                <a:cs typeface="Times New Roman" pitchFamily="18" charset="0"/>
              </a:rPr>
              <a:t>Nutrition for Diabetes</a:t>
            </a:r>
          </a:p>
        </p:txBody>
      </p:sp>
    </p:spTree>
    <p:extLst>
      <p:ext uri="{BB962C8B-B14F-4D97-AF65-F5344CB8AC3E}">
        <p14:creationId xmlns="" xmlns:p14="http://schemas.microsoft.com/office/powerpoint/2010/main" val="228624678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11369" y="410167"/>
            <a:ext cx="11380631" cy="5693866"/>
          </a:xfrm>
          <a:prstGeom prst="rect">
            <a:avLst/>
          </a:prstGeom>
        </p:spPr>
        <p:txBody>
          <a:bodyPr wrap="square">
            <a:spAutoFit/>
          </a:bodyPr>
          <a:lstStyle/>
          <a:p>
            <a:pPr algn="just">
              <a:buFont typeface="Arial" pitchFamily="34" charset="0"/>
              <a:buChar char="•"/>
            </a:pPr>
            <a:r>
              <a:rPr lang="en-US" sz="2600" dirty="0">
                <a:latin typeface="Times New Roman" pitchFamily="18" charset="0"/>
                <a:cs typeface="Times New Roman" pitchFamily="18" charset="0"/>
              </a:rPr>
              <a:t> N-acetyl </a:t>
            </a:r>
            <a:r>
              <a:rPr lang="en-US" sz="2600" dirty="0" err="1">
                <a:latin typeface="Times New Roman" pitchFamily="18" charset="0"/>
                <a:cs typeface="Times New Roman" pitchFamily="18" charset="0"/>
              </a:rPr>
              <a:t>cysteine</a:t>
            </a:r>
            <a:r>
              <a:rPr lang="en-US" sz="2600" dirty="0">
                <a:latin typeface="Times New Roman" pitchFamily="18" charset="0"/>
                <a:cs typeface="Times New Roman" pitchFamily="18" charset="0"/>
              </a:rPr>
              <a:t> improves insulin secretion, reduces insulin resistance, lowers serum glucose, and prevents diabetic cataracts. </a:t>
            </a:r>
          </a:p>
          <a:p>
            <a:pPr algn="just"/>
            <a:endParaRPr lang="en-US" sz="2600" dirty="0">
              <a:latin typeface="Times New Roman" pitchFamily="18" charset="0"/>
              <a:cs typeface="Times New Roman" pitchFamily="18" charset="0"/>
            </a:endParaRPr>
          </a:p>
          <a:p>
            <a:pPr algn="just"/>
            <a:r>
              <a:rPr lang="en-US" sz="2600" dirty="0">
                <a:latin typeface="Times New Roman" pitchFamily="18" charset="0"/>
                <a:cs typeface="Times New Roman" pitchFamily="18" charset="0"/>
              </a:rPr>
              <a:t>• </a:t>
            </a:r>
            <a:r>
              <a:rPr lang="en-US" sz="2600" dirty="0" err="1">
                <a:latin typeface="Times New Roman" pitchFamily="18" charset="0"/>
                <a:cs typeface="Times New Roman" pitchFamily="18" charset="0"/>
              </a:rPr>
              <a:t>Niacinamide</a:t>
            </a:r>
            <a:r>
              <a:rPr lang="en-US" sz="2600" dirty="0">
                <a:latin typeface="Times New Roman" pitchFamily="18" charset="0"/>
                <a:cs typeface="Times New Roman" pitchFamily="18" charset="0"/>
              </a:rPr>
              <a:t> improves insulin action and sulfonylurea action. It alone improves glucose tolerance in safe doses.</a:t>
            </a:r>
          </a:p>
          <a:p>
            <a:pPr algn="just"/>
            <a:endParaRPr lang="en-US" sz="2600" dirty="0">
              <a:latin typeface="Times New Roman" pitchFamily="18" charset="0"/>
              <a:cs typeface="Times New Roman" pitchFamily="18" charset="0"/>
            </a:endParaRPr>
          </a:p>
          <a:p>
            <a:pPr algn="just"/>
            <a:r>
              <a:rPr lang="en-US" sz="2600" dirty="0">
                <a:latin typeface="Times New Roman" pitchFamily="18" charset="0"/>
                <a:cs typeface="Times New Roman" pitchFamily="18" charset="0"/>
              </a:rPr>
              <a:t>• Omega 3 fatty acids improve insulin sensitivity and insulin secretion and reduce serum glucose. </a:t>
            </a:r>
          </a:p>
          <a:p>
            <a:pPr algn="just"/>
            <a:endParaRPr lang="en-US" sz="2600" dirty="0">
              <a:latin typeface="Times New Roman" pitchFamily="18" charset="0"/>
              <a:cs typeface="Times New Roman" pitchFamily="18" charset="0"/>
            </a:endParaRPr>
          </a:p>
          <a:p>
            <a:pPr algn="just"/>
            <a:r>
              <a:rPr lang="en-US" sz="2600" dirty="0">
                <a:latin typeface="Times New Roman" pitchFamily="18" charset="0"/>
                <a:cs typeface="Times New Roman" pitchFamily="18" charset="0"/>
              </a:rPr>
              <a:t>• Potassium improves insulin secretion, insulin sensitivity, and glucose tolerance when administered orally or intravenously.</a:t>
            </a:r>
          </a:p>
          <a:p>
            <a:pPr algn="just"/>
            <a:endParaRPr lang="en-US" sz="2600" dirty="0">
              <a:latin typeface="Times New Roman" pitchFamily="18" charset="0"/>
              <a:cs typeface="Times New Roman" pitchFamily="18" charset="0"/>
            </a:endParaRPr>
          </a:p>
          <a:p>
            <a:pPr algn="just">
              <a:buFont typeface="Arial" pitchFamily="34" charset="0"/>
              <a:buChar char="•"/>
            </a:pPr>
            <a:r>
              <a:rPr lang="en-US" sz="2600" dirty="0">
                <a:latin typeface="Times New Roman" pitchFamily="18" charset="0"/>
                <a:cs typeface="Times New Roman" pitchFamily="18" charset="0"/>
              </a:rPr>
              <a:t> Selenium is an important antioxidant; it serves as an “insulin-mimetic,” The recommended dose is 200 mcg/day</a:t>
            </a:r>
            <a:r>
              <a:rPr lang="en-US" sz="2600" dirty="0" smtClean="0">
                <a:latin typeface="Times New Roman" pitchFamily="18" charset="0"/>
                <a:cs typeface="Times New Roman" pitchFamily="18" charset="0"/>
              </a:rPr>
              <a:t>.</a:t>
            </a:r>
            <a:endParaRPr lang="en-US" sz="2600" dirty="0">
              <a:latin typeface="Times New Roman" pitchFamily="18" charset="0"/>
              <a:cs typeface="Times New Roman" pitchFamily="18" charset="0"/>
            </a:endParaRPr>
          </a:p>
        </p:txBody>
      </p:sp>
      <p:sp>
        <p:nvSpPr>
          <p:cNvPr id="3" name="Title 1"/>
          <p:cNvSpPr txBox="1">
            <a:spLocks/>
          </p:cNvSpPr>
          <p:nvPr/>
        </p:nvSpPr>
        <p:spPr>
          <a:xfrm>
            <a:off x="1981200" y="68166"/>
            <a:ext cx="8229600" cy="684002"/>
          </a:xfrm>
          <a:prstGeom prst="rect">
            <a:avLst/>
          </a:prstGeom>
        </p:spPr>
        <p:txBody>
          <a:bodyPr>
            <a:noAutofit/>
          </a:bodyPr>
          <a:lstStyle/>
          <a:p>
            <a:pPr algn="ctr" defTabSz="914400">
              <a:spcBef>
                <a:spcPct val="0"/>
              </a:spcBef>
              <a:defRPr/>
            </a:pPr>
            <a:r>
              <a:rPr lang="en-US" sz="3200" b="1" dirty="0">
                <a:solidFill>
                  <a:srgbClr val="FF0000"/>
                </a:solidFill>
                <a:latin typeface="Times New Roman" pitchFamily="18" charset="0"/>
                <a:ea typeface="+mj-ea"/>
                <a:cs typeface="Times New Roman" pitchFamily="18" charset="0"/>
              </a:rPr>
              <a:t>Nutrition for Diabetes</a:t>
            </a:r>
          </a:p>
        </p:txBody>
      </p:sp>
    </p:spTree>
    <p:extLst>
      <p:ext uri="{BB962C8B-B14F-4D97-AF65-F5344CB8AC3E}">
        <p14:creationId xmlns="" xmlns:p14="http://schemas.microsoft.com/office/powerpoint/2010/main" val="319971864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rtlCol="0">
            <a:normAutofit fontScale="90000"/>
          </a:bodyPr>
          <a:lstStyle/>
          <a:p>
            <a:pPr>
              <a:defRPr/>
            </a:pPr>
            <a:r>
              <a:rPr lang="en-US" sz="4000" dirty="0"/>
              <a:t>Cardiovascular disease and nutrition</a:t>
            </a:r>
          </a:p>
        </p:txBody>
      </p:sp>
      <p:pic>
        <p:nvPicPr>
          <p:cNvPr id="4099" name="Picture 3" descr="Fruit_Vegetables"/>
          <p:cNvPicPr>
            <a:picLocks noGrp="1" noChangeAspect="1" noChangeArrowheads="1"/>
          </p:cNvPicPr>
          <p:nvPr>
            <p:ph idx="1"/>
          </p:nvPr>
        </p:nvPicPr>
        <p:blipFill>
          <a:blip r:embed="rId3"/>
          <a:srcRect/>
          <a:stretch>
            <a:fillRect/>
          </a:stretch>
        </p:blipFill>
        <p:spPr>
          <a:xfrm>
            <a:off x="2438400" y="1852614"/>
            <a:ext cx="7696200" cy="4791075"/>
          </a:xfrm>
          <a:noFill/>
        </p:spPr>
      </p:pic>
    </p:spTree>
    <p:extLst>
      <p:ext uri="{BB962C8B-B14F-4D97-AF65-F5344CB8AC3E}">
        <p14:creationId xmlns:p14="http://schemas.microsoft.com/office/powerpoint/2010/main" xmlns="" val="356390014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1847850" y="333375"/>
            <a:ext cx="8229600" cy="1143000"/>
          </a:xfrm>
        </p:spPr>
        <p:txBody>
          <a:bodyPr/>
          <a:lstStyle/>
          <a:p>
            <a:pPr eaLnBrk="1" hangingPunct="1"/>
            <a:r>
              <a:rPr lang="en-US" altLang="zh-CN" dirty="0" smtClean="0">
                <a:latin typeface="Times New Roman" panose="02020603050405020304" pitchFamily="18" charset="0"/>
                <a:ea typeface="宋体" panose="02010600030101010101" pitchFamily="2" charset="-122"/>
                <a:cs typeface="Times New Roman" panose="02020603050405020304" pitchFamily="18" charset="0"/>
              </a:rPr>
              <a:t>Nutrition and health</a:t>
            </a:r>
            <a:endParaRPr lang="en-GB" altLang="zh-CN" dirty="0" smtClean="0">
              <a:latin typeface="Times New Roman" panose="02020603050405020304" pitchFamily="18" charset="0"/>
              <a:ea typeface="宋体" panose="02010600030101010101" pitchFamily="2" charset="-122"/>
              <a:cs typeface="Times New Roman" panose="02020603050405020304" pitchFamily="18" charset="0"/>
            </a:endParaRPr>
          </a:p>
        </p:txBody>
      </p:sp>
      <p:sp>
        <p:nvSpPr>
          <p:cNvPr id="6147" name="Content Placeholder 2"/>
          <p:cNvSpPr>
            <a:spLocks noGrp="1"/>
          </p:cNvSpPr>
          <p:nvPr>
            <p:ph idx="1"/>
          </p:nvPr>
        </p:nvSpPr>
        <p:spPr>
          <a:xfrm>
            <a:off x="1825626" y="1476376"/>
            <a:ext cx="8518525" cy="4964113"/>
          </a:xfrm>
        </p:spPr>
        <p:txBody>
          <a:bodyPr>
            <a:normAutofit lnSpcReduction="10000"/>
          </a:bodyPr>
          <a:lstStyle/>
          <a:p>
            <a:pPr eaLnBrk="1" hangingPunct="1"/>
            <a:r>
              <a:rPr lang="en-US" altLang="zh-CN" sz="2800" dirty="0">
                <a:latin typeface="Times New Roman" panose="02020603050405020304" pitchFamily="18" charset="0"/>
                <a:cs typeface="Times New Roman" panose="02020603050405020304" pitchFamily="18" charset="0"/>
              </a:rPr>
              <a:t>Nutrition may be defined as the science of food and its relationship to health. It is concerned primarily with the part played by nutrients in body growth, development and maintenance .</a:t>
            </a:r>
          </a:p>
          <a:p>
            <a:pPr eaLnBrk="1" hangingPunct="1"/>
            <a:endParaRPr lang="en-GB" altLang="zh-CN" sz="2800" dirty="0">
              <a:latin typeface="Times New Roman" panose="02020603050405020304" pitchFamily="18" charset="0"/>
              <a:cs typeface="Times New Roman" panose="02020603050405020304" pitchFamily="18" charset="0"/>
            </a:endParaRPr>
          </a:p>
          <a:p>
            <a:pPr eaLnBrk="1" hangingPunct="1"/>
            <a:r>
              <a:rPr lang="en-GB" altLang="zh-CN" sz="2800" dirty="0">
                <a:latin typeface="Times New Roman" panose="02020603050405020304" pitchFamily="18" charset="0"/>
                <a:cs typeface="Times New Roman" panose="02020603050405020304" pitchFamily="18" charset="0"/>
              </a:rPr>
              <a:t>The importance of nutrition in the primary prevention of disease has long been recognised in the public sector. </a:t>
            </a:r>
          </a:p>
          <a:p>
            <a:pPr eaLnBrk="1" hangingPunct="1"/>
            <a:endParaRPr lang="en-GB" altLang="zh-CN" sz="2800" dirty="0">
              <a:latin typeface="Times New Roman" panose="02020603050405020304" pitchFamily="18" charset="0"/>
              <a:cs typeface="Times New Roman" panose="02020603050405020304" pitchFamily="18" charset="0"/>
            </a:endParaRPr>
          </a:p>
          <a:p>
            <a:pPr eaLnBrk="1" hangingPunct="1"/>
            <a:r>
              <a:rPr lang="en-GB" altLang="zh-CN" sz="2800" dirty="0">
                <a:latin typeface="Times New Roman" panose="02020603050405020304" pitchFamily="18" charset="0"/>
                <a:cs typeface="Times New Roman" panose="02020603050405020304" pitchFamily="18" charset="0"/>
              </a:rPr>
              <a:t>The influence of food intake on health and wellbeing has drawn many research interests and continues to develop. </a:t>
            </a:r>
          </a:p>
          <a:p>
            <a:pPr eaLnBrk="1" hangingPunct="1"/>
            <a:endParaRPr lang="en-GB" altLang="zh-CN" dirty="0" smtClean="0">
              <a:cs typeface="Times New Roman" panose="02020603050405020304" pitchFamily="18" charset="0"/>
            </a:endParaRPr>
          </a:p>
        </p:txBody>
      </p:sp>
    </p:spTree>
    <p:extLst>
      <p:ext uri="{BB962C8B-B14F-4D97-AF65-F5344CB8AC3E}">
        <p14:creationId xmlns="" xmlns:p14="http://schemas.microsoft.com/office/powerpoint/2010/main" val="33219540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1"/>
          <p:cNvSpPr>
            <a:spLocks noGrp="1"/>
          </p:cNvSpPr>
          <p:nvPr>
            <p:ph type="title"/>
          </p:nvPr>
        </p:nvSpPr>
        <p:spPr>
          <a:xfrm>
            <a:off x="1981200" y="68166"/>
            <a:ext cx="8229600" cy="875736"/>
          </a:xfrm>
        </p:spPr>
        <p:txBody>
          <a:bodyPr>
            <a:normAutofit/>
          </a:bodyPr>
          <a:lstStyle/>
          <a:p>
            <a:pPr eaLnBrk="1" hangingPunct="1"/>
            <a:r>
              <a:rPr lang="en-US" sz="3200" b="1" dirty="0">
                <a:solidFill>
                  <a:srgbClr val="FF0000"/>
                </a:solidFill>
                <a:latin typeface="Times New Roman" pitchFamily="18" charset="0"/>
                <a:cs typeface="Times New Roman" pitchFamily="18" charset="0"/>
              </a:rPr>
              <a:t>Cardiovascular Disease</a:t>
            </a:r>
          </a:p>
        </p:txBody>
      </p:sp>
      <p:sp>
        <p:nvSpPr>
          <p:cNvPr id="34819" name="Content Placeholder 2"/>
          <p:cNvSpPr>
            <a:spLocks noGrp="1"/>
          </p:cNvSpPr>
          <p:nvPr>
            <p:ph idx="1"/>
          </p:nvPr>
        </p:nvSpPr>
        <p:spPr>
          <a:xfrm>
            <a:off x="1981200" y="1107930"/>
            <a:ext cx="9352208" cy="4525962"/>
          </a:xfrm>
        </p:spPr>
        <p:txBody>
          <a:bodyPr>
            <a:normAutofit/>
          </a:bodyPr>
          <a:lstStyle/>
          <a:p>
            <a:pPr algn="just" eaLnBrk="1" hangingPunct="1">
              <a:lnSpc>
                <a:spcPct val="150000"/>
              </a:lnSpc>
            </a:pPr>
            <a:r>
              <a:rPr lang="en-US" sz="2600" dirty="0">
                <a:latin typeface="Times New Roman" pitchFamily="18" charset="0"/>
                <a:cs typeface="Times New Roman" pitchFamily="18" charset="0"/>
              </a:rPr>
              <a:t>Caused by disease of the blood vessels (atherosclerosis) of the heart, usually as part of the process which affects blood vessels more generally</a:t>
            </a:r>
          </a:p>
          <a:p>
            <a:pPr algn="just" eaLnBrk="1" hangingPunct="1">
              <a:lnSpc>
                <a:spcPct val="150000"/>
              </a:lnSpc>
            </a:pPr>
            <a:r>
              <a:rPr lang="en-US" sz="2600" dirty="0">
                <a:latin typeface="Times New Roman" pitchFamily="18" charset="0"/>
                <a:cs typeface="Times New Roman" pitchFamily="18" charset="0"/>
              </a:rPr>
              <a:t>Stroke and heart disease are the main cardiovascular </a:t>
            </a:r>
            <a:r>
              <a:rPr lang="en-US" sz="2600" dirty="0" smtClean="0">
                <a:latin typeface="Times New Roman" pitchFamily="18" charset="0"/>
                <a:cs typeface="Times New Roman" pitchFamily="18" charset="0"/>
              </a:rPr>
              <a:t>diseases</a:t>
            </a:r>
          </a:p>
          <a:p>
            <a:pPr algn="just" eaLnBrk="1" hangingPunct="1">
              <a:lnSpc>
                <a:spcPct val="150000"/>
              </a:lnSpc>
            </a:pPr>
            <a:r>
              <a:rPr lang="en-US" sz="2600" dirty="0" smtClean="0">
                <a:latin typeface="Times New Roman" pitchFamily="18" charset="0"/>
                <a:cs typeface="Times New Roman" pitchFamily="18" charset="0"/>
              </a:rPr>
              <a:t>Stroke </a:t>
            </a:r>
            <a:r>
              <a:rPr lang="en-US" sz="2600" dirty="0">
                <a:latin typeface="Times New Roman" pitchFamily="18" charset="0"/>
                <a:cs typeface="Times New Roman" pitchFamily="18" charset="0"/>
              </a:rPr>
              <a:t>is the main cardiovascular disease in many east Asian countries</a:t>
            </a:r>
          </a:p>
        </p:txBody>
      </p:sp>
    </p:spTree>
    <p:extLst>
      <p:ext uri="{BB962C8B-B14F-4D97-AF65-F5344CB8AC3E}">
        <p14:creationId xmlns:p14="http://schemas.microsoft.com/office/powerpoint/2010/main" xmlns="" val="32182906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itle 1"/>
          <p:cNvSpPr>
            <a:spLocks noGrp="1"/>
          </p:cNvSpPr>
          <p:nvPr>
            <p:ph type="title"/>
          </p:nvPr>
        </p:nvSpPr>
        <p:spPr>
          <a:xfrm>
            <a:off x="1981200" y="38671"/>
            <a:ext cx="8229600" cy="551263"/>
          </a:xfrm>
        </p:spPr>
        <p:txBody>
          <a:bodyPr>
            <a:normAutofit fontScale="90000"/>
          </a:bodyPr>
          <a:lstStyle/>
          <a:p>
            <a:pPr eaLnBrk="1" hangingPunct="1"/>
            <a:r>
              <a:rPr lang="en-US" dirty="0">
                <a:solidFill>
                  <a:srgbClr val="FF0000"/>
                </a:solidFill>
                <a:latin typeface="Times New Roman" pitchFamily="18" charset="0"/>
                <a:cs typeface="Times New Roman" pitchFamily="18" charset="0"/>
              </a:rPr>
              <a:t>Nutrition for Cardiovascular Disease</a:t>
            </a:r>
          </a:p>
        </p:txBody>
      </p:sp>
      <p:sp>
        <p:nvSpPr>
          <p:cNvPr id="35843" name="Content Placeholder 2"/>
          <p:cNvSpPr>
            <a:spLocks noGrp="1"/>
          </p:cNvSpPr>
          <p:nvPr>
            <p:ph idx="1"/>
          </p:nvPr>
        </p:nvSpPr>
        <p:spPr>
          <a:xfrm>
            <a:off x="1789472" y="1010281"/>
            <a:ext cx="10402528" cy="4525963"/>
          </a:xfrm>
        </p:spPr>
        <p:txBody>
          <a:bodyPr>
            <a:noAutofit/>
          </a:bodyPr>
          <a:lstStyle/>
          <a:p>
            <a:pPr eaLnBrk="1" hangingPunct="1">
              <a:lnSpc>
                <a:spcPct val="150000"/>
              </a:lnSpc>
            </a:pPr>
            <a:r>
              <a:rPr lang="en-US" sz="2400" dirty="0">
                <a:latin typeface="Times New Roman" pitchFamily="18" charset="0"/>
                <a:cs typeface="Times New Roman" pitchFamily="18" charset="0"/>
              </a:rPr>
              <a:t>Eat a diet rich in fruits, vegetables and whole cereal grains</a:t>
            </a:r>
          </a:p>
          <a:p>
            <a:pPr lvl="1">
              <a:spcBef>
                <a:spcPts val="0"/>
              </a:spcBef>
            </a:pPr>
            <a:r>
              <a:rPr lang="en-US" sz="2400" dirty="0">
                <a:latin typeface="Times New Roman" pitchFamily="18" charset="0"/>
                <a:cs typeface="Times New Roman" pitchFamily="18" charset="0"/>
              </a:rPr>
              <a:t>This provides potassium and fiber, both clearly linked to reduced chronic disease risk</a:t>
            </a:r>
          </a:p>
          <a:p>
            <a:pPr eaLnBrk="1" hangingPunct="1">
              <a:lnSpc>
                <a:spcPct val="150000"/>
              </a:lnSpc>
            </a:pPr>
            <a:r>
              <a:rPr lang="en-US" sz="2400" dirty="0">
                <a:latin typeface="Times New Roman" pitchFamily="18" charset="0"/>
                <a:cs typeface="Times New Roman" pitchFamily="18" charset="0"/>
              </a:rPr>
              <a:t>Don’t add salt during food preparation</a:t>
            </a:r>
          </a:p>
          <a:p>
            <a:pPr eaLnBrk="1" hangingPunct="1">
              <a:lnSpc>
                <a:spcPct val="150000"/>
              </a:lnSpc>
            </a:pPr>
            <a:r>
              <a:rPr lang="en-US" sz="2400" dirty="0">
                <a:latin typeface="Times New Roman" pitchFamily="18" charset="0"/>
                <a:cs typeface="Times New Roman" pitchFamily="18" charset="0"/>
              </a:rPr>
              <a:t>Limit use of processed and pre-prepared food items</a:t>
            </a:r>
          </a:p>
          <a:p>
            <a:pPr lvl="1" eaLnBrk="1" hangingPunct="1">
              <a:lnSpc>
                <a:spcPct val="150000"/>
              </a:lnSpc>
            </a:pPr>
            <a:r>
              <a:rPr lang="en-US" sz="2400" dirty="0">
                <a:latin typeface="Times New Roman" pitchFamily="18" charset="0"/>
                <a:cs typeface="Times New Roman" pitchFamily="18" charset="0"/>
              </a:rPr>
              <a:t>They are typically very high in salt</a:t>
            </a:r>
          </a:p>
          <a:p>
            <a:pPr eaLnBrk="1" hangingPunct="1">
              <a:lnSpc>
                <a:spcPct val="150000"/>
              </a:lnSpc>
            </a:pPr>
            <a:r>
              <a:rPr lang="en-US" sz="2400" dirty="0">
                <a:latin typeface="Times New Roman" pitchFamily="18" charset="0"/>
                <a:cs typeface="Times New Roman" pitchFamily="18" charset="0"/>
              </a:rPr>
              <a:t>Cook with no or very minimal added fats and oils</a:t>
            </a:r>
          </a:p>
          <a:p>
            <a:pPr lvl="1">
              <a:spcBef>
                <a:spcPts val="0"/>
              </a:spcBef>
            </a:pPr>
            <a:r>
              <a:rPr lang="en-US" sz="2400" dirty="0">
                <a:latin typeface="Times New Roman" pitchFamily="18" charset="0"/>
                <a:cs typeface="Times New Roman" pitchFamily="18" charset="0"/>
              </a:rPr>
              <a:t>If fat or oil is used, unsaturated is healthiest option (canola, olive, etc)</a:t>
            </a:r>
          </a:p>
          <a:p>
            <a:pPr eaLnBrk="1" hangingPunct="1">
              <a:lnSpc>
                <a:spcPct val="150000"/>
              </a:lnSpc>
            </a:pPr>
            <a:r>
              <a:rPr lang="en-US" sz="2400" dirty="0">
                <a:latin typeface="Times New Roman" pitchFamily="18" charset="0"/>
                <a:cs typeface="Times New Roman" pitchFamily="18" charset="0"/>
              </a:rPr>
              <a:t>Maintain a healthy body weight</a:t>
            </a:r>
          </a:p>
          <a:p>
            <a:pPr eaLnBrk="1" hangingPunct="1">
              <a:lnSpc>
                <a:spcPct val="150000"/>
              </a:lnSpc>
            </a:pPr>
            <a:r>
              <a:rPr lang="en-US" sz="2400" dirty="0">
                <a:latin typeface="Times New Roman" pitchFamily="18" charset="0"/>
                <a:cs typeface="Times New Roman" pitchFamily="18" charset="0"/>
              </a:rPr>
              <a:t>Control blood pressure and blood sugar</a:t>
            </a:r>
          </a:p>
        </p:txBody>
      </p:sp>
    </p:spTree>
    <p:extLst>
      <p:ext uri="{BB962C8B-B14F-4D97-AF65-F5344CB8AC3E}">
        <p14:creationId xmlns:p14="http://schemas.microsoft.com/office/powerpoint/2010/main" xmlns="" val="30192700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22444" y="1039306"/>
            <a:ext cx="10363199" cy="4693593"/>
          </a:xfrm>
          <a:prstGeom prst="rect">
            <a:avLst/>
          </a:prstGeom>
        </p:spPr>
        <p:txBody>
          <a:bodyPr wrap="square">
            <a:spAutoFit/>
          </a:bodyPr>
          <a:lstStyle/>
          <a:p>
            <a:pPr algn="just">
              <a:lnSpc>
                <a:spcPct val="150000"/>
              </a:lnSpc>
            </a:pPr>
            <a:r>
              <a:rPr lang="en-US" sz="2600" i="1" dirty="0" err="1">
                <a:latin typeface="Times New Roman" pitchFamily="18" charset="0"/>
                <a:cs typeface="Times New Roman" pitchFamily="18" charset="0"/>
              </a:rPr>
              <a:t>Allium</a:t>
            </a:r>
            <a:r>
              <a:rPr lang="en-US" sz="2600" i="1" dirty="0">
                <a:latin typeface="Times New Roman" pitchFamily="18" charset="0"/>
                <a:cs typeface="Times New Roman" pitchFamily="18" charset="0"/>
              </a:rPr>
              <a:t> </a:t>
            </a:r>
            <a:r>
              <a:rPr lang="en-US" sz="2600" i="1" dirty="0" err="1">
                <a:latin typeface="Times New Roman" pitchFamily="18" charset="0"/>
                <a:cs typeface="Times New Roman" pitchFamily="18" charset="0"/>
              </a:rPr>
              <a:t>sativum</a:t>
            </a:r>
            <a:r>
              <a:rPr lang="en-US" sz="2600" i="1" dirty="0">
                <a:latin typeface="Times New Roman" pitchFamily="18" charset="0"/>
                <a:cs typeface="Times New Roman" pitchFamily="18" charset="0"/>
              </a:rPr>
              <a:t> </a:t>
            </a:r>
            <a:r>
              <a:rPr lang="en-US" sz="2600" dirty="0">
                <a:latin typeface="Times New Roman" pitchFamily="18" charset="0"/>
                <a:cs typeface="Times New Roman" pitchFamily="18" charset="0"/>
              </a:rPr>
              <a:t>(garlic) has been studied for a variety of cardiovascular benefits and is the most widely used supplement in the world.</a:t>
            </a:r>
          </a:p>
          <a:p>
            <a:pPr algn="just">
              <a:lnSpc>
                <a:spcPct val="150000"/>
              </a:lnSpc>
            </a:pPr>
            <a:endParaRPr lang="en-US" sz="2600" b="1" dirty="0">
              <a:latin typeface="Times New Roman" pitchFamily="18" charset="0"/>
              <a:cs typeface="Times New Roman" pitchFamily="18" charset="0"/>
            </a:endParaRPr>
          </a:p>
          <a:p>
            <a:pPr algn="just">
              <a:lnSpc>
                <a:spcPct val="150000"/>
              </a:lnSpc>
            </a:pPr>
            <a:r>
              <a:rPr lang="en-US" sz="2600" b="1" dirty="0">
                <a:latin typeface="Times New Roman" pitchFamily="18" charset="0"/>
                <a:cs typeface="Times New Roman" pitchFamily="18" charset="0"/>
              </a:rPr>
              <a:t>Content and Effects</a:t>
            </a:r>
          </a:p>
          <a:p>
            <a:pPr algn="just">
              <a:lnSpc>
                <a:spcPct val="150000"/>
              </a:lnSpc>
            </a:pPr>
            <a:r>
              <a:rPr lang="en-US" sz="2600" dirty="0">
                <a:latin typeface="Times New Roman" pitchFamily="18" charset="0"/>
                <a:cs typeface="Times New Roman" pitchFamily="18" charset="0"/>
              </a:rPr>
              <a:t>Garlic lower lipids and blood pressure, reduce atherosclerosis, decrease coagulation and platelet aggregation, and increase </a:t>
            </a:r>
            <a:r>
              <a:rPr lang="en-US" sz="2600" dirty="0" err="1">
                <a:latin typeface="Times New Roman" pitchFamily="18" charset="0"/>
                <a:cs typeface="Times New Roman" pitchFamily="18" charset="0"/>
              </a:rPr>
              <a:t>fibrinolysis</a:t>
            </a:r>
            <a:r>
              <a:rPr lang="en-US" sz="2600" dirty="0">
                <a:latin typeface="Times New Roman" pitchFamily="18" charset="0"/>
                <a:cs typeface="Times New Roman" pitchFamily="18" charset="0"/>
              </a:rPr>
              <a:t> of blood clots.</a:t>
            </a:r>
          </a:p>
          <a:p>
            <a:pPr algn="just"/>
            <a:endParaRPr lang="en-US" sz="2600" dirty="0">
              <a:latin typeface="Times New Roman" pitchFamily="18" charset="0"/>
              <a:cs typeface="Times New Roman" pitchFamily="18" charset="0"/>
            </a:endParaRPr>
          </a:p>
          <a:p>
            <a:pPr algn="just">
              <a:lnSpc>
                <a:spcPct val="150000"/>
              </a:lnSpc>
            </a:pPr>
            <a:r>
              <a:rPr lang="en-US" sz="2600" dirty="0">
                <a:latin typeface="Times New Roman" pitchFamily="18" charset="0"/>
                <a:cs typeface="Times New Roman" pitchFamily="18" charset="0"/>
              </a:rPr>
              <a:t>Garlic contains two different active ingredients: </a:t>
            </a:r>
            <a:r>
              <a:rPr lang="en-US" sz="2600" dirty="0" err="1">
                <a:latin typeface="Times New Roman" pitchFamily="18" charset="0"/>
                <a:cs typeface="Times New Roman" pitchFamily="18" charset="0"/>
              </a:rPr>
              <a:t>allicin</a:t>
            </a:r>
            <a:r>
              <a:rPr lang="en-US" sz="2600" dirty="0">
                <a:latin typeface="Times New Roman" pitchFamily="18" charset="0"/>
                <a:cs typeface="Times New Roman" pitchFamily="18" charset="0"/>
              </a:rPr>
              <a:t> and </a:t>
            </a:r>
            <a:r>
              <a:rPr lang="en-US" sz="2600" dirty="0" err="1">
                <a:latin typeface="Times New Roman" pitchFamily="18" charset="0"/>
                <a:cs typeface="Times New Roman" pitchFamily="18" charset="0"/>
              </a:rPr>
              <a:t>alliin</a:t>
            </a:r>
            <a:r>
              <a:rPr lang="en-US" sz="2600" dirty="0">
                <a:latin typeface="Times New Roman" pitchFamily="18" charset="0"/>
                <a:cs typeface="Times New Roman" pitchFamily="18" charset="0"/>
              </a:rPr>
              <a:t>. </a:t>
            </a:r>
          </a:p>
        </p:txBody>
      </p:sp>
      <p:sp>
        <p:nvSpPr>
          <p:cNvPr id="3" name="Rectangle 2"/>
          <p:cNvSpPr/>
          <p:nvPr/>
        </p:nvSpPr>
        <p:spPr>
          <a:xfrm>
            <a:off x="5402085" y="304801"/>
            <a:ext cx="1301959" cy="584775"/>
          </a:xfrm>
          <a:prstGeom prst="rect">
            <a:avLst/>
          </a:prstGeom>
        </p:spPr>
        <p:txBody>
          <a:bodyPr wrap="none">
            <a:spAutoFit/>
          </a:bodyPr>
          <a:lstStyle/>
          <a:p>
            <a:r>
              <a:rPr lang="en-US" sz="3200" b="1" dirty="0">
                <a:solidFill>
                  <a:srgbClr val="FF0000"/>
                </a:solidFill>
                <a:latin typeface="Times New Roman" pitchFamily="18" charset="0"/>
                <a:cs typeface="Times New Roman" pitchFamily="18" charset="0"/>
              </a:rPr>
              <a:t>Garlic</a:t>
            </a:r>
          </a:p>
        </p:txBody>
      </p:sp>
    </p:spTree>
    <p:extLst>
      <p:ext uri="{BB962C8B-B14F-4D97-AF65-F5344CB8AC3E}">
        <p14:creationId xmlns:p14="http://schemas.microsoft.com/office/powerpoint/2010/main" xmlns="" val="232227051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11529" y="848805"/>
            <a:ext cx="9613967" cy="2795958"/>
          </a:xfrm>
          <a:prstGeom prst="rect">
            <a:avLst/>
          </a:prstGeom>
        </p:spPr>
        <p:txBody>
          <a:bodyPr wrap="square">
            <a:spAutoFit/>
          </a:bodyPr>
          <a:lstStyle/>
          <a:p>
            <a:pPr>
              <a:lnSpc>
                <a:spcPct val="150000"/>
              </a:lnSpc>
            </a:pPr>
            <a:r>
              <a:rPr lang="de-DE" sz="2400" dirty="0">
                <a:latin typeface="Times New Roman" pitchFamily="18" charset="0"/>
                <a:cs typeface="Times New Roman" pitchFamily="18" charset="0"/>
              </a:rPr>
              <a:t>Ginsengs (</a:t>
            </a:r>
            <a:r>
              <a:rPr lang="de-DE" sz="2400" i="1" dirty="0">
                <a:latin typeface="Times New Roman" pitchFamily="18" charset="0"/>
                <a:cs typeface="Times New Roman" pitchFamily="18" charset="0"/>
              </a:rPr>
              <a:t>Panax ginseng, P. quinquefolius L. </a:t>
            </a:r>
            <a:r>
              <a:rPr lang="de-DE" sz="2400" dirty="0">
                <a:latin typeface="Times New Roman" pitchFamily="18" charset="0"/>
                <a:cs typeface="Times New Roman" pitchFamily="18" charset="0"/>
              </a:rPr>
              <a:t>[American ginseng], Ginseng</a:t>
            </a:r>
            <a:r>
              <a:rPr lang="de-DE" sz="2400" i="1" dirty="0">
                <a:latin typeface="Times New Roman" pitchFamily="18" charset="0"/>
                <a:cs typeface="Times New Roman" pitchFamily="18" charset="0"/>
              </a:rPr>
              <a:t> </a:t>
            </a:r>
            <a:r>
              <a:rPr lang="en-US" sz="2400" i="1" dirty="0">
                <a:latin typeface="Times New Roman" pitchFamily="18" charset="0"/>
                <a:cs typeface="Times New Roman" pitchFamily="18" charset="0"/>
              </a:rPr>
              <a:t>Radix </a:t>
            </a:r>
            <a:r>
              <a:rPr lang="en-US" sz="2400" i="1" dirty="0" err="1">
                <a:latin typeface="Times New Roman" pitchFamily="18" charset="0"/>
                <a:cs typeface="Times New Roman" pitchFamily="18" charset="0"/>
              </a:rPr>
              <a:t>Rubra</a:t>
            </a:r>
            <a:r>
              <a:rPr lang="en-US" sz="2400" i="1" dirty="0">
                <a:latin typeface="Times New Roman" pitchFamily="18" charset="0"/>
                <a:cs typeface="Times New Roman" pitchFamily="18" charset="0"/>
              </a:rPr>
              <a:t> </a:t>
            </a:r>
            <a:r>
              <a:rPr lang="en-US" sz="2400" dirty="0">
                <a:latin typeface="Times New Roman" pitchFamily="18" charset="0"/>
                <a:cs typeface="Times New Roman" pitchFamily="18" charset="0"/>
              </a:rPr>
              <a:t>[Korean </a:t>
            </a:r>
            <a:r>
              <a:rPr lang="en-US" sz="2400" dirty="0" smtClean="0">
                <a:latin typeface="Times New Roman" pitchFamily="18" charset="0"/>
                <a:cs typeface="Times New Roman" pitchFamily="18" charset="0"/>
              </a:rPr>
              <a:t>ginseng]</a:t>
            </a:r>
            <a:endParaRPr lang="en-US" sz="2400" dirty="0">
              <a:latin typeface="Times New Roman" pitchFamily="18" charset="0"/>
              <a:cs typeface="Times New Roman" pitchFamily="18" charset="0"/>
            </a:endParaRPr>
          </a:p>
          <a:p>
            <a:pPr>
              <a:lnSpc>
                <a:spcPct val="150000"/>
              </a:lnSpc>
            </a:pPr>
            <a:r>
              <a:rPr lang="en-US" sz="2400" dirty="0">
                <a:latin typeface="Times New Roman" pitchFamily="18" charset="0"/>
                <a:cs typeface="Times New Roman" pitchFamily="18" charset="0"/>
              </a:rPr>
              <a:t>Family: </a:t>
            </a:r>
            <a:r>
              <a:rPr lang="en-US" sz="2400" dirty="0" err="1">
                <a:latin typeface="Times New Roman" pitchFamily="18" charset="0"/>
                <a:cs typeface="Times New Roman" pitchFamily="18" charset="0"/>
              </a:rPr>
              <a:t>Araliaceae</a:t>
            </a:r>
            <a:endParaRPr lang="en-US" sz="2400" dirty="0">
              <a:latin typeface="Times New Roman" pitchFamily="18" charset="0"/>
              <a:cs typeface="Times New Roman" pitchFamily="18" charset="0"/>
            </a:endParaRPr>
          </a:p>
          <a:p>
            <a:pPr>
              <a:lnSpc>
                <a:spcPct val="150000"/>
              </a:lnSpc>
            </a:pPr>
            <a:r>
              <a:rPr lang="en-US" sz="2400" b="1" dirty="0" smtClean="0">
                <a:latin typeface="Times New Roman" pitchFamily="18" charset="0"/>
                <a:cs typeface="Times New Roman" pitchFamily="18" charset="0"/>
              </a:rPr>
              <a:t>Potential </a:t>
            </a:r>
            <a:r>
              <a:rPr lang="en-US" sz="2400" b="1" dirty="0">
                <a:latin typeface="Times New Roman" pitchFamily="18" charset="0"/>
                <a:cs typeface="Times New Roman" pitchFamily="18" charset="0"/>
              </a:rPr>
              <a:t>Indications</a:t>
            </a:r>
          </a:p>
          <a:p>
            <a:pPr>
              <a:lnSpc>
                <a:spcPct val="150000"/>
              </a:lnSpc>
            </a:pPr>
            <a:r>
              <a:rPr lang="en-US" sz="2400" dirty="0">
                <a:latin typeface="Times New Roman" pitchFamily="18" charset="0"/>
                <a:cs typeface="Times New Roman" pitchFamily="18" charset="0"/>
              </a:rPr>
              <a:t>This agent is being studied for use in hypertension</a:t>
            </a:r>
          </a:p>
        </p:txBody>
      </p:sp>
      <p:sp>
        <p:nvSpPr>
          <p:cNvPr id="3" name="Rectangle 2"/>
          <p:cNvSpPr/>
          <p:nvPr/>
        </p:nvSpPr>
        <p:spPr>
          <a:xfrm>
            <a:off x="4515422" y="222390"/>
            <a:ext cx="1781257" cy="584775"/>
          </a:xfrm>
          <a:prstGeom prst="rect">
            <a:avLst/>
          </a:prstGeom>
        </p:spPr>
        <p:txBody>
          <a:bodyPr wrap="none">
            <a:spAutoFit/>
          </a:bodyPr>
          <a:lstStyle/>
          <a:p>
            <a:r>
              <a:rPr lang="en-US" sz="3200" b="1" dirty="0">
                <a:solidFill>
                  <a:srgbClr val="FF0000"/>
                </a:solidFill>
                <a:latin typeface="Times New Roman" pitchFamily="18" charset="0"/>
                <a:cs typeface="Times New Roman" pitchFamily="18" charset="0"/>
              </a:rPr>
              <a:t>Ginsengs</a:t>
            </a:r>
          </a:p>
        </p:txBody>
      </p:sp>
      <p:sp>
        <p:nvSpPr>
          <p:cNvPr id="4" name="Rectangle 3"/>
          <p:cNvSpPr/>
          <p:nvPr/>
        </p:nvSpPr>
        <p:spPr>
          <a:xfrm>
            <a:off x="4704590" y="3614058"/>
            <a:ext cx="1914883" cy="584775"/>
          </a:xfrm>
          <a:prstGeom prst="rect">
            <a:avLst/>
          </a:prstGeom>
        </p:spPr>
        <p:txBody>
          <a:bodyPr wrap="none">
            <a:spAutoFit/>
          </a:bodyPr>
          <a:lstStyle/>
          <a:p>
            <a:r>
              <a:rPr lang="en-US" sz="3200" b="1" dirty="0">
                <a:solidFill>
                  <a:srgbClr val="FF0000"/>
                </a:solidFill>
                <a:latin typeface="Times New Roman" pitchFamily="18" charset="0"/>
                <a:cs typeface="Times New Roman" pitchFamily="18" charset="0"/>
              </a:rPr>
              <a:t>Tree bark</a:t>
            </a:r>
          </a:p>
        </p:txBody>
      </p:sp>
      <p:sp>
        <p:nvSpPr>
          <p:cNvPr id="6" name="Rectangle 5"/>
          <p:cNvSpPr/>
          <p:nvPr/>
        </p:nvSpPr>
        <p:spPr>
          <a:xfrm>
            <a:off x="1631594" y="4169794"/>
            <a:ext cx="9471834" cy="2241960"/>
          </a:xfrm>
          <a:prstGeom prst="rect">
            <a:avLst/>
          </a:prstGeom>
        </p:spPr>
        <p:txBody>
          <a:bodyPr wrap="square">
            <a:spAutoFit/>
          </a:bodyPr>
          <a:lstStyle/>
          <a:p>
            <a:pPr algn="just">
              <a:lnSpc>
                <a:spcPct val="150000"/>
              </a:lnSpc>
            </a:pPr>
            <a:r>
              <a:rPr lang="en-US" sz="2400" dirty="0">
                <a:latin typeface="Times New Roman" pitchFamily="18" charset="0"/>
                <a:cs typeface="Times New Roman" pitchFamily="18" charset="0"/>
              </a:rPr>
              <a:t>Tree bark (</a:t>
            </a:r>
            <a:r>
              <a:rPr lang="en-US" sz="2400" i="1" dirty="0" err="1">
                <a:latin typeface="Times New Roman" pitchFamily="18" charset="0"/>
                <a:cs typeface="Times New Roman" pitchFamily="18" charset="0"/>
              </a:rPr>
              <a:t>Terminalia</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arjuna</a:t>
            </a:r>
            <a:r>
              <a:rPr lang="en-US" sz="2400" i="1" dirty="0">
                <a:latin typeface="Times New Roman" pitchFamily="18" charset="0"/>
                <a:cs typeface="Times New Roman" pitchFamily="18" charset="0"/>
              </a:rPr>
              <a:t>) </a:t>
            </a:r>
            <a:r>
              <a:rPr lang="en-US" sz="2400" dirty="0">
                <a:latin typeface="Times New Roman" pitchFamily="18" charset="0"/>
                <a:cs typeface="Times New Roman" pitchFamily="18" charset="0"/>
              </a:rPr>
              <a:t>is derived from </a:t>
            </a:r>
            <a:r>
              <a:rPr lang="en-US" sz="2400" dirty="0" err="1">
                <a:latin typeface="Times New Roman" pitchFamily="18" charset="0"/>
                <a:cs typeface="Times New Roman" pitchFamily="18" charset="0"/>
              </a:rPr>
              <a:t>Combretaceae</a:t>
            </a:r>
            <a:r>
              <a:rPr lang="en-US" sz="2400" dirty="0">
                <a:latin typeface="Times New Roman" pitchFamily="18" charset="0"/>
                <a:cs typeface="Times New Roman" pitchFamily="18" charset="0"/>
              </a:rPr>
              <a:t> family.  </a:t>
            </a:r>
            <a:endParaRPr lang="en-US" sz="2400" b="1" dirty="0">
              <a:latin typeface="Times New Roman" pitchFamily="18" charset="0"/>
              <a:cs typeface="Times New Roman" pitchFamily="18" charset="0"/>
            </a:endParaRPr>
          </a:p>
          <a:p>
            <a:pPr algn="just">
              <a:lnSpc>
                <a:spcPct val="150000"/>
              </a:lnSpc>
            </a:pPr>
            <a:r>
              <a:rPr lang="en-US" sz="2400" b="1" dirty="0">
                <a:latin typeface="Times New Roman" pitchFamily="18" charset="0"/>
                <a:cs typeface="Times New Roman" pitchFamily="18" charset="0"/>
              </a:rPr>
              <a:t>Potential Indications</a:t>
            </a:r>
          </a:p>
          <a:p>
            <a:pPr algn="just">
              <a:lnSpc>
                <a:spcPct val="150000"/>
              </a:lnSpc>
            </a:pPr>
            <a:r>
              <a:rPr lang="en-US" sz="2400" dirty="0">
                <a:latin typeface="Times New Roman" pitchFamily="18" charset="0"/>
                <a:cs typeface="Times New Roman" pitchFamily="18" charset="0"/>
              </a:rPr>
              <a:t>The bark extract is supposed to have </a:t>
            </a:r>
            <a:r>
              <a:rPr lang="en-US" sz="2400" dirty="0" err="1">
                <a:latin typeface="Times New Roman" pitchFamily="18" charset="0"/>
                <a:cs typeface="Times New Roman" pitchFamily="18" charset="0"/>
              </a:rPr>
              <a:t>cardiotonic</a:t>
            </a:r>
            <a:r>
              <a:rPr lang="en-US" sz="2400" dirty="0">
                <a:latin typeface="Times New Roman" pitchFamily="18" charset="0"/>
                <a:cs typeface="Times New Roman" pitchFamily="18" charset="0"/>
              </a:rPr>
              <a:t>, anti-ischemic and anti-heart </a:t>
            </a:r>
            <a:r>
              <a:rPr lang="fr-FR" sz="2400" dirty="0" err="1">
                <a:latin typeface="Times New Roman" pitchFamily="18" charset="0"/>
                <a:cs typeface="Times New Roman" pitchFamily="18" charset="0"/>
              </a:rPr>
              <a:t>failure</a:t>
            </a:r>
            <a:r>
              <a:rPr lang="fr-FR" sz="2400" dirty="0">
                <a:latin typeface="Times New Roman" pitchFamily="18" charset="0"/>
                <a:cs typeface="Times New Roman" pitchFamily="18" charset="0"/>
              </a:rPr>
              <a:t> </a:t>
            </a:r>
            <a:r>
              <a:rPr lang="fr-FR" sz="2400" dirty="0" err="1">
                <a:latin typeface="Times New Roman" pitchFamily="18" charset="0"/>
                <a:cs typeface="Times New Roman" pitchFamily="18" charset="0"/>
              </a:rPr>
              <a:t>properties</a:t>
            </a:r>
            <a:r>
              <a:rPr lang="fr-FR" sz="2400" dirty="0">
                <a:latin typeface="Times New Roman" pitchFamily="18" charset="0"/>
                <a:cs typeface="Times New Roman" pitchFamily="18" charset="0"/>
              </a:rPr>
              <a:t>.</a:t>
            </a:r>
          </a:p>
        </p:txBody>
      </p:sp>
    </p:spTree>
    <p:extLst>
      <p:ext uri="{BB962C8B-B14F-4D97-AF65-F5344CB8AC3E}">
        <p14:creationId xmlns:p14="http://schemas.microsoft.com/office/powerpoint/2010/main" xmlns="" val="333575775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877965" y="1310640"/>
            <a:ext cx="8554045" cy="5259388"/>
          </a:xfrm>
          <a:prstGeom prst="rect">
            <a:avLst/>
          </a:prstGeom>
        </p:spPr>
        <p:txBody>
          <a:bodyPr wrap="square">
            <a:spAutoFit/>
          </a:bodyPr>
          <a:lstStyle/>
          <a:p>
            <a:pPr marL="398463" indent="-398463" algn="just">
              <a:lnSpc>
                <a:spcPct val="150000"/>
              </a:lnSpc>
              <a:buFont typeface="Wingdings" pitchFamily="2" charset="2"/>
              <a:buChar char="Ø"/>
            </a:pPr>
            <a:r>
              <a:rPr lang="en-US" sz="2600" dirty="0" err="1">
                <a:latin typeface="Times New Roman" pitchFamily="18" charset="0"/>
                <a:cs typeface="Times New Roman" pitchFamily="18" charset="0"/>
              </a:rPr>
              <a:t>Lycopene</a:t>
            </a:r>
            <a:r>
              <a:rPr lang="en-US" sz="2600" dirty="0">
                <a:latin typeface="Times New Roman" pitchFamily="18" charset="0"/>
                <a:cs typeface="Times New Roman" pitchFamily="18" charset="0"/>
              </a:rPr>
              <a:t> is closely related to beta-carotene and is thought to reduce the risks of coronary heart disease.</a:t>
            </a:r>
          </a:p>
          <a:p>
            <a:pPr marL="398463" indent="-398463" algn="just">
              <a:lnSpc>
                <a:spcPct val="150000"/>
              </a:lnSpc>
              <a:buFont typeface="Wingdings" pitchFamily="2" charset="2"/>
              <a:buChar char="Ø"/>
            </a:pPr>
            <a:endParaRPr lang="en-US" sz="2600" dirty="0">
              <a:latin typeface="Times New Roman" pitchFamily="18" charset="0"/>
              <a:cs typeface="Times New Roman" pitchFamily="18" charset="0"/>
            </a:endParaRPr>
          </a:p>
          <a:p>
            <a:pPr marL="398463" indent="-398463" algn="just">
              <a:lnSpc>
                <a:spcPct val="150000"/>
              </a:lnSpc>
              <a:buFont typeface="Wingdings" pitchFamily="2" charset="2"/>
              <a:buChar char="Ø"/>
            </a:pPr>
            <a:r>
              <a:rPr lang="en-US" sz="2600" dirty="0">
                <a:latin typeface="Times New Roman" pitchFamily="18" charset="0"/>
                <a:cs typeface="Times New Roman" pitchFamily="18" charset="0"/>
              </a:rPr>
              <a:t>High levels of </a:t>
            </a:r>
            <a:r>
              <a:rPr lang="en-US" sz="2600" dirty="0" err="1">
                <a:latin typeface="Times New Roman" pitchFamily="18" charset="0"/>
                <a:cs typeface="Times New Roman" pitchFamily="18" charset="0"/>
              </a:rPr>
              <a:t>lycopene</a:t>
            </a:r>
            <a:r>
              <a:rPr lang="en-US" sz="2600" dirty="0">
                <a:latin typeface="Times New Roman" pitchFamily="18" charset="0"/>
                <a:cs typeface="Times New Roman" pitchFamily="18" charset="0"/>
              </a:rPr>
              <a:t> are present in tomato juice, sauce and other concentrated extracts.</a:t>
            </a:r>
          </a:p>
          <a:p>
            <a:pPr marL="398463" indent="-398463" algn="just">
              <a:lnSpc>
                <a:spcPct val="150000"/>
              </a:lnSpc>
              <a:buFont typeface="Wingdings" pitchFamily="2" charset="2"/>
              <a:buChar char="Ø"/>
            </a:pPr>
            <a:endParaRPr lang="en-US" sz="2600" dirty="0">
              <a:latin typeface="Times New Roman" pitchFamily="18" charset="0"/>
              <a:cs typeface="Times New Roman" pitchFamily="18" charset="0"/>
            </a:endParaRPr>
          </a:p>
          <a:p>
            <a:pPr marL="398463" indent="-398463" algn="just">
              <a:lnSpc>
                <a:spcPct val="150000"/>
              </a:lnSpc>
              <a:buFont typeface="Wingdings" pitchFamily="2" charset="2"/>
              <a:buChar char="Ø"/>
            </a:pPr>
            <a:r>
              <a:rPr lang="en-US" sz="2600" dirty="0">
                <a:latin typeface="Times New Roman" pitchFamily="18" charset="0"/>
                <a:cs typeface="Times New Roman" pitchFamily="18" charset="0"/>
              </a:rPr>
              <a:t>Also found in a number of red fruits and vegetables, watermelons, pink grapefruit and pink guava.</a:t>
            </a:r>
          </a:p>
          <a:p>
            <a:pPr algn="just">
              <a:lnSpc>
                <a:spcPct val="150000"/>
              </a:lnSpc>
            </a:pPr>
            <a:endParaRPr lang="en-US" dirty="0">
              <a:latin typeface="Times New Roman" pitchFamily="18" charset="0"/>
              <a:cs typeface="Times New Roman" pitchFamily="18" charset="0"/>
            </a:endParaRPr>
          </a:p>
        </p:txBody>
      </p:sp>
      <p:sp>
        <p:nvSpPr>
          <p:cNvPr id="3" name="Rectangle 2"/>
          <p:cNvSpPr/>
          <p:nvPr/>
        </p:nvSpPr>
        <p:spPr>
          <a:xfrm>
            <a:off x="5379778" y="398207"/>
            <a:ext cx="1849994" cy="830997"/>
          </a:xfrm>
          <a:prstGeom prst="rect">
            <a:avLst/>
          </a:prstGeom>
        </p:spPr>
        <p:txBody>
          <a:bodyPr wrap="none">
            <a:spAutoFit/>
          </a:bodyPr>
          <a:lstStyle/>
          <a:p>
            <a:pPr>
              <a:lnSpc>
                <a:spcPct val="150000"/>
              </a:lnSpc>
            </a:pPr>
            <a:r>
              <a:rPr lang="en-US" sz="3200" b="1" dirty="0" err="1">
                <a:solidFill>
                  <a:srgbClr val="FF0000"/>
                </a:solidFill>
                <a:latin typeface="Times New Roman" pitchFamily="18" charset="0"/>
                <a:cs typeface="Times New Roman" pitchFamily="18" charset="0"/>
              </a:rPr>
              <a:t>Lycopene</a:t>
            </a:r>
            <a:endParaRPr lang="en-US" sz="3200" b="1" dirty="0">
              <a:solidFill>
                <a:srgbClr val="FF0000"/>
              </a:solidFill>
              <a:latin typeface="Times New Roman" pitchFamily="18" charset="0"/>
              <a:cs typeface="Times New Roman" pitchFamily="18" charset="0"/>
            </a:endParaRPr>
          </a:p>
        </p:txBody>
      </p:sp>
    </p:spTree>
    <p:extLst>
      <p:ext uri="{BB962C8B-B14F-4D97-AF65-F5344CB8AC3E}">
        <p14:creationId xmlns:p14="http://schemas.microsoft.com/office/powerpoint/2010/main" xmlns="" val="213099475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normAutofit/>
          </a:bodyPr>
          <a:lstStyle/>
          <a:p>
            <a:r>
              <a:rPr lang="en-US" sz="3200" b="1" dirty="0">
                <a:solidFill>
                  <a:srgbClr val="FF0000"/>
                </a:solidFill>
                <a:latin typeface="Times New Roman" pitchFamily="18" charset="0"/>
                <a:cs typeface="Times New Roman" pitchFamily="18" charset="0"/>
              </a:rPr>
              <a:t>Polyunsaturated Fatty Acids (PUFA)</a:t>
            </a:r>
          </a:p>
        </p:txBody>
      </p:sp>
      <p:sp>
        <p:nvSpPr>
          <p:cNvPr id="9219" name="Rectangle 3"/>
          <p:cNvSpPr>
            <a:spLocks noGrp="1" noChangeArrowheads="1"/>
          </p:cNvSpPr>
          <p:nvPr>
            <p:ph idx="1"/>
          </p:nvPr>
        </p:nvSpPr>
        <p:spPr>
          <a:xfrm>
            <a:off x="1981200" y="1600201"/>
            <a:ext cx="8229600" cy="2797629"/>
          </a:xfrm>
        </p:spPr>
        <p:txBody>
          <a:bodyPr>
            <a:normAutofit/>
          </a:bodyPr>
          <a:lstStyle/>
          <a:p>
            <a:pPr>
              <a:lnSpc>
                <a:spcPct val="150000"/>
              </a:lnSpc>
            </a:pPr>
            <a:r>
              <a:rPr lang="en-US" sz="2400" dirty="0">
                <a:latin typeface="Times New Roman" pitchFamily="18" charset="0"/>
                <a:cs typeface="Times New Roman" pitchFamily="18" charset="0"/>
              </a:rPr>
              <a:t>Major source of omega-6 PUFAs are vegetable oils, salad dressings, and margarines made with the oil</a:t>
            </a:r>
          </a:p>
          <a:p>
            <a:pPr>
              <a:lnSpc>
                <a:spcPct val="150000"/>
              </a:lnSpc>
            </a:pPr>
            <a:r>
              <a:rPr lang="en-US" sz="2400" dirty="0">
                <a:latin typeface="Times New Roman" pitchFamily="18" charset="0"/>
                <a:cs typeface="Times New Roman" pitchFamily="18" charset="0"/>
              </a:rPr>
              <a:t>U.S. population intake 7% of calories</a:t>
            </a:r>
          </a:p>
          <a:p>
            <a:pPr>
              <a:lnSpc>
                <a:spcPct val="150000"/>
              </a:lnSpc>
            </a:pPr>
            <a:r>
              <a:rPr lang="en-US" sz="2400" dirty="0">
                <a:latin typeface="Times New Roman" pitchFamily="18" charset="0"/>
                <a:cs typeface="Times New Roman" pitchFamily="18" charset="0"/>
              </a:rPr>
              <a:t>Large amounts may increase LDL oxidation</a:t>
            </a:r>
          </a:p>
          <a:p>
            <a:pPr>
              <a:lnSpc>
                <a:spcPct val="150000"/>
              </a:lnSpc>
            </a:pPr>
            <a:endParaRPr lang="en-US" sz="2400" dirty="0">
              <a:latin typeface="Times New Roman" pitchFamily="18" charset="0"/>
              <a:cs typeface="Times New Roman" pitchFamily="18" charset="0"/>
            </a:endParaRPr>
          </a:p>
        </p:txBody>
      </p:sp>
    </p:spTree>
    <p:extLst>
      <p:ext uri="{BB962C8B-B14F-4D97-AF65-F5344CB8AC3E}">
        <p14:creationId xmlns:p14="http://schemas.microsoft.com/office/powerpoint/2010/main" xmlns="" val="109829138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1981200" y="274639"/>
            <a:ext cx="8229600" cy="507027"/>
          </a:xfrm>
        </p:spPr>
        <p:txBody>
          <a:bodyPr rtlCol="0">
            <a:noAutofit/>
          </a:bodyPr>
          <a:lstStyle/>
          <a:p>
            <a:pPr>
              <a:defRPr/>
            </a:pPr>
            <a:r>
              <a:rPr lang="en-US" sz="3200" b="1" dirty="0">
                <a:solidFill>
                  <a:srgbClr val="FF0000"/>
                </a:solidFill>
                <a:latin typeface="Times New Roman" pitchFamily="18" charset="0"/>
                <a:cs typeface="Times New Roman" pitchFamily="18" charset="0"/>
              </a:rPr>
              <a:t>Omega-3 PUFA: EPA, DHA</a:t>
            </a:r>
          </a:p>
        </p:txBody>
      </p:sp>
      <p:sp>
        <p:nvSpPr>
          <p:cNvPr id="10243" name="Rectangle 3"/>
          <p:cNvSpPr>
            <a:spLocks noGrp="1" noChangeArrowheads="1"/>
          </p:cNvSpPr>
          <p:nvPr>
            <p:ph idx="1"/>
          </p:nvPr>
        </p:nvSpPr>
        <p:spPr>
          <a:xfrm>
            <a:off x="1981200" y="1273296"/>
            <a:ext cx="8450832" cy="5378227"/>
          </a:xfrm>
        </p:spPr>
        <p:txBody>
          <a:bodyPr>
            <a:noAutofit/>
          </a:bodyPr>
          <a:lstStyle/>
          <a:p>
            <a:pPr marL="574675" indent="-574675">
              <a:lnSpc>
                <a:spcPts val="3500"/>
              </a:lnSpc>
              <a:spcBef>
                <a:spcPts val="0"/>
              </a:spcBef>
              <a:buFont typeface="Wingdings" pitchFamily="2" charset="2"/>
              <a:buChar char="Ø"/>
            </a:pPr>
            <a:r>
              <a:rPr lang="en-US" sz="2400" dirty="0">
                <a:latin typeface="Times New Roman" pitchFamily="18" charset="0"/>
                <a:cs typeface="Times New Roman" pitchFamily="18" charset="0"/>
              </a:rPr>
              <a:t>Consumption of fish and fish oils rich in EPA, DHA will lower cholesterol, LDL, and TG and reduce sudden cardiac death</a:t>
            </a:r>
          </a:p>
          <a:p>
            <a:pPr marL="574675" indent="-574675">
              <a:lnSpc>
                <a:spcPts val="3500"/>
              </a:lnSpc>
              <a:spcBef>
                <a:spcPts val="0"/>
              </a:spcBef>
              <a:buFont typeface="Wingdings" pitchFamily="2" charset="2"/>
              <a:buChar char="Ø"/>
            </a:pPr>
            <a:r>
              <a:rPr lang="en-US" sz="2400" dirty="0">
                <a:latin typeface="Times New Roman" pitchFamily="18" charset="0"/>
                <a:cs typeface="Times New Roman" pitchFamily="18" charset="0"/>
              </a:rPr>
              <a:t>Found in fish oils, fish oil capsules, and ocean fish (</a:t>
            </a:r>
            <a:r>
              <a:rPr lang="en-US" sz="2400" dirty="0" err="1">
                <a:latin typeface="Times New Roman" pitchFamily="18" charset="0"/>
                <a:cs typeface="Times New Roman" pitchFamily="18" charset="0"/>
              </a:rPr>
              <a:t>eicosapentaenoic</a:t>
            </a:r>
            <a:r>
              <a:rPr lang="en-US" sz="2400" dirty="0">
                <a:latin typeface="Times New Roman" pitchFamily="18" charset="0"/>
                <a:cs typeface="Times New Roman" pitchFamily="18" charset="0"/>
              </a:rPr>
              <a:t> and </a:t>
            </a:r>
            <a:r>
              <a:rPr lang="en-US" sz="2400" dirty="0" err="1">
                <a:latin typeface="Times New Roman" pitchFamily="18" charset="0"/>
                <a:cs typeface="Times New Roman" pitchFamily="18" charset="0"/>
              </a:rPr>
              <a:t>docosahexaenoic</a:t>
            </a:r>
            <a:r>
              <a:rPr lang="en-US" sz="2400" dirty="0">
                <a:latin typeface="Times New Roman" pitchFamily="18" charset="0"/>
                <a:cs typeface="Times New Roman" pitchFamily="18" charset="0"/>
              </a:rPr>
              <a:t> acid)</a:t>
            </a:r>
          </a:p>
          <a:p>
            <a:pPr marL="574675" indent="-574675">
              <a:lnSpc>
                <a:spcPts val="3500"/>
              </a:lnSpc>
              <a:spcBef>
                <a:spcPts val="0"/>
              </a:spcBef>
              <a:buFont typeface="Wingdings" pitchFamily="2" charset="2"/>
              <a:buChar char="Ø"/>
            </a:pPr>
            <a:r>
              <a:rPr lang="en-US" sz="2400" dirty="0">
                <a:latin typeface="Times New Roman" pitchFamily="18" charset="0"/>
                <a:cs typeface="Times New Roman" pitchFamily="18" charset="0"/>
              </a:rPr>
              <a:t>Do not affect TC; may ↑ LDL-C (5-10%) and decrease TG (25-30%) especially in patients with high TG</a:t>
            </a:r>
          </a:p>
          <a:p>
            <a:pPr marL="574675" indent="-574675">
              <a:lnSpc>
                <a:spcPts val="3500"/>
              </a:lnSpc>
              <a:spcBef>
                <a:spcPts val="0"/>
              </a:spcBef>
              <a:buFont typeface="Wingdings" pitchFamily="2" charset="2"/>
              <a:buChar char="Ø"/>
            </a:pPr>
            <a:r>
              <a:rPr lang="en-US" sz="2400" dirty="0">
                <a:latin typeface="Times New Roman" pitchFamily="18" charset="0"/>
                <a:cs typeface="Times New Roman" pitchFamily="18" charset="0"/>
              </a:rPr>
              <a:t>Anticoagulant effect</a:t>
            </a:r>
          </a:p>
          <a:p>
            <a:pPr marL="574675" indent="-574675">
              <a:lnSpc>
                <a:spcPts val="3500"/>
              </a:lnSpc>
              <a:spcBef>
                <a:spcPts val="0"/>
              </a:spcBef>
              <a:buFont typeface="Wingdings" pitchFamily="2" charset="2"/>
              <a:buChar char="Ø"/>
            </a:pPr>
            <a:r>
              <a:rPr lang="en-US" sz="2400" dirty="0">
                <a:latin typeface="Times New Roman" pitchFamily="18" charset="0"/>
                <a:cs typeface="Times New Roman" pitchFamily="18" charset="0"/>
              </a:rPr>
              <a:t>Decrease vasoconstriction</a:t>
            </a:r>
          </a:p>
          <a:p>
            <a:pPr marL="574675" indent="-574675">
              <a:lnSpc>
                <a:spcPts val="3500"/>
              </a:lnSpc>
              <a:spcBef>
                <a:spcPts val="0"/>
              </a:spcBef>
              <a:buFont typeface="Wingdings" pitchFamily="2" charset="2"/>
              <a:buChar char="Ø"/>
            </a:pPr>
            <a:r>
              <a:rPr lang="en-US" sz="2400" dirty="0">
                <a:latin typeface="Times New Roman" pitchFamily="18" charset="0"/>
                <a:cs typeface="Times New Roman" pitchFamily="18" charset="0"/>
              </a:rPr>
              <a:t>Improve endothelial dysfunction</a:t>
            </a:r>
          </a:p>
          <a:p>
            <a:pPr marL="574675" indent="-574675">
              <a:lnSpc>
                <a:spcPts val="3500"/>
              </a:lnSpc>
              <a:spcBef>
                <a:spcPts val="0"/>
              </a:spcBef>
              <a:buFont typeface="Wingdings" pitchFamily="2" charset="2"/>
              <a:buChar char="Ø"/>
            </a:pPr>
            <a:r>
              <a:rPr lang="en-US" sz="2400" dirty="0">
                <a:latin typeface="Times New Roman" pitchFamily="18" charset="0"/>
                <a:cs typeface="Times New Roman" pitchFamily="18" charset="0"/>
              </a:rPr>
              <a:t>Reduce inflammation</a:t>
            </a:r>
          </a:p>
        </p:txBody>
      </p:sp>
    </p:spTree>
    <p:extLst>
      <p:ext uri="{BB962C8B-B14F-4D97-AF65-F5344CB8AC3E}">
        <p14:creationId xmlns:p14="http://schemas.microsoft.com/office/powerpoint/2010/main" xmlns="" val="265199149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1981200" y="274638"/>
            <a:ext cx="8229600" cy="639762"/>
          </a:xfrm>
        </p:spPr>
        <p:txBody>
          <a:bodyPr>
            <a:noAutofit/>
          </a:bodyPr>
          <a:lstStyle/>
          <a:p>
            <a:r>
              <a:rPr lang="en-US" sz="3200" b="1" dirty="0">
                <a:solidFill>
                  <a:srgbClr val="FF0000"/>
                </a:solidFill>
                <a:latin typeface="Times New Roman" pitchFamily="18" charset="0"/>
                <a:cs typeface="Times New Roman" pitchFamily="18" charset="0"/>
              </a:rPr>
              <a:t>Fiber</a:t>
            </a:r>
          </a:p>
        </p:txBody>
      </p:sp>
      <p:sp>
        <p:nvSpPr>
          <p:cNvPr id="24579" name="Rectangle 3"/>
          <p:cNvSpPr>
            <a:spLocks noGrp="1" noChangeArrowheads="1"/>
          </p:cNvSpPr>
          <p:nvPr>
            <p:ph idx="1"/>
          </p:nvPr>
        </p:nvSpPr>
        <p:spPr>
          <a:xfrm>
            <a:off x="1981199" y="1054525"/>
            <a:ext cx="8860971" cy="2485509"/>
          </a:xfrm>
        </p:spPr>
        <p:txBody>
          <a:bodyPr>
            <a:noAutofit/>
          </a:bodyPr>
          <a:lstStyle/>
          <a:p>
            <a:pPr algn="just">
              <a:lnSpc>
                <a:spcPct val="150000"/>
              </a:lnSpc>
            </a:pPr>
            <a:r>
              <a:rPr lang="en-US" sz="2400" dirty="0">
                <a:latin typeface="Times New Roman" pitchFamily="18" charset="0"/>
                <a:cs typeface="Times New Roman" pitchFamily="18" charset="0"/>
              </a:rPr>
              <a:t>Soluble fibers (</a:t>
            </a:r>
            <a:r>
              <a:rPr lang="en-US" sz="2400" dirty="0" err="1">
                <a:latin typeface="Times New Roman" pitchFamily="18" charset="0"/>
                <a:cs typeface="Times New Roman" pitchFamily="18" charset="0"/>
              </a:rPr>
              <a:t>pectins</a:t>
            </a:r>
            <a:r>
              <a:rPr lang="en-US" sz="2400" dirty="0">
                <a:latin typeface="Times New Roman" pitchFamily="18" charset="0"/>
                <a:cs typeface="Times New Roman" pitchFamily="18" charset="0"/>
              </a:rPr>
              <a:t>, gums, </a:t>
            </a:r>
            <a:r>
              <a:rPr lang="en-US" sz="2400" dirty="0" err="1">
                <a:latin typeface="Times New Roman" pitchFamily="18" charset="0"/>
                <a:cs typeface="Times New Roman" pitchFamily="18" charset="0"/>
              </a:rPr>
              <a:t>mucilages</a:t>
            </a:r>
            <a:r>
              <a:rPr lang="en-US" sz="2400" dirty="0">
                <a:latin typeface="Times New Roman" pitchFamily="18" charset="0"/>
                <a:cs typeface="Times New Roman" pitchFamily="18" charset="0"/>
              </a:rPr>
              <a:t>, algal polysaccharides, some hemicelluloses) in legumes, oats, and fruits lower serum cholesterol and LDL-C</a:t>
            </a:r>
          </a:p>
          <a:p>
            <a:pPr>
              <a:lnSpc>
                <a:spcPct val="150000"/>
              </a:lnSpc>
            </a:pPr>
            <a:r>
              <a:rPr lang="en-US" sz="2400" dirty="0">
                <a:latin typeface="Times New Roman" pitchFamily="18" charset="0"/>
                <a:cs typeface="Times New Roman" pitchFamily="18" charset="0"/>
              </a:rPr>
              <a:t>Average decline in LDL-C is 14% for </a:t>
            </a:r>
            <a:r>
              <a:rPr lang="en-US" sz="2400" dirty="0" err="1" smtClean="0">
                <a:latin typeface="Times New Roman" pitchFamily="18" charset="0"/>
                <a:cs typeface="Times New Roman" pitchFamily="18" charset="0"/>
              </a:rPr>
              <a:t>hypercholesterolemics</a:t>
            </a:r>
            <a:endParaRPr lang="en-US" sz="2400" dirty="0">
              <a:latin typeface="Times New Roman" pitchFamily="18" charset="0"/>
              <a:cs typeface="Times New Roman" pitchFamily="18" charset="0"/>
            </a:endParaRPr>
          </a:p>
        </p:txBody>
      </p:sp>
      <p:sp>
        <p:nvSpPr>
          <p:cNvPr id="4" name="Rectangle 2"/>
          <p:cNvSpPr txBox="1">
            <a:spLocks noChangeArrowheads="1"/>
          </p:cNvSpPr>
          <p:nvPr/>
        </p:nvSpPr>
        <p:spPr>
          <a:xfrm>
            <a:off x="1876697" y="3553415"/>
            <a:ext cx="8229600" cy="566020"/>
          </a:xfrm>
          <a:prstGeom prst="rect">
            <a:avLst/>
          </a:prstGeom>
        </p:spPr>
        <p:txBody>
          <a:bodyPr vert="horz" lIns="91440" tIns="45720" rIns="91440" bIns="45720" rtlCol="0" anchor="t">
            <a:noAutofit/>
          </a:bodyPr>
          <a:lstStyle/>
          <a:p>
            <a:pPr marL="0" marR="0" lvl="0" indent="0" algn="l" defTabSz="457200" rtl="0" eaLnBrk="1" fontAlgn="auto" latinLnBrk="0" hangingPunct="1">
              <a:lnSpc>
                <a:spcPct val="100000"/>
              </a:lnSpc>
              <a:spcBef>
                <a:spcPct val="0"/>
              </a:spcBef>
              <a:spcAft>
                <a:spcPts val="0"/>
              </a:spcAft>
              <a:buClrTx/>
              <a:buSzTx/>
              <a:buFontTx/>
              <a:buNone/>
              <a:tabLst/>
              <a:defRPr/>
            </a:pPr>
            <a:r>
              <a:rPr kumimoji="0" lang="en-US" sz="3200" b="1" i="0" u="none" strike="noStrike" kern="1200" cap="none" spc="0" normalizeH="0" baseline="0" noProof="0" smtClean="0">
                <a:ln>
                  <a:noFill/>
                </a:ln>
                <a:solidFill>
                  <a:srgbClr val="FF0000"/>
                </a:solidFill>
                <a:effectLst/>
                <a:uLnTx/>
                <a:uFillTx/>
                <a:latin typeface="Times New Roman" pitchFamily="18" charset="0"/>
                <a:ea typeface="+mj-ea"/>
                <a:cs typeface="Times New Roman" pitchFamily="18" charset="0"/>
              </a:rPr>
              <a:t>Soy Protein</a:t>
            </a:r>
            <a:endParaRPr kumimoji="0" lang="en-US" sz="3200" b="1" i="0" u="none" strike="noStrike" kern="1200" cap="none" spc="0" normalizeH="0" baseline="0" noProof="0" dirty="0">
              <a:ln>
                <a:noFill/>
              </a:ln>
              <a:solidFill>
                <a:srgbClr val="FF0000"/>
              </a:solidFill>
              <a:effectLst/>
              <a:uLnTx/>
              <a:uFillTx/>
              <a:latin typeface="Times New Roman" pitchFamily="18" charset="0"/>
              <a:ea typeface="+mj-ea"/>
              <a:cs typeface="Times New Roman" pitchFamily="18" charset="0"/>
            </a:endParaRPr>
          </a:p>
        </p:txBody>
      </p:sp>
      <p:sp>
        <p:nvSpPr>
          <p:cNvPr id="5" name="Rectangle 3"/>
          <p:cNvSpPr txBox="1">
            <a:spLocks noChangeArrowheads="1"/>
          </p:cNvSpPr>
          <p:nvPr/>
        </p:nvSpPr>
        <p:spPr>
          <a:xfrm>
            <a:off x="1968136" y="4158431"/>
            <a:ext cx="9161417" cy="2359936"/>
          </a:xfrm>
          <a:prstGeom prst="rect">
            <a:avLst/>
          </a:prstGeom>
        </p:spPr>
        <p:txBody>
          <a:bodyPr vert="horz" lIns="91440" tIns="45720" rIns="91440" bIns="45720" rtlCol="0">
            <a:normAutofit lnSpcReduction="10000"/>
          </a:bodyPr>
          <a:lstStyle/>
          <a:p>
            <a:pPr marL="342900" marR="0" lvl="0" indent="-342900" algn="l" defTabSz="457200" rtl="0" eaLnBrk="1" fontAlgn="auto" latinLnBrk="0" hangingPunct="1">
              <a:lnSpc>
                <a:spcPct val="150000"/>
              </a:lnSpc>
              <a:spcBef>
                <a:spcPts val="1000"/>
              </a:spcBef>
              <a:spcAft>
                <a:spcPts val="0"/>
              </a:spcAft>
              <a:buClr>
                <a:schemeClr val="accent1"/>
              </a:buClr>
              <a:buSzTx/>
              <a:buFont typeface="Wingdings 3" charset="2"/>
              <a:buChar char=""/>
              <a:tabLst/>
              <a:defRPr/>
            </a:pPr>
            <a:r>
              <a:rPr kumimoji="0" lang="en-US" sz="2400" b="0" i="0" u="none" strike="noStrike" kern="1200" cap="none" spc="0" normalizeH="0" baseline="0" noProof="0" smtClean="0">
                <a:ln>
                  <a:noFill/>
                </a:ln>
                <a:solidFill>
                  <a:schemeClr val="tx1">
                    <a:lumMod val="75000"/>
                    <a:lumOff val="25000"/>
                  </a:schemeClr>
                </a:solidFill>
                <a:effectLst/>
                <a:uLnTx/>
                <a:uFillTx/>
                <a:latin typeface="Times New Roman" pitchFamily="18" charset="0"/>
                <a:ea typeface="+mn-ea"/>
                <a:cs typeface="Times New Roman" pitchFamily="18" charset="0"/>
              </a:rPr>
              <a:t>Substituting soy protein lowers TC (9%) and LDL-C (13%) and TG (11%) with no effect on HDL-C</a:t>
            </a:r>
          </a:p>
          <a:p>
            <a:pPr marL="342900" marR="0" lvl="0" indent="-342900" algn="l" defTabSz="457200" rtl="0" eaLnBrk="1" fontAlgn="auto" latinLnBrk="0" hangingPunct="1">
              <a:lnSpc>
                <a:spcPct val="150000"/>
              </a:lnSpc>
              <a:spcBef>
                <a:spcPts val="1000"/>
              </a:spcBef>
              <a:spcAft>
                <a:spcPts val="0"/>
              </a:spcAft>
              <a:buClr>
                <a:schemeClr val="accent1"/>
              </a:buClr>
              <a:buSzTx/>
              <a:buFont typeface="Wingdings 3" charset="2"/>
              <a:buChar char=""/>
              <a:tabLst/>
              <a:defRPr/>
            </a:pPr>
            <a:r>
              <a:rPr kumimoji="0" lang="en-US" sz="2400" b="0" i="0" u="none" strike="noStrike" kern="1200" cap="none" spc="0" normalizeH="0" baseline="0" noProof="0" smtClean="0">
                <a:ln>
                  <a:noFill/>
                </a:ln>
                <a:solidFill>
                  <a:schemeClr val="tx1">
                    <a:lumMod val="75000"/>
                    <a:lumOff val="25000"/>
                  </a:schemeClr>
                </a:solidFill>
                <a:effectLst/>
                <a:uLnTx/>
                <a:uFillTx/>
                <a:latin typeface="Times New Roman" pitchFamily="18" charset="0"/>
                <a:ea typeface="+mn-ea"/>
                <a:cs typeface="Times New Roman" pitchFamily="18" charset="0"/>
              </a:rPr>
              <a:t>Daily intake of 25 g of soy will lower LDL-C by 4 to 8% in hypercholesterolemic persons</a:t>
            </a:r>
            <a:endParaRPr kumimoji="0" lang="en-US" sz="2400" b="0" i="0" u="none" strike="noStrike" kern="1200" cap="none" spc="0" normalizeH="0" baseline="0" noProof="0" dirty="0">
              <a:ln>
                <a:noFill/>
              </a:ln>
              <a:solidFill>
                <a:schemeClr val="tx1">
                  <a:lumMod val="75000"/>
                  <a:lumOff val="25000"/>
                </a:schemeClr>
              </a:solidFill>
              <a:effectLst/>
              <a:uLnTx/>
              <a:uFillTx/>
              <a:latin typeface="Times New Roman" pitchFamily="18" charset="0"/>
              <a:ea typeface="+mn-ea"/>
              <a:cs typeface="Times New Roman" pitchFamily="18" charset="0"/>
            </a:endParaRPr>
          </a:p>
        </p:txBody>
      </p:sp>
    </p:spTree>
    <p:extLst>
      <p:ext uri="{BB962C8B-B14F-4D97-AF65-F5344CB8AC3E}">
        <p14:creationId xmlns:p14="http://schemas.microsoft.com/office/powerpoint/2010/main" xmlns="" val="338751478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a:xfrm>
            <a:off x="1981200" y="68167"/>
            <a:ext cx="8229600" cy="743001"/>
          </a:xfrm>
        </p:spPr>
        <p:txBody>
          <a:bodyPr>
            <a:normAutofit/>
          </a:bodyPr>
          <a:lstStyle/>
          <a:p>
            <a:r>
              <a:rPr lang="en-US" sz="3200" b="1" dirty="0">
                <a:solidFill>
                  <a:srgbClr val="FF0000"/>
                </a:solidFill>
                <a:latin typeface="Times New Roman" pitchFamily="18" charset="0"/>
                <a:cs typeface="Times New Roman" pitchFamily="18" charset="0"/>
              </a:rPr>
              <a:t>Nuts</a:t>
            </a:r>
          </a:p>
        </p:txBody>
      </p:sp>
      <p:sp>
        <p:nvSpPr>
          <p:cNvPr id="35843" name="Rectangle 3"/>
          <p:cNvSpPr>
            <a:spLocks noGrp="1" noChangeArrowheads="1"/>
          </p:cNvSpPr>
          <p:nvPr>
            <p:ph idx="1"/>
          </p:nvPr>
        </p:nvSpPr>
        <p:spPr>
          <a:xfrm>
            <a:off x="1897644" y="1066824"/>
            <a:ext cx="8313156" cy="5363473"/>
          </a:xfrm>
        </p:spPr>
        <p:txBody>
          <a:bodyPr>
            <a:noAutofit/>
          </a:bodyPr>
          <a:lstStyle/>
          <a:p>
            <a:pPr algn="just">
              <a:lnSpc>
                <a:spcPct val="150000"/>
              </a:lnSpc>
            </a:pPr>
            <a:r>
              <a:rPr lang="en-US" sz="2400" dirty="0">
                <a:latin typeface="Times New Roman" pitchFamily="18" charset="0"/>
                <a:cs typeface="Times New Roman" pitchFamily="18" charset="0"/>
              </a:rPr>
              <a:t>Tree nuts can reduce risk of CHD via lipid-lowering effects; </a:t>
            </a:r>
          </a:p>
          <a:p>
            <a:pPr algn="just">
              <a:lnSpc>
                <a:spcPct val="150000"/>
              </a:lnSpc>
            </a:pPr>
            <a:r>
              <a:rPr lang="en-US" sz="2400" dirty="0">
                <a:latin typeface="Times New Roman" pitchFamily="18" charset="0"/>
                <a:cs typeface="Times New Roman" pitchFamily="18" charset="0"/>
              </a:rPr>
              <a:t>Peanuts also </a:t>
            </a:r>
            <a:r>
              <a:rPr lang="en-US" sz="2400" dirty="0" err="1">
                <a:latin typeface="Times New Roman" pitchFamily="18" charset="0"/>
                <a:cs typeface="Times New Roman" pitchFamily="18" charset="0"/>
              </a:rPr>
              <a:t>cardioprotective</a:t>
            </a:r>
            <a:endParaRPr lang="en-US" sz="2400" dirty="0">
              <a:latin typeface="Times New Roman" pitchFamily="18" charset="0"/>
              <a:cs typeface="Times New Roman" pitchFamily="18" charset="0"/>
            </a:endParaRPr>
          </a:p>
          <a:p>
            <a:pPr algn="just">
              <a:lnSpc>
                <a:spcPct val="150000"/>
              </a:lnSpc>
            </a:pPr>
            <a:r>
              <a:rPr lang="en-US" sz="2400" dirty="0">
                <a:latin typeface="Times New Roman" pitchFamily="18" charset="0"/>
                <a:cs typeface="Times New Roman" pitchFamily="18" charset="0"/>
              </a:rPr>
              <a:t>Almonds, hazelnuts, pecans, pistachio nuts, and walnuts modestly reduce serum cholesterol</a:t>
            </a:r>
          </a:p>
          <a:p>
            <a:pPr algn="just">
              <a:lnSpc>
                <a:spcPct val="150000"/>
              </a:lnSpc>
            </a:pPr>
            <a:r>
              <a:rPr lang="en-US" sz="2400" dirty="0">
                <a:latin typeface="Times New Roman" pitchFamily="18" charset="0"/>
                <a:cs typeface="Times New Roman" pitchFamily="18" charset="0"/>
              </a:rPr>
              <a:t>Nuts are a rich source of fiber, vitamin E, magnesium, and MUFA and PUFA</a:t>
            </a:r>
          </a:p>
          <a:p>
            <a:pPr algn="just">
              <a:lnSpc>
                <a:spcPct val="150000"/>
              </a:lnSpc>
            </a:pPr>
            <a:r>
              <a:rPr lang="en-US" sz="2400" dirty="0">
                <a:latin typeface="Times New Roman" pitchFamily="18" charset="0"/>
                <a:cs typeface="Times New Roman" pitchFamily="18" charset="0"/>
              </a:rPr>
              <a:t>ALA in walnuts, </a:t>
            </a:r>
            <a:r>
              <a:rPr lang="en-US" sz="2400" smtClean="0">
                <a:latin typeface="Times New Roman" pitchFamily="18" charset="0"/>
                <a:cs typeface="Times New Roman" pitchFamily="18" charset="0"/>
              </a:rPr>
              <a:t>arginine shows antioxidant </a:t>
            </a:r>
            <a:r>
              <a:rPr lang="en-US" sz="2400" dirty="0">
                <a:latin typeface="Times New Roman" pitchFamily="18" charset="0"/>
                <a:cs typeface="Times New Roman" pitchFamily="18" charset="0"/>
              </a:rPr>
              <a:t>and antithrombotic effects</a:t>
            </a:r>
          </a:p>
          <a:p>
            <a:pPr algn="just">
              <a:lnSpc>
                <a:spcPct val="150000"/>
              </a:lnSpc>
            </a:pPr>
            <a:r>
              <a:rPr lang="en-US" sz="2400" dirty="0">
                <a:latin typeface="Times New Roman" pitchFamily="18" charset="0"/>
                <a:cs typeface="Times New Roman" pitchFamily="18" charset="0"/>
              </a:rPr>
              <a:t>May reduce insulin resistance</a:t>
            </a:r>
          </a:p>
        </p:txBody>
      </p:sp>
    </p:spTree>
    <p:extLst>
      <p:ext uri="{BB962C8B-B14F-4D97-AF65-F5344CB8AC3E}">
        <p14:creationId xmlns:p14="http://schemas.microsoft.com/office/powerpoint/2010/main" xmlns="" val="283080087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944226" y="1185962"/>
            <a:ext cx="8421329" cy="4821769"/>
          </a:xfrm>
          <a:prstGeom prst="rect">
            <a:avLst/>
          </a:prstGeom>
        </p:spPr>
        <p:txBody>
          <a:bodyPr wrap="square">
            <a:spAutoFit/>
          </a:bodyPr>
          <a:lstStyle/>
          <a:p>
            <a:pPr algn="just">
              <a:lnSpc>
                <a:spcPct val="150000"/>
              </a:lnSpc>
            </a:pPr>
            <a:r>
              <a:rPr lang="en-US" sz="2600" dirty="0">
                <a:latin typeface="Times New Roman" pitchFamily="18" charset="0"/>
                <a:cs typeface="Times New Roman" pitchFamily="18" charset="0"/>
              </a:rPr>
              <a:t>Bone and joint diseases can lead to disability, immobility,  pain, and a reduction in activities of daily living. </a:t>
            </a:r>
          </a:p>
          <a:p>
            <a:pPr>
              <a:lnSpc>
                <a:spcPct val="150000"/>
              </a:lnSpc>
            </a:pPr>
            <a:r>
              <a:rPr lang="en-US" sz="2600" dirty="0">
                <a:latin typeface="Times New Roman" pitchFamily="18" charset="0"/>
                <a:cs typeface="Times New Roman" pitchFamily="18" charset="0"/>
              </a:rPr>
              <a:t>Two of the most prevalent bone and joint conditions include</a:t>
            </a:r>
          </a:p>
          <a:p>
            <a:pPr>
              <a:lnSpc>
                <a:spcPct val="150000"/>
              </a:lnSpc>
            </a:pPr>
            <a:r>
              <a:rPr lang="en-US" sz="2600" b="1" dirty="0">
                <a:latin typeface="Times New Roman" pitchFamily="18" charset="0"/>
                <a:cs typeface="Times New Roman" pitchFamily="18" charset="0"/>
              </a:rPr>
              <a:t>osteoporosis</a:t>
            </a:r>
            <a:r>
              <a:rPr lang="en-US" sz="2600" dirty="0">
                <a:latin typeface="Times New Roman" pitchFamily="18" charset="0"/>
                <a:cs typeface="Times New Roman" pitchFamily="18" charset="0"/>
              </a:rPr>
              <a:t> and </a:t>
            </a:r>
            <a:r>
              <a:rPr lang="en-US" sz="2600" b="1" dirty="0">
                <a:latin typeface="Times New Roman" pitchFamily="18" charset="0"/>
                <a:cs typeface="Times New Roman" pitchFamily="18" charset="0"/>
              </a:rPr>
              <a:t>osteoarthritis.</a:t>
            </a:r>
          </a:p>
          <a:p>
            <a:pPr algn="just">
              <a:lnSpc>
                <a:spcPct val="150000"/>
              </a:lnSpc>
            </a:pPr>
            <a:endParaRPr lang="en-US" sz="2600" dirty="0">
              <a:latin typeface="Times New Roman" pitchFamily="18" charset="0"/>
              <a:cs typeface="Times New Roman" pitchFamily="18" charset="0"/>
            </a:endParaRPr>
          </a:p>
          <a:p>
            <a:pPr algn="just">
              <a:lnSpc>
                <a:spcPct val="150000"/>
              </a:lnSpc>
            </a:pPr>
            <a:r>
              <a:rPr lang="en-US" sz="2600" dirty="0">
                <a:latin typeface="Times New Roman" pitchFamily="18" charset="0"/>
                <a:cs typeface="Times New Roman" pitchFamily="18" charset="0"/>
              </a:rPr>
              <a:t>Osteoporosis is defined as a skeletal disorder characterized by compromised bone strength predisposing to an increased risk for fractures. </a:t>
            </a:r>
          </a:p>
        </p:txBody>
      </p:sp>
      <p:sp>
        <p:nvSpPr>
          <p:cNvPr id="3" name="Rectangle 2"/>
          <p:cNvSpPr/>
          <p:nvPr/>
        </p:nvSpPr>
        <p:spPr>
          <a:xfrm>
            <a:off x="3379744" y="61575"/>
            <a:ext cx="5404043" cy="707886"/>
          </a:xfrm>
          <a:prstGeom prst="rect">
            <a:avLst/>
          </a:prstGeom>
        </p:spPr>
        <p:txBody>
          <a:bodyPr wrap="none">
            <a:spAutoFit/>
          </a:bodyPr>
          <a:lstStyle/>
          <a:p>
            <a:r>
              <a:rPr lang="en-US" sz="4000" b="1" dirty="0">
                <a:solidFill>
                  <a:srgbClr val="FF0000"/>
                </a:solidFill>
                <a:latin typeface="Times New Roman" pitchFamily="18" charset="0"/>
                <a:cs typeface="Times New Roman" pitchFamily="18" charset="0"/>
              </a:rPr>
              <a:t>Bone and joint diseases </a:t>
            </a:r>
          </a:p>
        </p:txBody>
      </p:sp>
    </p:spTree>
    <p:extLst>
      <p:ext uri="{BB962C8B-B14F-4D97-AF65-F5344CB8AC3E}">
        <p14:creationId xmlns:p14="http://schemas.microsoft.com/office/powerpoint/2010/main" xmlns="" val="21666481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a:xfrm>
            <a:off x="2024063" y="500063"/>
            <a:ext cx="8229600" cy="1143000"/>
          </a:xfrm>
        </p:spPr>
        <p:txBody>
          <a:bodyPr/>
          <a:lstStyle/>
          <a:p>
            <a:pPr algn="ctr" eaLnBrk="1" hangingPunct="1"/>
            <a:r>
              <a:rPr lang="en-US" altLang="zh-CN" dirty="0" smtClean="0">
                <a:ea typeface="宋体" panose="02010600030101010101" pitchFamily="2" charset="-122"/>
              </a:rPr>
              <a:t>Good Food </a:t>
            </a:r>
            <a:r>
              <a:rPr lang="en-US" altLang="zh-CN" dirty="0" err="1" smtClean="0">
                <a:ea typeface="宋体" panose="02010600030101010101" pitchFamily="2" charset="-122"/>
              </a:rPr>
              <a:t>v.s</a:t>
            </a:r>
            <a:r>
              <a:rPr lang="en-US" altLang="zh-CN" dirty="0" smtClean="0">
                <a:ea typeface="宋体" panose="02010600030101010101" pitchFamily="2" charset="-122"/>
              </a:rPr>
              <a:t>. Bad Food</a:t>
            </a:r>
            <a:endParaRPr lang="en-GB" altLang="zh-CN" dirty="0" smtClean="0">
              <a:ea typeface="宋体" panose="02010600030101010101" pitchFamily="2" charset="-122"/>
            </a:endParaRPr>
          </a:p>
        </p:txBody>
      </p:sp>
      <p:sp>
        <p:nvSpPr>
          <p:cNvPr id="3" name="Content Placeholder 2"/>
          <p:cNvSpPr>
            <a:spLocks noGrp="1"/>
          </p:cNvSpPr>
          <p:nvPr>
            <p:ph sz="half" idx="1"/>
          </p:nvPr>
        </p:nvSpPr>
        <p:spPr>
          <a:xfrm>
            <a:off x="1981200" y="1920875"/>
            <a:ext cx="4038600" cy="4433888"/>
          </a:xfrm>
        </p:spPr>
        <p:txBody>
          <a:bodyPr>
            <a:normAutofit/>
          </a:bodyPr>
          <a:lstStyle/>
          <a:p>
            <a:pPr marL="274320" indent="-274320">
              <a:buClr>
                <a:schemeClr val="accent3"/>
              </a:buClr>
              <a:buFont typeface="Wingdings 2"/>
              <a:buChar char=""/>
              <a:defRPr/>
            </a:pPr>
            <a:r>
              <a:rPr lang="en-GB" sz="2400" dirty="0"/>
              <a:t>A food that is beneficial to the body is regarded as a </a:t>
            </a:r>
            <a:r>
              <a:rPr lang="en-GB" sz="2400" dirty="0">
                <a:solidFill>
                  <a:schemeClr val="accent3">
                    <a:lumMod val="75000"/>
                  </a:schemeClr>
                </a:solidFill>
              </a:rPr>
              <a:t>Functional Food</a:t>
            </a:r>
            <a:r>
              <a:rPr lang="en-GB" sz="2400" dirty="0"/>
              <a:t>, in that, it is one claiming to have additional benefits other than nutritional value. </a:t>
            </a:r>
          </a:p>
        </p:txBody>
      </p:sp>
      <p:sp>
        <p:nvSpPr>
          <p:cNvPr id="8196" name="Content Placeholder 3"/>
          <p:cNvSpPr>
            <a:spLocks noGrp="1"/>
          </p:cNvSpPr>
          <p:nvPr>
            <p:ph sz="half" idx="2"/>
          </p:nvPr>
        </p:nvSpPr>
        <p:spPr>
          <a:xfrm>
            <a:off x="6167438" y="1928814"/>
            <a:ext cx="4038600" cy="4435475"/>
          </a:xfrm>
        </p:spPr>
        <p:txBody>
          <a:bodyPr/>
          <a:lstStyle/>
          <a:p>
            <a:pPr eaLnBrk="1" hangingPunct="1"/>
            <a:r>
              <a:rPr lang="en-GB" altLang="zh-CN" sz="2400"/>
              <a:t>Foods may also contain substances that are harmful to health, these are regarded as </a:t>
            </a:r>
            <a:r>
              <a:rPr lang="en-GB" altLang="zh-CN" sz="2400">
                <a:solidFill>
                  <a:srgbClr val="D9253E"/>
                </a:solidFill>
              </a:rPr>
              <a:t>Naturally Occurring Toxicants</a:t>
            </a:r>
            <a:r>
              <a:rPr lang="en-GB" altLang="zh-CN" sz="2400"/>
              <a:t>.</a:t>
            </a:r>
          </a:p>
          <a:p>
            <a:pPr eaLnBrk="1" hangingPunct="1"/>
            <a:endParaRPr lang="en-GB" altLang="zh-CN" smtClean="0"/>
          </a:p>
        </p:txBody>
      </p:sp>
      <p:pic>
        <p:nvPicPr>
          <p:cNvPr id="8197" name="Picture 4" descr="FFHMain.jpg"/>
          <p:cNvPicPr>
            <a:picLocks noChangeAspect="1"/>
          </p:cNvPicPr>
          <p:nvPr/>
        </p:nvPicPr>
        <p:blipFill>
          <a:blip r:embed="rId3">
            <a:extLst>
              <a:ext uri="{28A0092B-C50C-407E-A947-70E740481C1C}">
                <a14:useLocalDpi xmlns="" xmlns:a14="http://schemas.microsoft.com/office/drawing/2010/main" val="0"/>
              </a:ext>
            </a:extLst>
          </a:blip>
          <a:srcRect/>
          <a:stretch>
            <a:fillRect/>
          </a:stretch>
        </p:blipFill>
        <p:spPr bwMode="auto">
          <a:xfrm>
            <a:off x="2343173" y="4481512"/>
            <a:ext cx="3214688" cy="237648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6" name="Picture 5" descr="redtide_01_08.jpg"/>
          <p:cNvPicPr>
            <a:picLocks noChangeAspect="1"/>
          </p:cNvPicPr>
          <p:nvPr/>
        </p:nvPicPr>
        <p:blipFill>
          <a:blip r:embed="rId4"/>
          <a:stretch>
            <a:fillRect/>
          </a:stretch>
        </p:blipFill>
        <p:spPr>
          <a:xfrm rot="5400000">
            <a:off x="6805586" y="4305303"/>
            <a:ext cx="2286016" cy="2638434"/>
          </a:xfrm>
          <a:prstGeom prst="rect">
            <a:avLst/>
          </a:prstGeom>
          <a:ln>
            <a:noFill/>
          </a:ln>
          <a:effectLst>
            <a:softEdge rad="112500"/>
          </a:effectLst>
        </p:spPr>
      </p:pic>
    </p:spTree>
    <p:extLst>
      <p:ext uri="{BB962C8B-B14F-4D97-AF65-F5344CB8AC3E}">
        <p14:creationId xmlns="" xmlns:p14="http://schemas.microsoft.com/office/powerpoint/2010/main" val="74449261"/>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77765" y="800087"/>
            <a:ext cx="10358312" cy="5293757"/>
          </a:xfrm>
          <a:prstGeom prst="rect">
            <a:avLst/>
          </a:prstGeom>
        </p:spPr>
        <p:txBody>
          <a:bodyPr wrap="square">
            <a:spAutoFit/>
          </a:bodyPr>
          <a:lstStyle/>
          <a:p>
            <a:pPr algn="just"/>
            <a:r>
              <a:rPr lang="en-US" sz="2600" dirty="0">
                <a:latin typeface="Times New Roman" pitchFamily="18" charset="0"/>
                <a:cs typeface="Times New Roman" pitchFamily="18" charset="0"/>
              </a:rPr>
              <a:t>Vitamin D is naturally present in few foods but is often added to fortified food products, such as milk and cereal. </a:t>
            </a:r>
          </a:p>
          <a:p>
            <a:pPr algn="just"/>
            <a:endParaRPr lang="en-US" sz="2600" dirty="0">
              <a:latin typeface="Times New Roman" pitchFamily="18" charset="0"/>
              <a:cs typeface="Times New Roman" pitchFamily="18" charset="0"/>
            </a:endParaRPr>
          </a:p>
          <a:p>
            <a:pPr algn="just"/>
            <a:r>
              <a:rPr lang="en-US" sz="2600" dirty="0">
                <a:latin typeface="Times New Roman" pitchFamily="18" charset="0"/>
                <a:cs typeface="Times New Roman" pitchFamily="18" charset="0"/>
              </a:rPr>
              <a:t>It is also produced endogenously through exposure of the skin to ultraviolet rays from the sun. </a:t>
            </a:r>
          </a:p>
          <a:p>
            <a:pPr algn="just"/>
            <a:endParaRPr lang="en-US" sz="2600" dirty="0">
              <a:latin typeface="Times New Roman" pitchFamily="18" charset="0"/>
              <a:cs typeface="Times New Roman" pitchFamily="18" charset="0"/>
            </a:endParaRPr>
          </a:p>
          <a:p>
            <a:pPr algn="just"/>
            <a:r>
              <a:rPr lang="en-US" sz="2600" dirty="0">
                <a:latin typeface="Times New Roman" pitchFamily="18" charset="0"/>
                <a:cs typeface="Times New Roman" pitchFamily="18" charset="0"/>
              </a:rPr>
              <a:t>In the liver, vitamin D is converted to 25-hydroxyvitamin D, also known as </a:t>
            </a:r>
            <a:r>
              <a:rPr lang="en-US" sz="2600" dirty="0" err="1">
                <a:latin typeface="Times New Roman" pitchFamily="18" charset="0"/>
                <a:cs typeface="Times New Roman" pitchFamily="18" charset="0"/>
              </a:rPr>
              <a:t>calcidiol</a:t>
            </a:r>
            <a:r>
              <a:rPr lang="en-US" sz="2600" dirty="0">
                <a:latin typeface="Times New Roman" pitchFamily="18" charset="0"/>
                <a:cs typeface="Times New Roman" pitchFamily="18" charset="0"/>
              </a:rPr>
              <a:t>. In the kidney, it undergoes hydroxylation to 1,25-dihydroxyvitamin D, also known as </a:t>
            </a:r>
            <a:r>
              <a:rPr lang="en-US" sz="2600" dirty="0" err="1">
                <a:latin typeface="Times New Roman" pitchFamily="18" charset="0"/>
                <a:cs typeface="Times New Roman" pitchFamily="18" charset="0"/>
              </a:rPr>
              <a:t>calcitriol</a:t>
            </a:r>
            <a:r>
              <a:rPr lang="en-US" sz="2600" dirty="0">
                <a:latin typeface="Times New Roman" pitchFamily="18" charset="0"/>
                <a:cs typeface="Times New Roman" pitchFamily="18" charset="0"/>
              </a:rPr>
              <a:t>.</a:t>
            </a:r>
          </a:p>
          <a:p>
            <a:pPr algn="just"/>
            <a:endParaRPr lang="en-US" sz="2600" dirty="0">
              <a:latin typeface="Times New Roman" pitchFamily="18" charset="0"/>
              <a:cs typeface="Times New Roman" pitchFamily="18" charset="0"/>
            </a:endParaRPr>
          </a:p>
          <a:p>
            <a:pPr algn="just"/>
            <a:r>
              <a:rPr lang="en-US" sz="2600" dirty="0">
                <a:latin typeface="Times New Roman" pitchFamily="18" charset="0"/>
                <a:cs typeface="Times New Roman" pitchFamily="18" charset="0"/>
              </a:rPr>
              <a:t>Vitamin D is needed for calcium absorption in the gut and maintenance of adequate serum calcium and phosphate concentrations to enable normal bone mineralization. </a:t>
            </a:r>
          </a:p>
        </p:txBody>
      </p:sp>
      <p:sp>
        <p:nvSpPr>
          <p:cNvPr id="3" name="Rectangle 2"/>
          <p:cNvSpPr/>
          <p:nvPr/>
        </p:nvSpPr>
        <p:spPr>
          <a:xfrm>
            <a:off x="5055741" y="69278"/>
            <a:ext cx="2006703" cy="584775"/>
          </a:xfrm>
          <a:prstGeom prst="rect">
            <a:avLst/>
          </a:prstGeom>
        </p:spPr>
        <p:txBody>
          <a:bodyPr wrap="none">
            <a:spAutoFit/>
          </a:bodyPr>
          <a:lstStyle/>
          <a:p>
            <a:r>
              <a:rPr lang="en-US" sz="3200" dirty="0">
                <a:solidFill>
                  <a:srgbClr val="FF0000"/>
                </a:solidFill>
                <a:latin typeface="Times New Roman" pitchFamily="18" charset="0"/>
                <a:cs typeface="Times New Roman" pitchFamily="18" charset="0"/>
              </a:rPr>
              <a:t>Vitamin D </a:t>
            </a:r>
            <a:endParaRPr lang="en-US" sz="3200" dirty="0">
              <a:solidFill>
                <a:srgbClr val="FF0000"/>
              </a:solidFill>
            </a:endParaRPr>
          </a:p>
        </p:txBody>
      </p:sp>
    </p:spTree>
    <p:extLst>
      <p:ext uri="{BB962C8B-B14F-4D97-AF65-F5344CB8AC3E}">
        <p14:creationId xmlns:p14="http://schemas.microsoft.com/office/powerpoint/2010/main" xmlns="" val="32338237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p:cNvPicPr>
            <a:picLocks noChangeAspect="1" noChangeArrowheads="1"/>
          </p:cNvPicPr>
          <p:nvPr/>
        </p:nvPicPr>
        <p:blipFill>
          <a:blip r:embed="rId2"/>
          <a:srcRect t="4486" b="13458"/>
          <a:stretch>
            <a:fillRect/>
          </a:stretch>
        </p:blipFill>
        <p:spPr bwMode="auto">
          <a:xfrm>
            <a:off x="2094368" y="755651"/>
            <a:ext cx="8065631" cy="2064616"/>
          </a:xfrm>
          <a:prstGeom prst="rect">
            <a:avLst/>
          </a:prstGeom>
          <a:noFill/>
          <a:ln w="9525">
            <a:noFill/>
            <a:miter lim="800000"/>
            <a:headEnd/>
            <a:tailEnd/>
          </a:ln>
          <a:effectLst/>
        </p:spPr>
      </p:pic>
      <p:pic>
        <p:nvPicPr>
          <p:cNvPr id="4099" name="Picture 3"/>
          <p:cNvPicPr>
            <a:picLocks noChangeAspect="1" noChangeArrowheads="1"/>
          </p:cNvPicPr>
          <p:nvPr/>
        </p:nvPicPr>
        <p:blipFill>
          <a:blip r:embed="rId3"/>
          <a:srcRect/>
          <a:stretch>
            <a:fillRect/>
          </a:stretch>
        </p:blipFill>
        <p:spPr bwMode="auto">
          <a:xfrm>
            <a:off x="2380340" y="3094358"/>
            <a:ext cx="7427680" cy="3738632"/>
          </a:xfrm>
          <a:prstGeom prst="rect">
            <a:avLst/>
          </a:prstGeom>
          <a:noFill/>
          <a:ln w="9525">
            <a:noFill/>
            <a:miter lim="800000"/>
            <a:headEnd/>
            <a:tailEnd/>
          </a:ln>
          <a:effectLst/>
        </p:spPr>
      </p:pic>
      <p:sp>
        <p:nvSpPr>
          <p:cNvPr id="4" name="Rectangle 3"/>
          <p:cNvSpPr/>
          <p:nvPr/>
        </p:nvSpPr>
        <p:spPr>
          <a:xfrm>
            <a:off x="5055741" y="-3293"/>
            <a:ext cx="2105833" cy="584775"/>
          </a:xfrm>
          <a:prstGeom prst="rect">
            <a:avLst/>
          </a:prstGeom>
        </p:spPr>
        <p:txBody>
          <a:bodyPr wrap="none">
            <a:spAutoFit/>
          </a:bodyPr>
          <a:lstStyle/>
          <a:p>
            <a:r>
              <a:rPr lang="en-US" sz="3200" b="1" dirty="0">
                <a:solidFill>
                  <a:srgbClr val="FF0000"/>
                </a:solidFill>
                <a:latin typeface="Times New Roman" pitchFamily="18" charset="0"/>
                <a:cs typeface="Times New Roman" pitchFamily="18" charset="0"/>
              </a:rPr>
              <a:t>Vitamin D </a:t>
            </a:r>
            <a:endParaRPr lang="en-US" sz="3200" b="1" dirty="0">
              <a:solidFill>
                <a:srgbClr val="FF0000"/>
              </a:solidFill>
            </a:endParaRPr>
          </a:p>
        </p:txBody>
      </p:sp>
    </p:spTree>
    <p:extLst>
      <p:ext uri="{BB962C8B-B14F-4D97-AF65-F5344CB8AC3E}">
        <p14:creationId xmlns:p14="http://schemas.microsoft.com/office/powerpoint/2010/main" xmlns="" val="170724869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936924" y="981545"/>
            <a:ext cx="8185386" cy="3621441"/>
          </a:xfrm>
          <a:prstGeom prst="rect">
            <a:avLst/>
          </a:prstGeom>
        </p:spPr>
        <p:txBody>
          <a:bodyPr wrap="square">
            <a:spAutoFit/>
          </a:bodyPr>
          <a:lstStyle/>
          <a:p>
            <a:pPr algn="just">
              <a:lnSpc>
                <a:spcPct val="150000"/>
              </a:lnSpc>
            </a:pPr>
            <a:r>
              <a:rPr lang="en-US" sz="2600" dirty="0">
                <a:latin typeface="Times New Roman" pitchFamily="18" charset="0"/>
                <a:cs typeface="Times New Roman" pitchFamily="18" charset="0"/>
              </a:rPr>
              <a:t>It is the most common joint disease and a leading cause of pain and physical disability. The knee, hand, and hip are the three most common areas affected by osteoarthritis, and conventional treatment includes exercise, weight loss, pharmacologic management with NSAIDs, and, in severe cases, surgery and/or joint replacement.</a:t>
            </a:r>
          </a:p>
        </p:txBody>
      </p:sp>
      <p:sp>
        <p:nvSpPr>
          <p:cNvPr id="3" name="Rectangle 2"/>
          <p:cNvSpPr/>
          <p:nvPr/>
        </p:nvSpPr>
        <p:spPr>
          <a:xfrm>
            <a:off x="4822881" y="151181"/>
            <a:ext cx="2646878" cy="584775"/>
          </a:xfrm>
          <a:prstGeom prst="rect">
            <a:avLst/>
          </a:prstGeom>
        </p:spPr>
        <p:txBody>
          <a:bodyPr wrap="none">
            <a:spAutoFit/>
          </a:bodyPr>
          <a:lstStyle/>
          <a:p>
            <a:r>
              <a:rPr lang="en-US" sz="3200" b="1" dirty="0">
                <a:solidFill>
                  <a:srgbClr val="FF0000"/>
                </a:solidFill>
                <a:latin typeface="Times New Roman" pitchFamily="18" charset="0"/>
                <a:cs typeface="Times New Roman" pitchFamily="18" charset="0"/>
              </a:rPr>
              <a:t>Osteoarthritis</a:t>
            </a:r>
          </a:p>
        </p:txBody>
      </p:sp>
    </p:spTree>
    <p:extLst>
      <p:ext uri="{BB962C8B-B14F-4D97-AF65-F5344CB8AC3E}">
        <p14:creationId xmlns:p14="http://schemas.microsoft.com/office/powerpoint/2010/main" xmlns="" val="247758256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11618" y="1103083"/>
            <a:ext cx="9829141" cy="4493538"/>
          </a:xfrm>
          <a:prstGeom prst="rect">
            <a:avLst/>
          </a:prstGeom>
        </p:spPr>
        <p:txBody>
          <a:bodyPr wrap="square">
            <a:spAutoFit/>
          </a:bodyPr>
          <a:lstStyle/>
          <a:p>
            <a:pPr algn="just"/>
            <a:r>
              <a:rPr lang="en-US" sz="2600" dirty="0">
                <a:latin typeface="Times New Roman" pitchFamily="18" charset="0"/>
                <a:cs typeface="Times New Roman" pitchFamily="18" charset="0"/>
              </a:rPr>
              <a:t>Two of the most widely used and studied supplements for osteoarthritis are glucosamine and </a:t>
            </a:r>
            <a:r>
              <a:rPr lang="en-US" sz="2600" dirty="0" err="1">
                <a:latin typeface="Times New Roman" pitchFamily="18" charset="0"/>
                <a:cs typeface="Times New Roman" pitchFamily="18" charset="0"/>
              </a:rPr>
              <a:t>chondroitin</a:t>
            </a:r>
            <a:r>
              <a:rPr lang="en-US" sz="2600" dirty="0">
                <a:latin typeface="Times New Roman" pitchFamily="18" charset="0"/>
                <a:cs typeface="Times New Roman" pitchFamily="18" charset="0"/>
              </a:rPr>
              <a:t>. </a:t>
            </a:r>
          </a:p>
          <a:p>
            <a:pPr algn="just"/>
            <a:endParaRPr lang="en-US" sz="2600" dirty="0">
              <a:latin typeface="Times New Roman" pitchFamily="18" charset="0"/>
              <a:cs typeface="Times New Roman" pitchFamily="18" charset="0"/>
            </a:endParaRPr>
          </a:p>
          <a:p>
            <a:pPr algn="just"/>
            <a:r>
              <a:rPr lang="en-US" sz="2600" dirty="0">
                <a:latin typeface="Times New Roman" pitchFamily="18" charset="0"/>
                <a:cs typeface="Times New Roman" pitchFamily="18" charset="0"/>
              </a:rPr>
              <a:t>Glucosamine sulfate is proposed to stimulate the cartilage by producing large amounts of </a:t>
            </a:r>
            <a:r>
              <a:rPr lang="en-US" sz="2600" dirty="0" err="1">
                <a:latin typeface="Times New Roman" pitchFamily="18" charset="0"/>
                <a:cs typeface="Times New Roman" pitchFamily="18" charset="0"/>
              </a:rPr>
              <a:t>glycoproteins</a:t>
            </a:r>
            <a:r>
              <a:rPr lang="en-US" sz="2600" dirty="0">
                <a:latin typeface="Times New Roman" pitchFamily="18" charset="0"/>
                <a:cs typeface="Times New Roman" pitchFamily="18" charset="0"/>
              </a:rPr>
              <a:t> and </a:t>
            </a:r>
            <a:r>
              <a:rPr lang="en-US" sz="2600" dirty="0" err="1">
                <a:latin typeface="Times New Roman" pitchFamily="18" charset="0"/>
                <a:cs typeface="Times New Roman" pitchFamily="18" charset="0"/>
              </a:rPr>
              <a:t>glycosaminoglycans</a:t>
            </a:r>
            <a:r>
              <a:rPr lang="en-US" sz="2600" dirty="0">
                <a:latin typeface="Times New Roman" pitchFamily="18" charset="0"/>
                <a:cs typeface="Times New Roman" pitchFamily="18" charset="0"/>
              </a:rPr>
              <a:t> and may exhibit mild anti-inflammatory effects at higher doses.</a:t>
            </a:r>
          </a:p>
          <a:p>
            <a:pPr algn="just"/>
            <a:endParaRPr lang="en-US" sz="2600" dirty="0">
              <a:latin typeface="Times New Roman" pitchFamily="18" charset="0"/>
              <a:cs typeface="Times New Roman" pitchFamily="18" charset="0"/>
            </a:endParaRPr>
          </a:p>
          <a:p>
            <a:pPr algn="just"/>
            <a:r>
              <a:rPr lang="en-US" sz="2600" dirty="0" err="1">
                <a:latin typeface="Times New Roman" pitchFamily="18" charset="0"/>
                <a:cs typeface="Times New Roman" pitchFamily="18" charset="0"/>
              </a:rPr>
              <a:t>Chondroitin</a:t>
            </a:r>
            <a:r>
              <a:rPr lang="en-US" sz="2600" dirty="0">
                <a:latin typeface="Times New Roman" pitchFamily="18" charset="0"/>
                <a:cs typeface="Times New Roman" pitchFamily="18" charset="0"/>
              </a:rPr>
              <a:t> sulfate claims anti-inflammatory properties and aids in </a:t>
            </a:r>
            <a:r>
              <a:rPr lang="en-US" sz="2600" dirty="0" err="1">
                <a:latin typeface="Times New Roman" pitchFamily="18" charset="0"/>
                <a:cs typeface="Times New Roman" pitchFamily="18" charset="0"/>
              </a:rPr>
              <a:t>proteoglycan</a:t>
            </a:r>
            <a:r>
              <a:rPr lang="en-US" sz="2600" dirty="0">
                <a:latin typeface="Times New Roman" pitchFamily="18" charset="0"/>
                <a:cs typeface="Times New Roman" pitchFamily="18" charset="0"/>
              </a:rPr>
              <a:t> synthesis. The usual dose of </a:t>
            </a:r>
            <a:r>
              <a:rPr lang="en-US" sz="2600" dirty="0" err="1">
                <a:latin typeface="Times New Roman" pitchFamily="18" charset="0"/>
                <a:cs typeface="Times New Roman" pitchFamily="18" charset="0"/>
              </a:rPr>
              <a:t>chondroitin</a:t>
            </a:r>
            <a:r>
              <a:rPr lang="en-US" sz="2600" dirty="0">
                <a:latin typeface="Times New Roman" pitchFamily="18" charset="0"/>
                <a:cs typeface="Times New Roman" pitchFamily="18" charset="0"/>
              </a:rPr>
              <a:t> is 400 mg orally td.</a:t>
            </a:r>
          </a:p>
          <a:p>
            <a:pPr algn="just"/>
            <a:endParaRPr lang="en-US" sz="2600" dirty="0">
              <a:latin typeface="Times New Roman" pitchFamily="18" charset="0"/>
              <a:cs typeface="Times New Roman" pitchFamily="18" charset="0"/>
            </a:endParaRPr>
          </a:p>
        </p:txBody>
      </p:sp>
      <p:sp>
        <p:nvSpPr>
          <p:cNvPr id="3" name="Rectangle 2"/>
          <p:cNvSpPr/>
          <p:nvPr/>
        </p:nvSpPr>
        <p:spPr>
          <a:xfrm>
            <a:off x="2876488" y="191737"/>
            <a:ext cx="6397905" cy="584775"/>
          </a:xfrm>
          <a:prstGeom prst="rect">
            <a:avLst/>
          </a:prstGeom>
        </p:spPr>
        <p:txBody>
          <a:bodyPr wrap="none">
            <a:spAutoFit/>
          </a:bodyPr>
          <a:lstStyle/>
          <a:p>
            <a:r>
              <a:rPr lang="en-US" sz="3200" dirty="0">
                <a:solidFill>
                  <a:srgbClr val="FF0000"/>
                </a:solidFill>
                <a:latin typeface="Times New Roman" pitchFamily="18" charset="0"/>
                <a:cs typeface="Times New Roman" pitchFamily="18" charset="0"/>
              </a:rPr>
              <a:t>Glucosamine and </a:t>
            </a:r>
            <a:r>
              <a:rPr lang="en-US" sz="3200" dirty="0" err="1">
                <a:solidFill>
                  <a:srgbClr val="FF0000"/>
                </a:solidFill>
                <a:latin typeface="Times New Roman" pitchFamily="18" charset="0"/>
                <a:cs typeface="Times New Roman" pitchFamily="18" charset="0"/>
              </a:rPr>
              <a:t>Chondroitin</a:t>
            </a:r>
            <a:r>
              <a:rPr lang="en-US" sz="3200" dirty="0">
                <a:solidFill>
                  <a:srgbClr val="FF0000"/>
                </a:solidFill>
                <a:latin typeface="Times New Roman" pitchFamily="18" charset="0"/>
                <a:cs typeface="Times New Roman" pitchFamily="18" charset="0"/>
              </a:rPr>
              <a:t> Sulfate</a:t>
            </a:r>
          </a:p>
        </p:txBody>
      </p:sp>
    </p:spTree>
    <p:extLst>
      <p:ext uri="{BB962C8B-B14F-4D97-AF65-F5344CB8AC3E}">
        <p14:creationId xmlns:p14="http://schemas.microsoft.com/office/powerpoint/2010/main" xmlns="" val="143697808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104571" y="1142510"/>
            <a:ext cx="8855349" cy="3693319"/>
          </a:xfrm>
          <a:prstGeom prst="rect">
            <a:avLst/>
          </a:prstGeom>
        </p:spPr>
        <p:txBody>
          <a:bodyPr wrap="square">
            <a:spAutoFit/>
          </a:bodyPr>
          <a:lstStyle/>
          <a:p>
            <a:pPr algn="just">
              <a:lnSpc>
                <a:spcPct val="150000"/>
              </a:lnSpc>
            </a:pPr>
            <a:r>
              <a:rPr lang="en-US" sz="2600" dirty="0">
                <a:latin typeface="Times New Roman" pitchFamily="18" charset="0"/>
                <a:cs typeface="Times New Roman" pitchFamily="18" charset="0"/>
              </a:rPr>
              <a:t>S-</a:t>
            </a:r>
            <a:r>
              <a:rPr lang="en-US" sz="2600" dirty="0" err="1">
                <a:latin typeface="Times New Roman" pitchFamily="18" charset="0"/>
                <a:cs typeface="Times New Roman" pitchFamily="18" charset="0"/>
              </a:rPr>
              <a:t>adenosylmethionine</a:t>
            </a:r>
            <a:r>
              <a:rPr lang="en-US" sz="2600" dirty="0">
                <a:latin typeface="Times New Roman" pitchFamily="18" charset="0"/>
                <a:cs typeface="Times New Roman" pitchFamily="18" charset="0"/>
              </a:rPr>
              <a:t> (</a:t>
            </a:r>
            <a:r>
              <a:rPr lang="en-US" sz="2600" dirty="0" err="1">
                <a:latin typeface="Times New Roman" pitchFamily="18" charset="0"/>
                <a:cs typeface="Times New Roman" pitchFamily="18" charset="0"/>
              </a:rPr>
              <a:t>SAMe</a:t>
            </a:r>
            <a:r>
              <a:rPr lang="en-US" sz="2600" dirty="0">
                <a:latin typeface="Times New Roman" pitchFamily="18" charset="0"/>
                <a:cs typeface="Times New Roman" pitchFamily="18" charset="0"/>
              </a:rPr>
              <a:t>) is another agent that has been studied in the treatment of </a:t>
            </a:r>
            <a:r>
              <a:rPr lang="en-US" sz="2600" dirty="0" err="1" smtClean="0">
                <a:latin typeface="Times New Roman" pitchFamily="18" charset="0"/>
                <a:cs typeface="Times New Roman" pitchFamily="18" charset="0"/>
              </a:rPr>
              <a:t>osteoarthritisThe</a:t>
            </a:r>
            <a:r>
              <a:rPr lang="en-US" sz="2600" dirty="0" smtClean="0">
                <a:latin typeface="Times New Roman" pitchFamily="18" charset="0"/>
                <a:cs typeface="Times New Roman" pitchFamily="18" charset="0"/>
              </a:rPr>
              <a:t> </a:t>
            </a:r>
            <a:r>
              <a:rPr lang="en-US" sz="2600" dirty="0">
                <a:latin typeface="Times New Roman" pitchFamily="18" charset="0"/>
                <a:cs typeface="Times New Roman" pitchFamily="18" charset="0"/>
              </a:rPr>
              <a:t>proposed mechanism of action of </a:t>
            </a:r>
            <a:r>
              <a:rPr lang="en-US" sz="2600" dirty="0" err="1">
                <a:latin typeface="Times New Roman" pitchFamily="18" charset="0"/>
                <a:cs typeface="Times New Roman" pitchFamily="18" charset="0"/>
              </a:rPr>
              <a:t>SAMe</a:t>
            </a:r>
            <a:r>
              <a:rPr lang="en-US" sz="2600" dirty="0">
                <a:latin typeface="Times New Roman" pitchFamily="18" charset="0"/>
                <a:cs typeface="Times New Roman" pitchFamily="18" charset="0"/>
              </a:rPr>
              <a:t> in the treatment of osteoarthritis is donation of a methyl group that aids in the reaction that increases </a:t>
            </a:r>
            <a:r>
              <a:rPr lang="en-US" sz="2600" dirty="0" err="1">
                <a:solidFill>
                  <a:srgbClr val="0070C0"/>
                </a:solidFill>
                <a:latin typeface="Times New Roman" pitchFamily="18" charset="0"/>
                <a:cs typeface="Times New Roman" pitchFamily="18" charset="0"/>
              </a:rPr>
              <a:t>chondrocytes</a:t>
            </a:r>
            <a:r>
              <a:rPr lang="en-US" sz="2600" dirty="0">
                <a:latin typeface="Times New Roman" pitchFamily="18" charset="0"/>
                <a:cs typeface="Times New Roman" pitchFamily="18" charset="0"/>
              </a:rPr>
              <a:t> and </a:t>
            </a:r>
            <a:r>
              <a:rPr lang="en-US" sz="2600" dirty="0">
                <a:solidFill>
                  <a:srgbClr val="0070C0"/>
                </a:solidFill>
                <a:latin typeface="Times New Roman" pitchFamily="18" charset="0"/>
                <a:cs typeface="Times New Roman" pitchFamily="18" charset="0"/>
              </a:rPr>
              <a:t>cartilage </a:t>
            </a:r>
            <a:r>
              <a:rPr lang="en-US" sz="2600" dirty="0">
                <a:latin typeface="Times New Roman" pitchFamily="18" charset="0"/>
                <a:cs typeface="Times New Roman" pitchFamily="18" charset="0"/>
              </a:rPr>
              <a:t>thickness and may also decrease cytokine-induced </a:t>
            </a:r>
            <a:r>
              <a:rPr lang="en-US" sz="2600" dirty="0" err="1">
                <a:latin typeface="Times New Roman" pitchFamily="18" charset="0"/>
                <a:cs typeface="Times New Roman" pitchFamily="18" charset="0"/>
              </a:rPr>
              <a:t>chondrocyte</a:t>
            </a:r>
            <a:r>
              <a:rPr lang="en-US" sz="2600" dirty="0">
                <a:latin typeface="Times New Roman" pitchFamily="18" charset="0"/>
                <a:cs typeface="Times New Roman" pitchFamily="18" charset="0"/>
              </a:rPr>
              <a:t> damage.</a:t>
            </a:r>
          </a:p>
        </p:txBody>
      </p:sp>
      <p:sp>
        <p:nvSpPr>
          <p:cNvPr id="3" name="Rectangle 2"/>
          <p:cNvSpPr/>
          <p:nvPr/>
        </p:nvSpPr>
        <p:spPr>
          <a:xfrm>
            <a:off x="4009677" y="191725"/>
            <a:ext cx="4035079" cy="584775"/>
          </a:xfrm>
          <a:prstGeom prst="rect">
            <a:avLst/>
          </a:prstGeom>
        </p:spPr>
        <p:txBody>
          <a:bodyPr wrap="none">
            <a:spAutoFit/>
          </a:bodyPr>
          <a:lstStyle/>
          <a:p>
            <a:r>
              <a:rPr lang="en-US" sz="3200" b="1" dirty="0">
                <a:solidFill>
                  <a:srgbClr val="FF0000"/>
                </a:solidFill>
                <a:latin typeface="Times New Roman" pitchFamily="18" charset="0"/>
                <a:cs typeface="Times New Roman" pitchFamily="18" charset="0"/>
              </a:rPr>
              <a:t>S-</a:t>
            </a:r>
            <a:r>
              <a:rPr lang="en-US" sz="3200" b="1" dirty="0" err="1">
                <a:solidFill>
                  <a:srgbClr val="FF0000"/>
                </a:solidFill>
                <a:latin typeface="Times New Roman" pitchFamily="18" charset="0"/>
                <a:cs typeface="Times New Roman" pitchFamily="18" charset="0"/>
              </a:rPr>
              <a:t>adenosylmethionine</a:t>
            </a:r>
            <a:endParaRPr lang="en-US" sz="3200" b="1" dirty="0">
              <a:solidFill>
                <a:srgbClr val="FF0000"/>
              </a:solidFill>
            </a:endParaRPr>
          </a:p>
        </p:txBody>
      </p:sp>
    </p:spTree>
    <p:extLst>
      <p:ext uri="{BB962C8B-B14F-4D97-AF65-F5344CB8AC3E}">
        <p14:creationId xmlns:p14="http://schemas.microsoft.com/office/powerpoint/2010/main" xmlns="" val="314731200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829207" y="1002056"/>
            <a:ext cx="9632990" cy="4293483"/>
          </a:xfrm>
          <a:prstGeom prst="rect">
            <a:avLst/>
          </a:prstGeom>
        </p:spPr>
        <p:txBody>
          <a:bodyPr wrap="square">
            <a:spAutoFit/>
          </a:bodyPr>
          <a:lstStyle/>
          <a:p>
            <a:pPr algn="just">
              <a:lnSpc>
                <a:spcPct val="150000"/>
              </a:lnSpc>
            </a:pPr>
            <a:r>
              <a:rPr lang="en-US" sz="2600" dirty="0">
                <a:latin typeface="Times New Roman" pitchFamily="18" charset="0"/>
                <a:cs typeface="Times New Roman" pitchFamily="18" charset="0"/>
              </a:rPr>
              <a:t>The skin is the most vital and largest organ in the human body. </a:t>
            </a:r>
          </a:p>
          <a:p>
            <a:pPr algn="just">
              <a:lnSpc>
                <a:spcPct val="150000"/>
              </a:lnSpc>
            </a:pPr>
            <a:r>
              <a:rPr lang="en-US" sz="2600" dirty="0">
                <a:latin typeface="Times New Roman" pitchFamily="18" charset="0"/>
                <a:cs typeface="Times New Roman" pitchFamily="18" charset="0"/>
              </a:rPr>
              <a:t>It is primarily composed of two layers: epidermis, the outer layer, and dermis, the inner layer. </a:t>
            </a:r>
          </a:p>
          <a:p>
            <a:pPr algn="just">
              <a:lnSpc>
                <a:spcPct val="150000"/>
              </a:lnSpc>
            </a:pPr>
            <a:r>
              <a:rPr lang="en-US" sz="2600" dirty="0">
                <a:latin typeface="Times New Roman" pitchFamily="18" charset="0"/>
                <a:cs typeface="Times New Roman" pitchFamily="18" charset="0"/>
              </a:rPr>
              <a:t>It protects the human body from the damage caused by the external environmental agents such as UV rays, pathogens, and pollutants. </a:t>
            </a:r>
          </a:p>
          <a:p>
            <a:pPr algn="just">
              <a:lnSpc>
                <a:spcPct val="150000"/>
              </a:lnSpc>
            </a:pPr>
            <a:r>
              <a:rPr lang="en-US" sz="2600" dirty="0">
                <a:latin typeface="Times New Roman" pitchFamily="18" charset="0"/>
                <a:cs typeface="Times New Roman" pitchFamily="18" charset="0"/>
              </a:rPr>
              <a:t>In addition, vitamin D, a fat-soluble vitamin, is synthesized in the skin by the action of UV rays emitted by the sunlight.</a:t>
            </a:r>
          </a:p>
        </p:txBody>
      </p:sp>
      <p:sp>
        <p:nvSpPr>
          <p:cNvPr id="3" name="Rectangle 2"/>
          <p:cNvSpPr/>
          <p:nvPr/>
        </p:nvSpPr>
        <p:spPr>
          <a:xfrm>
            <a:off x="4778919" y="90126"/>
            <a:ext cx="2794355" cy="707886"/>
          </a:xfrm>
          <a:prstGeom prst="rect">
            <a:avLst/>
          </a:prstGeom>
        </p:spPr>
        <p:txBody>
          <a:bodyPr wrap="none">
            <a:spAutoFit/>
          </a:bodyPr>
          <a:lstStyle/>
          <a:p>
            <a:r>
              <a:rPr lang="en-US" sz="4000" b="1" dirty="0">
                <a:solidFill>
                  <a:srgbClr val="FF0000"/>
                </a:solidFill>
                <a:latin typeface="Times New Roman" pitchFamily="18" charset="0"/>
                <a:cs typeface="Times New Roman" pitchFamily="18" charset="0"/>
              </a:rPr>
              <a:t>Skin Health</a:t>
            </a:r>
            <a:endParaRPr lang="en-US" sz="4000" b="1" dirty="0">
              <a:solidFill>
                <a:srgbClr val="FF0000"/>
              </a:solidFill>
            </a:endParaRPr>
          </a:p>
        </p:txBody>
      </p:sp>
    </p:spTree>
    <p:extLst>
      <p:ext uri="{BB962C8B-B14F-4D97-AF65-F5344CB8AC3E}">
        <p14:creationId xmlns:p14="http://schemas.microsoft.com/office/powerpoint/2010/main" xmlns="" val="403949771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930808" y="864050"/>
            <a:ext cx="9711693" cy="5493812"/>
          </a:xfrm>
          <a:prstGeom prst="rect">
            <a:avLst/>
          </a:prstGeom>
        </p:spPr>
        <p:txBody>
          <a:bodyPr wrap="square">
            <a:spAutoFit/>
          </a:bodyPr>
          <a:lstStyle/>
          <a:p>
            <a:pPr algn="just">
              <a:lnSpc>
                <a:spcPct val="150000"/>
              </a:lnSpc>
            </a:pPr>
            <a:r>
              <a:rPr lang="en-US" sz="2600" dirty="0" err="1">
                <a:latin typeface="Times New Roman" pitchFamily="18" charset="0"/>
                <a:cs typeface="Times New Roman" pitchFamily="18" charset="0"/>
              </a:rPr>
              <a:t>Carotenoids</a:t>
            </a:r>
            <a:r>
              <a:rPr lang="en-US" sz="2600" dirty="0">
                <a:latin typeface="Times New Roman" pitchFamily="18" charset="0"/>
                <a:cs typeface="Times New Roman" pitchFamily="18" charset="0"/>
              </a:rPr>
              <a:t>, such as beta-carotene, </a:t>
            </a:r>
            <a:r>
              <a:rPr lang="en-US" sz="2600" dirty="0" err="1">
                <a:latin typeface="Times New Roman" pitchFamily="18" charset="0"/>
                <a:cs typeface="Times New Roman" pitchFamily="18" charset="0"/>
              </a:rPr>
              <a:t>lutein</a:t>
            </a:r>
            <a:r>
              <a:rPr lang="en-US" sz="2600" dirty="0">
                <a:latin typeface="Times New Roman" pitchFamily="18" charset="0"/>
                <a:cs typeface="Times New Roman" pitchFamily="18" charset="0"/>
              </a:rPr>
              <a:t>, </a:t>
            </a:r>
            <a:r>
              <a:rPr lang="en-US" sz="2600" dirty="0" err="1">
                <a:latin typeface="Times New Roman" pitchFamily="18" charset="0"/>
                <a:cs typeface="Times New Roman" pitchFamily="18" charset="0"/>
              </a:rPr>
              <a:t>lycopene</a:t>
            </a:r>
            <a:r>
              <a:rPr lang="en-US" sz="2600" dirty="0">
                <a:latin typeface="Times New Roman" pitchFamily="18" charset="0"/>
                <a:cs typeface="Times New Roman" pitchFamily="18" charset="0"/>
              </a:rPr>
              <a:t>, and </a:t>
            </a:r>
            <a:r>
              <a:rPr lang="en-US" sz="2600" dirty="0" err="1">
                <a:latin typeface="Times New Roman" pitchFamily="18" charset="0"/>
                <a:cs typeface="Times New Roman" pitchFamily="18" charset="0"/>
              </a:rPr>
              <a:t>zeaxanthin</a:t>
            </a:r>
            <a:r>
              <a:rPr lang="en-US" sz="2600" dirty="0">
                <a:latin typeface="Times New Roman" pitchFamily="18" charset="0"/>
                <a:cs typeface="Times New Roman" pitchFamily="18" charset="0"/>
              </a:rPr>
              <a:t>, either alone or in combination, are commonly used as </a:t>
            </a:r>
            <a:r>
              <a:rPr lang="en-US" sz="2600" dirty="0" err="1">
                <a:latin typeface="Times New Roman" pitchFamily="18" charset="0"/>
                <a:cs typeface="Times New Roman" pitchFamily="18" charset="0"/>
              </a:rPr>
              <a:t>nutraceuticals</a:t>
            </a:r>
            <a:r>
              <a:rPr lang="en-US" sz="2600" dirty="0">
                <a:latin typeface="Times New Roman" pitchFamily="18" charset="0"/>
                <a:cs typeface="Times New Roman" pitchFamily="18" charset="0"/>
              </a:rPr>
              <a:t> in skin healthcare. </a:t>
            </a:r>
          </a:p>
          <a:p>
            <a:pPr algn="just">
              <a:lnSpc>
                <a:spcPct val="150000"/>
              </a:lnSpc>
            </a:pPr>
            <a:endParaRPr lang="en-US" sz="2600" dirty="0">
              <a:latin typeface="Times New Roman" pitchFamily="18" charset="0"/>
              <a:cs typeface="Times New Roman" pitchFamily="18" charset="0"/>
            </a:endParaRPr>
          </a:p>
          <a:p>
            <a:pPr algn="just">
              <a:lnSpc>
                <a:spcPct val="150000"/>
              </a:lnSpc>
            </a:pPr>
            <a:r>
              <a:rPr lang="en-US" sz="2600" dirty="0">
                <a:latin typeface="Times New Roman" pitchFamily="18" charset="0"/>
                <a:cs typeface="Times New Roman" pitchFamily="18" charset="0"/>
              </a:rPr>
              <a:t>In a recent study, it was shown that supplementation of </a:t>
            </a:r>
            <a:r>
              <a:rPr lang="en-US" sz="2600" dirty="0" err="1">
                <a:latin typeface="Times New Roman" pitchFamily="18" charset="0"/>
                <a:cs typeface="Times New Roman" pitchFamily="18" charset="0"/>
              </a:rPr>
              <a:t>carotenoid</a:t>
            </a:r>
            <a:r>
              <a:rPr lang="en-US" sz="2600" dirty="0">
                <a:latin typeface="Times New Roman" pitchFamily="18" charset="0"/>
                <a:cs typeface="Times New Roman" pitchFamily="18" charset="0"/>
              </a:rPr>
              <a:t> mixture containing </a:t>
            </a:r>
            <a:r>
              <a:rPr lang="en-US" sz="2600" dirty="0" err="1">
                <a:latin typeface="Times New Roman" pitchFamily="18" charset="0"/>
                <a:cs typeface="Times New Roman" pitchFamily="18" charset="0"/>
              </a:rPr>
              <a:t>lycopene</a:t>
            </a:r>
            <a:r>
              <a:rPr lang="en-US" sz="2600" dirty="0">
                <a:latin typeface="Times New Roman" pitchFamily="18" charset="0"/>
                <a:cs typeface="Times New Roman" pitchFamily="18" charset="0"/>
              </a:rPr>
              <a:t> (3 mg/day), </a:t>
            </a:r>
            <a:r>
              <a:rPr lang="en-US" sz="2600" dirty="0" err="1">
                <a:latin typeface="Times New Roman" pitchFamily="18" charset="0"/>
                <a:cs typeface="Times New Roman" pitchFamily="18" charset="0"/>
              </a:rPr>
              <a:t>lutein</a:t>
            </a:r>
            <a:r>
              <a:rPr lang="en-US" sz="2600" dirty="0">
                <a:latin typeface="Times New Roman" pitchFamily="18" charset="0"/>
                <a:cs typeface="Times New Roman" pitchFamily="18" charset="0"/>
              </a:rPr>
              <a:t> (3 mg/day), and beta-carotene (4.8 mg/day), along with α-</a:t>
            </a:r>
            <a:r>
              <a:rPr lang="en-US" sz="2600" dirty="0" err="1">
                <a:latin typeface="Times New Roman" pitchFamily="18" charset="0"/>
                <a:cs typeface="Times New Roman" pitchFamily="18" charset="0"/>
              </a:rPr>
              <a:t>tocopherol</a:t>
            </a:r>
            <a:r>
              <a:rPr lang="en-US" sz="2600" dirty="0">
                <a:latin typeface="Times New Roman" pitchFamily="18" charset="0"/>
                <a:cs typeface="Times New Roman" pitchFamily="18" charset="0"/>
              </a:rPr>
              <a:t> (10 mg/day) and selenium (75 </a:t>
            </a:r>
            <a:r>
              <a:rPr lang="en-US" sz="2600" dirty="0" err="1">
                <a:latin typeface="Times New Roman" pitchFamily="18" charset="0"/>
                <a:cs typeface="Times New Roman" pitchFamily="18" charset="0"/>
              </a:rPr>
              <a:t>μg</a:t>
            </a:r>
            <a:r>
              <a:rPr lang="en-US" sz="2600" dirty="0">
                <a:latin typeface="Times New Roman" pitchFamily="18" charset="0"/>
                <a:cs typeface="Times New Roman" pitchFamily="18" charset="0"/>
              </a:rPr>
              <a:t>/day), for a period of 12 weeks has improved skin density, thickness, scaling, smoothness, and wrinkling.</a:t>
            </a:r>
          </a:p>
        </p:txBody>
      </p:sp>
      <p:sp>
        <p:nvSpPr>
          <p:cNvPr id="3" name="Rectangle 2"/>
          <p:cNvSpPr/>
          <p:nvPr/>
        </p:nvSpPr>
        <p:spPr>
          <a:xfrm>
            <a:off x="4781714" y="217719"/>
            <a:ext cx="2587247" cy="646331"/>
          </a:xfrm>
          <a:prstGeom prst="rect">
            <a:avLst/>
          </a:prstGeom>
        </p:spPr>
        <p:txBody>
          <a:bodyPr wrap="none">
            <a:spAutoFit/>
          </a:bodyPr>
          <a:lstStyle/>
          <a:p>
            <a:r>
              <a:rPr lang="en-US" sz="3600" b="1" dirty="0" err="1">
                <a:solidFill>
                  <a:srgbClr val="FF0000"/>
                </a:solidFill>
                <a:latin typeface="Times New Roman" pitchFamily="18" charset="0"/>
                <a:cs typeface="Times New Roman" pitchFamily="18" charset="0"/>
              </a:rPr>
              <a:t>Carotenoids</a:t>
            </a:r>
            <a:endParaRPr lang="en-US" sz="3600" b="1" dirty="0">
              <a:solidFill>
                <a:srgbClr val="FF0000"/>
              </a:solidFill>
            </a:endParaRPr>
          </a:p>
        </p:txBody>
      </p:sp>
    </p:spTree>
    <p:extLst>
      <p:ext uri="{BB962C8B-B14F-4D97-AF65-F5344CB8AC3E}">
        <p14:creationId xmlns:p14="http://schemas.microsoft.com/office/powerpoint/2010/main" xmlns="" val="369887973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981236" y="736989"/>
            <a:ext cx="8939313" cy="1892826"/>
          </a:xfrm>
          <a:prstGeom prst="rect">
            <a:avLst/>
          </a:prstGeom>
        </p:spPr>
        <p:txBody>
          <a:bodyPr wrap="square">
            <a:spAutoFit/>
          </a:bodyPr>
          <a:lstStyle/>
          <a:p>
            <a:pPr algn="just">
              <a:lnSpc>
                <a:spcPct val="150000"/>
              </a:lnSpc>
            </a:pPr>
            <a:r>
              <a:rPr lang="en-US" sz="2600" dirty="0" err="1">
                <a:latin typeface="Times New Roman" pitchFamily="18" charset="0"/>
                <a:cs typeface="Times New Roman" pitchFamily="18" charset="0"/>
              </a:rPr>
              <a:t>Lupeol</a:t>
            </a:r>
            <a:r>
              <a:rPr lang="en-US" sz="2600" dirty="0">
                <a:latin typeface="Times New Roman" pitchFamily="18" charset="0"/>
                <a:cs typeface="Times New Roman" pitchFamily="18" charset="0"/>
              </a:rPr>
              <a:t> is a naturally occurring </a:t>
            </a:r>
            <a:r>
              <a:rPr lang="en-US" sz="2600" dirty="0" err="1">
                <a:latin typeface="Times New Roman" pitchFamily="18" charset="0"/>
                <a:cs typeface="Times New Roman" pitchFamily="18" charset="0"/>
              </a:rPr>
              <a:t>pentacyclic</a:t>
            </a:r>
            <a:r>
              <a:rPr lang="en-US" sz="2600" dirty="0">
                <a:latin typeface="Times New Roman" pitchFamily="18" charset="0"/>
                <a:cs typeface="Times New Roman" pitchFamily="18" charset="0"/>
              </a:rPr>
              <a:t> </a:t>
            </a:r>
            <a:r>
              <a:rPr lang="en-US" sz="2600" dirty="0" err="1">
                <a:latin typeface="Times New Roman" pitchFamily="18" charset="0"/>
                <a:cs typeface="Times New Roman" pitchFamily="18" charset="0"/>
              </a:rPr>
              <a:t>triterpine</a:t>
            </a:r>
            <a:r>
              <a:rPr lang="en-US" sz="2600" dirty="0">
                <a:latin typeface="Times New Roman" pitchFamily="18" charset="0"/>
                <a:cs typeface="Times New Roman" pitchFamily="18" charset="0"/>
              </a:rPr>
              <a:t> of plant origin present in several common fruits and vegetables, such as mangoes, figs, strawberries, and olives. </a:t>
            </a:r>
          </a:p>
        </p:txBody>
      </p:sp>
      <p:sp>
        <p:nvSpPr>
          <p:cNvPr id="3" name="Rectangle 2"/>
          <p:cNvSpPr/>
          <p:nvPr/>
        </p:nvSpPr>
        <p:spPr>
          <a:xfrm>
            <a:off x="5336227" y="101610"/>
            <a:ext cx="1415772" cy="584775"/>
          </a:xfrm>
          <a:prstGeom prst="rect">
            <a:avLst/>
          </a:prstGeom>
        </p:spPr>
        <p:txBody>
          <a:bodyPr wrap="none">
            <a:spAutoFit/>
          </a:bodyPr>
          <a:lstStyle/>
          <a:p>
            <a:r>
              <a:rPr lang="en-US" sz="3200" b="1" dirty="0" err="1">
                <a:solidFill>
                  <a:srgbClr val="FF0000"/>
                </a:solidFill>
                <a:latin typeface="Times New Roman" pitchFamily="18" charset="0"/>
                <a:cs typeface="Times New Roman" pitchFamily="18" charset="0"/>
              </a:rPr>
              <a:t>Lupeol</a:t>
            </a:r>
            <a:endParaRPr lang="en-US" sz="3200" b="1" dirty="0">
              <a:solidFill>
                <a:srgbClr val="FF0000"/>
              </a:solidFill>
            </a:endParaRPr>
          </a:p>
        </p:txBody>
      </p:sp>
      <p:sp>
        <p:nvSpPr>
          <p:cNvPr id="4" name="Rectangle 3"/>
          <p:cNvSpPr/>
          <p:nvPr/>
        </p:nvSpPr>
        <p:spPr>
          <a:xfrm>
            <a:off x="1981241" y="3570514"/>
            <a:ext cx="8939308" cy="3093154"/>
          </a:xfrm>
          <a:prstGeom prst="rect">
            <a:avLst/>
          </a:prstGeom>
        </p:spPr>
        <p:txBody>
          <a:bodyPr wrap="square">
            <a:spAutoFit/>
          </a:bodyPr>
          <a:lstStyle/>
          <a:p>
            <a:pPr algn="just">
              <a:lnSpc>
                <a:spcPct val="150000"/>
              </a:lnSpc>
            </a:pPr>
            <a:r>
              <a:rPr lang="en-US" sz="2600" dirty="0">
                <a:latin typeface="Times New Roman" pitchFamily="18" charset="0"/>
                <a:cs typeface="Times New Roman" pitchFamily="18" charset="0"/>
              </a:rPr>
              <a:t>Melatonin (N-acetyl-5-methoxytryptamine) is a naturally occurring hormone secreted by the pineal gland. It is biosynthesized by a series of reactions from </a:t>
            </a:r>
            <a:r>
              <a:rPr lang="en-US" sz="2600" dirty="0" err="1">
                <a:latin typeface="Times New Roman" pitchFamily="18" charset="0"/>
                <a:cs typeface="Times New Roman" pitchFamily="18" charset="0"/>
              </a:rPr>
              <a:t>indole</a:t>
            </a:r>
            <a:r>
              <a:rPr lang="en-US" sz="2600" dirty="0">
                <a:latin typeface="Times New Roman" pitchFamily="18" charset="0"/>
                <a:cs typeface="Times New Roman" pitchFamily="18" charset="0"/>
              </a:rPr>
              <a:t> amino acid tryptophan. It is a highly potent antioxidant that acts by scavenging hydroxyl and lipid </a:t>
            </a:r>
            <a:r>
              <a:rPr lang="en-US" sz="2600" dirty="0" err="1">
                <a:latin typeface="Times New Roman" pitchFamily="18" charset="0"/>
                <a:cs typeface="Times New Roman" pitchFamily="18" charset="0"/>
              </a:rPr>
              <a:t>peroxidyl</a:t>
            </a:r>
            <a:r>
              <a:rPr lang="en-US" sz="2600" dirty="0">
                <a:latin typeface="Times New Roman" pitchFamily="18" charset="0"/>
                <a:cs typeface="Times New Roman" pitchFamily="18" charset="0"/>
              </a:rPr>
              <a:t> free radicals. </a:t>
            </a:r>
          </a:p>
        </p:txBody>
      </p:sp>
      <p:sp>
        <p:nvSpPr>
          <p:cNvPr id="5" name="Rectangle 4"/>
          <p:cNvSpPr/>
          <p:nvPr/>
        </p:nvSpPr>
        <p:spPr>
          <a:xfrm>
            <a:off x="5125353" y="2936917"/>
            <a:ext cx="1984839" cy="584775"/>
          </a:xfrm>
          <a:prstGeom prst="rect">
            <a:avLst/>
          </a:prstGeom>
        </p:spPr>
        <p:txBody>
          <a:bodyPr wrap="none">
            <a:spAutoFit/>
          </a:bodyPr>
          <a:lstStyle/>
          <a:p>
            <a:r>
              <a:rPr lang="en-US" sz="3200" b="1" dirty="0">
                <a:solidFill>
                  <a:srgbClr val="FF0000"/>
                </a:solidFill>
                <a:latin typeface="Times New Roman" pitchFamily="18" charset="0"/>
                <a:cs typeface="Times New Roman" pitchFamily="18" charset="0"/>
              </a:rPr>
              <a:t>Melatonin</a:t>
            </a:r>
            <a:endParaRPr lang="en-US" sz="3200" b="1" dirty="0">
              <a:solidFill>
                <a:srgbClr val="FF0000"/>
              </a:solidFill>
            </a:endParaRPr>
          </a:p>
        </p:txBody>
      </p:sp>
    </p:spTree>
    <p:extLst>
      <p:ext uri="{BB962C8B-B14F-4D97-AF65-F5344CB8AC3E}">
        <p14:creationId xmlns:p14="http://schemas.microsoft.com/office/powerpoint/2010/main" xmlns="" val="418024799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37359" y="671866"/>
            <a:ext cx="9823459" cy="4893647"/>
          </a:xfrm>
          <a:prstGeom prst="rect">
            <a:avLst/>
          </a:prstGeom>
        </p:spPr>
        <p:txBody>
          <a:bodyPr wrap="square">
            <a:spAutoFit/>
          </a:bodyPr>
          <a:lstStyle/>
          <a:p>
            <a:pPr algn="just">
              <a:lnSpc>
                <a:spcPct val="150000"/>
              </a:lnSpc>
            </a:pPr>
            <a:r>
              <a:rPr lang="en-US" sz="2600" dirty="0">
                <a:latin typeface="Times New Roman" pitchFamily="18" charset="0"/>
                <a:cs typeface="Times New Roman" pitchFamily="18" charset="0"/>
              </a:rPr>
              <a:t>Tea is obtained </a:t>
            </a:r>
            <a:r>
              <a:rPr lang="en-US" sz="2600" dirty="0" smtClean="0">
                <a:latin typeface="Times New Roman" pitchFamily="18" charset="0"/>
                <a:cs typeface="Times New Roman" pitchFamily="18" charset="0"/>
              </a:rPr>
              <a:t>from the </a:t>
            </a:r>
            <a:r>
              <a:rPr lang="en-US" sz="2600" dirty="0">
                <a:latin typeface="Times New Roman" pitchFamily="18" charset="0"/>
                <a:cs typeface="Times New Roman" pitchFamily="18" charset="0"/>
              </a:rPr>
              <a:t>plant </a:t>
            </a:r>
            <a:r>
              <a:rPr lang="en-US" sz="2600" i="1" dirty="0">
                <a:latin typeface="Times New Roman" pitchFamily="18" charset="0"/>
                <a:cs typeface="Times New Roman" pitchFamily="18" charset="0"/>
              </a:rPr>
              <a:t>Camellia </a:t>
            </a:r>
            <a:r>
              <a:rPr lang="en-US" sz="2600" i="1" dirty="0" err="1">
                <a:latin typeface="Times New Roman" pitchFamily="18" charset="0"/>
                <a:cs typeface="Times New Roman" pitchFamily="18" charset="0"/>
              </a:rPr>
              <a:t>sinensis</a:t>
            </a:r>
            <a:r>
              <a:rPr lang="en-US" sz="2600" i="1" dirty="0">
                <a:latin typeface="Times New Roman" pitchFamily="18" charset="0"/>
                <a:cs typeface="Times New Roman" pitchFamily="18" charset="0"/>
              </a:rPr>
              <a:t>. </a:t>
            </a:r>
            <a:endParaRPr lang="en-US" sz="2600" dirty="0">
              <a:latin typeface="Times New Roman" pitchFamily="18" charset="0"/>
              <a:cs typeface="Times New Roman" pitchFamily="18" charset="0"/>
            </a:endParaRPr>
          </a:p>
          <a:p>
            <a:pPr algn="just">
              <a:lnSpc>
                <a:spcPct val="150000"/>
              </a:lnSpc>
            </a:pPr>
            <a:r>
              <a:rPr lang="en-US" sz="2600" dirty="0">
                <a:latin typeface="Times New Roman" pitchFamily="18" charset="0"/>
                <a:cs typeface="Times New Roman" pitchFamily="18" charset="0"/>
              </a:rPr>
              <a:t>EGCG is one of the main constituents of green tea. In rats, the topical application of EGCG (2%) hydrophilic ointment 30 min before UV-A exposure has decreased skin damage caused by UV-A rays. </a:t>
            </a:r>
          </a:p>
          <a:p>
            <a:pPr algn="just">
              <a:lnSpc>
                <a:spcPct val="150000"/>
              </a:lnSpc>
            </a:pPr>
            <a:endParaRPr lang="en-US" sz="2600" dirty="0">
              <a:latin typeface="Times New Roman" pitchFamily="18" charset="0"/>
              <a:cs typeface="Times New Roman" pitchFamily="18" charset="0"/>
            </a:endParaRPr>
          </a:p>
          <a:p>
            <a:pPr algn="just">
              <a:lnSpc>
                <a:spcPct val="150000"/>
              </a:lnSpc>
            </a:pPr>
            <a:r>
              <a:rPr lang="en-US" sz="2600" dirty="0">
                <a:latin typeface="Times New Roman" pitchFamily="18" charset="0"/>
                <a:cs typeface="Times New Roman" pitchFamily="18" charset="0"/>
              </a:rPr>
              <a:t>In an in vivo study, the aqueous extracts of black tea were formulated as a gel and tested for protection against a broad range of UV radiation (200−400 nm).</a:t>
            </a:r>
          </a:p>
        </p:txBody>
      </p:sp>
      <p:sp>
        <p:nvSpPr>
          <p:cNvPr id="3" name="Rectangle 2"/>
          <p:cNvSpPr/>
          <p:nvPr/>
        </p:nvSpPr>
        <p:spPr>
          <a:xfrm>
            <a:off x="5653827" y="87091"/>
            <a:ext cx="809004" cy="584775"/>
          </a:xfrm>
          <a:prstGeom prst="rect">
            <a:avLst/>
          </a:prstGeom>
        </p:spPr>
        <p:txBody>
          <a:bodyPr wrap="none">
            <a:spAutoFit/>
          </a:bodyPr>
          <a:lstStyle/>
          <a:p>
            <a:r>
              <a:rPr lang="en-US" sz="3200" b="1" dirty="0">
                <a:solidFill>
                  <a:srgbClr val="FF0000"/>
                </a:solidFill>
                <a:latin typeface="Times New Roman" pitchFamily="18" charset="0"/>
                <a:cs typeface="Times New Roman" pitchFamily="18" charset="0"/>
              </a:rPr>
              <a:t>Tea</a:t>
            </a:r>
          </a:p>
        </p:txBody>
      </p:sp>
    </p:spTree>
    <p:extLst>
      <p:ext uri="{BB962C8B-B14F-4D97-AF65-F5344CB8AC3E}">
        <p14:creationId xmlns:p14="http://schemas.microsoft.com/office/powerpoint/2010/main" xmlns="" val="58433469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981204" y="768913"/>
            <a:ext cx="9312648" cy="2492990"/>
          </a:xfrm>
          <a:prstGeom prst="rect">
            <a:avLst/>
          </a:prstGeom>
        </p:spPr>
        <p:txBody>
          <a:bodyPr wrap="square">
            <a:spAutoFit/>
          </a:bodyPr>
          <a:lstStyle/>
          <a:p>
            <a:pPr algn="just">
              <a:lnSpc>
                <a:spcPct val="150000"/>
              </a:lnSpc>
            </a:pPr>
            <a:r>
              <a:rPr lang="en-US" sz="2600" dirty="0">
                <a:latin typeface="Times New Roman" pitchFamily="18" charset="0"/>
                <a:cs typeface="Times New Roman" pitchFamily="18" charset="0"/>
              </a:rPr>
              <a:t>Ginger rhizome is obtained from </a:t>
            </a:r>
            <a:r>
              <a:rPr lang="en-US" sz="2600" i="1" dirty="0" err="1">
                <a:latin typeface="Times New Roman" pitchFamily="18" charset="0"/>
                <a:cs typeface="Times New Roman" pitchFamily="18" charset="0"/>
              </a:rPr>
              <a:t>Zingiber</a:t>
            </a:r>
            <a:r>
              <a:rPr lang="en-US" sz="2600" i="1" dirty="0">
                <a:latin typeface="Times New Roman" pitchFamily="18" charset="0"/>
                <a:cs typeface="Times New Roman" pitchFamily="18" charset="0"/>
              </a:rPr>
              <a:t> </a:t>
            </a:r>
            <a:r>
              <a:rPr lang="en-US" sz="2600" i="1" dirty="0" err="1" smtClean="0">
                <a:latin typeface="Times New Roman" pitchFamily="18" charset="0"/>
                <a:cs typeface="Times New Roman" pitchFamily="18" charset="0"/>
              </a:rPr>
              <a:t>officinale</a:t>
            </a:r>
            <a:r>
              <a:rPr lang="en-US" sz="2600" i="1" dirty="0">
                <a:latin typeface="Times New Roman" pitchFamily="18" charset="0"/>
                <a:cs typeface="Times New Roman" pitchFamily="18" charset="0"/>
              </a:rPr>
              <a:t>. </a:t>
            </a:r>
            <a:r>
              <a:rPr lang="en-US" sz="2600" dirty="0" smtClean="0">
                <a:latin typeface="Times New Roman" pitchFamily="18" charset="0"/>
                <a:cs typeface="Times New Roman" pitchFamily="18" charset="0"/>
              </a:rPr>
              <a:t>The </a:t>
            </a:r>
            <a:r>
              <a:rPr lang="en-US" sz="2600" dirty="0">
                <a:latin typeface="Times New Roman" pitchFamily="18" charset="0"/>
                <a:cs typeface="Times New Roman" pitchFamily="18" charset="0"/>
              </a:rPr>
              <a:t>topical application of ethanol extract of ginger on SENCAR mouse skin has resulted in the </a:t>
            </a:r>
            <a:r>
              <a:rPr lang="en-US" sz="2600" dirty="0" smtClean="0">
                <a:latin typeface="Times New Roman" pitchFamily="18" charset="0"/>
                <a:cs typeface="Times New Roman" pitchFamily="18" charset="0"/>
              </a:rPr>
              <a:t>significant </a:t>
            </a:r>
            <a:r>
              <a:rPr lang="en-US" sz="2600" dirty="0">
                <a:latin typeface="Times New Roman" pitchFamily="18" charset="0"/>
                <a:cs typeface="Times New Roman" pitchFamily="18" charset="0"/>
              </a:rPr>
              <a:t>protection against </a:t>
            </a:r>
            <a:r>
              <a:rPr lang="en-US" sz="2600" dirty="0" smtClean="0">
                <a:latin typeface="Times New Roman" pitchFamily="18" charset="0"/>
                <a:cs typeface="Times New Roman" pitchFamily="18" charset="0"/>
              </a:rPr>
              <a:t>TPA (tissue plasminogen activator)-induced </a:t>
            </a:r>
            <a:r>
              <a:rPr lang="en-US" sz="2600" dirty="0">
                <a:latin typeface="Times New Roman" pitchFamily="18" charset="0"/>
                <a:cs typeface="Times New Roman" pitchFamily="18" charset="0"/>
              </a:rPr>
              <a:t>skin tumor. </a:t>
            </a:r>
          </a:p>
        </p:txBody>
      </p:sp>
      <p:sp>
        <p:nvSpPr>
          <p:cNvPr id="3" name="Rectangle 2"/>
          <p:cNvSpPr/>
          <p:nvPr/>
        </p:nvSpPr>
        <p:spPr>
          <a:xfrm>
            <a:off x="5358756" y="116122"/>
            <a:ext cx="1415772" cy="584775"/>
          </a:xfrm>
          <a:prstGeom prst="rect">
            <a:avLst/>
          </a:prstGeom>
        </p:spPr>
        <p:txBody>
          <a:bodyPr wrap="none">
            <a:spAutoFit/>
          </a:bodyPr>
          <a:lstStyle/>
          <a:p>
            <a:r>
              <a:rPr lang="en-US" sz="3200" b="1" dirty="0">
                <a:solidFill>
                  <a:srgbClr val="FF0000"/>
                </a:solidFill>
                <a:latin typeface="Times New Roman" pitchFamily="18" charset="0"/>
                <a:cs typeface="Times New Roman" pitchFamily="18" charset="0"/>
              </a:rPr>
              <a:t>Ginger</a:t>
            </a:r>
            <a:endParaRPr lang="en-US" sz="3200" b="1" dirty="0">
              <a:solidFill>
                <a:srgbClr val="FF0000"/>
              </a:solidFill>
            </a:endParaRPr>
          </a:p>
        </p:txBody>
      </p:sp>
      <p:sp>
        <p:nvSpPr>
          <p:cNvPr id="4" name="Rectangle 3"/>
          <p:cNvSpPr/>
          <p:nvPr/>
        </p:nvSpPr>
        <p:spPr>
          <a:xfrm>
            <a:off x="5044068" y="3270083"/>
            <a:ext cx="1896673" cy="584775"/>
          </a:xfrm>
          <a:prstGeom prst="rect">
            <a:avLst/>
          </a:prstGeom>
        </p:spPr>
        <p:txBody>
          <a:bodyPr wrap="none">
            <a:spAutoFit/>
          </a:bodyPr>
          <a:lstStyle/>
          <a:p>
            <a:r>
              <a:rPr lang="en-US" sz="3200" b="1" i="1" dirty="0">
                <a:solidFill>
                  <a:srgbClr val="FF0000"/>
                </a:solidFill>
                <a:latin typeface="Times New Roman" pitchFamily="18" charset="0"/>
                <a:cs typeface="Times New Roman" pitchFamily="18" charset="0"/>
              </a:rPr>
              <a:t>Aloe </a:t>
            </a:r>
            <a:r>
              <a:rPr lang="en-US" sz="3200" b="1" i="1" dirty="0" err="1">
                <a:solidFill>
                  <a:srgbClr val="FF0000"/>
                </a:solidFill>
                <a:latin typeface="Times New Roman" pitchFamily="18" charset="0"/>
                <a:cs typeface="Times New Roman" pitchFamily="18" charset="0"/>
              </a:rPr>
              <a:t>vera</a:t>
            </a:r>
            <a:r>
              <a:rPr lang="en-US" sz="3200" b="1" i="1" dirty="0">
                <a:solidFill>
                  <a:srgbClr val="FF0000"/>
                </a:solidFill>
                <a:latin typeface="Times New Roman" pitchFamily="18" charset="0"/>
                <a:cs typeface="Times New Roman" pitchFamily="18" charset="0"/>
              </a:rPr>
              <a:t> </a:t>
            </a:r>
            <a:endParaRPr lang="en-US" sz="3200" b="1" dirty="0">
              <a:solidFill>
                <a:srgbClr val="FF0000"/>
              </a:solidFill>
            </a:endParaRPr>
          </a:p>
        </p:txBody>
      </p:sp>
      <p:sp>
        <p:nvSpPr>
          <p:cNvPr id="5" name="Rectangle 4"/>
          <p:cNvSpPr/>
          <p:nvPr/>
        </p:nvSpPr>
        <p:spPr>
          <a:xfrm>
            <a:off x="1584082" y="3920172"/>
            <a:ext cx="10071482" cy="2492990"/>
          </a:xfrm>
          <a:prstGeom prst="rect">
            <a:avLst/>
          </a:prstGeom>
        </p:spPr>
        <p:txBody>
          <a:bodyPr wrap="square">
            <a:spAutoFit/>
          </a:bodyPr>
          <a:lstStyle/>
          <a:p>
            <a:pPr algn="just">
              <a:lnSpc>
                <a:spcPct val="150000"/>
              </a:lnSpc>
            </a:pPr>
            <a:r>
              <a:rPr lang="en-US" sz="2600" dirty="0" smtClean="0">
                <a:latin typeface="Times New Roman" pitchFamily="18" charset="0"/>
                <a:cs typeface="Times New Roman" pitchFamily="18" charset="0"/>
              </a:rPr>
              <a:t>The </a:t>
            </a:r>
            <a:r>
              <a:rPr lang="en-US" sz="2600" i="1" dirty="0" smtClean="0">
                <a:latin typeface="Times New Roman" pitchFamily="18" charset="0"/>
                <a:cs typeface="Times New Roman" pitchFamily="18" charset="0"/>
              </a:rPr>
              <a:t>Aloe </a:t>
            </a:r>
            <a:r>
              <a:rPr lang="en-US" sz="2600" i="1" dirty="0" err="1" smtClean="0">
                <a:latin typeface="Times New Roman" pitchFamily="18" charset="0"/>
                <a:cs typeface="Times New Roman" pitchFamily="18" charset="0"/>
              </a:rPr>
              <a:t>vera</a:t>
            </a:r>
            <a:r>
              <a:rPr lang="en-US" sz="2600" dirty="0" smtClean="0">
                <a:latin typeface="Times New Roman" pitchFamily="18" charset="0"/>
                <a:cs typeface="Times New Roman" pitchFamily="18" charset="0"/>
              </a:rPr>
              <a:t> </a:t>
            </a:r>
            <a:r>
              <a:rPr lang="en-US" sz="2600" dirty="0">
                <a:latin typeface="Times New Roman" pitchFamily="18" charset="0"/>
                <a:cs typeface="Times New Roman" pitchFamily="18" charset="0"/>
              </a:rPr>
              <a:t>extracts are commonly used in a wide variety of formulations such as skin creams, lotions, gels, and ointments. Topical application of </a:t>
            </a:r>
            <a:r>
              <a:rPr lang="en-US" sz="2600" i="1" dirty="0">
                <a:latin typeface="Times New Roman" pitchFamily="18" charset="0"/>
                <a:cs typeface="Times New Roman" pitchFamily="18" charset="0"/>
              </a:rPr>
              <a:t>A. </a:t>
            </a:r>
            <a:r>
              <a:rPr lang="en-US" sz="2600" i="1" dirty="0" err="1">
                <a:latin typeface="Times New Roman" pitchFamily="18" charset="0"/>
                <a:cs typeface="Times New Roman" pitchFamily="18" charset="0"/>
              </a:rPr>
              <a:t>vera</a:t>
            </a:r>
            <a:r>
              <a:rPr lang="en-US" sz="2600" i="1" dirty="0">
                <a:latin typeface="Times New Roman" pitchFamily="18" charset="0"/>
                <a:cs typeface="Times New Roman" pitchFamily="18" charset="0"/>
              </a:rPr>
              <a:t> gel (97.5%) in humans </a:t>
            </a:r>
            <a:r>
              <a:rPr lang="en-US" sz="2600" dirty="0">
                <a:latin typeface="Times New Roman" pitchFamily="18" charset="0"/>
                <a:cs typeface="Times New Roman" pitchFamily="18" charset="0"/>
              </a:rPr>
              <a:t>has</a:t>
            </a:r>
            <a:r>
              <a:rPr lang="en-US" sz="2600" i="1" dirty="0">
                <a:latin typeface="Times New Roman" pitchFamily="18" charset="0"/>
                <a:cs typeface="Times New Roman" pitchFamily="18" charset="0"/>
              </a:rPr>
              <a:t> </a:t>
            </a:r>
            <a:r>
              <a:rPr lang="en-US" sz="2600" dirty="0">
                <a:latin typeface="Times New Roman" pitchFamily="18" charset="0"/>
                <a:cs typeface="Times New Roman" pitchFamily="18" charset="0"/>
              </a:rPr>
              <a:t>significantly attenuated UV-induced </a:t>
            </a:r>
            <a:r>
              <a:rPr lang="en-US" sz="2600" dirty="0" err="1">
                <a:latin typeface="Times New Roman" pitchFamily="18" charset="0"/>
                <a:cs typeface="Times New Roman" pitchFamily="18" charset="0"/>
              </a:rPr>
              <a:t>erythema</a:t>
            </a:r>
            <a:r>
              <a:rPr lang="en-US" sz="2600" dirty="0">
                <a:latin typeface="Times New Roman" pitchFamily="18" charset="0"/>
                <a:cs typeface="Times New Roman" pitchFamily="18" charset="0"/>
              </a:rPr>
              <a:t> after 48 h</a:t>
            </a:r>
            <a:r>
              <a:rPr lang="en-US" sz="2600" dirty="0" smtClean="0">
                <a:latin typeface="Times New Roman" pitchFamily="18" charset="0"/>
                <a:cs typeface="Times New Roman" pitchFamily="18" charset="0"/>
              </a:rPr>
              <a:t>.</a:t>
            </a:r>
            <a:endParaRPr lang="en-US" sz="2600" dirty="0">
              <a:latin typeface="Times New Roman" pitchFamily="18" charset="0"/>
              <a:cs typeface="Times New Roman" pitchFamily="18" charset="0"/>
            </a:endParaRPr>
          </a:p>
        </p:txBody>
      </p:sp>
    </p:spTree>
    <p:extLst>
      <p:ext uri="{BB962C8B-B14F-4D97-AF65-F5344CB8AC3E}">
        <p14:creationId xmlns:p14="http://schemas.microsoft.com/office/powerpoint/2010/main" xmlns="" val="435538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1935479" y="362696"/>
            <a:ext cx="9758537" cy="612475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defTabSz="914400" fontAlgn="base">
              <a:spcBef>
                <a:spcPct val="0"/>
              </a:spcBef>
              <a:spcAft>
                <a:spcPct val="0"/>
              </a:spcAft>
              <a:tabLst>
                <a:tab pos="457200" algn="l"/>
              </a:tabLst>
            </a:pPr>
            <a:r>
              <a:rPr lang="en-GB" sz="2800" dirty="0">
                <a:latin typeface="Times New Roman" pitchFamily="18" charset="0"/>
                <a:ea typeface="Times New Roman" pitchFamily="18" charset="0"/>
                <a:cs typeface="Times New Roman" pitchFamily="18" charset="0"/>
              </a:rPr>
              <a:t>Chronic diseases/conditions characterized by:</a:t>
            </a:r>
          </a:p>
          <a:p>
            <a:pPr defTabSz="914400" fontAlgn="base">
              <a:spcBef>
                <a:spcPct val="0"/>
              </a:spcBef>
              <a:spcAft>
                <a:spcPct val="0"/>
              </a:spcAft>
              <a:tabLst>
                <a:tab pos="457200" algn="l"/>
              </a:tabLst>
            </a:pPr>
            <a:endParaRPr lang="en-GB" sz="2800" dirty="0">
              <a:latin typeface="Times New Roman" pitchFamily="18" charset="0"/>
              <a:ea typeface="Times New Roman" pitchFamily="18" charset="0"/>
              <a:cs typeface="Times New Roman" pitchFamily="18" charset="0"/>
            </a:endParaRPr>
          </a:p>
          <a:p>
            <a:pPr algn="just" eaLnBrk="1" hangingPunct="1">
              <a:buFont typeface="Wingdings" pitchFamily="2" charset="2"/>
              <a:buChar char="q"/>
            </a:pPr>
            <a:r>
              <a:rPr lang="en-US" sz="2800" dirty="0">
                <a:latin typeface="Times New Roman" pitchFamily="18" charset="0"/>
                <a:cs typeface="Times New Roman" pitchFamily="18" charset="0"/>
              </a:rPr>
              <a:t>A long-term condition</a:t>
            </a:r>
          </a:p>
          <a:p>
            <a:pPr lvl="1" algn="just" eaLnBrk="1" hangingPunct="1"/>
            <a:r>
              <a:rPr lang="en-US" sz="2800" dirty="0">
                <a:latin typeface="Times New Roman" pitchFamily="18" charset="0"/>
                <a:cs typeface="Times New Roman" pitchFamily="18" charset="0"/>
              </a:rPr>
              <a:t>e.g., obesity, diabetes, and cardiovascular disease</a:t>
            </a:r>
          </a:p>
          <a:p>
            <a:pPr algn="just" eaLnBrk="1" hangingPunct="1">
              <a:buFont typeface="Wingdings" pitchFamily="2" charset="2"/>
              <a:buChar char="q"/>
            </a:pPr>
            <a:r>
              <a:rPr lang="en-US" sz="2800" dirty="0">
                <a:latin typeface="Times New Roman" pitchFamily="18" charset="0"/>
                <a:cs typeface="Times New Roman" pitchFamily="18" charset="0"/>
              </a:rPr>
              <a:t>May be prevented or delayed with lifestyle changes</a:t>
            </a:r>
          </a:p>
          <a:p>
            <a:pPr lvl="1" algn="just" eaLnBrk="1" hangingPunct="1"/>
            <a:r>
              <a:rPr lang="en-US" sz="2800" dirty="0">
                <a:latin typeface="Times New Roman" pitchFamily="18" charset="0"/>
                <a:cs typeface="Times New Roman" pitchFamily="18" charset="0"/>
              </a:rPr>
              <a:t>e.g., healthier eating and more physical activity</a:t>
            </a:r>
          </a:p>
          <a:p>
            <a:pPr defTabSz="914400" eaLnBrk="0" fontAlgn="base" hangingPunct="0">
              <a:spcBef>
                <a:spcPct val="0"/>
              </a:spcBef>
              <a:spcAft>
                <a:spcPct val="0"/>
              </a:spcAft>
              <a:buFont typeface="Wingdings" pitchFamily="2" charset="2"/>
              <a:buChar char="q"/>
              <a:tabLst>
                <a:tab pos="457200" algn="l"/>
              </a:tabLst>
            </a:pPr>
            <a:r>
              <a:rPr lang="en-GB" sz="2800" dirty="0">
                <a:latin typeface="Times New Roman" pitchFamily="18" charset="0"/>
                <a:ea typeface="Times New Roman" pitchFamily="18" charset="0"/>
                <a:cs typeface="Times New Roman" pitchFamily="18" charset="0"/>
              </a:rPr>
              <a:t>Long course of illness.</a:t>
            </a:r>
            <a:endParaRPr lang="en-US" sz="2800" dirty="0">
              <a:latin typeface="Arial" pitchFamily="34" charset="0"/>
              <a:cs typeface="Arial" pitchFamily="34" charset="0"/>
            </a:endParaRPr>
          </a:p>
          <a:p>
            <a:pPr defTabSz="914400" eaLnBrk="0" fontAlgn="base" hangingPunct="0">
              <a:spcBef>
                <a:spcPct val="0"/>
              </a:spcBef>
              <a:spcAft>
                <a:spcPct val="0"/>
              </a:spcAft>
              <a:buFont typeface="Wingdings" pitchFamily="2" charset="2"/>
              <a:buChar char="q"/>
              <a:tabLst>
                <a:tab pos="457200" algn="l"/>
              </a:tabLst>
            </a:pPr>
            <a:r>
              <a:rPr lang="en-GB" sz="2800" dirty="0">
                <a:latin typeface="Times New Roman" pitchFamily="18" charset="0"/>
                <a:ea typeface="Times New Roman" pitchFamily="18" charset="0"/>
                <a:cs typeface="Times New Roman" pitchFamily="18" charset="0"/>
              </a:rPr>
              <a:t>Slow recovery.</a:t>
            </a:r>
            <a:endParaRPr lang="en-US" sz="2800" dirty="0">
              <a:latin typeface="Arial" pitchFamily="34" charset="0"/>
              <a:cs typeface="Arial" pitchFamily="34" charset="0"/>
            </a:endParaRPr>
          </a:p>
          <a:p>
            <a:pPr defTabSz="914400" eaLnBrk="0" fontAlgn="base" hangingPunct="0">
              <a:spcBef>
                <a:spcPct val="0"/>
              </a:spcBef>
              <a:spcAft>
                <a:spcPct val="0"/>
              </a:spcAft>
              <a:buFont typeface="Wingdings" pitchFamily="2" charset="2"/>
              <a:buChar char="q"/>
              <a:tabLst>
                <a:tab pos="457200" algn="l"/>
              </a:tabLst>
            </a:pPr>
            <a:r>
              <a:rPr lang="en-GB" sz="2800" dirty="0">
                <a:latin typeface="Times New Roman" pitchFamily="18" charset="0"/>
                <a:ea typeface="Times New Roman" pitchFamily="18" charset="0"/>
                <a:cs typeface="Times New Roman" pitchFamily="18" charset="0"/>
              </a:rPr>
              <a:t>Rarely cured completely. </a:t>
            </a:r>
            <a:endParaRPr lang="en-US" sz="2800" dirty="0">
              <a:latin typeface="Arial" pitchFamily="34" charset="0"/>
              <a:cs typeface="Arial" pitchFamily="34" charset="0"/>
            </a:endParaRPr>
          </a:p>
          <a:p>
            <a:pPr defTabSz="914400" eaLnBrk="0" fontAlgn="base" hangingPunct="0">
              <a:spcBef>
                <a:spcPct val="0"/>
              </a:spcBef>
              <a:spcAft>
                <a:spcPct val="0"/>
              </a:spcAft>
              <a:buFont typeface="Wingdings" pitchFamily="2" charset="2"/>
              <a:buChar char="q"/>
              <a:tabLst>
                <a:tab pos="457200" algn="l"/>
              </a:tabLst>
            </a:pPr>
            <a:r>
              <a:rPr lang="en-GB" sz="2800" dirty="0">
                <a:latin typeface="Times New Roman" pitchFamily="18" charset="0"/>
                <a:ea typeface="Times New Roman" pitchFamily="18" charset="0"/>
                <a:cs typeface="Times New Roman" pitchFamily="18" charset="0"/>
              </a:rPr>
              <a:t>Multiple contributing factors to their onset.</a:t>
            </a:r>
            <a:endParaRPr lang="en-US" sz="2800" dirty="0">
              <a:latin typeface="Arial" pitchFamily="34" charset="0"/>
              <a:cs typeface="Arial" pitchFamily="34" charset="0"/>
            </a:endParaRPr>
          </a:p>
          <a:p>
            <a:pPr defTabSz="914400" eaLnBrk="0" fontAlgn="base" hangingPunct="0">
              <a:spcBef>
                <a:spcPct val="0"/>
              </a:spcBef>
              <a:spcAft>
                <a:spcPct val="0"/>
              </a:spcAft>
              <a:buFont typeface="Wingdings" pitchFamily="2" charset="2"/>
              <a:buChar char="q"/>
              <a:tabLst>
                <a:tab pos="457200" algn="l"/>
              </a:tabLst>
            </a:pPr>
            <a:r>
              <a:rPr lang="en-GB" sz="2800" dirty="0">
                <a:latin typeface="Times New Roman" pitchFamily="18" charset="0"/>
                <a:ea typeface="Times New Roman" pitchFamily="18" charset="0"/>
                <a:cs typeface="Times New Roman" pitchFamily="18" charset="0"/>
              </a:rPr>
              <a:t>Having a long development period, for which there may be no symptoms.</a:t>
            </a:r>
            <a:endParaRPr lang="en-US" sz="2800" dirty="0">
              <a:latin typeface="Arial" pitchFamily="34" charset="0"/>
              <a:cs typeface="Arial" pitchFamily="34" charset="0"/>
            </a:endParaRPr>
          </a:p>
          <a:p>
            <a:pPr defTabSz="914400" eaLnBrk="0" fontAlgn="base" hangingPunct="0">
              <a:spcBef>
                <a:spcPct val="0"/>
              </a:spcBef>
              <a:spcAft>
                <a:spcPct val="0"/>
              </a:spcAft>
              <a:buFont typeface="Wingdings" pitchFamily="2" charset="2"/>
              <a:buChar char="q"/>
              <a:tabLst>
                <a:tab pos="457200" algn="l"/>
              </a:tabLst>
            </a:pPr>
            <a:r>
              <a:rPr lang="en-GB" sz="2800" dirty="0">
                <a:latin typeface="Times New Roman" pitchFamily="18" charset="0"/>
                <a:ea typeface="Times New Roman" pitchFamily="18" charset="0"/>
                <a:cs typeface="Times New Roman" pitchFamily="18" charset="0"/>
              </a:rPr>
              <a:t>May lead to other health complications.</a:t>
            </a:r>
            <a:endParaRPr lang="en-US" sz="2800" dirty="0">
              <a:latin typeface="Arial" pitchFamily="34" charset="0"/>
              <a:cs typeface="Arial" pitchFamily="34" charset="0"/>
            </a:endParaRPr>
          </a:p>
          <a:p>
            <a:pPr defTabSz="914400" eaLnBrk="0" fontAlgn="base" hangingPunct="0">
              <a:spcBef>
                <a:spcPct val="0"/>
              </a:spcBef>
              <a:spcAft>
                <a:spcPct val="0"/>
              </a:spcAft>
              <a:buFont typeface="Wingdings" pitchFamily="2" charset="2"/>
              <a:buChar char="q"/>
              <a:tabLst>
                <a:tab pos="457200" algn="l"/>
              </a:tabLst>
            </a:pPr>
            <a:r>
              <a:rPr lang="en-GB" sz="2800" dirty="0">
                <a:latin typeface="Times New Roman" pitchFamily="18" charset="0"/>
                <a:ea typeface="Times New Roman" pitchFamily="18" charset="0"/>
                <a:cs typeface="Times New Roman" pitchFamily="18" charset="0"/>
              </a:rPr>
              <a:t>Associated with functional impairment or disability. </a:t>
            </a:r>
            <a:endParaRPr lang="en-GB" sz="2800" dirty="0">
              <a:latin typeface="Arial" pitchFamily="34" charset="0"/>
              <a:cs typeface="Arial" pitchFamily="34" charset="0"/>
            </a:endParaRPr>
          </a:p>
        </p:txBody>
      </p:sp>
      <p:sp>
        <p:nvSpPr>
          <p:cNvPr id="3" name="Title 3"/>
          <p:cNvSpPr txBox="1">
            <a:spLocks/>
          </p:cNvSpPr>
          <p:nvPr/>
        </p:nvSpPr>
        <p:spPr>
          <a:xfrm>
            <a:off x="4487955" y="3763"/>
            <a:ext cx="3200401" cy="462781"/>
          </a:xfrm>
          <a:prstGeom prst="rect">
            <a:avLst/>
          </a:prstGeom>
        </p:spPr>
        <p:txBody>
          <a:bodyPr>
            <a:noAutofit/>
          </a:bodyPr>
          <a:lstStyle/>
          <a:p>
            <a:pPr algn="ctr" defTabSz="914400">
              <a:spcBef>
                <a:spcPct val="0"/>
              </a:spcBef>
              <a:defRPr/>
            </a:pPr>
            <a:r>
              <a:rPr lang="en-US" sz="3200" b="1" dirty="0">
                <a:solidFill>
                  <a:srgbClr val="FF0000"/>
                </a:solidFill>
                <a:latin typeface="Times New Roman" pitchFamily="18" charset="0"/>
                <a:ea typeface="+mj-ea"/>
                <a:cs typeface="Times New Roman" pitchFamily="18" charset="0"/>
              </a:rPr>
              <a:t>Chronic Disease</a:t>
            </a:r>
          </a:p>
        </p:txBody>
      </p:sp>
    </p:spTree>
    <p:extLst>
      <p:ext uri="{BB962C8B-B14F-4D97-AF65-F5344CB8AC3E}">
        <p14:creationId xmlns="" xmlns:p14="http://schemas.microsoft.com/office/powerpoint/2010/main" val="3018622218"/>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063931" y="1246785"/>
            <a:ext cx="9457509" cy="3693319"/>
          </a:xfrm>
          <a:prstGeom prst="rect">
            <a:avLst/>
          </a:prstGeom>
        </p:spPr>
        <p:txBody>
          <a:bodyPr wrap="square">
            <a:spAutoFit/>
          </a:bodyPr>
          <a:lstStyle/>
          <a:p>
            <a:pPr algn="just"/>
            <a:r>
              <a:rPr lang="en-US" sz="2600" dirty="0">
                <a:latin typeface="Times New Roman" pitchFamily="18" charset="0"/>
                <a:cs typeface="Times New Roman" pitchFamily="18" charset="0"/>
              </a:rPr>
              <a:t>Eye health is an area in which nutraceutical supplements are increasingly </a:t>
            </a:r>
            <a:r>
              <a:rPr lang="en-US" sz="2600" dirty="0" smtClean="0">
                <a:latin typeface="Times New Roman" pitchFamily="18" charset="0"/>
                <a:cs typeface="Times New Roman" pitchFamily="18" charset="0"/>
              </a:rPr>
              <a:t>used </a:t>
            </a:r>
            <a:r>
              <a:rPr lang="en-US" sz="2600" dirty="0">
                <a:latin typeface="Times New Roman" pitchFamily="18" charset="0"/>
                <a:cs typeface="Times New Roman" pitchFamily="18" charset="0"/>
              </a:rPr>
              <a:t>and they are now widely available at opticians. They are taken to maintain healthy sight, to improve a condition or to delay disease progression. </a:t>
            </a:r>
          </a:p>
          <a:p>
            <a:pPr algn="just"/>
            <a:endParaRPr lang="en-US" sz="2600" dirty="0">
              <a:latin typeface="Times New Roman" pitchFamily="18" charset="0"/>
              <a:cs typeface="Times New Roman" pitchFamily="18" charset="0"/>
            </a:endParaRPr>
          </a:p>
          <a:p>
            <a:pPr algn="just"/>
            <a:r>
              <a:rPr lang="en-US" sz="2600" dirty="0" smtClean="0">
                <a:latin typeface="Times New Roman" pitchFamily="18" charset="0"/>
                <a:cs typeface="Times New Roman" pitchFamily="18" charset="0"/>
              </a:rPr>
              <a:t>Numerous </a:t>
            </a:r>
            <a:r>
              <a:rPr lang="en-US" sz="2600" dirty="0">
                <a:latin typeface="Times New Roman" pitchFamily="18" charset="0"/>
                <a:cs typeface="Times New Roman" pitchFamily="18" charset="0"/>
              </a:rPr>
              <a:t>age-related disorders, including visual problems, have been linked to the cumulative effects of oxidative stress. The retina is particularly susceptible to cellular damage by reactive oxygen intermediates.</a:t>
            </a:r>
          </a:p>
        </p:txBody>
      </p:sp>
      <p:sp>
        <p:nvSpPr>
          <p:cNvPr id="3" name="Rectangle 2"/>
          <p:cNvSpPr/>
          <p:nvPr/>
        </p:nvSpPr>
        <p:spPr>
          <a:xfrm>
            <a:off x="5037007" y="87090"/>
            <a:ext cx="2635658" cy="707886"/>
          </a:xfrm>
          <a:prstGeom prst="rect">
            <a:avLst/>
          </a:prstGeom>
        </p:spPr>
        <p:txBody>
          <a:bodyPr wrap="none">
            <a:spAutoFit/>
          </a:bodyPr>
          <a:lstStyle/>
          <a:p>
            <a:r>
              <a:rPr lang="en-US" sz="4000" b="1" dirty="0">
                <a:solidFill>
                  <a:srgbClr val="FF0000"/>
                </a:solidFill>
                <a:latin typeface="Times New Roman" pitchFamily="18" charset="0"/>
                <a:cs typeface="Times New Roman" pitchFamily="18" charset="0"/>
              </a:rPr>
              <a:t>Eye health </a:t>
            </a:r>
            <a:endParaRPr lang="en-US" sz="4000" b="1" dirty="0">
              <a:solidFill>
                <a:srgbClr val="FF0000"/>
              </a:solidFill>
            </a:endParaRPr>
          </a:p>
        </p:txBody>
      </p:sp>
    </p:spTree>
    <p:extLst>
      <p:ext uri="{BB962C8B-B14F-4D97-AF65-F5344CB8AC3E}">
        <p14:creationId xmlns:p14="http://schemas.microsoft.com/office/powerpoint/2010/main" xmlns="" val="127176657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901365" y="856312"/>
            <a:ext cx="9882804" cy="5016758"/>
          </a:xfrm>
          <a:prstGeom prst="rect">
            <a:avLst/>
          </a:prstGeom>
        </p:spPr>
        <p:txBody>
          <a:bodyPr wrap="square">
            <a:spAutoFit/>
          </a:bodyPr>
          <a:lstStyle/>
          <a:p>
            <a:pPr algn="just"/>
            <a:r>
              <a:rPr lang="en-US" sz="2800" dirty="0" err="1">
                <a:latin typeface="Times New Roman" pitchFamily="18" charset="0"/>
                <a:cs typeface="Times New Roman" pitchFamily="18" charset="0"/>
              </a:rPr>
              <a:t>Lutein</a:t>
            </a:r>
            <a:r>
              <a:rPr lang="en-US" sz="2800" dirty="0">
                <a:latin typeface="Times New Roman" pitchFamily="18" charset="0"/>
                <a:cs typeface="Times New Roman" pitchFamily="18" charset="0"/>
              </a:rPr>
              <a:t> and </a:t>
            </a:r>
            <a:r>
              <a:rPr lang="en-US" sz="2800" dirty="0" err="1">
                <a:latin typeface="Times New Roman" pitchFamily="18" charset="0"/>
                <a:cs typeface="Times New Roman" pitchFamily="18" charset="0"/>
              </a:rPr>
              <a:t>zeaxanthin</a:t>
            </a:r>
            <a:r>
              <a:rPr lang="en-US" sz="2800" dirty="0">
                <a:latin typeface="Times New Roman" pitchFamily="18" charset="0"/>
                <a:cs typeface="Times New Roman" pitchFamily="18" charset="0"/>
              </a:rPr>
              <a:t> are usually derived from the diet, particularly dark green leafy vegetables such as kale and spinach.</a:t>
            </a:r>
          </a:p>
          <a:p>
            <a:pPr algn="just"/>
            <a:r>
              <a:rPr lang="en-US" sz="2800" dirty="0">
                <a:latin typeface="Times New Roman" pitchFamily="18" charset="0"/>
                <a:cs typeface="Times New Roman" pitchFamily="18" charset="0"/>
              </a:rPr>
              <a:t>Foods that are yellow, such as egg yolk, corn, orange juice, honeydew melon and orange pepper, are also good sources.</a:t>
            </a:r>
          </a:p>
          <a:p>
            <a:pPr algn="just"/>
            <a:r>
              <a:rPr lang="en-US" sz="2800" dirty="0" err="1">
                <a:latin typeface="Times New Roman" pitchFamily="18" charset="0"/>
                <a:cs typeface="Times New Roman" pitchFamily="18" charset="0"/>
              </a:rPr>
              <a:t>Lutein</a:t>
            </a:r>
            <a:r>
              <a:rPr lang="en-US" sz="2800" dirty="0">
                <a:latin typeface="Times New Roman" pitchFamily="18" charset="0"/>
                <a:cs typeface="Times New Roman" pitchFamily="18" charset="0"/>
              </a:rPr>
              <a:t> and </a:t>
            </a:r>
            <a:r>
              <a:rPr lang="en-US" sz="2800" dirty="0" err="1">
                <a:latin typeface="Times New Roman" pitchFamily="18" charset="0"/>
                <a:cs typeface="Times New Roman" pitchFamily="18" charset="0"/>
              </a:rPr>
              <a:t>zeaxanthin</a:t>
            </a:r>
            <a:r>
              <a:rPr lang="en-US" sz="2800" dirty="0">
                <a:latin typeface="Times New Roman" pitchFamily="18" charset="0"/>
                <a:cs typeface="Times New Roman" pitchFamily="18" charset="0"/>
              </a:rPr>
              <a:t> are naturally found together, with </a:t>
            </a:r>
            <a:r>
              <a:rPr lang="en-US" sz="2800" dirty="0" err="1">
                <a:latin typeface="Times New Roman" pitchFamily="18" charset="0"/>
                <a:cs typeface="Times New Roman" pitchFamily="18" charset="0"/>
              </a:rPr>
              <a:t>lutein</a:t>
            </a:r>
            <a:r>
              <a:rPr lang="en-US" sz="2800" dirty="0">
                <a:latin typeface="Times New Roman" pitchFamily="18" charset="0"/>
                <a:cs typeface="Times New Roman" pitchFamily="18" charset="0"/>
              </a:rPr>
              <a:t> usually in much higher concentrations. </a:t>
            </a:r>
          </a:p>
          <a:p>
            <a:pPr algn="just"/>
            <a:r>
              <a:rPr lang="en-US" sz="2800" dirty="0">
                <a:latin typeface="Times New Roman" pitchFamily="18" charset="0"/>
                <a:cs typeface="Times New Roman" pitchFamily="18" charset="0"/>
              </a:rPr>
              <a:t>These are unique compared with other dietary </a:t>
            </a:r>
            <a:r>
              <a:rPr lang="en-US" sz="2800" dirty="0" err="1">
                <a:latin typeface="Times New Roman" pitchFamily="18" charset="0"/>
                <a:cs typeface="Times New Roman" pitchFamily="18" charset="0"/>
              </a:rPr>
              <a:t>carotenoids</a:t>
            </a:r>
            <a:r>
              <a:rPr lang="en-US" sz="2800" dirty="0">
                <a:latin typeface="Times New Roman" pitchFamily="18" charset="0"/>
                <a:cs typeface="Times New Roman" pitchFamily="18" charset="0"/>
              </a:rPr>
              <a:t> because they selectively accumulate in the retina of mammals. </a:t>
            </a:r>
            <a:r>
              <a:rPr lang="en-US" sz="2800" dirty="0" smtClean="0">
                <a:latin typeface="Times New Roman" pitchFamily="18" charset="0"/>
                <a:cs typeface="Times New Roman" pitchFamily="18" charset="0"/>
              </a:rPr>
              <a:t>This </a:t>
            </a:r>
            <a:r>
              <a:rPr lang="en-US" sz="2800" dirty="0">
                <a:latin typeface="Times New Roman" pitchFamily="18" charset="0"/>
                <a:cs typeface="Times New Roman" pitchFamily="18" charset="0"/>
              </a:rPr>
              <a:t>pigment may have both acute and chronic effects on visual performance. </a:t>
            </a:r>
          </a:p>
          <a:p>
            <a:pPr algn="just"/>
            <a:endParaRPr lang="en-US" sz="1200" dirty="0">
              <a:latin typeface="Times New Roman" pitchFamily="18" charset="0"/>
              <a:cs typeface="Times New Roman" pitchFamily="18" charset="0"/>
            </a:endParaRPr>
          </a:p>
          <a:p>
            <a:pPr algn="just"/>
            <a:r>
              <a:rPr lang="en-US" sz="2800" dirty="0">
                <a:latin typeface="Times New Roman" pitchFamily="18" charset="0"/>
                <a:cs typeface="Times New Roman" pitchFamily="18" charset="0"/>
              </a:rPr>
              <a:t>Possible roles of </a:t>
            </a:r>
            <a:r>
              <a:rPr lang="en-US" sz="2800" dirty="0" err="1">
                <a:latin typeface="Times New Roman" pitchFamily="18" charset="0"/>
                <a:cs typeface="Times New Roman" pitchFamily="18" charset="0"/>
              </a:rPr>
              <a:t>lutein</a:t>
            </a:r>
            <a:r>
              <a:rPr lang="en-US" sz="2800" dirty="0">
                <a:latin typeface="Times New Roman" pitchFamily="18" charset="0"/>
                <a:cs typeface="Times New Roman" pitchFamily="18" charset="0"/>
              </a:rPr>
              <a:t> and </a:t>
            </a:r>
            <a:r>
              <a:rPr lang="en-US" sz="2800" dirty="0" err="1">
                <a:latin typeface="Times New Roman" pitchFamily="18" charset="0"/>
                <a:cs typeface="Times New Roman" pitchFamily="18" charset="0"/>
              </a:rPr>
              <a:t>zeaxanthin</a:t>
            </a:r>
            <a:r>
              <a:rPr lang="en-US" sz="2800" dirty="0">
                <a:latin typeface="Times New Roman" pitchFamily="18" charset="0"/>
                <a:cs typeface="Times New Roman" pitchFamily="18" charset="0"/>
              </a:rPr>
              <a:t> include antioxidant activity and their ability to filter blue light.</a:t>
            </a:r>
          </a:p>
        </p:txBody>
      </p:sp>
      <p:sp>
        <p:nvSpPr>
          <p:cNvPr id="3" name="Rectangle 2"/>
          <p:cNvSpPr/>
          <p:nvPr/>
        </p:nvSpPr>
        <p:spPr>
          <a:xfrm>
            <a:off x="4106762" y="87089"/>
            <a:ext cx="4229043" cy="584775"/>
          </a:xfrm>
          <a:prstGeom prst="rect">
            <a:avLst/>
          </a:prstGeom>
        </p:spPr>
        <p:txBody>
          <a:bodyPr wrap="none">
            <a:spAutoFit/>
          </a:bodyPr>
          <a:lstStyle/>
          <a:p>
            <a:r>
              <a:rPr lang="en-US" sz="3200" b="1" dirty="0" err="1">
                <a:solidFill>
                  <a:srgbClr val="FF0000"/>
                </a:solidFill>
                <a:latin typeface="Times New Roman" pitchFamily="18" charset="0"/>
                <a:cs typeface="Times New Roman" pitchFamily="18" charset="0"/>
              </a:rPr>
              <a:t>Lutein</a:t>
            </a:r>
            <a:r>
              <a:rPr lang="en-US" sz="3200" b="1" dirty="0">
                <a:solidFill>
                  <a:srgbClr val="FF0000"/>
                </a:solidFill>
                <a:latin typeface="Times New Roman" pitchFamily="18" charset="0"/>
                <a:cs typeface="Times New Roman" pitchFamily="18" charset="0"/>
              </a:rPr>
              <a:t> and </a:t>
            </a:r>
            <a:r>
              <a:rPr lang="en-US" sz="3200" b="1" dirty="0" err="1">
                <a:solidFill>
                  <a:srgbClr val="FF0000"/>
                </a:solidFill>
                <a:latin typeface="Times New Roman" pitchFamily="18" charset="0"/>
                <a:cs typeface="Times New Roman" pitchFamily="18" charset="0"/>
              </a:rPr>
              <a:t>zeaxanthin</a:t>
            </a:r>
            <a:r>
              <a:rPr lang="en-US" sz="3200" b="1" dirty="0">
                <a:solidFill>
                  <a:srgbClr val="FF0000"/>
                </a:solidFill>
                <a:latin typeface="Times New Roman" pitchFamily="18" charset="0"/>
                <a:cs typeface="Times New Roman" pitchFamily="18" charset="0"/>
              </a:rPr>
              <a:t> </a:t>
            </a:r>
            <a:endParaRPr lang="en-US" sz="3200" b="1" dirty="0">
              <a:solidFill>
                <a:srgbClr val="FF0000"/>
              </a:solidFill>
            </a:endParaRPr>
          </a:p>
        </p:txBody>
      </p:sp>
    </p:spTree>
    <p:extLst>
      <p:ext uri="{BB962C8B-B14F-4D97-AF65-F5344CB8AC3E}">
        <p14:creationId xmlns:p14="http://schemas.microsoft.com/office/powerpoint/2010/main" xmlns="" val="363450174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138598" y="1274302"/>
            <a:ext cx="9181932" cy="4154984"/>
          </a:xfrm>
          <a:prstGeom prst="rect">
            <a:avLst/>
          </a:prstGeom>
        </p:spPr>
        <p:txBody>
          <a:bodyPr wrap="square">
            <a:spAutoFit/>
          </a:bodyPr>
          <a:lstStyle/>
          <a:p>
            <a:pPr algn="just"/>
            <a:r>
              <a:rPr lang="en-US" sz="2400" dirty="0" err="1">
                <a:latin typeface="Times New Roman" pitchFamily="18" charset="0"/>
                <a:cs typeface="Times New Roman" pitchFamily="18" charset="0"/>
              </a:rPr>
              <a:t>Astaxanthin</a:t>
            </a:r>
            <a:r>
              <a:rPr lang="en-US" sz="2400" dirty="0">
                <a:latin typeface="Times New Roman" pitchFamily="18" charset="0"/>
                <a:cs typeface="Times New Roman" pitchFamily="18" charset="0"/>
              </a:rPr>
              <a:t> is another </a:t>
            </a:r>
            <a:r>
              <a:rPr lang="en-US" sz="2400" dirty="0" err="1">
                <a:latin typeface="Times New Roman" pitchFamily="18" charset="0"/>
                <a:cs typeface="Times New Roman" pitchFamily="18" charset="0"/>
              </a:rPr>
              <a:t>carotenoid</a:t>
            </a:r>
            <a:r>
              <a:rPr lang="en-US" sz="2400" dirty="0">
                <a:latin typeface="Times New Roman" pitchFamily="18" charset="0"/>
                <a:cs typeface="Times New Roman" pitchFamily="18" charset="0"/>
              </a:rPr>
              <a:t> associated with eye health. It is found in many types of seafood, including lobster, shrimp and salmon, and is responsible for their pink </a:t>
            </a:r>
            <a:r>
              <a:rPr lang="en-US" sz="2400" dirty="0" err="1">
                <a:latin typeface="Times New Roman" pitchFamily="18" charset="0"/>
                <a:cs typeface="Times New Roman" pitchFamily="18" charset="0"/>
              </a:rPr>
              <a:t>colour</a:t>
            </a:r>
            <a:r>
              <a:rPr lang="en-US" sz="2400" dirty="0">
                <a:latin typeface="Times New Roman" pitchFamily="18" charset="0"/>
                <a:cs typeface="Times New Roman" pitchFamily="18" charset="0"/>
              </a:rPr>
              <a:t> when cooked. </a:t>
            </a:r>
          </a:p>
          <a:p>
            <a:pPr algn="just"/>
            <a:endParaRPr lang="en-US" sz="2400" dirty="0">
              <a:latin typeface="Times New Roman" pitchFamily="18" charset="0"/>
              <a:cs typeface="Times New Roman" pitchFamily="18" charset="0"/>
            </a:endParaRPr>
          </a:p>
          <a:p>
            <a:pPr algn="just"/>
            <a:r>
              <a:rPr lang="en-US" sz="2400" dirty="0">
                <a:latin typeface="Times New Roman" pitchFamily="18" charset="0"/>
                <a:cs typeface="Times New Roman" pitchFamily="18" charset="0"/>
              </a:rPr>
              <a:t>Microalgae, specifically </a:t>
            </a:r>
            <a:r>
              <a:rPr lang="en-US" sz="2400" i="1" dirty="0" err="1">
                <a:latin typeface="Times New Roman" pitchFamily="18" charset="0"/>
                <a:cs typeface="Times New Roman" pitchFamily="18" charset="0"/>
              </a:rPr>
              <a:t>Haematococcus</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pluvialis</a:t>
            </a:r>
            <a:r>
              <a:rPr lang="en-US" sz="2400" i="1" dirty="0">
                <a:latin typeface="Times New Roman" pitchFamily="18" charset="0"/>
                <a:cs typeface="Times New Roman" pitchFamily="18" charset="0"/>
              </a:rPr>
              <a:t>, </a:t>
            </a:r>
            <a:r>
              <a:rPr lang="en-US" sz="2400" dirty="0">
                <a:latin typeface="Times New Roman" pitchFamily="18" charset="0"/>
                <a:cs typeface="Times New Roman" pitchFamily="18" charset="0"/>
              </a:rPr>
              <a:t>is the main source. </a:t>
            </a:r>
          </a:p>
          <a:p>
            <a:pPr algn="just"/>
            <a:endParaRPr lang="en-US" sz="2400" dirty="0">
              <a:latin typeface="Times New Roman" pitchFamily="18" charset="0"/>
              <a:cs typeface="Times New Roman" pitchFamily="18" charset="0"/>
            </a:endParaRPr>
          </a:p>
          <a:p>
            <a:pPr algn="just"/>
            <a:r>
              <a:rPr lang="en-US" sz="2400" dirty="0" err="1">
                <a:latin typeface="Times New Roman" pitchFamily="18" charset="0"/>
                <a:cs typeface="Times New Roman" pitchFamily="18" charset="0"/>
              </a:rPr>
              <a:t>Astaxanthin</a:t>
            </a:r>
            <a:r>
              <a:rPr lang="en-US" sz="2400" dirty="0">
                <a:latin typeface="Times New Roman" pitchFamily="18" charset="0"/>
                <a:cs typeface="Times New Roman" pitchFamily="18" charset="0"/>
              </a:rPr>
              <a:t> is a powerful antioxidant and is able to cross the blood–brain barrier. </a:t>
            </a:r>
          </a:p>
          <a:p>
            <a:pPr algn="just"/>
            <a:endParaRPr lang="en-US" sz="2400" dirty="0">
              <a:latin typeface="Times New Roman" pitchFamily="18" charset="0"/>
              <a:cs typeface="Times New Roman" pitchFamily="18" charset="0"/>
            </a:endParaRPr>
          </a:p>
          <a:p>
            <a:pPr algn="just"/>
            <a:r>
              <a:rPr lang="en-US" sz="2400" dirty="0">
                <a:latin typeface="Times New Roman" pitchFamily="18" charset="0"/>
                <a:cs typeface="Times New Roman" pitchFamily="18" charset="0"/>
              </a:rPr>
              <a:t>Animal studies have shown it to accumulate in the retina and reduce </a:t>
            </a:r>
            <a:r>
              <a:rPr lang="en-US" sz="2400" dirty="0" err="1">
                <a:latin typeface="Times New Roman" pitchFamily="18" charset="0"/>
                <a:cs typeface="Times New Roman" pitchFamily="18" charset="0"/>
              </a:rPr>
              <a:t>photobleaching</a:t>
            </a:r>
            <a:r>
              <a:rPr lang="en-US" sz="2400" dirty="0">
                <a:latin typeface="Times New Roman" pitchFamily="18" charset="0"/>
                <a:cs typeface="Times New Roman" pitchFamily="18" charset="0"/>
              </a:rPr>
              <a:t> of the retina from exposure to high-intensity light.</a:t>
            </a:r>
          </a:p>
        </p:txBody>
      </p:sp>
      <p:sp>
        <p:nvSpPr>
          <p:cNvPr id="3" name="Rectangle 2"/>
          <p:cNvSpPr/>
          <p:nvPr/>
        </p:nvSpPr>
        <p:spPr>
          <a:xfrm>
            <a:off x="4855945" y="329788"/>
            <a:ext cx="2326278" cy="584775"/>
          </a:xfrm>
          <a:prstGeom prst="rect">
            <a:avLst/>
          </a:prstGeom>
        </p:spPr>
        <p:txBody>
          <a:bodyPr wrap="none">
            <a:spAutoFit/>
          </a:bodyPr>
          <a:lstStyle/>
          <a:p>
            <a:r>
              <a:rPr lang="en-US" sz="3200" b="1" dirty="0" err="1">
                <a:solidFill>
                  <a:srgbClr val="FF0000"/>
                </a:solidFill>
                <a:latin typeface="Times New Roman" pitchFamily="18" charset="0"/>
                <a:cs typeface="Times New Roman" pitchFamily="18" charset="0"/>
              </a:rPr>
              <a:t>Astaxanthin</a:t>
            </a:r>
            <a:endParaRPr lang="en-US" sz="3200" b="1" dirty="0">
              <a:solidFill>
                <a:srgbClr val="FF0000"/>
              </a:solidFill>
            </a:endParaRPr>
          </a:p>
        </p:txBody>
      </p:sp>
    </p:spTree>
    <p:extLst>
      <p:ext uri="{BB962C8B-B14F-4D97-AF65-F5344CB8AC3E}">
        <p14:creationId xmlns:p14="http://schemas.microsoft.com/office/powerpoint/2010/main" xmlns="" val="426145403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145240" y="1184361"/>
            <a:ext cx="8133013" cy="4893647"/>
          </a:xfrm>
          <a:prstGeom prst="rect">
            <a:avLst/>
          </a:prstGeom>
        </p:spPr>
        <p:txBody>
          <a:bodyPr wrap="square">
            <a:spAutoFit/>
          </a:bodyPr>
          <a:lstStyle/>
          <a:p>
            <a:pPr algn="just"/>
            <a:r>
              <a:rPr lang="en-US" sz="2600" dirty="0" smtClean="0">
                <a:latin typeface="Times New Roman" pitchFamily="18" charset="0"/>
                <a:cs typeface="Times New Roman" pitchFamily="18" charset="0"/>
              </a:rPr>
              <a:t>This fatty </a:t>
            </a:r>
            <a:r>
              <a:rPr lang="en-US" sz="2600" dirty="0">
                <a:latin typeface="Times New Roman" pitchFamily="18" charset="0"/>
                <a:cs typeface="Times New Roman" pitchFamily="18" charset="0"/>
              </a:rPr>
              <a:t>acids have been shown to influence function of the retina and to play a role in many pathological eye conditions. </a:t>
            </a:r>
          </a:p>
          <a:p>
            <a:pPr algn="just"/>
            <a:endParaRPr lang="en-US" sz="2600" dirty="0">
              <a:latin typeface="Times New Roman" pitchFamily="18" charset="0"/>
              <a:cs typeface="Times New Roman" pitchFamily="18" charset="0"/>
            </a:endParaRPr>
          </a:p>
          <a:p>
            <a:pPr algn="just"/>
            <a:r>
              <a:rPr lang="en-US" sz="2600" dirty="0">
                <a:latin typeface="Times New Roman" pitchFamily="18" charset="0"/>
                <a:cs typeface="Times New Roman" pitchFamily="18" charset="0"/>
              </a:rPr>
              <a:t>The </a:t>
            </a:r>
            <a:r>
              <a:rPr lang="en-US" sz="2600" dirty="0" err="1">
                <a:latin typeface="Times New Roman" pitchFamily="18" charset="0"/>
                <a:cs typeface="Times New Roman" pitchFamily="18" charset="0"/>
              </a:rPr>
              <a:t>bilayer</a:t>
            </a:r>
            <a:r>
              <a:rPr lang="en-US" sz="2600" dirty="0">
                <a:latin typeface="Times New Roman" pitchFamily="18" charset="0"/>
                <a:cs typeface="Times New Roman" pitchFamily="18" charset="0"/>
              </a:rPr>
              <a:t> membranes of the outer segments of the light-sensitive rod and cone photoreceptors in the retina contain membrane phospholipids. These are primarily </a:t>
            </a:r>
            <a:r>
              <a:rPr lang="en-US" sz="2600" dirty="0" err="1">
                <a:latin typeface="Times New Roman" pitchFamily="18" charset="0"/>
                <a:cs typeface="Times New Roman" pitchFamily="18" charset="0"/>
              </a:rPr>
              <a:t>esterified</a:t>
            </a:r>
            <a:r>
              <a:rPr lang="en-US" sz="2600" dirty="0">
                <a:latin typeface="Times New Roman" pitchFamily="18" charset="0"/>
                <a:cs typeface="Times New Roman" pitchFamily="18" charset="0"/>
              </a:rPr>
              <a:t> with high concentrations of </a:t>
            </a:r>
            <a:r>
              <a:rPr lang="en-US" sz="2600" dirty="0" err="1">
                <a:latin typeface="Times New Roman" pitchFamily="18" charset="0"/>
                <a:cs typeface="Times New Roman" pitchFamily="18" charset="0"/>
              </a:rPr>
              <a:t>docosahexaenoic</a:t>
            </a:r>
            <a:r>
              <a:rPr lang="en-US" sz="2600" dirty="0">
                <a:latin typeface="Times New Roman" pitchFamily="18" charset="0"/>
                <a:cs typeface="Times New Roman" pitchFamily="18" charset="0"/>
              </a:rPr>
              <a:t> acid (DHA), a long-chain n-3 polyunsaturated fatty acid (PUFA).</a:t>
            </a:r>
          </a:p>
          <a:p>
            <a:pPr algn="just"/>
            <a:endParaRPr lang="en-US" sz="2600" dirty="0">
              <a:latin typeface="Times New Roman" pitchFamily="18" charset="0"/>
              <a:cs typeface="Times New Roman" pitchFamily="18" charset="0"/>
            </a:endParaRPr>
          </a:p>
          <a:p>
            <a:pPr algn="just"/>
            <a:r>
              <a:rPr lang="en-US" sz="2600" dirty="0">
                <a:latin typeface="Times New Roman" pitchFamily="18" charset="0"/>
                <a:cs typeface="Times New Roman" pitchFamily="18" charset="0"/>
              </a:rPr>
              <a:t>The essential n-3 fatty acid -</a:t>
            </a:r>
            <a:r>
              <a:rPr lang="en-US" sz="2600" dirty="0" err="1">
                <a:latin typeface="Times New Roman" pitchFamily="18" charset="0"/>
                <a:cs typeface="Times New Roman" pitchFamily="18" charset="0"/>
              </a:rPr>
              <a:t>linolenic</a:t>
            </a:r>
            <a:r>
              <a:rPr lang="en-US" sz="2600" dirty="0">
                <a:latin typeface="Times New Roman" pitchFamily="18" charset="0"/>
                <a:cs typeface="Times New Roman" pitchFamily="18" charset="0"/>
              </a:rPr>
              <a:t> acid can be converted to DHA in the liver or retinal epithelium.</a:t>
            </a:r>
          </a:p>
        </p:txBody>
      </p:sp>
      <p:sp>
        <p:nvSpPr>
          <p:cNvPr id="3" name="Rectangle 2"/>
          <p:cNvSpPr/>
          <p:nvPr/>
        </p:nvSpPr>
        <p:spPr>
          <a:xfrm>
            <a:off x="4062525" y="194876"/>
            <a:ext cx="4004622" cy="584775"/>
          </a:xfrm>
          <a:prstGeom prst="rect">
            <a:avLst/>
          </a:prstGeom>
        </p:spPr>
        <p:txBody>
          <a:bodyPr wrap="none">
            <a:spAutoFit/>
          </a:bodyPr>
          <a:lstStyle/>
          <a:p>
            <a:r>
              <a:rPr lang="en-US" sz="3200" b="1" dirty="0" err="1">
                <a:solidFill>
                  <a:srgbClr val="FF0000"/>
                </a:solidFill>
                <a:latin typeface="Times New Roman" pitchFamily="18" charset="0"/>
                <a:cs typeface="Times New Roman" pitchFamily="18" charset="0"/>
              </a:rPr>
              <a:t>Docosahexaenoic</a:t>
            </a:r>
            <a:r>
              <a:rPr lang="en-US" sz="3200" b="1" dirty="0">
                <a:solidFill>
                  <a:srgbClr val="FF0000"/>
                </a:solidFill>
                <a:latin typeface="Times New Roman" pitchFamily="18" charset="0"/>
                <a:cs typeface="Times New Roman" pitchFamily="18" charset="0"/>
              </a:rPr>
              <a:t> acid</a:t>
            </a:r>
          </a:p>
        </p:txBody>
      </p:sp>
    </p:spTree>
    <p:extLst>
      <p:ext uri="{BB962C8B-B14F-4D97-AF65-F5344CB8AC3E}">
        <p14:creationId xmlns:p14="http://schemas.microsoft.com/office/powerpoint/2010/main" xmlns="" val="183888162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1981200" y="76518"/>
            <a:ext cx="8229600" cy="1143000"/>
          </a:xfrm>
        </p:spPr>
        <p:txBody>
          <a:bodyPr/>
          <a:lstStyle/>
          <a:p>
            <a:pPr eaLnBrk="1" hangingPunct="1"/>
            <a:r>
              <a:rPr lang="en-US" sz="3200" b="1" dirty="0">
                <a:solidFill>
                  <a:srgbClr val="FF0000"/>
                </a:solidFill>
                <a:latin typeface="Times New Roman" pitchFamily="18" charset="0"/>
                <a:cs typeface="Times New Roman" pitchFamily="18" charset="0"/>
              </a:rPr>
              <a:t>Nutrition for Chronic Disease: Prevention and Treatment</a:t>
            </a:r>
          </a:p>
        </p:txBody>
      </p:sp>
      <p:sp>
        <p:nvSpPr>
          <p:cNvPr id="16387" name="Content Placeholder 2"/>
          <p:cNvSpPr>
            <a:spLocks noGrp="1"/>
          </p:cNvSpPr>
          <p:nvPr>
            <p:ph idx="1"/>
          </p:nvPr>
        </p:nvSpPr>
        <p:spPr>
          <a:xfrm>
            <a:off x="1981200" y="1614950"/>
            <a:ext cx="8229600" cy="3382054"/>
          </a:xfrm>
        </p:spPr>
        <p:txBody>
          <a:bodyPr>
            <a:normAutofit/>
          </a:bodyPr>
          <a:lstStyle/>
          <a:p>
            <a:pPr>
              <a:lnSpc>
                <a:spcPts val="3175"/>
              </a:lnSpc>
              <a:spcBef>
                <a:spcPct val="0"/>
              </a:spcBef>
              <a:spcAft>
                <a:spcPts val="1200"/>
              </a:spcAft>
              <a:buFont typeface="Wingdings" pitchFamily="2" charset="2"/>
              <a:buChar char="q"/>
            </a:pPr>
            <a:r>
              <a:rPr lang="en-US" sz="2600" dirty="0">
                <a:latin typeface="Times New Roman" pitchFamily="18" charset="0"/>
                <a:cs typeface="Times New Roman" pitchFamily="18" charset="0"/>
              </a:rPr>
              <a:t>Nutrition is a widely accepted tool for prevention of chronic diseases</a:t>
            </a:r>
          </a:p>
          <a:p>
            <a:pPr>
              <a:lnSpc>
                <a:spcPts val="3175"/>
              </a:lnSpc>
              <a:spcBef>
                <a:spcPct val="0"/>
              </a:spcBef>
              <a:spcAft>
                <a:spcPts val="1200"/>
              </a:spcAft>
              <a:buFont typeface="Wingdings" pitchFamily="2" charset="2"/>
              <a:buChar char="q"/>
            </a:pPr>
            <a:r>
              <a:rPr lang="en-US" sz="2600" dirty="0">
                <a:latin typeface="Times New Roman" pitchFamily="18" charset="0"/>
                <a:cs typeface="Times New Roman" pitchFamily="18" charset="0"/>
              </a:rPr>
              <a:t>Nutrition is also very important for management and treatment of a chronic diseases</a:t>
            </a:r>
          </a:p>
          <a:p>
            <a:pPr>
              <a:lnSpc>
                <a:spcPts val="3175"/>
              </a:lnSpc>
              <a:spcBef>
                <a:spcPct val="0"/>
              </a:spcBef>
              <a:spcAft>
                <a:spcPts val="1200"/>
              </a:spcAft>
              <a:buFont typeface="Wingdings" pitchFamily="2" charset="2"/>
              <a:buChar char="q"/>
            </a:pPr>
            <a:r>
              <a:rPr lang="en-US" sz="2600" dirty="0" smtClean="0">
                <a:latin typeface="Times New Roman" pitchFamily="18" charset="0"/>
                <a:cs typeface="Times New Roman" pitchFamily="18" charset="0"/>
              </a:rPr>
              <a:t>At this lecture we will </a:t>
            </a:r>
            <a:r>
              <a:rPr lang="en-US" sz="2600" dirty="0">
                <a:latin typeface="Times New Roman" pitchFamily="18" charset="0"/>
                <a:cs typeface="Times New Roman" pitchFamily="18" charset="0"/>
              </a:rPr>
              <a:t>discuss cardiovascular diseases (e.g., heart disease and stroke), obesity and diabetes, and how they can be prevented and treated with nutrition</a:t>
            </a:r>
          </a:p>
        </p:txBody>
      </p:sp>
    </p:spTree>
    <p:extLst>
      <p:ext uri="{BB962C8B-B14F-4D97-AF65-F5344CB8AC3E}">
        <p14:creationId xmlns="" xmlns:p14="http://schemas.microsoft.com/office/powerpoint/2010/main" val="39715697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892725" y="829355"/>
            <a:ext cx="8495056" cy="5093702"/>
          </a:xfrm>
          <a:prstGeom prst="rect">
            <a:avLst/>
          </a:prstGeom>
        </p:spPr>
        <p:txBody>
          <a:bodyPr wrap="square">
            <a:spAutoFit/>
          </a:bodyPr>
          <a:lstStyle/>
          <a:p>
            <a:pPr algn="just">
              <a:lnSpc>
                <a:spcPct val="150000"/>
              </a:lnSpc>
              <a:buFont typeface="Wingdings" pitchFamily="2" charset="2"/>
              <a:buChar char="Ø"/>
            </a:pPr>
            <a:r>
              <a:rPr lang="en-US" sz="2600" dirty="0">
                <a:latin typeface="Times New Roman" pitchFamily="18" charset="0"/>
                <a:cs typeface="Times New Roman" pitchFamily="18" charset="0"/>
              </a:rPr>
              <a:t> </a:t>
            </a:r>
            <a:r>
              <a:rPr lang="en-US" sz="2600" dirty="0" err="1">
                <a:latin typeface="Times New Roman" pitchFamily="18" charset="0"/>
                <a:cs typeface="Times New Roman" pitchFamily="18" charset="0"/>
              </a:rPr>
              <a:t>Nutraceuticals</a:t>
            </a:r>
            <a:r>
              <a:rPr lang="en-US" sz="2600" dirty="0">
                <a:latin typeface="Times New Roman" pitchFamily="18" charset="0"/>
                <a:cs typeface="Times New Roman" pitchFamily="18" charset="0"/>
              </a:rPr>
              <a:t> are a growing sector of the supplements market for weight loss.</a:t>
            </a:r>
          </a:p>
          <a:p>
            <a:pPr algn="just">
              <a:lnSpc>
                <a:spcPct val="150000"/>
              </a:lnSpc>
              <a:buFont typeface="Wingdings" pitchFamily="2" charset="2"/>
              <a:buChar char="Ø"/>
            </a:pPr>
            <a:r>
              <a:rPr lang="en-US" sz="2600" dirty="0">
                <a:latin typeface="Times New Roman" pitchFamily="18" charset="0"/>
                <a:cs typeface="Times New Roman" pitchFamily="18" charset="0"/>
              </a:rPr>
              <a:t> There are a wide variety of products, formulated into capsules or tablets, or even incorporated into foods or convenience style foods such as snack bars. </a:t>
            </a:r>
          </a:p>
          <a:p>
            <a:pPr algn="just">
              <a:buFont typeface="Wingdings" pitchFamily="2" charset="2"/>
              <a:buChar char="Ø"/>
            </a:pPr>
            <a:r>
              <a:rPr lang="en-US" sz="2600" dirty="0">
                <a:latin typeface="Times New Roman" pitchFamily="18" charset="0"/>
                <a:cs typeface="Times New Roman" pitchFamily="18" charset="0"/>
              </a:rPr>
              <a:t> The major examples include </a:t>
            </a:r>
          </a:p>
          <a:p>
            <a:pPr algn="just"/>
            <a:r>
              <a:rPr lang="en-US" sz="2600" dirty="0">
                <a:latin typeface="Times New Roman" pitchFamily="18" charset="0"/>
                <a:cs typeface="Times New Roman" pitchFamily="18" charset="0"/>
              </a:rPr>
              <a:t>		</a:t>
            </a:r>
            <a:r>
              <a:rPr lang="en-US" sz="2600" b="1" dirty="0">
                <a:solidFill>
                  <a:srgbClr val="0070C0"/>
                </a:solidFill>
                <a:latin typeface="Times New Roman" pitchFamily="18" charset="0"/>
                <a:cs typeface="Times New Roman" pitchFamily="18" charset="0"/>
              </a:rPr>
              <a:t>L-</a:t>
            </a:r>
            <a:r>
              <a:rPr lang="en-US" sz="2600" b="1" dirty="0" err="1">
                <a:solidFill>
                  <a:srgbClr val="0070C0"/>
                </a:solidFill>
                <a:latin typeface="Times New Roman" pitchFamily="18" charset="0"/>
                <a:cs typeface="Times New Roman" pitchFamily="18" charset="0"/>
              </a:rPr>
              <a:t>carnitine</a:t>
            </a:r>
            <a:r>
              <a:rPr lang="en-US" sz="2600" b="1" dirty="0">
                <a:solidFill>
                  <a:srgbClr val="0070C0"/>
                </a:solidFill>
                <a:latin typeface="Times New Roman" pitchFamily="18" charset="0"/>
                <a:cs typeface="Times New Roman" pitchFamily="18" charset="0"/>
              </a:rPr>
              <a:t> and acetyl-L-</a:t>
            </a:r>
            <a:r>
              <a:rPr lang="en-US" sz="2600" b="1" dirty="0" err="1">
                <a:solidFill>
                  <a:srgbClr val="0070C0"/>
                </a:solidFill>
                <a:latin typeface="Times New Roman" pitchFamily="18" charset="0"/>
                <a:cs typeface="Times New Roman" pitchFamily="18" charset="0"/>
              </a:rPr>
              <a:t>carnitine</a:t>
            </a:r>
            <a:r>
              <a:rPr lang="en-US" sz="2600" b="1" dirty="0">
                <a:solidFill>
                  <a:srgbClr val="0070C0"/>
                </a:solidFill>
                <a:latin typeface="Times New Roman" pitchFamily="18" charset="0"/>
                <a:cs typeface="Times New Roman" pitchFamily="18" charset="0"/>
              </a:rPr>
              <a:t>, </a:t>
            </a:r>
          </a:p>
          <a:p>
            <a:pPr algn="just"/>
            <a:r>
              <a:rPr lang="en-US" sz="2600" b="1" dirty="0">
                <a:solidFill>
                  <a:srgbClr val="0070C0"/>
                </a:solidFill>
                <a:latin typeface="Times New Roman" pitchFamily="18" charset="0"/>
                <a:cs typeface="Times New Roman" pitchFamily="18" charset="0"/>
              </a:rPr>
              <a:t>		</a:t>
            </a:r>
            <a:r>
              <a:rPr lang="en-US" sz="2600" b="1" dirty="0" err="1">
                <a:solidFill>
                  <a:srgbClr val="0070C0"/>
                </a:solidFill>
                <a:latin typeface="Times New Roman" pitchFamily="18" charset="0"/>
                <a:cs typeface="Times New Roman" pitchFamily="18" charset="0"/>
              </a:rPr>
              <a:t>Dehydroepiandrosterone</a:t>
            </a:r>
            <a:r>
              <a:rPr lang="en-US" sz="2600" b="1" dirty="0">
                <a:solidFill>
                  <a:srgbClr val="0070C0"/>
                </a:solidFill>
                <a:latin typeface="Times New Roman" pitchFamily="18" charset="0"/>
                <a:cs typeface="Times New Roman" pitchFamily="18" charset="0"/>
              </a:rPr>
              <a:t> (DHEA), </a:t>
            </a:r>
          </a:p>
          <a:p>
            <a:pPr algn="just"/>
            <a:r>
              <a:rPr lang="en-US" sz="2600" b="1" dirty="0">
                <a:solidFill>
                  <a:srgbClr val="0070C0"/>
                </a:solidFill>
                <a:latin typeface="Times New Roman" pitchFamily="18" charset="0"/>
                <a:cs typeface="Times New Roman" pitchFamily="18" charset="0"/>
              </a:rPr>
              <a:t>		Green tea </a:t>
            </a:r>
          </a:p>
          <a:p>
            <a:pPr algn="just"/>
            <a:r>
              <a:rPr lang="en-US" sz="2600" b="1" dirty="0">
                <a:solidFill>
                  <a:srgbClr val="0070C0"/>
                </a:solidFill>
                <a:latin typeface="Times New Roman" pitchFamily="18" charset="0"/>
                <a:cs typeface="Times New Roman" pitchFamily="18" charset="0"/>
              </a:rPr>
              <a:t>		Conjugated </a:t>
            </a:r>
            <a:r>
              <a:rPr lang="en-US" sz="2600" b="1" dirty="0" err="1">
                <a:solidFill>
                  <a:srgbClr val="0070C0"/>
                </a:solidFill>
                <a:latin typeface="Times New Roman" pitchFamily="18" charset="0"/>
                <a:cs typeface="Times New Roman" pitchFamily="18" charset="0"/>
              </a:rPr>
              <a:t>linoleic</a:t>
            </a:r>
            <a:r>
              <a:rPr lang="en-US" sz="2600" b="1" dirty="0">
                <a:solidFill>
                  <a:srgbClr val="0070C0"/>
                </a:solidFill>
                <a:latin typeface="Times New Roman" pitchFamily="18" charset="0"/>
                <a:cs typeface="Times New Roman" pitchFamily="18" charset="0"/>
              </a:rPr>
              <a:t> acid (CLA).</a:t>
            </a:r>
          </a:p>
        </p:txBody>
      </p:sp>
      <p:sp>
        <p:nvSpPr>
          <p:cNvPr id="3" name="Title 1"/>
          <p:cNvSpPr txBox="1">
            <a:spLocks/>
          </p:cNvSpPr>
          <p:nvPr/>
        </p:nvSpPr>
        <p:spPr>
          <a:xfrm>
            <a:off x="1981200" y="82914"/>
            <a:ext cx="8229600" cy="713504"/>
          </a:xfrm>
          <a:prstGeom prst="rect">
            <a:avLst/>
          </a:prstGeom>
        </p:spPr>
        <p:txBody>
          <a:bodyPr>
            <a:normAutofit/>
          </a:bodyPr>
          <a:lstStyle/>
          <a:p>
            <a:pPr algn="ctr" defTabSz="914400">
              <a:spcBef>
                <a:spcPct val="0"/>
              </a:spcBef>
              <a:defRPr/>
            </a:pPr>
            <a:r>
              <a:rPr lang="en-US" sz="3200" b="1" dirty="0">
                <a:solidFill>
                  <a:srgbClr val="FF0000"/>
                </a:solidFill>
                <a:latin typeface="Times New Roman" pitchFamily="18" charset="0"/>
                <a:ea typeface="+mj-ea"/>
                <a:cs typeface="Times New Roman" pitchFamily="18" charset="0"/>
              </a:rPr>
              <a:t>Nutrition for Obesity</a:t>
            </a:r>
          </a:p>
        </p:txBody>
      </p:sp>
    </p:spTree>
    <p:extLst>
      <p:ext uri="{BB962C8B-B14F-4D97-AF65-F5344CB8AC3E}">
        <p14:creationId xmlns="" xmlns:p14="http://schemas.microsoft.com/office/powerpoint/2010/main" val="414535879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976013" y="3036070"/>
            <a:ext cx="8486981" cy="3801041"/>
          </a:xfrm>
          <a:prstGeom prst="rect">
            <a:avLst/>
          </a:prstGeom>
        </p:spPr>
        <p:txBody>
          <a:bodyPr wrap="square">
            <a:spAutoFit/>
          </a:bodyPr>
          <a:lstStyle/>
          <a:p>
            <a:pPr algn="just">
              <a:buFont typeface="Wingdings" pitchFamily="2" charset="2"/>
              <a:buChar char="q"/>
            </a:pPr>
            <a:r>
              <a:rPr lang="en-US" sz="2600" dirty="0">
                <a:latin typeface="Times New Roman" pitchFamily="18" charset="0"/>
                <a:cs typeface="Times New Roman" pitchFamily="18" charset="0"/>
              </a:rPr>
              <a:t> It is a co-factor in the process of fat oxidation for cellular energy production. </a:t>
            </a:r>
          </a:p>
          <a:p>
            <a:pPr algn="just">
              <a:buFont typeface="Wingdings" pitchFamily="2" charset="2"/>
              <a:buChar char="q"/>
            </a:pPr>
            <a:endParaRPr lang="en-US" sz="900" dirty="0">
              <a:latin typeface="Times New Roman" pitchFamily="18" charset="0"/>
              <a:cs typeface="Times New Roman" pitchFamily="18" charset="0"/>
            </a:endParaRPr>
          </a:p>
          <a:p>
            <a:pPr algn="just">
              <a:buFont typeface="Wingdings" pitchFamily="2" charset="2"/>
              <a:buChar char="q"/>
            </a:pPr>
            <a:r>
              <a:rPr lang="en-US" sz="2600" dirty="0">
                <a:latin typeface="Times New Roman" pitchFamily="18" charset="0"/>
                <a:cs typeface="Times New Roman" pitchFamily="18" charset="0"/>
              </a:rPr>
              <a:t> Fat oxidation in muscle tissue is reduced in obesity due to a reduction of L-</a:t>
            </a:r>
            <a:r>
              <a:rPr lang="en-US" sz="2600" dirty="0" err="1">
                <a:latin typeface="Times New Roman" pitchFamily="18" charset="0"/>
                <a:cs typeface="Times New Roman" pitchFamily="18" charset="0"/>
              </a:rPr>
              <a:t>carnitine</a:t>
            </a:r>
            <a:r>
              <a:rPr lang="en-US" sz="2600" dirty="0">
                <a:latin typeface="Times New Roman" pitchFamily="18" charset="0"/>
                <a:cs typeface="Times New Roman" pitchFamily="18" charset="0"/>
              </a:rPr>
              <a:t>-mediated enzyme activity. </a:t>
            </a:r>
          </a:p>
          <a:p>
            <a:pPr algn="just">
              <a:buFont typeface="Wingdings" pitchFamily="2" charset="2"/>
              <a:buChar char="q"/>
            </a:pPr>
            <a:endParaRPr lang="en-US" sz="800" dirty="0">
              <a:latin typeface="Times New Roman" pitchFamily="18" charset="0"/>
              <a:cs typeface="Times New Roman" pitchFamily="18" charset="0"/>
            </a:endParaRPr>
          </a:p>
          <a:p>
            <a:pPr algn="just">
              <a:buFont typeface="Wingdings" pitchFamily="2" charset="2"/>
              <a:buChar char="q"/>
            </a:pPr>
            <a:r>
              <a:rPr lang="en-US" sz="2600" dirty="0">
                <a:latin typeface="Times New Roman" pitchFamily="18" charset="0"/>
                <a:cs typeface="Times New Roman" pitchFamily="18" charset="0"/>
              </a:rPr>
              <a:t> For this reason </a:t>
            </a:r>
            <a:r>
              <a:rPr lang="en-US" sz="2600" dirty="0" err="1">
                <a:latin typeface="Times New Roman" pitchFamily="18" charset="0"/>
                <a:cs typeface="Times New Roman" pitchFamily="18" charset="0"/>
              </a:rPr>
              <a:t>carnitine</a:t>
            </a:r>
            <a:r>
              <a:rPr lang="en-US" sz="2600" dirty="0">
                <a:latin typeface="Times New Roman" pitchFamily="18" charset="0"/>
                <a:cs typeface="Times New Roman" pitchFamily="18" charset="0"/>
              </a:rPr>
              <a:t> is purported to be of benefit in obese people by increasing fat oxidation, and ‘fat burner’. </a:t>
            </a:r>
          </a:p>
          <a:p>
            <a:pPr algn="just">
              <a:buFont typeface="Wingdings" pitchFamily="2" charset="2"/>
              <a:buChar char="q"/>
            </a:pPr>
            <a:endParaRPr lang="en-US" sz="800" dirty="0">
              <a:latin typeface="Times New Roman" pitchFamily="18" charset="0"/>
              <a:cs typeface="Times New Roman" pitchFamily="18" charset="0"/>
            </a:endParaRPr>
          </a:p>
          <a:p>
            <a:pPr algn="just">
              <a:buFont typeface="Wingdings" pitchFamily="2" charset="2"/>
              <a:buChar char="q"/>
            </a:pPr>
            <a:r>
              <a:rPr lang="en-US" sz="2600" dirty="0">
                <a:latin typeface="Times New Roman" pitchFamily="18" charset="0"/>
                <a:cs typeface="Times New Roman" pitchFamily="18" charset="0"/>
              </a:rPr>
              <a:t> However, it has not been tested for its effectiveness or safety over prolonged periods of time.</a:t>
            </a:r>
          </a:p>
        </p:txBody>
      </p:sp>
      <p:sp>
        <p:nvSpPr>
          <p:cNvPr id="3" name="Rectangle 2"/>
          <p:cNvSpPr/>
          <p:nvPr/>
        </p:nvSpPr>
        <p:spPr>
          <a:xfrm>
            <a:off x="2807119" y="12049"/>
            <a:ext cx="6563032" cy="584775"/>
          </a:xfrm>
          <a:prstGeom prst="rect">
            <a:avLst/>
          </a:prstGeom>
        </p:spPr>
        <p:txBody>
          <a:bodyPr wrap="square">
            <a:spAutoFit/>
          </a:bodyPr>
          <a:lstStyle/>
          <a:p>
            <a:pPr algn="ctr"/>
            <a:r>
              <a:rPr lang="en-US" sz="3200" b="1" dirty="0">
                <a:solidFill>
                  <a:srgbClr val="FF0000"/>
                </a:solidFill>
                <a:latin typeface="Times New Roman" pitchFamily="18" charset="0"/>
                <a:cs typeface="Times New Roman" pitchFamily="18" charset="0"/>
              </a:rPr>
              <a:t>L-</a:t>
            </a:r>
            <a:r>
              <a:rPr lang="en-US" sz="3200" b="1" dirty="0" err="1">
                <a:solidFill>
                  <a:srgbClr val="FF0000"/>
                </a:solidFill>
                <a:latin typeface="Times New Roman" pitchFamily="18" charset="0"/>
                <a:cs typeface="Times New Roman" pitchFamily="18" charset="0"/>
              </a:rPr>
              <a:t>Carnitine</a:t>
            </a:r>
            <a:r>
              <a:rPr lang="en-US" sz="3200" b="1" dirty="0">
                <a:solidFill>
                  <a:srgbClr val="FF0000"/>
                </a:solidFill>
                <a:latin typeface="Times New Roman" pitchFamily="18" charset="0"/>
                <a:cs typeface="Times New Roman" pitchFamily="18" charset="0"/>
              </a:rPr>
              <a:t> and acetyl-L-</a:t>
            </a:r>
            <a:r>
              <a:rPr lang="en-US" sz="3200" b="1" dirty="0" err="1">
                <a:solidFill>
                  <a:srgbClr val="FF0000"/>
                </a:solidFill>
                <a:latin typeface="Times New Roman" pitchFamily="18" charset="0"/>
                <a:cs typeface="Times New Roman" pitchFamily="18" charset="0"/>
              </a:rPr>
              <a:t>carnitine</a:t>
            </a:r>
            <a:endParaRPr lang="en-US" sz="3200" b="1" dirty="0">
              <a:solidFill>
                <a:srgbClr val="FF0000"/>
              </a:solidFill>
              <a:latin typeface="Times New Roman" pitchFamily="18" charset="0"/>
              <a:cs typeface="Times New Roman" pitchFamily="18" charset="0"/>
            </a:endParaRPr>
          </a:p>
        </p:txBody>
      </p:sp>
      <p:pic>
        <p:nvPicPr>
          <p:cNvPr id="4" name="Picture 16" descr="https://encrypted-tbn3.gstatic.com/images?q=tbn:ANd9GcRDmpl-RsekH3FXA99p6b3TTWuKGVGAsHj8Wm6Jx1uuGxSnjM96FA"/>
          <p:cNvPicPr>
            <a:picLocks noChangeAspect="1" noChangeArrowheads="1"/>
          </p:cNvPicPr>
          <p:nvPr/>
        </p:nvPicPr>
        <p:blipFill>
          <a:blip r:embed="rId2"/>
          <a:srcRect/>
          <a:stretch>
            <a:fillRect/>
          </a:stretch>
        </p:blipFill>
        <p:spPr bwMode="auto">
          <a:xfrm>
            <a:off x="6472797" y="680185"/>
            <a:ext cx="3944477" cy="2261500"/>
          </a:xfrm>
          <a:prstGeom prst="rect">
            <a:avLst/>
          </a:prstGeom>
          <a:noFill/>
        </p:spPr>
      </p:pic>
      <p:sp>
        <p:nvSpPr>
          <p:cNvPr id="5" name="Rectangle 4"/>
          <p:cNvSpPr/>
          <p:nvPr/>
        </p:nvSpPr>
        <p:spPr>
          <a:xfrm>
            <a:off x="1930292" y="681378"/>
            <a:ext cx="4239446" cy="2272417"/>
          </a:xfrm>
          <a:prstGeom prst="rect">
            <a:avLst/>
          </a:prstGeom>
        </p:spPr>
        <p:txBody>
          <a:bodyPr wrap="square">
            <a:spAutoFit/>
          </a:bodyPr>
          <a:lstStyle/>
          <a:p>
            <a:pPr algn="just">
              <a:lnSpc>
                <a:spcPts val="3400"/>
              </a:lnSpc>
            </a:pPr>
            <a:r>
              <a:rPr lang="en-US" sz="2600" dirty="0">
                <a:latin typeface="Times New Roman" pitchFamily="18" charset="0"/>
                <a:cs typeface="Times New Roman" pitchFamily="18" charset="0"/>
              </a:rPr>
              <a:t>L-</a:t>
            </a:r>
            <a:r>
              <a:rPr lang="en-US" sz="2600" dirty="0" err="1">
                <a:latin typeface="Times New Roman" pitchFamily="18" charset="0"/>
                <a:cs typeface="Times New Roman" pitchFamily="18" charset="0"/>
              </a:rPr>
              <a:t>Carnitine</a:t>
            </a:r>
            <a:r>
              <a:rPr lang="en-US" sz="2600" dirty="0">
                <a:latin typeface="Times New Roman" pitchFamily="18" charset="0"/>
                <a:cs typeface="Times New Roman" pitchFamily="18" charset="0"/>
              </a:rPr>
              <a:t> is an endogenous product found in the kidneys and liver; can also be obtained from dairy products and red meat. </a:t>
            </a:r>
          </a:p>
        </p:txBody>
      </p:sp>
    </p:spTree>
    <p:extLst>
      <p:ext uri="{BB962C8B-B14F-4D97-AF65-F5344CB8AC3E}">
        <p14:creationId xmlns="" xmlns:p14="http://schemas.microsoft.com/office/powerpoint/2010/main" val="163895754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6" name="AutoShape 2" descr="data:image/png;base64,iVBORw0KGgoAAAANSUhEUgAAARkAAACzCAMAAACKPpgZAAAAmVBMVEX////+/v4AAAD8/Pz4+Pje3t7s7Oz5+fn09PTZ2dnu7u7m5uaurK3x8fHR0dEqKCnBwcFJSUnV1dWLi4u0tLR5eXlQUFDLy8s8OjuZmZmlpaW6urqSkpJtbW12dnbFxcUzMTKDg4NlZWVYWFhWVlYiIiJBQUGenp5gXl9nZ2c2NjZAPj8lJSUZFhhwcHARDQ8VFRUaGxoXEhScRyWPAAAXSklEQVR4nO1diZaiOhBNwk4A2ZGdCCru4/z/x72ERe0dbRx75nlPty00JMVNpVKVDQCeeOKJJ5746wEfLcBPBWx+z/RACAaxBd98+dfAWIHtR/OMQ5k533w/2R4MyojEqOHod12/8t67SPRDQB8uTOjnKgaCt7FmQac7X0GOQ0X/x1UGOIQ+n6XxFRFwshAHPa6Yrr1ihv+AgI8DY0aWQGXmlQoAnyWD7G/m8Zye7cE9tAZ2qV5j8e4ApjPT0kvnseOw46jqhXrv4v4e/mDTv8YUdCZ7VIFaWrpGc+zkr5EEOHvbEBZxU6mAW4FTg/X22rb5ApA/CvSP6kt30BgIe1YebsSchH74ruBTs8F5CRQ+qiONzJhYKuAPBr1CsD7Rr5tx6WHBx7HDiqezwLBcYdWzRHMdceDdB6an+KWPtpjaGWpiQFjdqVwvLcwja1Ok0Q8SAF4r61AFtofWMf/2Okoib27QxmX/w7WfzGrcJjCuPAGtqJLJAT0OXTzUzHAiHr1mQ8ixh+ZYupLUKHJUIM9o/9fam67OUM5QogBgxhKVe+nq9yhQWp8p8RYnpr7mTYMvhO/USyCVT8RxBelt6vkE/SqSYqvpvRFsWwqoOseJR3nBzi9rZCEuwRGXClBKYUbrtFtLX4jfKJXoJxiTUh1VkF4jTk1lm5eSodKAfd70Cxct0IqeUSMflTkP72YbObLX8nAqVkxreV/4QvpGDK1m15bayKL0ESV4UXN4bTJx9OZf7Ky9+l1Q4wNzCxVRUzb3ooYj031SFXiqsPRr5dNcYHdLxMQhzh0Ees/dFLPjVuOb05igCf3K5TXahPrlTeODIzkNbWu1jGkGovV5AEKvcHHDDP1KHY67SPQWkrFAGdVmLlkgR4HA8I7N8X3BkZAWxYrTah5IzgpGzAifVRr0JdKqrOkjwoF4BVjNM+8t2xl8tEZhbv2uaSyANXTYf9FUjAHOWTKngIOkSKcrUSnQHnf9Rz0zfeUHiocWDs9UzFGCLLu/cB0a+5LO0SGn9ia2kEU9mfvHMRDTaJ9XOMAHMcvYoE8fgRftZ9ee8tS7YDosAyB4Vrm8Y4P5LgTroAGjQtPoz8S+8M2h7R/8XLr8F2OJj6eHVQCBnhyYJnN/NDJvmylhsXCOvzyha9fvnjvsHcyuraSeglYgR7y8ovE6Nxp1e+MSWQGA70fAd5ZTLA+0cLiz5fsTmQIILl0J5l263KmTGupRMfdUAJXsMF+qp5v+cJAlVlP3j2b4LmgjNGvsPyMmnqKUOoJqghpD86igU/RXj+4nYVBDNCeNdyNk8ymN2YBWoQVzuB4mneiTh3chNTBSNMllvESbiKct1wwVIf/Q/lAarv0MZoCsTQ+pf0gFFvNuUaZcjJM9AthKHpX1BdrHF8kReTzQl3Ma3oI+znsU7ONPYKYBBFKQHmIavlnuDxjsMn7/GGYYTFQci5B5Nw9nxt7+FDvTVB8T7Rw2pPMDRLJ3P0dnKB05Crnz0UNlMQ4/wNFrARudCR7owlyAMoPsRwtxAqUknyvnw9uTAecA5MZ0ILB/EjPU822Y+Y7SnPtpu47u25KDIP5BzFCQiTJCqwSB4MYi4EQWXeDr02vYjCgzP6Feg7Z4yVb57jQD5jhHllcvFLxQ2KCDfEMS9Ef7OTrDyrZh5ptFBUGwsDk+JLpPE+NuZSb6ScyMUpvozSFhg7Oi7muKnVNmblLCEZmBH3y/BmSBv3F3j8Rt0yh/bYt5qzPXG+IIXTmv8SP0LST8lmNPSvGb7gy7O0zphxiJrDZJtVpZhXL92GJ04EYxwF2HwdmXuCkJQOoxYsmcDc0naWeBhUhNtetTpcyM0za1xAB4GjG6PgX6y5j5rgGmtycLx/NF1WIjab5MvSTj+nSSHff1RYMEAkDGtKigSqnmbpq4AGkB7+XvdlaxUuECN6YGK2A0B9iWQuf6gRGmMyPBmC38SMZ1M3Z2WxJwVY9j9qSLcWicGt4SDFLF0wAK/VmOxAwESrFUcRHhgj6bUt5WJ/gylUeJsk3UU0MTM5xQBtck22hXvRjHA6aeEaF/BFeYM50pbzA1bEIc65UeQyDzeMFM92dwuuxCeYlGGjqAYN9O/VHLlJCV1c3cuS4JygyBo7QIylQ4cXL2JIYLFGyOoQxHMjQ1G7mXBL12zXzpg7iK3k6U/BxMZ5xxdCafnwxNP/J5xd1y+GtrjhdOMvtP+cAFJUSo8dStrveuZZ/1MI4g0pkZeJqwDnRlgIMNgaSsfyXfjWsvE8RWLBjzWGati11xWEmVr297mQQwtsk43ZxG8UJn2lkXK7QJhb75fptL16zzBFn5CCKc84fBalq7vJ4yZlbUH7CunakEG2ZGKSq7EM6UNGoju1vLLSfH1GjbqdfuTUcXl1uTiB+1w5WmxfGsp4glCyXB5TTnyhQoMxNtHGaCydmhaZcNpMjDgDPCBapdAbzVmdYUiQ4qv91D9Dpl6tFo+klRxXpW3qAzk3AcacxfJ2ZYA8OZ1rxtEKCu+ccpEblXj99+Dzbz5diDgCwtbYfPWirm4rWNHuSiw0jzFC+YoaLJDvLbUaxGuICs0cxUXz4/PRActGpuG3XOL0tLm+C+X7ptK69MXsjQSMEBCLaX4cEKXUzOZ4+NozWikczpuPlirlF8l1HjjplX505m8KMMzxNetQXSxppCb0yEPmU+RFP3wqXpZs3H6RFlSrNup1FzxW/mxN2nT5wxc065m43Hwu5Tt8RH7DBV9pCnjGb6lLXQUSDs0Qq/rjjsULIzdMzaRQaAi7bU+N9tEFDbvZxp3WQTlpHUH72Tb1/53DXKR+opYgg6T09yi2MiXZRNl2nblsvLajdZCjxU/KOnjmxfLvGyNrUlttr5uzmxWbvwQYGws0aNslGX+gZWY/LUhHptnQv8Yspxv4JJjp3fuyycNL7daeXK6PScLXCXDa3uB003Vwhlpvx+luyUpB0XLnd1dPMxIORkpoCBf+hM76tuxt7isKVfomYdvAvLe48ptq8tsOzMS5tF0Ko3mVuh+l6GVA7F/5Xon1rpM/iYMsy73Qw+w83bHNtFN217iCMOQqPp3nR+RUPkdiZXxjFXo2emKyBaRViXTSOw6ta7eXLRZ9LaFwqRoMocbPt0toYRr5t8ZMfyrHNvA+gSNRENkxOPpagrg0yXcxgzTnoPZ51h4kSTrSGdj1Uhma9X8elE5xMG1cFRhzcKLTPTprExt7QOJJR8ifXpnLxvc7LBgDEj6cOqJ/TQvWfKnHSGioMzNHsdnqjhDE0j3K1MaRdBo1U3XDuMGjnVbDtuA+klG4nkMQhSb+94xEuS0HOIEDvEARolzE6GOeF6TZm5U3Pd4cLOmAvEbEf3yKdlBrJJuSG9B858O1fvmophWiNl07KeIYEXVJi6raqZG+uMhWGG6saMPCAHmSoP4YYyM/ZKxNfomIFA9NqItTmCZ6vCPuWlf6hy5pgLq8O+a8wGz3Lh94Ys4Y3g1CslZAMUgiZB8RJcnAC3JsSe+UXtyAOSlWt041BHg88zaP+rodYlF2hW4nsXtFDdFUpdHC8mJvfuBZ+AmRggWEIkEtPcqoAn2etbXXqGUNsv5zNBGJIu9g/7Ybm/Ql8b+iN40ScG+6ijuSAgrGGWokmx/GRmBgtajLQodhm+vnaLG1oVMdVNbZ5zydrJ6jcrwjT6mLpP7UyQDbMzRnHY32Zm+rHq5oM7VYxTXel7Wju+lqga4B7Yv/enpK+RhbrygFdEg6c2lldi401wDFVWQ0URQB0Ps152cZvONHEoWxGsLdtDra5d6TRW0T2cy5x7J2ZnYqJ+FcqzJNvhnFvKirV8Vkyi09GrcJH9iLncH32JoNgV1w5z9HkZa6qXSdZUGuIHwcJ7vTg/YUZs5fRF9FVRsTml5S2hbaeXnJG48qlmvw6kYTdGOcirpqX6e7e9hZnGC1/Qj6YpAPyaVhWFyLpt2wK2bQNj27BB5M8DQJYA4vh1jNKn8/KUjer7Bf3tqMqQxNk17uE4uY0ZVsD7NJ0yVx9oaasuMbqEHTlBxbGxOGM/TIVztP1gt5dRcB0z8y1/Y70OFoFppp4ehqqWsmiOB1i7gMs7IZhFs0gIiRVFQ5QhOcy5O+qMuRu2KL9j5uYJrkGzUw8JncgzG4di/bpXcrkEirXWBC/dtJsVfOX/OIfDDbN9BoMxc4XOoFtkaWpTwSywJ+LE4WpiKJlzaffYF7Yz0hKx2pSdzn0KcqAB7v1W6lzDTHgjM01D7NEUIo2GiSmPV9N2m5wXnbsaJUX2TGpZQ9C3558mWe9Y6P8TahOX/Z4fwu+J4gU6mxqIX67uvkgScq/PfAjKzD0XVl2hM5xHmfmmLNrCcrhPqkC8GrbFI0O1Ozh31Jlg8keZaTdG/SAN5iXPB/ZyQyD7TGfu1zhdUZuk+vf89wg7lXz2KM1407CSwpvdb3JHncmHM8NPdvNdfb+K3Y/eDuyBUord79m3p/5+DGN4bRqDmc8euumiuxxV+VweZb3bzUYaw34PzQzGYfO25cmxYYYLHCfggRABDgojb1L0dlz7Q+ST4+6LXa6+BTYXot+c5dMBJAiEw3y+K3k5m4bJ3OM0JEHJI+OKcwUzGtXg4o5rztrR29OUjM/yCdDu92EqaGwLO2NqxD49F468d9TPYabpYWtXiHzWFdGc12OTgt+z7ieOhPHU1bTyYcxwNKCc3209NGOEZz1XjePJD3MOSDMUtgyDaV3XxXJcia5ghrC+i5Hm5L0G5SEuKmuBdbZWRfb1D5m5PJ0Q1k7tNdeiB9pIk+J6XMEMDkzD+Hoa0U2eIG35NjEnrjyerfwSK7lN6Iu0jIKqcHzELlu8s7wHM0Mj3GGX8a6TXDnhGnYGlM+xleuqUOld5/Dn1EDNskrfBeYCQImMygz19LZDPT2oJtXe5b+4GAJxVYeJ5VxR69iVnBO1EZE/n0x++yLg4dddRlS74pzGyyLbfkEZcXLEaQbjIKhlYgcL78u+CraJJTUa1+wyyJJMPGp8JYOvTYyFUl36b3r0P7ixa+VHNX9NJ80cD4y1tRV9YnvxlaGBs7iJPq+dxKExZ39ZCRZbr10LnuhpX5sseOpZGXsTYAiMUB+YpMcG67kvNwqFdc7EnF07SZjPMi0qDFC2bZPsTpXBxm10nEaawMu/74M001BJ8PFlrW5XbJKCVF3dFwm1FaE3RazPOtF1vHe/FOmO4LBT1DkUM5ktqfxckogt1lFYZ/sbJe91mrepdTGnWNJDa4CVeJnGaZ0XS01wYPjAjZkgwGWYR0Uu7CgzZgE+ZUZYLFVcd53pb7hpnsthE6Hk5SL1K+Pqx+p7qFtjmvh7/XN57guHOZGuhidMZ3zwuY0PZj7rZxdWwuuAr41zsPdLa86rJpZudfhOn+Lg+Tl3QRq309A2ThQR6yzbO2iuYw1TjBbm25VGlI8auRAEQnf1DQ/1cmI0uGPH6tfYs3ZEkkU/0lyyATj+zFvqCpGLd0fttc5Q775mU93NX/vee7237PdFyqxqbGE2ryBYiFXoD3EkDR+xWSWw/2Hngu3Eps0L8j9pu/4mxFsF6OuoWa+dT3VDrQcwQy3KDO3Fzrq0PJjrBW1xk2P5/U16fgKo46YVxWLJC2yNv5FSn6UYFnxwEZq3ewO3LCzRSgc6QRk3tp/+GDQLcXJqMnmbRvG8bAft+5GGIC62bp8Gn6BUBHKKMn34jM+/CriMFsO6D1hTtEJOu+cSTtkmjIJ1iPr//WOgT6TE9vB1lHrCVjBCIPhsTNeYzuPRdjj5u0Ftr1lMbShsdtS9CdZF+xalR4v1E8CWNPtbZ0Jja2qBG2L+Ces7DvQVat2Yzb/RWo+CrrdImxAxZE0TvN8LpP42dIudlscSrdR+SvqTmh7UH94dlk9leQ/6xn9oUPxzIWXtOzCf3LwCBMsd/09GBN9HvLu+Z/P/AbsInyrzFpQRvR2pfXLzEs1er/7ddjr5y6E9Dc0HwM3S6Sc3r0AJkQ/7Jy/vo1w8WoKfCBZELsfaF/2fAmucmnd2POvTO8CbK3du/D+gcfH0enXtnJD/AZpK5BQ/5qUdPwwRMluLA+Gzr+YF8KSbldctp3ioMD8KUJB7XXkqzUtAJccA4navlCczZ4jWwp/EIGPdEd7Pee/h4yERIuruGjcTKcirF9n/r2HP2Vi/AlwiYlw3k8efxDQwji0V7rYuq3mzGutpaxooRcOLriWQ570Y+9a9dwH8WyCydwHgKY7YrG8Sh3Feg+dcmgbmIor9rNl6krZNUJiN9OKXfwBmkkQyiJnxNQ1BNivhaWkYzquMmg/P1K17b977twBebmMI1FVpgmfD3QGeIyYIOP7p671AX6le7qz+xOt1Jk888cQTTzzxxBNPPHGB61e//1/cSogF5cVmJewVpmofxIPzOJ8utYfqPTo7pJf7ZVwOL0IIlXb/GFXBwuUFui1wqn5xQ/eV19vbVOlFkHCV2M2mB5sqON8kh35Ve6UEunD+NFedc9rZF7g2L8b+LhcD34rmjTrkFBzDviOhz0NeFu3uL3ZpOfB0j7SsiFdXpyX+Z4m6rc7hLLp4hOuoaa7HxcWEE73IRDZoLnWvu+nWx7C/bkyvxQA7dr9C5uItV98D5AhSQZvsafENVnqKpKPbrV+aK6cM5ZRtRxSs89NtkGt+ATCiRlLg2oCD3VKna1/Exa5WywtmwgVbFC6l/LtPzN5e897pb1cvwT92mwI1Oznw9LHkPT3D2+yMXCjt4+dH+5RjjprprZn2Rp5Go1PtQtIbCpBxqVbh6dn0jiUFYI94Iog9rXS9ZUhrkJQ4ID5UrkIlNp0883SgLrNk6PZLn0uRxEuLFYntZIUJ4tmqxMbOcjU0A0KR88eozSOa98wA4NV6W1XkWVZpMPczy0t8sk0xF2W6hqZLOQ15sonqSgFqUlv5VSXICkL0z+9CE9b9NmLEAxkBISJLrTrkywWWSx8ou0gMJg7QkJNPQ0CWQlmCEdoqLuNFtqu47AsgJKpl410oly6AJQHKSuKP3WaLJ52hmDmg1VbXh/laNorEzMOtZiIXJgXWDxpk79rWkIbXIdASlRTDNvy9gF63u4vrGKv2pNEZmqGA1azUlbkK4D4BypS9xQKIcxfIlQMUJICVI09qz598fzUnBEEp4nlFrcaKBxKfF05ahzJ7LYS5k6II8LsIiFQ6sGx0BkKMMe93e+BCWbG9qawUlFltLXI7l/7B/C9K5iwBxi8VZI489dPKv3pLJ5EN4lEuoqKoBMvrLKDoaJkHlUKmxoXKtVBo2bxghjjiJtblEWoThGGWeYSm6c7Ydocm28mJFlhCDU7t7DGQj668r7YJiOfNvE1uOlnY2abLWiaRM+UVWgsbSg6UmQLLKAZwk4AA2YAkevvazWubbVyw7SZgIoq0VJJJo6+87BFADQtjhtu/ZKZkp0VACJ7QG+1hWy9/CiWVOU6kuo8PBuCXWmEAWZNrNibtIgdCZmdUXZSB27RNJlYxhjFqjACvOwTkU8ludGajA1rOpqUyZtgcEQMplBmeVihguFcMVTaNWYAixTYIaU9lC0MWtVpdpUptGeYcQ7gKgbI2wNKC+jxRRJ80+e0JWNELVvjbTrGUEtq44qoI5BnaW65Uzoml8el6SVvyOfVXDERaXzNFkW27x7bpjuaabecrhSzc1SSOj5EEw4kiHpdQK2y+cALR93gT5byfyUsUauVVdobWHD52omw1q+zWdPPRrPRCDOIycWsntRJVSfdGUkZBWrvQsbSorvHSj4xZrQjVlgjfX/2rR2ybSSWJIl7XCBuVdiNbAkpk0EIuRcCbkSazPIIk0kLHa96ZRzXJXNWZJgAxSwwSkmpmq14Vu/5e2FeJFPuuVs1y4i+VWWroce1c9YKwd15Y+iC8nzlU4/d3a7tJ1n8m3KMPYlqF+hyTfgOq0AJ5LuN6D/0O4E+leYUXu509cYH+3XZPlfkj+A+wHFqAQbL3AgAAAABJRU5ErkJggg=="/>
          <p:cNvSpPr>
            <a:spLocks noChangeAspect="1" noChangeArrowheads="1"/>
          </p:cNvSpPr>
          <p:nvPr/>
        </p:nvSpPr>
        <p:spPr bwMode="auto">
          <a:xfrm>
            <a:off x="1679575" y="-1173163"/>
            <a:ext cx="3829050" cy="2447926"/>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1028" name="AutoShape 4" descr="data:image/png;base64,iVBORw0KGgoAAAANSUhEUgAAARkAAACzCAMAAACKPpgZAAAAmVBMVEX////+/v4AAAD8/Pz4+Pje3t7s7Oz5+fn09PTZ2dnu7u7m5uaurK3x8fHR0dEqKCnBwcFJSUnV1dWLi4u0tLR5eXlQUFDLy8s8OjuZmZmlpaW6urqSkpJtbW12dnbFxcUzMTKDg4NlZWVYWFhWVlYiIiJBQUGenp5gXl9nZ2c2NjZAPj8lJSUZFhhwcHARDQ8VFRUaGxoXEhScRyWPAAAXSklEQVR4nO1diZaiOhBNwk4A2ZGdCCru4/z/x72ERe0dbRx75nlPty00JMVNpVKVDQCeeOKJJ5746wEfLcBPBWx+z/RACAaxBd98+dfAWIHtR/OMQ5k533w/2R4MyojEqOHod12/8t67SPRDQB8uTOjnKgaCt7FmQac7X0GOQ0X/x1UGOIQ+n6XxFRFwshAHPa6Yrr1ihv+AgI8DY0aWQGXmlQoAnyWD7G/m8Zye7cE9tAZ2qV5j8e4ApjPT0kvnseOw46jqhXrv4v4e/mDTv8YUdCZ7VIFaWrpGc+zkr5EEOHvbEBZxU6mAW4FTg/X22rb5ApA/CvSP6kt30BgIe1YebsSchH74ruBTs8F5CRQ+qiONzJhYKuAPBr1CsD7Rr5tx6WHBx7HDiqezwLBcYdWzRHMdceDdB6an+KWPtpjaGWpiQFjdqVwvLcwja1Ok0Q8SAF4r61AFtofWMf/2Okoib27QxmX/w7WfzGrcJjCuPAGtqJLJAT0OXTzUzHAiHr1mQ8ixh+ZYupLUKHJUIM9o/9fam67OUM5QogBgxhKVe+nq9yhQWp8p8RYnpr7mTYMvhO/USyCVT8RxBelt6vkE/SqSYqvpvRFsWwqoOseJR3nBzi9rZCEuwRGXClBKYUbrtFtLX4jfKJXoJxiTUh1VkF4jTk1lm5eSodKAfd70Cxct0IqeUSMflTkP72YbObLX8nAqVkxreV/4QvpGDK1m15bayKL0ESV4UXN4bTJx9OZf7Ky9+l1Q4wNzCxVRUzb3ooYj031SFXiqsPRr5dNcYHdLxMQhzh0Ees/dFLPjVuOb05igCf3K5TXahPrlTeODIzkNbWu1jGkGovV5AEKvcHHDDP1KHY67SPQWkrFAGdVmLlkgR4HA8I7N8X3BkZAWxYrTah5IzgpGzAifVRr0JdKqrOkjwoF4BVjNM+8t2xl8tEZhbv2uaSyANXTYf9FUjAHOWTKngIOkSKcrUSnQHnf9Rz0zfeUHiocWDs9UzFGCLLu/cB0a+5LO0SGn9ia2kEU9mfvHMRDTaJ9XOMAHMcvYoE8fgRftZ9ee8tS7YDosAyB4Vrm8Y4P5LgTroAGjQtPoz8S+8M2h7R/8XLr8F2OJj6eHVQCBnhyYJnN/NDJvmylhsXCOvzyha9fvnjvsHcyuraSeglYgR7y8ovE6Nxp1e+MSWQGA70fAd5ZTLA+0cLiz5fsTmQIILl0J5l263KmTGupRMfdUAJXsMF+qp5v+cJAlVlP3j2b4LmgjNGvsPyMmnqKUOoJqghpD86igU/RXj+4nYVBDNCeNdyNk8ymN2YBWoQVzuB4mneiTh3chNTBSNMllvESbiKct1wwVIf/Q/lAarv0MZoCsTQ+pf0gFFvNuUaZcjJM9AthKHpX1BdrHF8kReTzQl3Ma3oI+znsU7ONPYKYBBFKQHmIavlnuDxjsMn7/GGYYTFQci5B5Nw9nxt7+FDvTVB8T7Rw2pPMDRLJ3P0dnKB05Crnz0UNlMQ4/wNFrARudCR7owlyAMoPsRwtxAqUknyvnw9uTAecA5MZ0ILB/EjPU822Y+Y7SnPtpu47u25KDIP5BzFCQiTJCqwSB4MYi4EQWXeDr02vYjCgzP6Feg7Z4yVb57jQD5jhHllcvFLxQ2KCDfEMS9Ef7OTrDyrZh5ptFBUGwsDk+JLpPE+NuZSb6ScyMUpvozSFhg7Oi7muKnVNmblLCEZmBH3y/BmSBv3F3j8Rt0yh/bYt5qzPXG+IIXTmv8SP0LST8lmNPSvGb7gy7O0zphxiJrDZJtVpZhXL92GJ04EYxwF2HwdmXuCkJQOoxYsmcDc0naWeBhUhNtetTpcyM0za1xAB4GjG6PgX6y5j5rgGmtycLx/NF1WIjab5MvSTj+nSSHff1RYMEAkDGtKigSqnmbpq4AGkB7+XvdlaxUuECN6YGK2A0B9iWQuf6gRGmMyPBmC38SMZ1M3Z2WxJwVY9j9qSLcWicGt4SDFLF0wAK/VmOxAwESrFUcRHhgj6bUt5WJ/gylUeJsk3UU0MTM5xQBtck22hXvRjHA6aeEaF/BFeYM50pbzA1bEIc65UeQyDzeMFM92dwuuxCeYlGGjqAYN9O/VHLlJCV1c3cuS4JygyBo7QIylQ4cXL2JIYLFGyOoQxHMjQ1G7mXBL12zXzpg7iK3k6U/BxMZ5xxdCafnwxNP/J5xd1y+GtrjhdOMvtP+cAFJUSo8dStrveuZZ/1MI4g0pkZeJqwDnRlgIMNgaSsfyXfjWsvE8RWLBjzWGati11xWEmVr297mQQwtsk43ZxG8UJn2lkXK7QJhb75fptL16zzBFn5CCKc84fBalq7vJ4yZlbUH7CunakEG2ZGKSq7EM6UNGoju1vLLSfH1GjbqdfuTUcXl1uTiB+1w5WmxfGsp4glCyXB5TTnyhQoMxNtHGaCydmhaZcNpMjDgDPCBapdAbzVmdYUiQ4qv91D9Dpl6tFo+klRxXpW3qAzk3AcacxfJ2ZYA8OZ1rxtEKCu+ccpEblXj99+Dzbz5diDgCwtbYfPWirm4rWNHuSiw0jzFC+YoaLJDvLbUaxGuICs0cxUXz4/PRActGpuG3XOL0tLm+C+X7ptK69MXsjQSMEBCLaX4cEKXUzOZ4+NozWikczpuPlirlF8l1HjjplX505m8KMMzxNetQXSxppCb0yEPmU+RFP3wqXpZs3H6RFlSrNup1FzxW/mxN2nT5wxc065m43Hwu5Tt8RH7DBV9pCnjGb6lLXQUSDs0Qq/rjjsULIzdMzaRQaAi7bU+N9tEFDbvZxp3WQTlpHUH72Tb1/53DXKR+opYgg6T09yi2MiXZRNl2nblsvLajdZCjxU/KOnjmxfLvGyNrUlttr5uzmxWbvwQYGws0aNslGX+gZWY/LUhHptnQv8Yspxv4JJjp3fuyycNL7daeXK6PScLXCXDa3uB003Vwhlpvx+luyUpB0XLnd1dPMxIORkpoCBf+hM76tuxt7isKVfomYdvAvLe48ptq8tsOzMS5tF0Ko3mVuh+l6GVA7F/5Xon1rpM/iYMsy73Qw+w83bHNtFN217iCMOQqPp3nR+RUPkdiZXxjFXo2emKyBaRViXTSOw6ta7eXLRZ9LaFwqRoMocbPt0toYRr5t8ZMfyrHNvA+gSNRENkxOPpagrg0yXcxgzTnoPZ51h4kSTrSGdj1Uhma9X8elE5xMG1cFRhzcKLTPTprExt7QOJJR8ifXpnLxvc7LBgDEj6cOqJ/TQvWfKnHSGioMzNHsdnqjhDE0j3K1MaRdBo1U3XDuMGjnVbDtuA+klG4nkMQhSb+94xEuS0HOIEDvEARolzE6GOeF6TZm5U3Pd4cLOmAvEbEf3yKdlBrJJuSG9B858O1fvmophWiNl07KeIYEXVJi6raqZG+uMhWGG6saMPCAHmSoP4YYyM/ZKxNfomIFA9NqItTmCZ6vCPuWlf6hy5pgLq8O+a8wGz3Lh94Ys4Y3g1CslZAMUgiZB8RJcnAC3JsSe+UXtyAOSlWt041BHg88zaP+rodYlF2hW4nsXtFDdFUpdHC8mJvfuBZ+AmRggWEIkEtPcqoAn2etbXXqGUNsv5zNBGJIu9g/7Ybm/Ql8b+iN40ScG+6ijuSAgrGGWokmx/GRmBgtajLQodhm+vnaLG1oVMdVNbZ5zydrJ6jcrwjT6mLpP7UyQDbMzRnHY32Zm+rHq5oM7VYxTXel7Wju+lqga4B7Yv/enpK+RhbrygFdEg6c2lldi401wDFVWQ0URQB0Ps152cZvONHEoWxGsLdtDra5d6TRW0T2cy5x7J2ZnYqJ+FcqzJNvhnFvKirV8Vkyi09GrcJH9iLncH32JoNgV1w5z9HkZa6qXSdZUGuIHwcJ7vTg/YUZs5fRF9FVRsTml5S2hbaeXnJG48qlmvw6kYTdGOcirpqX6e7e9hZnGC1/Qj6YpAPyaVhWFyLpt2wK2bQNj27BB5M8DQJYA4vh1jNKn8/KUjer7Bf3tqMqQxNk17uE4uY0ZVsD7NJ0yVx9oaasuMbqEHTlBxbGxOGM/TIVztP1gt5dRcB0z8y1/Y70OFoFppp4ehqqWsmiOB1i7gMs7IZhFs0gIiRVFQ5QhOcy5O+qMuRu2KL9j5uYJrkGzUw8JncgzG4di/bpXcrkEirXWBC/dtJsVfOX/OIfDDbN9BoMxc4XOoFtkaWpTwSywJ+LE4WpiKJlzaffYF7Yz0hKx2pSdzn0KcqAB7v1W6lzDTHgjM01D7NEUIo2GiSmPV9N2m5wXnbsaJUX2TGpZQ9C3558mWe9Y6P8TahOX/Z4fwu+J4gU6mxqIX67uvkgScq/PfAjKzD0XVl2hM5xHmfmmLNrCcrhPqkC8GrbFI0O1Ozh31Jlg8keZaTdG/SAN5iXPB/ZyQyD7TGfu1zhdUZuk+vf89wg7lXz2KM1407CSwpvdb3JHncmHM8NPdvNdfb+K3Y/eDuyBUord79m3p/5+DGN4bRqDmc8euumiuxxV+VweZb3bzUYaw34PzQzGYfO25cmxYYYLHCfggRABDgojb1L0dlz7Q+ST4+6LXa6+BTYXot+c5dMBJAiEw3y+K3k5m4bJ3OM0JEHJI+OKcwUzGtXg4o5rztrR29OUjM/yCdDu92EqaGwLO2NqxD49F468d9TPYabpYWtXiHzWFdGc12OTgt+z7ieOhPHU1bTyYcxwNKCc3209NGOEZz1XjePJD3MOSDMUtgyDaV3XxXJcia5ghrC+i5Hm5L0G5SEuKmuBdbZWRfb1D5m5PJ0Q1k7tNdeiB9pIk+J6XMEMDkzD+Hoa0U2eIG35NjEnrjyerfwSK7lN6Iu0jIKqcHzELlu8s7wHM0Mj3GGX8a6TXDnhGnYGlM+xleuqUOld5/Dn1EDNskrfBeYCQImMygz19LZDPT2oJtXe5b+4GAJxVYeJ5VxR69iVnBO1EZE/n0x++yLg4dddRlS74pzGyyLbfkEZcXLEaQbjIKhlYgcL78u+CraJJTUa1+wyyJJMPGp8JYOvTYyFUl36b3r0P7ixa+VHNX9NJ80cD4y1tRV9YnvxlaGBs7iJPq+dxKExZ39ZCRZbr10LnuhpX5sseOpZGXsTYAiMUB+YpMcG67kvNwqFdc7EnF07SZjPMi0qDFC2bZPsTpXBxm10nEaawMu/74M001BJ8PFlrW5XbJKCVF3dFwm1FaE3RazPOtF1vHe/FOmO4LBT1DkUM5ktqfxckogt1lFYZ/sbJe91mrepdTGnWNJDa4CVeJnGaZ0XS01wYPjAjZkgwGWYR0Uu7CgzZgE+ZUZYLFVcd53pb7hpnsthE6Hk5SL1K+Pqx+p7qFtjmvh7/XN57guHOZGuhidMZ3zwuY0PZj7rZxdWwuuAr41zsPdLa86rJpZudfhOn+Lg+Tl3QRq309A2ThQR6yzbO2iuYw1TjBbm25VGlI8auRAEQnf1DQ/1cmI0uGPH6tfYs3ZEkkU/0lyyATj+zFvqCpGLd0fttc5Q775mU93NX/vee7237PdFyqxqbGE2ryBYiFXoD3EkDR+xWSWw/2Hngu3Eps0L8j9pu/4mxFsF6OuoWa+dT3VDrQcwQy3KDO3Fzrq0PJjrBW1xk2P5/U16fgKo46YVxWLJC2yNv5FSn6UYFnxwEZq3ewO3LCzRSgc6QRk3tp/+GDQLcXJqMnmbRvG8bAft+5GGIC62bp8Gn6BUBHKKMn34jM+/CriMFsO6D1hTtEJOu+cSTtkmjIJ1iPr//WOgT6TE9vB1lHrCVjBCIPhsTNeYzuPRdjj5u0Ftr1lMbShsdtS9CdZF+xalR4v1E8CWNPtbZ0Jja2qBG2L+Ces7DvQVat2Yzb/RWo+CrrdImxAxZE0TvN8LpP42dIudlscSrdR+SvqTmh7UH94dlk9leQ/6xn9oUPxzIWXtOzCf3LwCBMsd/09GBN9HvLu+Z/P/AbsInyrzFpQRvR2pfXLzEs1er/7ddjr5y6E9Dc0HwM3S6Sc3r0AJkQ/7Jy/vo1w8WoKfCBZELsfaF/2fAmucmnd2POvTO8CbK3du/D+gcfH0enXtnJD/AZpK5BQ/5qUdPwwRMluLA+Gzr+YF8KSbldctp3ioMD8KUJB7XXkqzUtAJccA4navlCczZ4jWwp/EIGPdEd7Pee/h4yERIuruGjcTKcirF9n/r2HP2Vi/AlwiYlw3k8efxDQwji0V7rYuq3mzGutpaxooRcOLriWQ570Y+9a9dwH8WyCydwHgKY7YrG8Sh3Feg+dcmgbmIor9rNl6krZNUJiN9OKXfwBmkkQyiJnxNQ1BNivhaWkYzquMmg/P1K17b977twBebmMI1FVpgmfD3QGeIyYIOP7p671AX6le7qz+xOt1Jk888cQTTzzxxBNPPHGB61e//1/cSogF5cVmJewVpmofxIPzOJ8utYfqPTo7pJf7ZVwOL0IIlXb/GFXBwuUFui1wqn5xQ/eV19vbVOlFkHCV2M2mB5sqON8kh35Ve6UEunD+NFedc9rZF7g2L8b+LhcD34rmjTrkFBzDviOhz0NeFu3uL3ZpOfB0j7SsiFdXpyX+Z4m6rc7hLLp4hOuoaa7HxcWEE73IRDZoLnWvu+nWx7C/bkyvxQA7dr9C5uItV98D5AhSQZvsafENVnqKpKPbrV+aK6cM5ZRtRxSs89NtkGt+ATCiRlLg2oCD3VKna1/Exa5WywtmwgVbFC6l/LtPzN5e897pb1cvwT92mwI1Oznw9LHkPT3D2+yMXCjt4+dH+5RjjprprZn2Rp5Go1PtQtIbCpBxqVbh6dn0jiUFYI94Iog9rXS9ZUhrkJQ4ID5UrkIlNp0883SgLrNk6PZLn0uRxEuLFYntZIUJ4tmqxMbOcjU0A0KR88eozSOa98wA4NV6W1XkWVZpMPczy0t8sk0xF2W6hqZLOQ15sonqSgFqUlv5VSXICkL0z+9CE9b9NmLEAxkBISJLrTrkywWWSx8ou0gMJg7QkJNPQ0CWQlmCEdoqLuNFtqu47AsgJKpl410oly6AJQHKSuKP3WaLJ52hmDmg1VbXh/laNorEzMOtZiIXJgXWDxpk79rWkIbXIdASlRTDNvy9gF63u4vrGKv2pNEZmqGA1azUlbkK4D4BypS9xQKIcxfIlQMUJICVI09qz598fzUnBEEp4nlFrcaKBxKfF05ahzJ7LYS5k6II8LsIiFQ6sGx0BkKMMe93e+BCWbG9qawUlFltLXI7l/7B/C9K5iwBxi8VZI489dPKv3pLJ5EN4lEuoqKoBMvrLKDoaJkHlUKmxoXKtVBo2bxghjjiJtblEWoThGGWeYSm6c7Ydocm28mJFlhCDU7t7DGQj668r7YJiOfNvE1uOlnY2abLWiaRM+UVWgsbSg6UmQLLKAZwk4AA2YAkevvazWubbVyw7SZgIoq0VJJJo6+87BFADQtjhtu/ZKZkp0VACJ7QG+1hWy9/CiWVOU6kuo8PBuCXWmEAWZNrNibtIgdCZmdUXZSB27RNJlYxhjFqjACvOwTkU8ludGajA1rOpqUyZtgcEQMplBmeVihguFcMVTaNWYAixTYIaU9lC0MWtVpdpUptGeYcQ7gKgbI2wNKC+jxRRJ80+e0JWNELVvjbTrGUEtq44qoI5BnaW65Uzoml8el6SVvyOfVXDERaXzNFkW27x7bpjuaabecrhSzc1SSOj5EEw4kiHpdQK2y+cALR93gT5byfyUsUauVVdobWHD52omw1q+zWdPPRrPRCDOIycWsntRJVSfdGUkZBWrvQsbSorvHSj4xZrQjVlgjfX/2rR2ybSSWJIl7XCBuVdiNbAkpk0EIuRcCbkSazPIIk0kLHa96ZRzXJXNWZJgAxSwwSkmpmq14Vu/5e2FeJFPuuVs1y4i+VWWroce1c9YKwd15Y+iC8nzlU4/d3a7tJ1n8m3KMPYlqF+hyTfgOq0AJ5LuN6D/0O4E+leYUXu509cYH+3XZPlfkj+A+wHFqAQbL3AgAAAABJRU5ErkJggg=="/>
          <p:cNvSpPr>
            <a:spLocks noChangeAspect="1" noChangeArrowheads="1"/>
          </p:cNvSpPr>
          <p:nvPr/>
        </p:nvSpPr>
        <p:spPr bwMode="auto">
          <a:xfrm>
            <a:off x="1679575" y="-1173163"/>
            <a:ext cx="3829050" cy="2447926"/>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1030" name="AutoShape 6" descr="data:image/png;base64,iVBORw0KGgoAAAANSUhEUgAAARkAAACzCAMAAACKPpgZAAAAmVBMVEX////+/v4AAAD8/Pz4+Pje3t7s7Oz5+fn09PTZ2dnu7u7m5uaurK3x8fHR0dEqKCnBwcFJSUnV1dWLi4u0tLR5eXlQUFDLy8s8OjuZmZmlpaW6urqSkpJtbW12dnbFxcUzMTKDg4NlZWVYWFhWVlYiIiJBQUGenp5gXl9nZ2c2NjZAPj8lJSUZFhhwcHARDQ8VFRUaGxoXEhScRyWPAAAXSklEQVR4nO1diZaiOhBNwk4A2ZGdCCru4/z/x72ERe0dbRx75nlPty00JMVNpVKVDQCeeOKJJ5746wEfLcBPBWx+z/RACAaxBd98+dfAWIHtR/OMQ5k533w/2R4MyojEqOHod12/8t67SPRDQB8uTOjnKgaCt7FmQac7X0GOQ0X/x1UGOIQ+n6XxFRFwshAHPa6Yrr1ihv+AgI8DY0aWQGXmlQoAnyWD7G/m8Zye7cE9tAZ2qV5j8e4ApjPT0kvnseOw46jqhXrv4v4e/mDTv8YUdCZ7VIFaWrpGc+zkr5EEOHvbEBZxU6mAW4FTg/X22rb5ApA/CvSP6kt30BgIe1YebsSchH74ruBTs8F5CRQ+qiONzJhYKuAPBr1CsD7Rr5tx6WHBx7HDiqezwLBcYdWzRHMdceDdB6an+KWPtpjaGWpiQFjdqVwvLcwja1Ok0Q8SAF4r61AFtofWMf/2Okoib27QxmX/w7WfzGrcJjCuPAGtqJLJAT0OXTzUzHAiHr1mQ8ixh+ZYupLUKHJUIM9o/9fam67OUM5QogBgxhKVe+nq9yhQWp8p8RYnpr7mTYMvhO/USyCVT8RxBelt6vkE/SqSYqvpvRFsWwqoOseJR3nBzi9rZCEuwRGXClBKYUbrtFtLX4jfKJXoJxiTUh1VkF4jTk1lm5eSodKAfd70Cxct0IqeUSMflTkP72YbObLX8nAqVkxreV/4QvpGDK1m15bayKL0ESV4UXN4bTJx9OZf7Ky9+l1Q4wNzCxVRUzb3ooYj031SFXiqsPRr5dNcYHdLxMQhzh0Ees/dFLPjVuOb05igCf3K5TXahPrlTeODIzkNbWu1jGkGovV5AEKvcHHDDP1KHY67SPQWkrFAGdVmLlkgR4HA8I7N8X3BkZAWxYrTah5IzgpGzAifVRr0JdKqrOkjwoF4BVjNM+8t2xl8tEZhbv2uaSyANXTYf9FUjAHOWTKngIOkSKcrUSnQHnf9Rz0zfeUHiocWDs9UzFGCLLu/cB0a+5LO0SGn9ia2kEU9mfvHMRDTaJ9XOMAHMcvYoE8fgRftZ9ee8tS7YDosAyB4Vrm8Y4P5LgTroAGjQtPoz8S+8M2h7R/8XLr8F2OJj6eHVQCBnhyYJnN/NDJvmylhsXCOvzyha9fvnjvsHcyuraSeglYgR7y8ovE6Nxp1e+MSWQGA70fAd5ZTLA+0cLiz5fsTmQIILl0J5l263KmTGupRMfdUAJXsMF+qp5v+cJAlVlP3j2b4LmgjNGvsPyMmnqKUOoJqghpD86igU/RXj+4nYVBDNCeNdyNk8ymN2YBWoQVzuB4mneiTh3chNTBSNMllvESbiKct1wwVIf/Q/lAarv0MZoCsTQ+pf0gFFvNuUaZcjJM9AthKHpX1BdrHF8kReTzQl3Ma3oI+znsU7ONPYKYBBFKQHmIavlnuDxjsMn7/GGYYTFQci5B5Nw9nxt7+FDvTVB8T7Rw2pPMDRLJ3P0dnKB05Crnz0UNlMQ4/wNFrARudCR7owlyAMoPsRwtxAqUknyvnw9uTAecA5MZ0ILB/EjPU822Y+Y7SnPtpu47u25KDIP5BzFCQiTJCqwSB4MYi4EQWXeDr02vYjCgzP6Feg7Z4yVb57jQD5jhHllcvFLxQ2KCDfEMS9Ef7OTrDyrZh5ptFBUGwsDk+JLpPE+NuZSb6ScyMUpvozSFhg7Oi7muKnVNmblLCEZmBH3y/BmSBv3F3j8Rt0yh/bYt5qzPXG+IIXTmv8SP0LST8lmNPSvGb7gy7O0zphxiJrDZJtVpZhXL92GJ04EYxwF2HwdmXuCkJQOoxYsmcDc0naWeBhUhNtetTpcyM0za1xAB4GjG6PgX6y5j5rgGmtycLx/NF1WIjab5MvSTj+nSSHff1RYMEAkDGtKigSqnmbpq4AGkB7+XvdlaxUuECN6YGK2A0B9iWQuf6gRGmMyPBmC38SMZ1M3Z2WxJwVY9j9qSLcWicGt4SDFLF0wAK/VmOxAwESrFUcRHhgj6bUt5WJ/gylUeJsk3UU0MTM5xQBtck22hXvRjHA6aeEaF/BFeYM50pbzA1bEIc65UeQyDzeMFM92dwuuxCeYlGGjqAYN9O/VHLlJCV1c3cuS4JygyBo7QIylQ4cXL2JIYLFGyOoQxHMjQ1G7mXBL12zXzpg7iK3k6U/BxMZ5xxdCafnwxNP/J5xd1y+GtrjhdOMvtP+cAFJUSo8dStrveuZZ/1MI4g0pkZeJqwDnRlgIMNgaSsfyXfjWsvE8RWLBjzWGati11xWEmVr297mQQwtsk43ZxG8UJn2lkXK7QJhb75fptL16zzBFn5CCKc84fBalq7vJ4yZlbUH7CunakEG2ZGKSq7EM6UNGoju1vLLSfH1GjbqdfuTUcXl1uTiB+1w5WmxfGsp4glCyXB5TTnyhQoMxNtHGaCydmhaZcNpMjDgDPCBapdAbzVmdYUiQ4qv91D9Dpl6tFo+klRxXpW3qAzk3AcacxfJ2ZYA8OZ1rxtEKCu+ccpEblXj99+Dzbz5diDgCwtbYfPWirm4rWNHuSiw0jzFC+YoaLJDvLbUaxGuICs0cxUXz4/PRActGpuG3XOL0tLm+C+X7ptK69MXsjQSMEBCLaX4cEKXUzOZ4+NozWikczpuPlirlF8l1HjjplX505m8KMMzxNetQXSxppCb0yEPmU+RFP3wqXpZs3H6RFlSrNup1FzxW/mxN2nT5wxc065m43Hwu5Tt8RH7DBV9pCnjGb6lLXQUSDs0Qq/rjjsULIzdMzaRQaAi7bU+N9tEFDbvZxp3WQTlpHUH72Tb1/53DXKR+opYgg6T09yi2MiXZRNl2nblsvLajdZCjxU/KOnjmxfLvGyNrUlttr5uzmxWbvwQYGws0aNslGX+gZWY/LUhHptnQv8Yspxv4JJjp3fuyycNL7daeXK6PScLXCXDa3uB003Vwhlpvx+luyUpB0XLnd1dPMxIORkpoCBf+hM76tuxt7isKVfomYdvAvLe48ptq8tsOzMS5tF0Ko3mVuh+l6GVA7F/5Xon1rpM/iYMsy73Qw+w83bHNtFN217iCMOQqPp3nR+RUPkdiZXxjFXo2emKyBaRViXTSOw6ta7eXLRZ9LaFwqRoMocbPt0toYRr5t8ZMfyrHNvA+gSNRENkxOPpagrg0yXcxgzTnoPZ51h4kSTrSGdj1Uhma9X8elE5xMG1cFRhzcKLTPTprExt7QOJJR8ifXpnLxvc7LBgDEj6cOqJ/TQvWfKnHSGioMzNHsdnqjhDE0j3K1MaRdBo1U3XDuMGjnVbDtuA+klG4nkMQhSb+94xEuS0HOIEDvEARolzE6GOeF6TZm5U3Pd4cLOmAvEbEf3yKdlBrJJuSG9B858O1fvmophWiNl07KeIYEXVJi6raqZG+uMhWGG6saMPCAHmSoP4YYyM/ZKxNfomIFA9NqItTmCZ6vCPuWlf6hy5pgLq8O+a8wGz3Lh94Ys4Y3g1CslZAMUgiZB8RJcnAC3JsSe+UXtyAOSlWt041BHg88zaP+rodYlF2hW4nsXtFDdFUpdHC8mJvfuBZ+AmRggWEIkEtPcqoAn2etbXXqGUNsv5zNBGJIu9g/7Ybm/Ql8b+iN40ScG+6ijuSAgrGGWokmx/GRmBgtajLQodhm+vnaLG1oVMdVNbZ5zydrJ6jcrwjT6mLpP7UyQDbMzRnHY32Zm+rHq5oM7VYxTXel7Wju+lqga4B7Yv/enpK+RhbrygFdEg6c2lldi401wDFVWQ0URQB0Ps152cZvONHEoWxGsLdtDra5d6TRW0T2cy5x7J2ZnYqJ+FcqzJNvhnFvKirV8Vkyi09GrcJH9iLncH32JoNgV1w5z9HkZa6qXSdZUGuIHwcJ7vTg/YUZs5fRF9FVRsTml5S2hbaeXnJG48qlmvw6kYTdGOcirpqX6e7e9hZnGC1/Qj6YpAPyaVhWFyLpt2wK2bQNj27BB5M8DQJYA4vh1jNKn8/KUjer7Bf3tqMqQxNk17uE4uY0ZVsD7NJ0yVx9oaasuMbqEHTlBxbGxOGM/TIVztP1gt5dRcB0z8y1/Y70OFoFppp4ehqqWsmiOB1i7gMs7IZhFs0gIiRVFQ5QhOcy5O+qMuRu2KL9j5uYJrkGzUw8JncgzG4di/bpXcrkEirXWBC/dtJsVfOX/OIfDDbN9BoMxc4XOoFtkaWpTwSywJ+LE4WpiKJlzaffYF7Yz0hKx2pSdzn0KcqAB7v1W6lzDTHgjM01D7NEUIo2GiSmPV9N2m5wXnbsaJUX2TGpZQ9C3558mWe9Y6P8TahOX/Z4fwu+J4gU6mxqIX67uvkgScq/PfAjKzD0XVl2hM5xHmfmmLNrCcrhPqkC8GrbFI0O1Ozh31Jlg8keZaTdG/SAN5iXPB/ZyQyD7TGfu1zhdUZuk+vf89wg7lXz2KM1407CSwpvdb3JHncmHM8NPdvNdfb+K3Y/eDuyBUord79m3p/5+DGN4bRqDmc8euumiuxxV+VweZb3bzUYaw34PzQzGYfO25cmxYYYLHCfggRABDgojb1L0dlz7Q+ST4+6LXa6+BTYXot+c5dMBJAiEw3y+K3k5m4bJ3OM0JEHJI+OKcwUzGtXg4o5rztrR29OUjM/yCdDu92EqaGwLO2NqxD49F468d9TPYabpYWtXiHzWFdGc12OTgt+z7ieOhPHU1bTyYcxwNKCc3209NGOEZz1XjePJD3MOSDMUtgyDaV3XxXJcia5ghrC+i5Hm5L0G5SEuKmuBdbZWRfb1D5m5PJ0Q1k7tNdeiB9pIk+J6XMEMDkzD+Hoa0U2eIG35NjEnrjyerfwSK7lN6Iu0jIKqcHzELlu8s7wHM0Mj3GGX8a6TXDnhGnYGlM+xleuqUOld5/Dn1EDNskrfBeYCQImMygz19LZDPT2oJtXe5b+4GAJxVYeJ5VxR69iVnBO1EZE/n0x++yLg4dddRlS74pzGyyLbfkEZcXLEaQbjIKhlYgcL78u+CraJJTUa1+wyyJJMPGp8JYOvTYyFUl36b3r0P7ixa+VHNX9NJ80cD4y1tRV9YnvxlaGBs7iJPq+dxKExZ39ZCRZbr10LnuhpX5sseOpZGXsTYAiMUB+YpMcG67kvNwqFdc7EnF07SZjPMi0qDFC2bZPsTpXBxm10nEaawMu/74M001BJ8PFlrW5XbJKCVF3dFwm1FaE3RazPOtF1vHe/FOmO4LBT1DkUM5ktqfxckogt1lFYZ/sbJe91mrepdTGnWNJDa4CVeJnGaZ0XS01wYPjAjZkgwGWYR0Uu7CgzZgE+ZUZYLFVcd53pb7hpnsthE6Hk5SL1K+Pqx+p7qFtjmvh7/XN57guHOZGuhidMZ3zwuY0PZj7rZxdWwuuAr41zsPdLa86rJpZudfhOn+Lg+Tl3QRq309A2ThQR6yzbO2iuYw1TjBbm25VGlI8auRAEQnf1DQ/1cmI0uGPH6tfYs3ZEkkU/0lyyATj+zFvqCpGLd0fttc5Q775mU93NX/vee7237PdFyqxqbGE2ryBYiFXoD3EkDR+xWSWw/2Hngu3Eps0L8j9pu/4mxFsF6OuoWa+dT3VDrQcwQy3KDO3Fzrq0PJjrBW1xk2P5/U16fgKo46YVxWLJC2yNv5FSn6UYFnxwEZq3ewO3LCzRSgc6QRk3tp/+GDQLcXJqMnmbRvG8bAft+5GGIC62bp8Gn6BUBHKKMn34jM+/CriMFsO6D1hTtEJOu+cSTtkmjIJ1iPr//WOgT6TE9vB1lHrCVjBCIPhsTNeYzuPRdjj5u0Ftr1lMbShsdtS9CdZF+xalR4v1E8CWNPtbZ0Jja2qBG2L+Ces7DvQVat2Yzb/RWo+CrrdImxAxZE0TvN8LpP42dIudlscSrdR+SvqTmh7UH94dlk9leQ/6xn9oUPxzIWXtOzCf3LwCBMsd/09GBN9HvLu+Z/P/AbsInyrzFpQRvR2pfXLzEs1er/7ddjr5y6E9Dc0HwM3S6Sc3r0AJkQ/7Jy/vo1w8WoKfCBZELsfaF/2fAmucmnd2POvTO8CbK3du/D+gcfH0enXtnJD/AZpK5BQ/5qUdPwwRMluLA+Gzr+YF8KSbldctp3ioMD8KUJB7XXkqzUtAJccA4navlCczZ4jWwp/EIGPdEd7Pee/h4yERIuruGjcTKcirF9n/r2HP2Vi/AlwiYlw3k8efxDQwji0V7rYuq3mzGutpaxooRcOLriWQ570Y+9a9dwH8WyCydwHgKY7YrG8Sh3Feg+dcmgbmIor9rNl6krZNUJiN9OKXfwBmkkQyiJnxNQ1BNivhaWkYzquMmg/P1K17b977twBebmMI1FVpgmfD3QGeIyYIOP7p671AX6le7qz+xOt1Jk888cQTTzzxxBNPPHGB61e//1/cSogF5cVmJewVpmofxIPzOJ8utYfqPTo7pJf7ZVwOL0IIlXb/GFXBwuUFui1wqn5xQ/eV19vbVOlFkHCV2M2mB5sqON8kh35Ve6UEunD+NFedc9rZF7g2L8b+LhcD34rmjTrkFBzDviOhz0NeFu3uL3ZpOfB0j7SsiFdXpyX+Z4m6rc7hLLp4hOuoaa7HxcWEE73IRDZoLnWvu+nWx7C/bkyvxQA7dr9C5uItV98D5AhSQZvsafENVnqKpKPbrV+aK6cM5ZRtRxSs89NtkGt+ATCiRlLg2oCD3VKna1/Exa5WywtmwgVbFC6l/LtPzN5e897pb1cvwT92mwI1Oznw9LHkPT3D2+yMXCjt4+dH+5RjjprprZn2Rp5Go1PtQtIbCpBxqVbh6dn0jiUFYI94Iog9rXS9ZUhrkJQ4ID5UrkIlNp0883SgLrNk6PZLn0uRxEuLFYntZIUJ4tmqxMbOcjU0A0KR88eozSOa98wA4NV6W1XkWVZpMPczy0t8sk0xF2W6hqZLOQ15sonqSgFqUlv5VSXICkL0z+9CE9b9NmLEAxkBISJLrTrkywWWSx8ou0gMJg7QkJNPQ0CWQlmCEdoqLuNFtqu47AsgJKpl410oly6AJQHKSuKP3WaLJ52hmDmg1VbXh/laNorEzMOtZiIXJgXWDxpk79rWkIbXIdASlRTDNvy9gF63u4vrGKv2pNEZmqGA1azUlbkK4D4BypS9xQKIcxfIlQMUJICVI09qz598fzUnBEEp4nlFrcaKBxKfF05ahzJ7LYS5k6II8LsIiFQ6sGx0BkKMMe93e+BCWbG9qawUlFltLXI7l/7B/C9K5iwBxi8VZI489dPKv3pLJ5EN4lEuoqKoBMvrLKDoaJkHlUKmxoXKtVBo2bxghjjiJtblEWoThGGWeYSm6c7Ydocm28mJFlhCDU7t7DGQj668r7YJiOfNvE1uOlnY2abLWiaRM+UVWgsbSg6UmQLLKAZwk4AA2YAkevvazWubbVyw7SZgIoq0VJJJo6+87BFADQtjhtu/ZKZkp0VACJ7QG+1hWy9/CiWVOU6kuo8PBuCXWmEAWZNrNibtIgdCZmdUXZSB27RNJlYxhjFqjACvOwTkU8ludGajA1rOpqUyZtgcEQMplBmeVihguFcMVTaNWYAixTYIaU9lC0MWtVpdpUptGeYcQ7gKgbI2wNKC+jxRRJ80+e0JWNELVvjbTrGUEtq44qoI5BnaW65Uzoml8el6SVvyOfVXDERaXzNFkW27x7bpjuaabecrhSzc1SSOj5EEw4kiHpdQK2y+cALR93gT5byfyUsUauVVdobWHD52omw1q+zWdPPRrPRCDOIycWsntRJVSfdGUkZBWrvQsbSorvHSj4xZrQjVlgjfX/2rR2ybSSWJIl7XCBuVdiNbAkpk0EIuRcCbkSazPIIk0kLHa96ZRzXJXNWZJgAxSwwSkmpmq14Vu/5e2FeJFPuuVs1y4i+VWWroce1c9YKwd15Y+iC8nzlU4/d3a7tJ1n8m3KMPYlqF+hyTfgOq0AJ5LuN6D/0O4E+leYUXu509cYH+3XZPlfkj+A+wHFqAQbL3AgAAAABJRU5ErkJggg=="/>
          <p:cNvSpPr>
            <a:spLocks noChangeAspect="1" noChangeArrowheads="1"/>
          </p:cNvSpPr>
          <p:nvPr/>
        </p:nvSpPr>
        <p:spPr bwMode="auto">
          <a:xfrm>
            <a:off x="1679575" y="-1173163"/>
            <a:ext cx="3829050" cy="2447926"/>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1032" name="AutoShape 8" descr="acetyl l-carnitine chemical structure"/>
          <p:cNvSpPr>
            <a:spLocks noChangeAspect="1" noChangeArrowheads="1"/>
          </p:cNvSpPr>
          <p:nvPr/>
        </p:nvSpPr>
        <p:spPr bwMode="auto">
          <a:xfrm>
            <a:off x="1679575" y="-1173163"/>
            <a:ext cx="3829050" cy="2447926"/>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1034" name="AutoShape 10" descr="acetyl l-carnitine chemical structure"/>
          <p:cNvSpPr>
            <a:spLocks noChangeAspect="1" noChangeArrowheads="1"/>
          </p:cNvSpPr>
          <p:nvPr/>
        </p:nvSpPr>
        <p:spPr bwMode="auto">
          <a:xfrm>
            <a:off x="1679575" y="-1173163"/>
            <a:ext cx="3829050" cy="2447926"/>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1036" name="AutoShape 12" descr="acetyl l-carnitine chemical structure"/>
          <p:cNvSpPr>
            <a:spLocks noChangeAspect="1" noChangeArrowheads="1"/>
          </p:cNvSpPr>
          <p:nvPr/>
        </p:nvSpPr>
        <p:spPr bwMode="auto">
          <a:xfrm>
            <a:off x="1679575" y="-1173163"/>
            <a:ext cx="3829050" cy="2447926"/>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1038" name="AutoShape 14" descr="https://encrypted-tbn3.gstatic.com/images?q=tbn:ANd9GcRDmpl-RsekH3FXA99p6b3TTWuKGVGAsHj8Wm6Jx1uuGxSnjM96FA"/>
          <p:cNvSpPr>
            <a:spLocks noChangeAspect="1" noChangeArrowheads="1"/>
          </p:cNvSpPr>
          <p:nvPr/>
        </p:nvSpPr>
        <p:spPr bwMode="auto">
          <a:xfrm>
            <a:off x="1679575" y="-784225"/>
            <a:ext cx="2857500" cy="1638300"/>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10" name="Rectangle 9"/>
          <p:cNvSpPr/>
          <p:nvPr/>
        </p:nvSpPr>
        <p:spPr>
          <a:xfrm>
            <a:off x="1877961" y="982178"/>
            <a:ext cx="8583562" cy="3739485"/>
          </a:xfrm>
          <a:prstGeom prst="rect">
            <a:avLst/>
          </a:prstGeom>
        </p:spPr>
        <p:txBody>
          <a:bodyPr wrap="square">
            <a:spAutoFit/>
          </a:bodyPr>
          <a:lstStyle/>
          <a:p>
            <a:pPr algn="just">
              <a:buFont typeface="Wingdings" pitchFamily="2" charset="2"/>
              <a:buChar char="q"/>
            </a:pPr>
            <a:r>
              <a:rPr lang="en-US" sz="2600" dirty="0">
                <a:latin typeface="Times New Roman" pitchFamily="18" charset="0"/>
                <a:cs typeface="Times New Roman" pitchFamily="18" charset="0"/>
              </a:rPr>
              <a:t> DHEA is an adrenal hormone found naturally in the body. </a:t>
            </a:r>
          </a:p>
          <a:p>
            <a:pPr algn="just">
              <a:buFont typeface="Wingdings" pitchFamily="2" charset="2"/>
              <a:buChar char="q"/>
            </a:pPr>
            <a:endParaRPr lang="en-US" sz="500" dirty="0">
              <a:latin typeface="Times New Roman" pitchFamily="18" charset="0"/>
              <a:cs typeface="Times New Roman" pitchFamily="18" charset="0"/>
            </a:endParaRPr>
          </a:p>
          <a:p>
            <a:pPr algn="just">
              <a:lnSpc>
                <a:spcPct val="150000"/>
              </a:lnSpc>
              <a:buFont typeface="Wingdings" pitchFamily="2" charset="2"/>
              <a:buChar char="q"/>
            </a:pPr>
            <a:r>
              <a:rPr lang="en-US" sz="2600" dirty="0">
                <a:latin typeface="Times New Roman" pitchFamily="18" charset="0"/>
                <a:cs typeface="Times New Roman" pitchFamily="18" charset="0"/>
              </a:rPr>
              <a:t> Blood levels of DHEA in humans peak at around the age of 20, and decrease rapidly after 25 years of age. </a:t>
            </a:r>
          </a:p>
          <a:p>
            <a:pPr algn="just">
              <a:lnSpc>
                <a:spcPct val="150000"/>
              </a:lnSpc>
              <a:buFont typeface="Wingdings" pitchFamily="2" charset="2"/>
              <a:buChar char="q"/>
            </a:pPr>
            <a:endParaRPr lang="en-US" sz="400" dirty="0">
              <a:latin typeface="Times New Roman" pitchFamily="18" charset="0"/>
              <a:cs typeface="Times New Roman" pitchFamily="18" charset="0"/>
            </a:endParaRPr>
          </a:p>
          <a:p>
            <a:pPr algn="just">
              <a:lnSpc>
                <a:spcPct val="150000"/>
              </a:lnSpc>
              <a:buFont typeface="Wingdings" pitchFamily="2" charset="2"/>
              <a:buChar char="q"/>
            </a:pPr>
            <a:r>
              <a:rPr lang="en-US" sz="2600" dirty="0">
                <a:latin typeface="Times New Roman" pitchFamily="18" charset="0"/>
                <a:cs typeface="Times New Roman" pitchFamily="18" charset="0"/>
              </a:rPr>
              <a:t> DHEA plays a role in receptor and enzyme adaptations that are thought to </a:t>
            </a:r>
            <a:r>
              <a:rPr lang="en-US" sz="2600" dirty="0" smtClean="0">
                <a:latin typeface="Times New Roman" pitchFamily="18" charset="0"/>
                <a:cs typeface="Times New Roman" pitchFamily="18" charset="0"/>
              </a:rPr>
              <a:t>favor </a:t>
            </a:r>
            <a:r>
              <a:rPr lang="en-US" sz="2600" dirty="0">
                <a:latin typeface="Times New Roman" pitchFamily="18" charset="0"/>
                <a:cs typeface="Times New Roman" pitchFamily="18" charset="0"/>
              </a:rPr>
              <a:t>increased fat oxidation and decreased fat deposition.</a:t>
            </a:r>
          </a:p>
        </p:txBody>
      </p:sp>
      <p:sp>
        <p:nvSpPr>
          <p:cNvPr id="11" name="Rectangle 10"/>
          <p:cNvSpPr/>
          <p:nvPr/>
        </p:nvSpPr>
        <p:spPr>
          <a:xfrm>
            <a:off x="3835063" y="86917"/>
            <a:ext cx="4540154" cy="584775"/>
          </a:xfrm>
          <a:prstGeom prst="rect">
            <a:avLst/>
          </a:prstGeom>
        </p:spPr>
        <p:txBody>
          <a:bodyPr wrap="none">
            <a:spAutoFit/>
          </a:bodyPr>
          <a:lstStyle/>
          <a:p>
            <a:r>
              <a:rPr lang="en-US" sz="3200" b="1" dirty="0" err="1">
                <a:solidFill>
                  <a:srgbClr val="FF0000"/>
                </a:solidFill>
                <a:latin typeface="Times New Roman" pitchFamily="18" charset="0"/>
                <a:cs typeface="Times New Roman" pitchFamily="18" charset="0"/>
              </a:rPr>
              <a:t>Dehydroepiandrosterone</a:t>
            </a:r>
            <a:endParaRPr lang="en-US" sz="3200" b="1" dirty="0">
              <a:solidFill>
                <a:srgbClr val="FF0000"/>
              </a:solidFill>
              <a:latin typeface="Times New Roman" pitchFamily="18" charset="0"/>
              <a:cs typeface="Times New Roman" pitchFamily="18" charset="0"/>
            </a:endParaRPr>
          </a:p>
        </p:txBody>
      </p:sp>
      <p:pic>
        <p:nvPicPr>
          <p:cNvPr id="1042" name="Picture 18" descr="Dehydroepiandrosteron.svg"/>
          <p:cNvPicPr>
            <a:picLocks noChangeAspect="1" noChangeArrowheads="1"/>
          </p:cNvPicPr>
          <p:nvPr/>
        </p:nvPicPr>
        <p:blipFill>
          <a:blip r:embed="rId2"/>
          <a:srcRect/>
          <a:stretch>
            <a:fillRect/>
          </a:stretch>
        </p:blipFill>
        <p:spPr bwMode="auto">
          <a:xfrm>
            <a:off x="4278624" y="4343400"/>
            <a:ext cx="3448056" cy="2194219"/>
          </a:xfrm>
          <a:prstGeom prst="rect">
            <a:avLst/>
          </a:prstGeom>
          <a:noFill/>
        </p:spPr>
      </p:pic>
    </p:spTree>
    <p:extLst>
      <p:ext uri="{BB962C8B-B14F-4D97-AF65-F5344CB8AC3E}">
        <p14:creationId xmlns="" xmlns:p14="http://schemas.microsoft.com/office/powerpoint/2010/main" val="63011811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865180" y="837649"/>
            <a:ext cx="8273845" cy="4493538"/>
          </a:xfrm>
          <a:prstGeom prst="rect">
            <a:avLst/>
          </a:prstGeom>
        </p:spPr>
        <p:txBody>
          <a:bodyPr wrap="square">
            <a:spAutoFit/>
          </a:bodyPr>
          <a:lstStyle/>
          <a:p>
            <a:pPr algn="just">
              <a:buFont typeface="Wingdings" pitchFamily="2" charset="2"/>
              <a:buChar char="q"/>
            </a:pPr>
            <a:r>
              <a:rPr lang="en-US" sz="2600" dirty="0">
                <a:latin typeface="Times New Roman" pitchFamily="18" charset="0"/>
                <a:cs typeface="Times New Roman" pitchFamily="18" charset="0"/>
              </a:rPr>
              <a:t> Green tea contains </a:t>
            </a:r>
            <a:r>
              <a:rPr lang="en-US" sz="2600" dirty="0" err="1">
                <a:latin typeface="Times New Roman" pitchFamily="18" charset="0"/>
                <a:cs typeface="Times New Roman" pitchFamily="18" charset="0"/>
              </a:rPr>
              <a:t>catechin</a:t>
            </a:r>
            <a:r>
              <a:rPr lang="en-US" sz="2600" dirty="0">
                <a:latin typeface="Times New Roman" pitchFamily="18" charset="0"/>
                <a:cs typeface="Times New Roman" pitchFamily="18" charset="0"/>
              </a:rPr>
              <a:t> </a:t>
            </a:r>
            <a:r>
              <a:rPr lang="en-US" sz="2600" dirty="0" err="1">
                <a:latin typeface="Times New Roman" pitchFamily="18" charset="0"/>
                <a:cs typeface="Times New Roman" pitchFamily="18" charset="0"/>
              </a:rPr>
              <a:t>polyphenols</a:t>
            </a:r>
            <a:r>
              <a:rPr lang="en-US" sz="2600" dirty="0">
                <a:latin typeface="Times New Roman" pitchFamily="18" charset="0"/>
                <a:cs typeface="Times New Roman" pitchFamily="18" charset="0"/>
              </a:rPr>
              <a:t>, which have been shown to inhibit </a:t>
            </a:r>
            <a:r>
              <a:rPr lang="en-US" sz="2600" dirty="0" err="1">
                <a:latin typeface="Times New Roman" pitchFamily="18" charset="0"/>
                <a:cs typeface="Times New Roman" pitchFamily="18" charset="0"/>
              </a:rPr>
              <a:t>catechol</a:t>
            </a:r>
            <a:r>
              <a:rPr lang="en-US" sz="2600" dirty="0">
                <a:latin typeface="Times New Roman" pitchFamily="18" charset="0"/>
                <a:cs typeface="Times New Roman" pitchFamily="18" charset="0"/>
              </a:rPr>
              <a:t>-O-</a:t>
            </a:r>
            <a:r>
              <a:rPr lang="en-US" sz="2600" dirty="0" err="1">
                <a:latin typeface="Times New Roman" pitchFamily="18" charset="0"/>
                <a:cs typeface="Times New Roman" pitchFamily="18" charset="0"/>
              </a:rPr>
              <a:t>methyltransferase</a:t>
            </a:r>
            <a:r>
              <a:rPr lang="en-US" sz="2600" dirty="0">
                <a:latin typeface="Times New Roman" pitchFamily="18" charset="0"/>
                <a:cs typeface="Times New Roman" pitchFamily="18" charset="0"/>
              </a:rPr>
              <a:t> (COMT).</a:t>
            </a:r>
          </a:p>
          <a:p>
            <a:pPr algn="just">
              <a:buFont typeface="Wingdings" pitchFamily="2" charset="2"/>
              <a:buChar char="q"/>
            </a:pPr>
            <a:endParaRPr lang="en-US" sz="2600" dirty="0">
              <a:latin typeface="Times New Roman" pitchFamily="18" charset="0"/>
              <a:cs typeface="Times New Roman" pitchFamily="18" charset="0"/>
            </a:endParaRPr>
          </a:p>
          <a:p>
            <a:pPr algn="just">
              <a:buFont typeface="Wingdings" pitchFamily="2" charset="2"/>
              <a:buChar char="q"/>
            </a:pPr>
            <a:r>
              <a:rPr lang="en-US" sz="2600" dirty="0">
                <a:latin typeface="Times New Roman" pitchFamily="18" charset="0"/>
                <a:cs typeface="Times New Roman" pitchFamily="18" charset="0"/>
              </a:rPr>
              <a:t> COMT is responsible for the degradation of noradrenaline, </a:t>
            </a:r>
            <a:r>
              <a:rPr lang="en-US" sz="2600" dirty="0" smtClean="0">
                <a:latin typeface="Times New Roman" pitchFamily="18" charset="0"/>
                <a:cs typeface="Times New Roman" pitchFamily="18" charset="0"/>
              </a:rPr>
              <a:t>noradrenaline has </a:t>
            </a:r>
            <a:r>
              <a:rPr lang="en-US" sz="2600" dirty="0">
                <a:latin typeface="Times New Roman" pitchFamily="18" charset="0"/>
                <a:cs typeface="Times New Roman" pitchFamily="18" charset="0"/>
              </a:rPr>
              <a:t>an important role in the control of thermogenesis and fat metabolism. </a:t>
            </a:r>
          </a:p>
          <a:p>
            <a:pPr algn="just">
              <a:buFont typeface="Wingdings" pitchFamily="2" charset="2"/>
              <a:buChar char="q"/>
            </a:pPr>
            <a:endParaRPr lang="en-US" sz="2600" dirty="0">
              <a:latin typeface="Times New Roman" pitchFamily="18" charset="0"/>
              <a:cs typeface="Times New Roman" pitchFamily="18" charset="0"/>
            </a:endParaRPr>
          </a:p>
          <a:p>
            <a:pPr algn="just">
              <a:buFont typeface="Wingdings" pitchFamily="2" charset="2"/>
              <a:buChar char="q"/>
            </a:pPr>
            <a:r>
              <a:rPr lang="en-US" sz="2600" dirty="0">
                <a:latin typeface="Times New Roman" pitchFamily="18" charset="0"/>
                <a:cs typeface="Times New Roman" pitchFamily="18" charset="0"/>
              </a:rPr>
              <a:t> Tea </a:t>
            </a:r>
            <a:r>
              <a:rPr lang="en-US" sz="2600" dirty="0" err="1">
                <a:latin typeface="Times New Roman" pitchFamily="18" charset="0"/>
                <a:cs typeface="Times New Roman" pitchFamily="18" charset="0"/>
              </a:rPr>
              <a:t>catechins</a:t>
            </a:r>
            <a:r>
              <a:rPr lang="en-US" sz="2600" dirty="0">
                <a:latin typeface="Times New Roman" pitchFamily="18" charset="0"/>
                <a:cs typeface="Times New Roman" pitchFamily="18" charset="0"/>
              </a:rPr>
              <a:t> (</a:t>
            </a:r>
            <a:r>
              <a:rPr lang="en-US" sz="2600" dirty="0" err="1">
                <a:latin typeface="Times New Roman" pitchFamily="18" charset="0"/>
                <a:cs typeface="Times New Roman" pitchFamily="18" charset="0"/>
              </a:rPr>
              <a:t>epigallocatechin</a:t>
            </a:r>
            <a:r>
              <a:rPr lang="en-US" sz="2600" dirty="0">
                <a:latin typeface="Times New Roman" pitchFamily="18" charset="0"/>
                <a:cs typeface="Times New Roman" pitchFamily="18" charset="0"/>
              </a:rPr>
              <a:t> </a:t>
            </a:r>
            <a:r>
              <a:rPr lang="en-US" sz="2600" dirty="0" err="1">
                <a:latin typeface="Times New Roman" pitchFamily="18" charset="0"/>
                <a:cs typeface="Times New Roman" pitchFamily="18" charset="0"/>
              </a:rPr>
              <a:t>gallate</a:t>
            </a:r>
            <a:r>
              <a:rPr lang="en-US" sz="2600" dirty="0">
                <a:latin typeface="Times New Roman" pitchFamily="18" charset="0"/>
                <a:cs typeface="Times New Roman" pitchFamily="18" charset="0"/>
              </a:rPr>
              <a:t>, EGCG) is effective in reducing the body weight. </a:t>
            </a:r>
          </a:p>
          <a:p>
            <a:pPr algn="just">
              <a:buFont typeface="Wingdings" pitchFamily="2" charset="2"/>
              <a:buChar char="q"/>
            </a:pPr>
            <a:endParaRPr lang="en-US" sz="2600" dirty="0">
              <a:latin typeface="Times New Roman" pitchFamily="18" charset="0"/>
              <a:cs typeface="Times New Roman" pitchFamily="18" charset="0"/>
            </a:endParaRPr>
          </a:p>
          <a:p>
            <a:pPr algn="just">
              <a:buFont typeface="Wingdings" pitchFamily="2" charset="2"/>
              <a:buChar char="q"/>
            </a:pPr>
            <a:endParaRPr lang="en-US" sz="2600" dirty="0">
              <a:latin typeface="Times New Roman" pitchFamily="18" charset="0"/>
              <a:cs typeface="Times New Roman" pitchFamily="18" charset="0"/>
            </a:endParaRPr>
          </a:p>
        </p:txBody>
      </p:sp>
      <p:sp>
        <p:nvSpPr>
          <p:cNvPr id="3" name="Rectangle 2"/>
          <p:cNvSpPr/>
          <p:nvPr/>
        </p:nvSpPr>
        <p:spPr>
          <a:xfrm>
            <a:off x="5141137" y="68335"/>
            <a:ext cx="1898853" cy="584775"/>
          </a:xfrm>
          <a:prstGeom prst="rect">
            <a:avLst/>
          </a:prstGeom>
        </p:spPr>
        <p:txBody>
          <a:bodyPr wrap="none">
            <a:spAutoFit/>
          </a:bodyPr>
          <a:lstStyle/>
          <a:p>
            <a:r>
              <a:rPr lang="en-US" sz="3200" b="1" dirty="0">
                <a:solidFill>
                  <a:srgbClr val="FF0000"/>
                </a:solidFill>
                <a:latin typeface="Times New Roman" pitchFamily="18" charset="0"/>
                <a:cs typeface="Times New Roman" pitchFamily="18" charset="0"/>
              </a:rPr>
              <a:t>Green tea</a:t>
            </a:r>
          </a:p>
        </p:txBody>
      </p:sp>
    </p:spTree>
    <p:extLst>
      <p:ext uri="{BB962C8B-B14F-4D97-AF65-F5344CB8AC3E}">
        <p14:creationId xmlns="" xmlns:p14="http://schemas.microsoft.com/office/powerpoint/2010/main" val="362759963"/>
      </p:ext>
    </p:extLst>
  </p:cSld>
  <p:clrMapOvr>
    <a:masterClrMapping/>
  </p:clrMapOvr>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 xmlns:thm15="http://schemas.microsoft.com/office/thememl/2012/main" name="Wisp" id="{7CB32D59-10C0-40DD-B7BD-2E94284A981C}" vid="{24B1A44C-C006-48B2-A4D7-E5549B3D8CD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Wisp</Template>
  <TotalTime>187</TotalTime>
  <Words>3225</Words>
  <Application>Microsoft Office PowerPoint</Application>
  <PresentationFormat>Custom</PresentationFormat>
  <Paragraphs>291</Paragraphs>
  <Slides>43</Slides>
  <Notes>13</Notes>
  <HiddenSlides>0</HiddenSlides>
  <MMClips>0</MMClips>
  <ScaleCrop>false</ScaleCrop>
  <HeadingPairs>
    <vt:vector size="4" baseType="variant">
      <vt:variant>
        <vt:lpstr>Theme</vt:lpstr>
      </vt:variant>
      <vt:variant>
        <vt:i4>1</vt:i4>
      </vt:variant>
      <vt:variant>
        <vt:lpstr>Slide Titles</vt:lpstr>
      </vt:variant>
      <vt:variant>
        <vt:i4>43</vt:i4>
      </vt:variant>
    </vt:vector>
  </HeadingPairs>
  <TitlesOfParts>
    <vt:vector size="44" baseType="lpstr">
      <vt:lpstr>Wisp</vt:lpstr>
      <vt:lpstr>Food, nutrition, health and diseases</vt:lpstr>
      <vt:lpstr>Nutrition and health</vt:lpstr>
      <vt:lpstr>Good Food v.s. Bad Food</vt:lpstr>
      <vt:lpstr>Slide 4</vt:lpstr>
      <vt:lpstr>Nutrition for Chronic Disease: Prevention and Treatment</vt:lpstr>
      <vt:lpstr>Slide 6</vt:lpstr>
      <vt:lpstr>Slide 7</vt:lpstr>
      <vt:lpstr>Slide 8</vt:lpstr>
      <vt:lpstr>Slide 9</vt:lpstr>
      <vt:lpstr>Slide 10</vt:lpstr>
      <vt:lpstr>Slide 11</vt:lpstr>
      <vt:lpstr>Diabetes</vt:lpstr>
      <vt:lpstr>Types of Diabetes</vt:lpstr>
      <vt:lpstr>Nutrition for Diabetes</vt:lpstr>
      <vt:lpstr>Slide 15</vt:lpstr>
      <vt:lpstr>Slide 16</vt:lpstr>
      <vt:lpstr>Slide 17</vt:lpstr>
      <vt:lpstr>Slide 18</vt:lpstr>
      <vt:lpstr>Cardiovascular disease and nutrition</vt:lpstr>
      <vt:lpstr>Cardiovascular Disease</vt:lpstr>
      <vt:lpstr>Nutrition for Cardiovascular Disease</vt:lpstr>
      <vt:lpstr>Slide 22</vt:lpstr>
      <vt:lpstr>Slide 23</vt:lpstr>
      <vt:lpstr>Slide 24</vt:lpstr>
      <vt:lpstr>Polyunsaturated Fatty Acids (PUFA)</vt:lpstr>
      <vt:lpstr>Omega-3 PUFA: EPA, DHA</vt:lpstr>
      <vt:lpstr>Fiber</vt:lpstr>
      <vt:lpstr>Nuts</vt:lpstr>
      <vt:lpstr>Slide 29</vt:lpstr>
      <vt:lpstr>Slide 30</vt:lpstr>
      <vt:lpstr>Slide 31</vt:lpstr>
      <vt:lpstr>Slide 32</vt:lpstr>
      <vt:lpstr>Slide 33</vt:lpstr>
      <vt:lpstr>Slide 34</vt:lpstr>
      <vt:lpstr>Slide 35</vt:lpstr>
      <vt:lpstr>Slide 36</vt:lpstr>
      <vt:lpstr>Slide 37</vt:lpstr>
      <vt:lpstr>Slide 38</vt:lpstr>
      <vt:lpstr>Slide 39</vt:lpstr>
      <vt:lpstr>Slide 40</vt:lpstr>
      <vt:lpstr>Slide 41</vt:lpstr>
      <vt:lpstr>Slide 42</vt:lpstr>
      <vt:lpstr>Slide 43</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Food, nutrition, health and diseases</dc:title>
  <dc:creator>Windows User</dc:creator>
  <cp:lastModifiedBy>ARIYA</cp:lastModifiedBy>
  <cp:revision>33</cp:revision>
  <dcterms:created xsi:type="dcterms:W3CDTF">2019-09-29T13:38:16Z</dcterms:created>
  <dcterms:modified xsi:type="dcterms:W3CDTF">2020-07-23T01:41:21Z</dcterms:modified>
</cp:coreProperties>
</file>