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embeddedFontLst>
    <p:embeddedFont>
      <p:font typeface="Limelight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7" roundtripDataSignature="AMtx7mg0qK2Z79EngZBaTW/CWIxGmGCs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Limeligh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7ae793618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17ae7936186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838200" y="365125"/>
            <a:ext cx="10515600" cy="1973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Daffodil International University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Dept. of CSE </a:t>
            </a:r>
            <a:br>
              <a:rPr b="1" lang="en-US" sz="4000"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4000">
                <a:latin typeface="Calibri"/>
                <a:ea typeface="Calibri"/>
                <a:cs typeface="Calibri"/>
                <a:sym typeface="Calibri"/>
              </a:rPr>
              <a:t>Information Security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838200" y="3429000"/>
            <a:ext cx="10515600" cy="2747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rgbClr val="C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b="1" lang="en-US" sz="3600">
                <a:solidFill>
                  <a:srgbClr val="C00000"/>
                </a:solidFill>
              </a:rPr>
              <a:t>Lecture 8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3600"/>
              <a:buNone/>
            </a:pPr>
            <a:r>
              <a:rPr b="1" lang="en-US" sz="3600">
                <a:solidFill>
                  <a:srgbClr val="C00000"/>
                </a:solidFill>
              </a:rPr>
              <a:t>Personal Device Security-Antivirus</a:t>
            </a:r>
            <a:endParaRPr b="1" sz="360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/>
          <p:nvPr>
            <p:ph idx="1" type="body"/>
          </p:nvPr>
        </p:nvSpPr>
        <p:spPr>
          <a:xfrm>
            <a:off x="838200" y="944380"/>
            <a:ext cx="10515600" cy="52325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t/>
            </a:r>
            <a:endParaRPr sz="6600">
              <a:latin typeface="Limelight"/>
              <a:ea typeface="Limelight"/>
              <a:cs typeface="Limelight"/>
              <a:sym typeface="Limelight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</a:pPr>
            <a:r>
              <a:rPr lang="en-US" sz="6600">
                <a:latin typeface="Limelight"/>
                <a:ea typeface="Limelight"/>
                <a:cs typeface="Limelight"/>
                <a:sym typeface="Limelight"/>
              </a:rPr>
              <a:t>Thank You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755374" y="450574"/>
            <a:ext cx="10598426" cy="334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000"/>
              <a:buFont typeface="Calibri"/>
              <a:buNone/>
            </a:pPr>
            <a:r>
              <a:rPr b="1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Personal Device Security-Antivirus</a:t>
            </a:r>
            <a:endParaRPr b="1" sz="30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755374" y="784860"/>
            <a:ext cx="10834646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Device security refers to the 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protection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a devices'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hardware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the 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that it holds. It can be implemented using antivirus, passwords, encryption, and firewalls, and denying physical access to a computer's location.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antivirus program is a 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software utility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designed to protect computers or networks against computer viruses. There has been a continuous arms race between virus writers and writers of antivirus software since viruses first appeared. Example: CalmWin, McAfee, Kaspersky Anti-Virus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>
            <p:ph idx="1" type="body"/>
          </p:nvPr>
        </p:nvSpPr>
        <p:spPr>
          <a:xfrm>
            <a:off x="726799" y="3840232"/>
            <a:ext cx="10598426" cy="43084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None/>
            </a:pPr>
            <a:r>
              <a:rPr b="1" lang="en-US">
                <a:solidFill>
                  <a:srgbClr val="C00000"/>
                </a:solidFill>
              </a:rPr>
              <a:t>Features of Antivirus Software:</a:t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Background Scanning </a:t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Complete System Scan</a:t>
            </a:r>
            <a:endParaRPr/>
          </a:p>
          <a:p>
            <a:pPr indent="-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Virus Definition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>
            <p:ph type="title"/>
          </p:nvPr>
        </p:nvSpPr>
        <p:spPr>
          <a:xfrm>
            <a:off x="755374" y="450574"/>
            <a:ext cx="10598426" cy="334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000"/>
              <a:buFont typeface="Calibri"/>
              <a:buNone/>
            </a:pPr>
            <a:r>
              <a:rPr b="1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How does an Antivirus work?</a:t>
            </a:r>
            <a:endParaRPr b="1" sz="30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3"/>
          <p:cNvSpPr txBox="1"/>
          <p:nvPr/>
        </p:nvSpPr>
        <p:spPr>
          <a:xfrm>
            <a:off x="755374" y="784860"/>
            <a:ext cx="10834646" cy="1415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programs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 employ three types of detection devices: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755374" y="1495425"/>
            <a:ext cx="10598426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•"/>
            </a:pPr>
            <a:r>
              <a:rPr b="1" lang="en-US">
                <a:solidFill>
                  <a:srgbClr val="C00000"/>
                </a:solidFill>
              </a:rPr>
              <a:t>Virus Definitions 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600"/>
              <a:t>This is essentially the first method conventional antivirus software utilize to identify virus.</a:t>
            </a:r>
            <a:br>
              <a:rPr lang="en-US" sz="2600"/>
            </a:br>
            <a:r>
              <a:rPr lang="en-US" sz="2600"/>
              <a:t>The programs look for signatures to detect new malware.</a:t>
            </a:r>
            <a:r>
              <a:rPr lang="en-US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•"/>
            </a:pPr>
            <a:r>
              <a:rPr b="1" lang="en-US">
                <a:solidFill>
                  <a:srgbClr val="C00000"/>
                </a:solidFill>
              </a:rPr>
              <a:t>Heuristic-based detection :</a:t>
            </a:r>
            <a:r>
              <a:rPr lang="en-US"/>
              <a:t> 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600"/>
              <a:t>An antivirus packed with this type of detection can also detect viruses that have not yet been discovered and released.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•"/>
            </a:pPr>
            <a:r>
              <a:rPr b="1" lang="en-US">
                <a:solidFill>
                  <a:srgbClr val="C00000"/>
                </a:solidFill>
              </a:rPr>
              <a:t>Behavior-based detection 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600"/>
              <a:t>An antivirus observes the behavior of programs running on the computer. The antivirus triggers a warning if a program begins to perform strange actions.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ct val="100000"/>
              <a:buChar char="•"/>
            </a:pPr>
            <a:r>
              <a:rPr b="1" lang="en-US">
                <a:solidFill>
                  <a:srgbClr val="C00000"/>
                </a:solidFill>
              </a:rPr>
              <a:t>Data mining strategies 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600"/>
              <a:t>This is one of the most recent patterns in recognizing a malware. With an arrangement of the traits of a program, Data mining finds if the file or an application is a malware.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755374" y="450574"/>
            <a:ext cx="10598426" cy="3342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000"/>
              <a:buFont typeface="Calibri"/>
              <a:buNone/>
            </a:pPr>
            <a:r>
              <a:rPr b="1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How 3</a:t>
            </a:r>
            <a:r>
              <a:rPr b="1" baseline="30000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b="1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gen Antivirus works?</a:t>
            </a:r>
            <a:endParaRPr b="1" sz="30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755374" y="1085850"/>
            <a:ext cx="10598426" cy="51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3</a:t>
            </a:r>
            <a:r>
              <a:rPr baseline="30000" lang="en-US"/>
              <a:t>rd</a:t>
            </a:r>
            <a:r>
              <a:rPr lang="en-US"/>
              <a:t> gen Antivirus offers 360° security against online dangers by consolidating;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A capable antivirus,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An enterprise packet filtering firewall, 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An host intrusion prevention system called HIPS.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1209" y="1048851"/>
            <a:ext cx="10386391" cy="532337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5"/>
          <p:cNvSpPr txBox="1"/>
          <p:nvPr/>
        </p:nvSpPr>
        <p:spPr>
          <a:xfrm>
            <a:off x="885825" y="304800"/>
            <a:ext cx="7304885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How to Infect Systems Using a Fake Antivirus</a:t>
            </a:r>
            <a:endParaRPr b="1" sz="30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type="title"/>
          </p:nvPr>
        </p:nvSpPr>
        <p:spPr>
          <a:xfrm>
            <a:off x="838200" y="365125"/>
            <a:ext cx="10515600" cy="62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800"/>
              <a:buFont typeface="Calibri"/>
              <a:buNone/>
            </a:pP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Personal Device Security</a:t>
            </a:r>
            <a:r>
              <a:rPr b="1" lang="en-US" sz="2800">
                <a:solidFill>
                  <a:srgbClr val="C00000"/>
                </a:solidFill>
              </a:rPr>
              <a:t>-</a:t>
            </a:r>
            <a:r>
              <a:rPr b="1" lang="en-US" sz="2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Firewall</a:t>
            </a:r>
            <a:endParaRPr b="1" sz="2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6"/>
          <p:cNvSpPr txBox="1"/>
          <p:nvPr/>
        </p:nvSpPr>
        <p:spPr>
          <a:xfrm>
            <a:off x="904875" y="1066800"/>
            <a:ext cx="10306050" cy="18466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computing, a 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Firewall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network security system that 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monitors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controls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incoming and outgoing network traffic based on predetermined security rules.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firewall typically establishes a barrier between a trusted network and an untrusted network, such as the Internet.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Firewall_1." id="118" name="Google Shape;118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1975" y="2255202"/>
            <a:ext cx="5553075" cy="223107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wall_2." id="119" name="Google Shape;11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48350" y="4204970"/>
            <a:ext cx="5943600" cy="2224405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6"/>
          <p:cNvSpPr txBox="1"/>
          <p:nvPr/>
        </p:nvSpPr>
        <p:spPr>
          <a:xfrm>
            <a:off x="1000125" y="4429125"/>
            <a:ext cx="339952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Fig: Firewall allowing Good Traffic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6"/>
          <p:cNvSpPr txBox="1"/>
          <p:nvPr/>
        </p:nvSpPr>
        <p:spPr>
          <a:xfrm>
            <a:off x="6343650" y="6097369"/>
            <a:ext cx="323806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Fig: Firewall blocking Bad Traffic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/>
          <p:nvPr>
            <p:ph type="title"/>
          </p:nvPr>
        </p:nvSpPr>
        <p:spPr>
          <a:xfrm>
            <a:off x="838200" y="365125"/>
            <a:ext cx="10515600" cy="62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000"/>
              <a:buFont typeface="Calibri"/>
              <a:buNone/>
            </a:pPr>
            <a:r>
              <a:rPr b="1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How Does a Firewall Work</a:t>
            </a:r>
            <a:endParaRPr/>
          </a:p>
        </p:txBody>
      </p:sp>
      <p:sp>
        <p:nvSpPr>
          <p:cNvPr id="127" name="Google Shape;127;p7"/>
          <p:cNvSpPr txBox="1"/>
          <p:nvPr/>
        </p:nvSpPr>
        <p:spPr>
          <a:xfrm>
            <a:off x="904875" y="1066800"/>
            <a:ext cx="10572750" cy="38779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Think of the firewall like a 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gatekeeper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at your computer’s entry point which only allows trusted sources, or IP addresses, to enter your network.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Distinguishes</a:t>
            </a:r>
            <a:r>
              <a:rPr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between good and malicious traffic </a:t>
            </a:r>
            <a:endParaRPr/>
          </a:p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Allows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blocks specific data packets on pre-established security rules. </a:t>
            </a:r>
            <a:endParaRPr/>
          </a:p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Rules</a:t>
            </a:r>
            <a:r>
              <a:rPr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are based on several aspects indicated by the packet data, like their   source,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destination, content, and so on</a:t>
            </a:r>
            <a:endParaRPr/>
          </a:p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Blocks</a:t>
            </a:r>
            <a:r>
              <a:rPr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traffic coming from suspicious sources to prevent cyberattacks.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7ae7936186_1_0"/>
          <p:cNvSpPr txBox="1"/>
          <p:nvPr>
            <p:ph type="title"/>
          </p:nvPr>
        </p:nvSpPr>
        <p:spPr>
          <a:xfrm>
            <a:off x="838200" y="365125"/>
            <a:ext cx="10515600" cy="6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000"/>
              <a:buFont typeface="Calibri"/>
              <a:buNone/>
            </a:pPr>
            <a:r>
              <a:rPr b="1" lang="en-US" sz="3000">
                <a:solidFill>
                  <a:srgbClr val="C00000"/>
                </a:solidFill>
              </a:rPr>
              <a:t>Types of Firewall</a:t>
            </a:r>
            <a:endParaRPr/>
          </a:p>
        </p:txBody>
      </p:sp>
      <p:sp>
        <p:nvSpPr>
          <p:cNvPr id="133" name="Google Shape;133;g17ae7936186_1_0"/>
          <p:cNvSpPr txBox="1"/>
          <p:nvPr/>
        </p:nvSpPr>
        <p:spPr>
          <a:xfrm>
            <a:off x="904875" y="1066800"/>
            <a:ext cx="10572900" cy="393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Five types of firewall include the following: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packet filtering firewall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circuit-level gateway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application-level gateway (aka proxy firewall)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stateful inspection firewall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064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●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next-generation firewall (NGFW)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/>
        </p:nvSpPr>
        <p:spPr>
          <a:xfrm>
            <a:off x="725557" y="462833"/>
            <a:ext cx="8047383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Differences between Anti-virus and Firewall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No alt text provided for this image" id="139" name="Google Shape;13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90625" y="1238251"/>
            <a:ext cx="9705975" cy="5162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2022-08-10T14:29:45Z</dcterms:created>
  <dc:creator>KOTHA</dc:creator>
</cp:coreProperties>
</file>