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1" r:id="rId2"/>
    <p:sldId id="258" r:id="rId3"/>
    <p:sldId id="259" r:id="rId4"/>
    <p:sldId id="260" r:id="rId5"/>
    <p:sldId id="262" r:id="rId6"/>
    <p:sldId id="263" r:id="rId7"/>
    <p:sldId id="265" r:id="rId8"/>
    <p:sldId id="279" r:id="rId9"/>
    <p:sldId id="270" r:id="rId10"/>
    <p:sldId id="267" r:id="rId11"/>
    <p:sldId id="287" r:id="rId12"/>
    <p:sldId id="288" r:id="rId13"/>
    <p:sldId id="283" r:id="rId14"/>
    <p:sldId id="284" r:id="rId15"/>
    <p:sldId id="275" r:id="rId16"/>
    <p:sldId id="289" r:id="rId17"/>
    <p:sldId id="290"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D90078-8384-4ADF-9C4B-F8E670FBDDF9}" type="datetimeFigureOut">
              <a:rPr lang="en-US" smtClean="0"/>
              <a:t>5/11/2020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8F848E-B67B-462E-A380-2FDC052E7C11}" type="slidenum">
              <a:rPr lang="en-US" smtClean="0"/>
              <a:t>‹#›</a:t>
            </a:fld>
            <a:endParaRPr lang="en-US"/>
          </a:p>
        </p:txBody>
      </p:sp>
    </p:spTree>
    <p:extLst>
      <p:ext uri="{BB962C8B-B14F-4D97-AF65-F5344CB8AC3E}">
        <p14:creationId xmlns:p14="http://schemas.microsoft.com/office/powerpoint/2010/main" val="3126730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Fact%E2%80%93value_distinction"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Adam Smith</a:t>
            </a:r>
            <a:r>
              <a:rPr lang="en-US" baseline="0" dirty="0" smtClean="0"/>
              <a:t> – Scottish (1723-1790), 67 years life span, Books</a:t>
            </a:r>
            <a:r>
              <a:rPr lang="en-US" b="1" i="0" u="none" baseline="0" dirty="0" smtClean="0"/>
              <a:t>: </a:t>
            </a:r>
            <a:r>
              <a:rPr lang="en-US" b="0" i="0" u="none" baseline="0" dirty="0" smtClean="0"/>
              <a:t>The Wealth of Nations, Division of </a:t>
            </a:r>
            <a:r>
              <a:rPr lang="en-US" b="0" i="0" u="none" baseline="0" dirty="0" err="1" smtClean="0"/>
              <a:t>Labour</a:t>
            </a:r>
            <a:r>
              <a:rPr lang="en-US" b="0" i="0" u="none" baseline="0" dirty="0" smtClean="0"/>
              <a:t>, Alma Mater: University of Glasgow</a:t>
            </a:r>
            <a:endParaRPr lang="en-US" b="0" i="0" u="none" dirty="0" smtClean="0"/>
          </a:p>
          <a:p>
            <a:endParaRPr lang="en-US" dirty="0"/>
          </a:p>
        </p:txBody>
      </p:sp>
      <p:sp>
        <p:nvSpPr>
          <p:cNvPr id="4" name="Slide Number Placeholder 3"/>
          <p:cNvSpPr>
            <a:spLocks noGrp="1"/>
          </p:cNvSpPr>
          <p:nvPr>
            <p:ph type="sldNum" sz="quarter" idx="10"/>
          </p:nvPr>
        </p:nvSpPr>
        <p:spPr/>
        <p:txBody>
          <a:bodyPr/>
          <a:lstStyle/>
          <a:p>
            <a:fld id="{A28F848E-B67B-462E-A380-2FDC052E7C11}" type="slidenum">
              <a:rPr lang="en-US" smtClean="0"/>
              <a:t>2</a:t>
            </a:fld>
            <a:endParaRPr lang="en-US"/>
          </a:p>
        </p:txBody>
      </p:sp>
    </p:spTree>
    <p:extLst>
      <p:ext uri="{BB962C8B-B14F-4D97-AF65-F5344CB8AC3E}">
        <p14:creationId xmlns:p14="http://schemas.microsoft.com/office/powerpoint/2010/main" val="4174828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English (1842-1924), Books:  Principles of Economics (1890), 81 years,  The  Economics of  the Industry, Alma Mater:</a:t>
            </a:r>
            <a:r>
              <a:rPr lang="en-US" baseline="0" dirty="0" smtClean="0"/>
              <a:t> </a:t>
            </a:r>
            <a:r>
              <a:rPr lang="en-US" dirty="0" smtClean="0"/>
              <a:t>St.</a:t>
            </a:r>
            <a:r>
              <a:rPr lang="en-US" baseline="0" dirty="0" smtClean="0"/>
              <a:t> </a:t>
            </a:r>
            <a:r>
              <a:rPr lang="en-US" baseline="0" dirty="0" err="1" smtClean="0"/>
              <a:t>Jhon’s</a:t>
            </a:r>
            <a:r>
              <a:rPr lang="en-US" baseline="0" dirty="0" smtClean="0"/>
              <a:t> College, </a:t>
            </a:r>
            <a:r>
              <a:rPr lang="en-US" baseline="0" dirty="0" err="1" smtClean="0"/>
              <a:t>Cambrige</a:t>
            </a:r>
            <a:endParaRPr lang="en-US" dirty="0" smtClean="0"/>
          </a:p>
          <a:p>
            <a:endParaRPr lang="en-US" dirty="0"/>
          </a:p>
        </p:txBody>
      </p:sp>
      <p:sp>
        <p:nvSpPr>
          <p:cNvPr id="4" name="Slide Number Placeholder 3"/>
          <p:cNvSpPr>
            <a:spLocks noGrp="1"/>
          </p:cNvSpPr>
          <p:nvPr>
            <p:ph type="sldNum" sz="quarter" idx="10"/>
          </p:nvPr>
        </p:nvSpPr>
        <p:spPr/>
        <p:txBody>
          <a:bodyPr/>
          <a:lstStyle/>
          <a:p>
            <a:fld id="{A28F848E-B67B-462E-A380-2FDC052E7C11}" type="slidenum">
              <a:rPr lang="en-US" smtClean="0"/>
              <a:t>3</a:t>
            </a:fld>
            <a:endParaRPr lang="en-US"/>
          </a:p>
        </p:txBody>
      </p:sp>
    </p:spTree>
    <p:extLst>
      <p:ext uri="{BB962C8B-B14F-4D97-AF65-F5344CB8AC3E}">
        <p14:creationId xmlns:p14="http://schemas.microsoft.com/office/powerpoint/2010/main" val="1142331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tooltip="Fact–value distinction"/>
              </a:rPr>
              <a:t>"Reason is, and ought only to be the slave of the passions"</a:t>
            </a:r>
            <a:endParaRPr lang="en-US" dirty="0"/>
          </a:p>
        </p:txBody>
      </p:sp>
      <p:sp>
        <p:nvSpPr>
          <p:cNvPr id="4" name="Slide Number Placeholder 3"/>
          <p:cNvSpPr>
            <a:spLocks noGrp="1"/>
          </p:cNvSpPr>
          <p:nvPr>
            <p:ph type="sldNum" sz="quarter" idx="10"/>
          </p:nvPr>
        </p:nvSpPr>
        <p:spPr/>
        <p:txBody>
          <a:bodyPr/>
          <a:lstStyle/>
          <a:p>
            <a:fld id="{A28F848E-B67B-462E-A380-2FDC052E7C11}" type="slidenum">
              <a:rPr lang="en-US" smtClean="0"/>
              <a:t>9</a:t>
            </a:fld>
            <a:endParaRPr lang="en-US"/>
          </a:p>
        </p:txBody>
      </p:sp>
    </p:spTree>
    <p:extLst>
      <p:ext uri="{BB962C8B-B14F-4D97-AF65-F5344CB8AC3E}">
        <p14:creationId xmlns:p14="http://schemas.microsoft.com/office/powerpoint/2010/main" val="911780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90962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25896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9142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2814952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479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922728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972669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81394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1457671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40C6D-5420-4726-8FDA-AC9F9C2522C8}"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23915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840C6D-5420-4726-8FDA-AC9F9C2522C8}"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427326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840C6D-5420-4726-8FDA-AC9F9C2522C8}" type="datetimeFigureOut">
              <a:rPr lang="en-US" smtClean="0"/>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1361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840C6D-5420-4726-8FDA-AC9F9C2522C8}" type="datetimeFigureOut">
              <a:rPr lang="en-US" smtClean="0"/>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101254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40C6D-5420-4726-8FDA-AC9F9C2522C8}" type="datetimeFigureOut">
              <a:rPr lang="en-US" smtClean="0"/>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81213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40C6D-5420-4726-8FDA-AC9F9C2522C8}"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4199012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40C6D-5420-4726-8FDA-AC9F9C2522C8}"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05E41-397A-4E8D-82E9-8EAB9FDE2B1A}" type="slidenum">
              <a:rPr lang="en-US" smtClean="0"/>
              <a:t>‹#›</a:t>
            </a:fld>
            <a:endParaRPr lang="en-US"/>
          </a:p>
        </p:txBody>
      </p:sp>
    </p:spTree>
    <p:extLst>
      <p:ext uri="{BB962C8B-B14F-4D97-AF65-F5344CB8AC3E}">
        <p14:creationId xmlns:p14="http://schemas.microsoft.com/office/powerpoint/2010/main" val="368626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840C6D-5420-4726-8FDA-AC9F9C2522C8}" type="datetimeFigureOut">
              <a:rPr lang="en-US" smtClean="0"/>
              <a:t>5/11/2020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D05E41-397A-4E8D-82E9-8EAB9FDE2B1A}" type="slidenum">
              <a:rPr lang="en-US" smtClean="0"/>
              <a:t>‹#›</a:t>
            </a:fld>
            <a:endParaRPr lang="en-US"/>
          </a:p>
        </p:txBody>
      </p:sp>
    </p:spTree>
    <p:extLst>
      <p:ext uri="{BB962C8B-B14F-4D97-AF65-F5344CB8AC3E}">
        <p14:creationId xmlns:p14="http://schemas.microsoft.com/office/powerpoint/2010/main" val="381404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Marxism%E2%80%93Leninism" TargetMode="External"/><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hyperlink" Target="https://en.wikipedia.org/wiki/List_of_socialist_states" TargetMode="External"/><Relationship Id="rId4" Type="http://schemas.openxmlformats.org/officeDocument/2006/relationships/hyperlink" Target="https://en.wikipedia.org/wiki/Maois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Origin of the word ‘Economics’</a:t>
            </a:r>
            <a:endParaRPr lang="en-US" dirty="0"/>
          </a:p>
        </p:txBody>
      </p:sp>
      <p:sp>
        <p:nvSpPr>
          <p:cNvPr id="3" name="Content Placeholder 2"/>
          <p:cNvSpPr>
            <a:spLocks noGrp="1"/>
          </p:cNvSpPr>
          <p:nvPr>
            <p:ph idx="1"/>
          </p:nvPr>
        </p:nvSpPr>
        <p:spPr>
          <a:xfrm>
            <a:off x="677334" y="1364105"/>
            <a:ext cx="8596668" cy="4677257"/>
          </a:xfrm>
        </p:spPr>
        <p:txBody>
          <a:bodyPr>
            <a:normAutofit/>
          </a:bodyPr>
          <a:lstStyle/>
          <a:p>
            <a:r>
              <a:rPr lang="en-US" sz="2400" dirty="0"/>
              <a:t>The word "economics" is derived from a Greek word "</a:t>
            </a:r>
            <a:r>
              <a:rPr lang="en-US" sz="2400" dirty="0" err="1"/>
              <a:t>okionomia</a:t>
            </a:r>
            <a:r>
              <a:rPr lang="en-US" sz="2400" dirty="0"/>
              <a:t>", which means "household management" or "management of house affairs" -i.e., how people earn income and resources and how they spend them on their necessities, comforts and luxuries. </a:t>
            </a:r>
            <a:endParaRPr lang="en-US" sz="2400" dirty="0" smtClean="0"/>
          </a:p>
          <a:p>
            <a:r>
              <a:rPr lang="en-US" sz="2400" dirty="0" smtClean="0"/>
              <a:t>With </a:t>
            </a:r>
            <a:r>
              <a:rPr lang="en-US" sz="2400" dirty="0"/>
              <a:t>the passage of time, the word "</a:t>
            </a:r>
            <a:r>
              <a:rPr lang="en-US" sz="2400" dirty="0" err="1"/>
              <a:t>okionomia</a:t>
            </a:r>
            <a:r>
              <a:rPr lang="en-US" sz="2400" dirty="0"/>
              <a:t>" was used for an economy as whole in the sense that how a nation takes steps to fulfill its desires and preferences with the help of scarce means. That's why economics was called political economy in its early ages.</a:t>
            </a:r>
          </a:p>
        </p:txBody>
      </p:sp>
    </p:spTree>
    <p:extLst>
      <p:ext uri="{BB962C8B-B14F-4D97-AF65-F5344CB8AC3E}">
        <p14:creationId xmlns:p14="http://schemas.microsoft.com/office/powerpoint/2010/main" val="3428608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Famous Economists and Their Contributions</a:t>
            </a:r>
            <a:br>
              <a:rPr lang="en-US" b="1" dirty="0"/>
            </a:br>
            <a:r>
              <a:rPr lang="en-US" b="1" dirty="0"/>
              <a:t>David Ricardo (1772 - 1823)</a:t>
            </a:r>
            <a:endParaRPr lang="en-US" dirty="0"/>
          </a:p>
        </p:txBody>
      </p:sp>
      <p:sp>
        <p:nvSpPr>
          <p:cNvPr id="3" name="Content Placeholder 2"/>
          <p:cNvSpPr>
            <a:spLocks noGrp="1"/>
          </p:cNvSpPr>
          <p:nvPr>
            <p:ph idx="1"/>
          </p:nvPr>
        </p:nvSpPr>
        <p:spPr/>
        <p:txBody>
          <a:bodyPr>
            <a:normAutofit fontScale="85000" lnSpcReduction="20000"/>
          </a:bodyPr>
          <a:lstStyle/>
          <a:p>
            <a:r>
              <a:rPr lang="en-US" sz="2600" b="1" dirty="0" smtClean="0"/>
              <a:t>Nationality: </a:t>
            </a:r>
            <a:r>
              <a:rPr lang="en-US" sz="2400" dirty="0" smtClean="0"/>
              <a:t>British </a:t>
            </a:r>
            <a:r>
              <a:rPr lang="en-US" sz="2400" dirty="0"/>
              <a:t>political </a:t>
            </a:r>
            <a:r>
              <a:rPr lang="en-US" sz="2400" dirty="0" smtClean="0"/>
              <a:t>economist. </a:t>
            </a:r>
          </a:p>
          <a:p>
            <a:r>
              <a:rPr lang="en-US" sz="2600" b="1" dirty="0" smtClean="0"/>
              <a:t>Contribution: </a:t>
            </a:r>
            <a:r>
              <a:rPr lang="en-US" sz="2400" dirty="0"/>
              <a:t>T</a:t>
            </a:r>
            <a:r>
              <a:rPr lang="en-US" sz="2400" dirty="0" smtClean="0"/>
              <a:t>ogether </a:t>
            </a:r>
            <a:r>
              <a:rPr lang="en-US" sz="2400" dirty="0"/>
              <a:t>with James Mill, founded classical economics. </a:t>
            </a:r>
            <a:r>
              <a:rPr lang="en-US" sz="2400" dirty="0" smtClean="0"/>
              <a:t> </a:t>
            </a:r>
          </a:p>
          <a:p>
            <a:pPr lvl="1"/>
            <a:r>
              <a:rPr lang="en-US" sz="2200" dirty="0" smtClean="0"/>
              <a:t>In </a:t>
            </a:r>
            <a:r>
              <a:rPr lang="en-US" sz="2200" dirty="0"/>
              <a:t>his </a:t>
            </a:r>
            <a:r>
              <a:rPr lang="en-US" sz="2200" i="1" dirty="0"/>
              <a:t>Theory of Profit</a:t>
            </a:r>
            <a:r>
              <a:rPr lang="en-US" sz="2200" dirty="0"/>
              <a:t>, Ricardo stated that </a:t>
            </a:r>
            <a:r>
              <a:rPr lang="en-US" sz="2200" b="1" dirty="0" smtClean="0"/>
              <a:t>as real wages </a:t>
            </a:r>
            <a:r>
              <a:rPr lang="en-US" sz="2200" b="1" dirty="0"/>
              <a:t>increase, real profits decrease </a:t>
            </a:r>
            <a:r>
              <a:rPr lang="en-US" sz="2200" dirty="0"/>
              <a:t>because the revenue from the sale of manufactured goods is split between profits and wages</a:t>
            </a:r>
            <a:r>
              <a:rPr lang="en-US" sz="2200" dirty="0" smtClean="0"/>
              <a:t>. </a:t>
            </a:r>
            <a:r>
              <a:rPr lang="en-US" sz="2200" dirty="0"/>
              <a:t>He said in his </a:t>
            </a:r>
            <a:r>
              <a:rPr lang="en-US" sz="2200" i="1" dirty="0"/>
              <a:t>Essay on Profits</a:t>
            </a:r>
            <a:r>
              <a:rPr lang="en-US" sz="2200" dirty="0"/>
              <a:t>, "Profits depend on high or low wages, wages on the price of necessaries, and the price of necessaries chiefly on the price of food." </a:t>
            </a:r>
            <a:r>
              <a:rPr lang="en-US" sz="2400" dirty="0"/>
              <a:t>He adamantly supported the implementation </a:t>
            </a:r>
            <a:r>
              <a:rPr lang="en-US" sz="2400" dirty="0" smtClean="0"/>
              <a:t>of free trade and voted </a:t>
            </a:r>
            <a:r>
              <a:rPr lang="en-US" sz="2400" dirty="0"/>
              <a:t>against renewal of the sugar </a:t>
            </a:r>
            <a:r>
              <a:rPr lang="en-US" sz="2400" dirty="0" smtClean="0"/>
              <a:t>duties in Parliament.</a:t>
            </a:r>
            <a:endParaRPr lang="en-US" sz="2200" dirty="0" smtClean="0"/>
          </a:p>
          <a:p>
            <a:r>
              <a:rPr lang="en-US" sz="2600" b="1" dirty="0" smtClean="0"/>
              <a:t>Books: </a:t>
            </a:r>
            <a:r>
              <a:rPr lang="en-US" sz="2400" dirty="0" smtClean="0"/>
              <a:t>Principles of Political Economy and Taxation (1817). </a:t>
            </a:r>
          </a:p>
          <a:p>
            <a:r>
              <a:rPr lang="en-US" sz="2600" b="1" dirty="0" smtClean="0"/>
              <a:t>Education: </a:t>
            </a:r>
            <a:r>
              <a:rPr lang="en-US" sz="2400" dirty="0" smtClean="0"/>
              <a:t>Homeschool </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8518" y="449132"/>
            <a:ext cx="1870101" cy="2962536"/>
          </a:xfrm>
          <a:prstGeom prst="rect">
            <a:avLst/>
          </a:prstGeom>
        </p:spPr>
      </p:pic>
    </p:spTree>
    <p:extLst>
      <p:ext uri="{BB962C8B-B14F-4D97-AF65-F5344CB8AC3E}">
        <p14:creationId xmlns:p14="http://schemas.microsoft.com/office/powerpoint/2010/main" val="402170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890529" cy="1259174"/>
          </a:xfrm>
        </p:spPr>
        <p:txBody>
          <a:bodyPr>
            <a:normAutofit fontScale="90000"/>
          </a:bodyPr>
          <a:lstStyle/>
          <a:p>
            <a:pPr algn="ctr"/>
            <a:r>
              <a:rPr lang="en-US" b="1" dirty="0"/>
              <a:t>Famous Economists and Their Contributions</a:t>
            </a:r>
            <a:br>
              <a:rPr lang="en-US" b="1" dirty="0"/>
            </a:br>
            <a:r>
              <a:rPr lang="en-US" b="1" dirty="0"/>
              <a:t>Karl Marx (1818 - 1883)</a:t>
            </a:r>
            <a:endParaRPr lang="en-US" dirty="0"/>
          </a:p>
        </p:txBody>
      </p:sp>
      <p:sp>
        <p:nvSpPr>
          <p:cNvPr id="3" name="Content Placeholder 2"/>
          <p:cNvSpPr>
            <a:spLocks noGrp="1"/>
          </p:cNvSpPr>
          <p:nvPr>
            <p:ph idx="1"/>
          </p:nvPr>
        </p:nvSpPr>
        <p:spPr>
          <a:xfrm>
            <a:off x="677333" y="1259174"/>
            <a:ext cx="9423929" cy="7727663"/>
          </a:xfrm>
        </p:spPr>
        <p:txBody>
          <a:bodyPr>
            <a:noAutofit/>
          </a:bodyPr>
          <a:lstStyle/>
          <a:p>
            <a:r>
              <a:rPr lang="en-US" sz="2400" dirty="0" smtClean="0"/>
              <a:t>Nationality</a:t>
            </a:r>
            <a:r>
              <a:rPr lang="en-US" sz="2400" dirty="0"/>
              <a:t>: </a:t>
            </a:r>
            <a:r>
              <a:rPr lang="en-US" sz="2400" i="1" dirty="0"/>
              <a:t>German</a:t>
            </a:r>
            <a:r>
              <a:rPr lang="en-US" sz="2400" dirty="0"/>
              <a:t> </a:t>
            </a:r>
            <a:r>
              <a:rPr lang="en-US" sz="2400" i="1" dirty="0"/>
              <a:t>philosopher, economist, journalist and </a:t>
            </a:r>
            <a:r>
              <a:rPr lang="en-US" sz="2400" i="1" dirty="0" smtClean="0"/>
              <a:t>revolutionary. </a:t>
            </a:r>
          </a:p>
          <a:p>
            <a:r>
              <a:rPr lang="en-US" sz="2400" dirty="0" smtClean="0"/>
              <a:t>Contribution: </a:t>
            </a:r>
            <a:r>
              <a:rPr lang="en-US" sz="2400" dirty="0"/>
              <a:t>one of the most influential figures in </a:t>
            </a:r>
            <a:r>
              <a:rPr lang="en-US" sz="2400" dirty="0" smtClean="0"/>
              <a:t>history, </a:t>
            </a:r>
            <a:r>
              <a:rPr lang="en-US" sz="2400" b="1" dirty="0" smtClean="0"/>
              <a:t>He </a:t>
            </a:r>
            <a:r>
              <a:rPr lang="en-US" sz="2400" b="1" dirty="0"/>
              <a:t>was of the belief that humans were not motivated by grand ideas</a:t>
            </a:r>
            <a:r>
              <a:rPr lang="en-US" sz="2400" dirty="0"/>
              <a:t>, but by material concerns related to survival. Marx looked at </a:t>
            </a:r>
            <a:r>
              <a:rPr lang="en-US" sz="2400" b="1" dirty="0"/>
              <a:t>capitalism negatively</a:t>
            </a:r>
            <a:r>
              <a:rPr lang="en-US" sz="2400" dirty="0"/>
              <a:t> and in his book </a:t>
            </a:r>
            <a:r>
              <a:rPr lang="en-US" sz="2400" dirty="0" smtClean="0"/>
              <a:t>‘Das </a:t>
            </a:r>
            <a:r>
              <a:rPr lang="en-US" sz="2400" dirty="0" err="1" smtClean="0"/>
              <a:t>Kapital</a:t>
            </a:r>
            <a:r>
              <a:rPr lang="en-US" sz="2400" dirty="0" smtClean="0"/>
              <a:t>’ </a:t>
            </a:r>
            <a:r>
              <a:rPr lang="en-US" sz="2400" dirty="0"/>
              <a:t>argued that the </a:t>
            </a:r>
            <a:r>
              <a:rPr lang="en-US" sz="2400" b="1" dirty="0"/>
              <a:t>capitalist's profits come from exploiting labor</a:t>
            </a:r>
            <a:r>
              <a:rPr lang="en-US" sz="2400" dirty="0"/>
              <a:t>. He predicted the end of capitalism and emergence of communism, where people would own the means of production, and thus, there would be no need to exploit labor for profit</a:t>
            </a:r>
            <a:r>
              <a:rPr lang="en-US" sz="2400" dirty="0" smtClean="0"/>
              <a:t>.</a:t>
            </a:r>
          </a:p>
          <a:p>
            <a:r>
              <a:rPr lang="en-US" sz="2400" dirty="0"/>
              <a:t> </a:t>
            </a:r>
            <a:r>
              <a:rPr lang="en-US" sz="2400" dirty="0" smtClean="0"/>
              <a:t>Books: Das </a:t>
            </a:r>
            <a:r>
              <a:rPr lang="en-US" sz="2400" dirty="0" err="1" smtClean="0"/>
              <a:t>Kapital</a:t>
            </a:r>
            <a:r>
              <a:rPr lang="en-US" sz="2400" dirty="0" smtClean="0"/>
              <a:t> (1867), Critique of Political Economy (1859) </a:t>
            </a:r>
          </a:p>
          <a:p>
            <a:r>
              <a:rPr lang="en-US" sz="2400" dirty="0"/>
              <a:t> </a:t>
            </a:r>
            <a:r>
              <a:rPr lang="en-US" sz="2400" dirty="0" smtClean="0"/>
              <a:t>Education: University of Bonn, University of Berlin, Germany</a:t>
            </a:r>
            <a:endParaRPr lang="en-U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4151" y="3569550"/>
            <a:ext cx="1947862" cy="32884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7863" y="-2325"/>
            <a:ext cx="2857500" cy="2857500"/>
          </a:xfrm>
          <a:prstGeom prst="rect">
            <a:avLst/>
          </a:prstGeom>
        </p:spPr>
      </p:pic>
    </p:spTree>
    <p:extLst>
      <p:ext uri="{BB962C8B-B14F-4D97-AF65-F5344CB8AC3E}">
        <p14:creationId xmlns:p14="http://schemas.microsoft.com/office/powerpoint/2010/main" val="2946435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0026"/>
            <a:ext cx="8596668" cy="871538"/>
          </a:xfrm>
        </p:spPr>
        <p:txBody>
          <a:bodyPr/>
          <a:lstStyle/>
          <a:p>
            <a:pPr algn="ctr"/>
            <a:r>
              <a:rPr lang="en-US" dirty="0" smtClean="0"/>
              <a:t>Socialist world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6930" y="2758895"/>
            <a:ext cx="5263653" cy="2684463"/>
          </a:xfrm>
        </p:spPr>
      </p:pic>
      <p:sp>
        <p:nvSpPr>
          <p:cNvPr id="5" name="Rectangle 4"/>
          <p:cNvSpPr/>
          <p:nvPr/>
        </p:nvSpPr>
        <p:spPr>
          <a:xfrm>
            <a:off x="846930" y="1315065"/>
            <a:ext cx="6096000" cy="1200329"/>
          </a:xfrm>
          <a:prstGeom prst="rect">
            <a:avLst/>
          </a:prstGeom>
        </p:spPr>
        <p:txBody>
          <a:bodyPr>
            <a:spAutoFit/>
          </a:bodyPr>
          <a:lstStyle/>
          <a:p>
            <a:r>
              <a:rPr lang="en-US" dirty="0"/>
              <a:t>Map of countries that declared themselves to be socialist states under the </a:t>
            </a:r>
            <a:r>
              <a:rPr lang="en-US" dirty="0">
                <a:hlinkClick r:id="rId3" tooltip="Marxism–Leninism"/>
              </a:rPr>
              <a:t>Marxist–Leninist</a:t>
            </a:r>
            <a:r>
              <a:rPr lang="en-US" dirty="0"/>
              <a:t> or </a:t>
            </a:r>
            <a:r>
              <a:rPr lang="en-US" dirty="0">
                <a:hlinkClick r:id="rId4" tooltip="Maoism"/>
              </a:rPr>
              <a:t>Maoist</a:t>
            </a:r>
            <a:r>
              <a:rPr lang="en-US" dirty="0"/>
              <a:t> definition between 1979 and 1983, which marked the greatest territorial extent of </a:t>
            </a:r>
            <a:r>
              <a:rPr lang="en-US" dirty="0">
                <a:hlinkClick r:id="rId5" tooltip="List of socialist states"/>
              </a:rPr>
              <a:t>socialist states</a:t>
            </a:r>
            <a:endParaRPr lang="en-US" dirty="0"/>
          </a:p>
        </p:txBody>
      </p:sp>
    </p:spTree>
    <p:extLst>
      <p:ext uri="{BB962C8B-B14F-4D97-AF65-F5344CB8AC3E}">
        <p14:creationId xmlns:p14="http://schemas.microsoft.com/office/powerpoint/2010/main" val="484854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Famous Economists and Their Contributions</a:t>
            </a:r>
            <a:br>
              <a:rPr lang="en-US" b="1" dirty="0"/>
            </a:br>
            <a:r>
              <a:rPr lang="en-US" dirty="0"/>
              <a:t>John Maynard </a:t>
            </a:r>
            <a:r>
              <a:rPr lang="en-US" dirty="0" smtClean="0"/>
              <a:t>Keynes </a:t>
            </a:r>
            <a:r>
              <a:rPr lang="en-US" b="1" dirty="0" smtClean="0"/>
              <a:t>(1883 </a:t>
            </a:r>
            <a:r>
              <a:rPr lang="en-US" b="1" dirty="0"/>
              <a:t>- </a:t>
            </a:r>
            <a:r>
              <a:rPr lang="en-US" b="1" dirty="0" smtClean="0"/>
              <a:t>1946)</a:t>
            </a:r>
            <a:endParaRPr lang="en-US" dirty="0"/>
          </a:p>
        </p:txBody>
      </p:sp>
      <p:sp>
        <p:nvSpPr>
          <p:cNvPr id="3" name="Content Placeholder 2"/>
          <p:cNvSpPr>
            <a:spLocks noGrp="1"/>
          </p:cNvSpPr>
          <p:nvPr>
            <p:ph idx="1"/>
          </p:nvPr>
        </p:nvSpPr>
        <p:spPr>
          <a:xfrm>
            <a:off x="677334" y="1815816"/>
            <a:ext cx="8596668" cy="5170772"/>
          </a:xfrm>
        </p:spPr>
        <p:txBody>
          <a:bodyPr>
            <a:noAutofit/>
          </a:bodyPr>
          <a:lstStyle/>
          <a:p>
            <a:r>
              <a:rPr lang="en-US" sz="2400" dirty="0" smtClean="0"/>
              <a:t>Nationality: British </a:t>
            </a:r>
          </a:p>
          <a:p>
            <a:r>
              <a:rPr lang="en-US" sz="2400" dirty="0" smtClean="0"/>
              <a:t>Contribution</a:t>
            </a:r>
            <a:r>
              <a:rPr lang="en-US" sz="2400" dirty="0"/>
              <a:t>: His groundbreaking work in the 1930s led to the development of a whole new economic discipline dedicated to macroeconomics. His economic theories, which became known as ‘Keynesianism’ advocated government intervention to end the Great </a:t>
            </a:r>
            <a:r>
              <a:rPr lang="en-US" sz="2400" dirty="0" smtClean="0"/>
              <a:t>Depression of 1930s.</a:t>
            </a:r>
          </a:p>
          <a:p>
            <a:r>
              <a:rPr lang="en-US" sz="2400" dirty="0" smtClean="0"/>
              <a:t>Books: ‘The General Theory of Employment, Interest and Money’ (1936), The Economic Consequences of Peace (1919). Indian Finance and Currency (1913) </a:t>
            </a:r>
          </a:p>
          <a:p>
            <a:r>
              <a:rPr lang="en-US" sz="2400" dirty="0" smtClean="0"/>
              <a:t>Education: Eton College, Kings College (Math) University of Cambridge, UK</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851" y="4079081"/>
            <a:ext cx="1700212" cy="255031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1" y="1089514"/>
            <a:ext cx="1700212" cy="2615711"/>
          </a:xfrm>
          <a:prstGeom prst="rect">
            <a:avLst/>
          </a:prstGeom>
        </p:spPr>
      </p:pic>
    </p:spTree>
    <p:extLst>
      <p:ext uri="{BB962C8B-B14F-4D97-AF65-F5344CB8AC3E}">
        <p14:creationId xmlns:p14="http://schemas.microsoft.com/office/powerpoint/2010/main" val="1991045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Famous Economists and Their Contributions</a:t>
            </a:r>
            <a:br>
              <a:rPr lang="en-US" b="1" dirty="0"/>
            </a:br>
            <a:r>
              <a:rPr lang="en-US" b="1" dirty="0" smtClean="0"/>
              <a:t>P. A. Samuelson(1915 </a:t>
            </a:r>
            <a:r>
              <a:rPr lang="en-US" b="1" dirty="0"/>
              <a:t>- </a:t>
            </a:r>
            <a:r>
              <a:rPr lang="en-US" b="1" dirty="0" smtClean="0"/>
              <a:t>2009)</a:t>
            </a:r>
            <a:endParaRPr lang="en-US" dirty="0"/>
          </a:p>
        </p:txBody>
      </p:sp>
      <p:sp>
        <p:nvSpPr>
          <p:cNvPr id="3" name="Content Placeholder 2"/>
          <p:cNvSpPr>
            <a:spLocks noGrp="1"/>
          </p:cNvSpPr>
          <p:nvPr>
            <p:ph idx="1"/>
          </p:nvPr>
        </p:nvSpPr>
        <p:spPr>
          <a:xfrm>
            <a:off x="677334" y="2160589"/>
            <a:ext cx="8928628" cy="4345142"/>
          </a:xfrm>
        </p:spPr>
        <p:txBody>
          <a:bodyPr>
            <a:normAutofit lnSpcReduction="10000"/>
          </a:bodyPr>
          <a:lstStyle/>
          <a:p>
            <a:r>
              <a:rPr lang="en-US" sz="2400" b="1" dirty="0" smtClean="0"/>
              <a:t>Nationality: </a:t>
            </a:r>
            <a:r>
              <a:rPr lang="en-US" sz="2400" dirty="0" smtClean="0"/>
              <a:t>American </a:t>
            </a:r>
          </a:p>
          <a:p>
            <a:r>
              <a:rPr lang="en-US" sz="2400" dirty="0" smtClean="0"/>
              <a:t>Contribution:  The Swedish Royal Academies</a:t>
            </a:r>
            <a:r>
              <a:rPr lang="en-US" sz="2400" dirty="0"/>
              <a:t> stated, when awarding </a:t>
            </a:r>
            <a:r>
              <a:rPr lang="en-US" sz="2400" dirty="0" smtClean="0"/>
              <a:t>the prize in 1970, </a:t>
            </a:r>
            <a:r>
              <a:rPr lang="en-US" sz="2400" dirty="0"/>
              <a:t>that he "has done more than any other contemporary economist to raise the level of scientific analysis in economic theory".</a:t>
            </a:r>
            <a:r>
              <a:rPr lang="en-US" sz="2400" dirty="0" smtClean="0"/>
              <a:t> Economic </a:t>
            </a:r>
            <a:r>
              <a:rPr lang="en-US" sz="2400" dirty="0"/>
              <a:t>historian Randall E. Parker has called him the "Father of Modern Economics</a:t>
            </a:r>
            <a:r>
              <a:rPr lang="en-US" sz="2400" dirty="0" smtClean="0"/>
              <a:t>",</a:t>
            </a:r>
            <a:r>
              <a:rPr lang="en-US" sz="2400" dirty="0"/>
              <a:t> </a:t>
            </a:r>
            <a:r>
              <a:rPr lang="en-US" sz="2400" dirty="0" smtClean="0"/>
              <a:t>and The New York Times considered </a:t>
            </a:r>
            <a:r>
              <a:rPr lang="en-US" sz="2400" dirty="0"/>
              <a:t>him to be the "foremost academic economist of the 20th century</a:t>
            </a:r>
            <a:r>
              <a:rPr lang="en-US" sz="2400" dirty="0" smtClean="0"/>
              <a:t>".</a:t>
            </a:r>
          </a:p>
          <a:p>
            <a:r>
              <a:rPr lang="en-US" sz="2400" dirty="0"/>
              <a:t> </a:t>
            </a:r>
            <a:r>
              <a:rPr lang="en-US" sz="2400" dirty="0" smtClean="0"/>
              <a:t>Books: Economics (1948),  He is the author of 59 books.</a:t>
            </a:r>
          </a:p>
          <a:p>
            <a:r>
              <a:rPr lang="en-US" sz="2400" dirty="0" smtClean="0"/>
              <a:t>Education:  University of Chicago (B.A), Harvard University (</a:t>
            </a:r>
            <a:r>
              <a:rPr lang="en-US" sz="2400" dirty="0" err="1" smtClean="0"/>
              <a:t>Ph.D</a:t>
            </a:r>
            <a:r>
              <a:rPr lang="en-US" sz="2400" dirty="0" smtClean="0"/>
              <a: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5962" y="609600"/>
            <a:ext cx="2095500" cy="2714625"/>
          </a:xfrm>
          <a:prstGeom prst="rect">
            <a:avLst/>
          </a:prstGeom>
        </p:spPr>
      </p:pic>
    </p:spTree>
    <p:extLst>
      <p:ext uri="{BB962C8B-B14F-4D97-AF65-F5344CB8AC3E}">
        <p14:creationId xmlns:p14="http://schemas.microsoft.com/office/powerpoint/2010/main" val="2700348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4872"/>
            <a:ext cx="8596668" cy="794479"/>
          </a:xfrm>
        </p:spPr>
        <p:txBody>
          <a:bodyPr>
            <a:normAutofit fontScale="90000"/>
          </a:bodyPr>
          <a:lstStyle/>
          <a:p>
            <a:pPr algn="ctr"/>
            <a:r>
              <a:rPr lang="en-US" b="1" dirty="0"/>
              <a:t>Scope of Economics</a:t>
            </a:r>
            <a:r>
              <a:rPr lang="en-US" dirty="0"/>
              <a:t/>
            </a:r>
            <a:br>
              <a:rPr lang="en-US" dirty="0"/>
            </a:br>
            <a:endParaRPr lang="en-US" dirty="0"/>
          </a:p>
        </p:txBody>
      </p:sp>
      <p:sp>
        <p:nvSpPr>
          <p:cNvPr id="3" name="Content Placeholder 2"/>
          <p:cNvSpPr>
            <a:spLocks noGrp="1"/>
          </p:cNvSpPr>
          <p:nvPr>
            <p:ph idx="1"/>
          </p:nvPr>
        </p:nvSpPr>
        <p:spPr>
          <a:xfrm>
            <a:off x="838200" y="989352"/>
            <a:ext cx="8919949" cy="5187612"/>
          </a:xfrm>
        </p:spPr>
        <p:txBody>
          <a:bodyPr>
            <a:normAutofit/>
          </a:bodyPr>
          <a:lstStyle/>
          <a:p>
            <a:pPr algn="just"/>
            <a:r>
              <a:rPr lang="en-US" sz="2000" dirty="0" smtClean="0">
                <a:latin typeface="Times New Roman" panose="02020603050405020304" pitchFamily="18" charset="0"/>
                <a:cs typeface="Times New Roman" panose="02020603050405020304" pitchFamily="18" charset="0"/>
              </a:rPr>
              <a:t>As social science, economics </a:t>
            </a:r>
            <a:r>
              <a:rPr lang="en-US" sz="2000" dirty="0">
                <a:latin typeface="Times New Roman" panose="02020603050405020304" pitchFamily="18" charset="0"/>
                <a:cs typeface="Times New Roman" panose="02020603050405020304" pitchFamily="18" charset="0"/>
              </a:rPr>
              <a:t>deals with the </a:t>
            </a:r>
            <a:r>
              <a:rPr lang="en-US" sz="2000" b="1" dirty="0">
                <a:latin typeface="Times New Roman" panose="02020603050405020304" pitchFamily="18" charset="0"/>
                <a:cs typeface="Times New Roman" panose="02020603050405020304" pitchFamily="18" charset="0"/>
              </a:rPr>
              <a:t>economic activities of human </a:t>
            </a:r>
            <a:r>
              <a:rPr lang="en-US" sz="2000" b="1" dirty="0" smtClean="0">
                <a:latin typeface="Times New Roman" panose="02020603050405020304" pitchFamily="18" charset="0"/>
                <a:cs typeface="Times New Roman" panose="02020603050405020304" pitchFamily="18" charset="0"/>
              </a:rPr>
              <a:t>being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i.e</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money earning and money spending </a:t>
            </a:r>
            <a:r>
              <a:rPr lang="en-US" sz="2000" dirty="0" smtClean="0">
                <a:latin typeface="Times New Roman" panose="02020603050405020304" pitchFamily="18" charset="0"/>
                <a:cs typeface="Times New Roman" panose="02020603050405020304" pitchFamily="18" charset="0"/>
              </a:rPr>
              <a:t>activities.</a:t>
            </a:r>
          </a:p>
          <a:p>
            <a:pPr lvl="0" algn="just"/>
            <a:r>
              <a:rPr lang="en-US" sz="2000" dirty="0">
                <a:latin typeface="Times New Roman" panose="02020603050405020304" pitchFamily="18" charset="0"/>
                <a:cs typeface="Times New Roman" panose="02020603050405020304" pitchFamily="18" charset="0"/>
              </a:rPr>
              <a:t>Resources are needed to satisfy people’s wants. So, </a:t>
            </a:r>
            <a:r>
              <a:rPr lang="en-US" sz="2000" b="1" dirty="0">
                <a:latin typeface="Times New Roman" panose="02020603050405020304" pitchFamily="18" charset="0"/>
                <a:cs typeface="Times New Roman" panose="02020603050405020304" pitchFamily="18" charset="0"/>
              </a:rPr>
              <a:t>the availability of resources and their use are important subject matter of economics</a:t>
            </a:r>
            <a:r>
              <a:rPr lang="en-US" sz="2000" dirty="0">
                <a:latin typeface="Times New Roman" panose="02020603050405020304" pitchFamily="18" charset="0"/>
                <a:cs typeface="Times New Roman" panose="02020603050405020304" pitchFamily="18" charset="0"/>
              </a:rPr>
              <a:t>. Adam Smith has termed economics as the “Science of Wealth</a:t>
            </a:r>
            <a:r>
              <a:rPr lang="en-US" sz="2000" dirty="0" smtClean="0">
                <a:latin typeface="Times New Roman" panose="02020603050405020304" pitchFamily="18" charset="0"/>
                <a:cs typeface="Times New Roman" panose="02020603050405020304" pitchFamily="18" charset="0"/>
              </a:rPr>
              <a:t>”.</a:t>
            </a:r>
          </a:p>
          <a:p>
            <a:pPr lvl="0" algn="just"/>
            <a:r>
              <a:rPr lang="en-US" sz="2000" dirty="0">
                <a:latin typeface="Times New Roman" panose="02020603050405020304" pitchFamily="18" charset="0"/>
                <a:cs typeface="Times New Roman" panose="02020603050405020304" pitchFamily="18" charset="0"/>
              </a:rPr>
              <a:t>People’s wants are unlimited. But the resources to satisfy the wants are scarce. Economics discuss </a:t>
            </a:r>
            <a:r>
              <a:rPr lang="en-US" sz="2000" b="1" dirty="0">
                <a:latin typeface="Times New Roman" panose="02020603050405020304" pitchFamily="18" charset="0"/>
                <a:cs typeface="Times New Roman" panose="02020603050405020304" pitchFamily="18" charset="0"/>
              </a:rPr>
              <a:t>how men can get the maximum satisfaction </a:t>
            </a:r>
            <a:r>
              <a:rPr lang="en-US" sz="2000" dirty="0">
                <a:latin typeface="Times New Roman" panose="02020603050405020304" pitchFamily="18" charset="0"/>
                <a:cs typeface="Times New Roman" panose="02020603050405020304" pitchFamily="18" charset="0"/>
              </a:rPr>
              <a:t>by using the scarce means to satisfy wants on the basis of </a:t>
            </a:r>
            <a:r>
              <a:rPr lang="en-US" sz="2000" dirty="0" smtClean="0">
                <a:latin typeface="Times New Roman" panose="02020603050405020304" pitchFamily="18" charset="0"/>
                <a:cs typeface="Times New Roman" panose="02020603050405020304" pitchFamily="18" charset="0"/>
              </a:rPr>
              <a:t>priority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Economics </a:t>
            </a:r>
            <a:r>
              <a:rPr lang="en-US" sz="2000" dirty="0" smtClean="0">
                <a:latin typeface="Times New Roman" panose="02020603050405020304" pitchFamily="18" charset="0"/>
                <a:cs typeface="Times New Roman" panose="02020603050405020304" pitchFamily="18" charset="0"/>
              </a:rPr>
              <a:t>discuss </a:t>
            </a:r>
            <a:r>
              <a:rPr lang="en-US" sz="2000" b="1" dirty="0">
                <a:latin typeface="Times New Roman" panose="02020603050405020304" pitchFamily="18" charset="0"/>
                <a:cs typeface="Times New Roman" panose="02020603050405020304" pitchFamily="18" charset="0"/>
              </a:rPr>
              <a:t>production, Exchange, </a:t>
            </a:r>
            <a:r>
              <a:rPr lang="en-US" sz="2000" b="1" dirty="0" smtClean="0">
                <a:latin typeface="Times New Roman" panose="02020603050405020304" pitchFamily="18" charset="0"/>
                <a:cs typeface="Times New Roman" panose="02020603050405020304" pitchFamily="18" charset="0"/>
              </a:rPr>
              <a:t>distribution, consumption. </a:t>
            </a:r>
            <a:r>
              <a:rPr lang="en-US" sz="2000" b="1" dirty="0">
                <a:latin typeface="Times New Roman" panose="02020603050405020304" pitchFamily="18" charset="0"/>
                <a:cs typeface="Times New Roman" panose="02020603050405020304" pitchFamily="18" charset="0"/>
              </a:rPr>
              <a:t>currency, banking system, public finance, trade </a:t>
            </a:r>
            <a:r>
              <a:rPr lang="en-US" sz="2000" dirty="0" err="1" smtClean="0">
                <a:latin typeface="Times New Roman" panose="02020603050405020304" pitchFamily="18" charset="0"/>
                <a:cs typeface="Times New Roman" panose="02020603050405020304" pitchFamily="18" charset="0"/>
              </a:rPr>
              <a:t>etc</a:t>
            </a:r>
            <a:endParaRPr lang="en-US" sz="2000" dirty="0" smtClean="0">
              <a:latin typeface="Times New Roman" panose="02020603050405020304" pitchFamily="18" charset="0"/>
              <a:cs typeface="Times New Roman" panose="02020603050405020304" pitchFamily="18" charset="0"/>
            </a:endParaRPr>
          </a:p>
          <a:p>
            <a:pPr lvl="0" algn="just"/>
            <a:r>
              <a:rPr lang="en-US" sz="2000" dirty="0">
                <a:latin typeface="Times New Roman" panose="02020603050405020304" pitchFamily="18" charset="0"/>
                <a:cs typeface="Times New Roman" panose="02020603050405020304" pitchFamily="18" charset="0"/>
              </a:rPr>
              <a:t>Economic discusses the </a:t>
            </a:r>
            <a:r>
              <a:rPr lang="en-US" sz="2000" b="1" dirty="0">
                <a:latin typeface="Times New Roman" panose="02020603050405020304" pitchFamily="18" charset="0"/>
                <a:cs typeface="Times New Roman" panose="02020603050405020304" pitchFamily="18" charset="0"/>
              </a:rPr>
              <a:t>economic problems and economic activities </a:t>
            </a:r>
            <a:r>
              <a:rPr lang="en-US" sz="2000" dirty="0">
                <a:latin typeface="Times New Roman" panose="02020603050405020304" pitchFamily="18" charset="0"/>
                <a:cs typeface="Times New Roman" panose="02020603050405020304" pitchFamily="18" charset="0"/>
              </a:rPr>
              <a:t>and indicates proper solution to these problems. </a:t>
            </a:r>
            <a:r>
              <a:rPr lang="en-US" sz="2000" dirty="0" smtClean="0">
                <a:latin typeface="Times New Roman" panose="02020603050405020304" pitchFamily="18" charset="0"/>
                <a:cs typeface="Times New Roman" panose="02020603050405020304" pitchFamily="18" charset="0"/>
              </a:rPr>
              <a:t>Economics </a:t>
            </a:r>
            <a:r>
              <a:rPr lang="en-US" sz="2000" dirty="0">
                <a:latin typeface="Times New Roman" panose="02020603050405020304" pitchFamily="18" charset="0"/>
                <a:cs typeface="Times New Roman" panose="02020603050405020304" pitchFamily="18" charset="0"/>
              </a:rPr>
              <a:t>also discusses about the value judgment of human actions and behavior. </a:t>
            </a:r>
          </a:p>
          <a:p>
            <a:pPr algn="just"/>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149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subject matter of economics with reference to Robbins definition</a:t>
            </a:r>
            <a:endParaRPr lang="en-US" dirty="0"/>
          </a:p>
        </p:txBody>
      </p:sp>
      <p:pic>
        <p:nvPicPr>
          <p:cNvPr id="4" name="Content Placeholder 3" descr="http://www.business-science-articles.com/images/economics-lifecycle.gif"/>
          <p:cNvPicPr>
            <a:picLocks noGrp="1"/>
          </p:cNvPicPr>
          <p:nvPr>
            <p:ph idx="1"/>
          </p:nvPr>
        </p:nvPicPr>
        <p:blipFill>
          <a:blip r:embed="rId2"/>
          <a:srcRect/>
          <a:stretch>
            <a:fillRect/>
          </a:stretch>
        </p:blipFill>
        <p:spPr bwMode="auto">
          <a:xfrm>
            <a:off x="2088106" y="1746913"/>
            <a:ext cx="5117911" cy="4913194"/>
          </a:xfrm>
          <a:prstGeom prst="rect">
            <a:avLst/>
          </a:prstGeom>
          <a:noFill/>
          <a:ln w="9525">
            <a:noFill/>
            <a:miter lim="800000"/>
            <a:headEnd/>
            <a:tailEnd/>
          </a:ln>
        </p:spPr>
      </p:pic>
    </p:spTree>
    <p:extLst>
      <p:ext uri="{BB962C8B-B14F-4D97-AF65-F5344CB8AC3E}">
        <p14:creationId xmlns:p14="http://schemas.microsoft.com/office/powerpoint/2010/main" val="372603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subject matter of economics with reference to Robbins definition</a:t>
            </a:r>
          </a:p>
        </p:txBody>
      </p:sp>
      <p:sp>
        <p:nvSpPr>
          <p:cNvPr id="3" name="Content Placeholder 2"/>
          <p:cNvSpPr>
            <a:spLocks noGrp="1"/>
          </p:cNvSpPr>
          <p:nvPr>
            <p:ph idx="1"/>
          </p:nvPr>
        </p:nvSpPr>
        <p:spPr/>
        <p:txBody>
          <a:bodyPr/>
          <a:lstStyle/>
          <a:p>
            <a:r>
              <a:rPr lang="en-US" dirty="0"/>
              <a:t>We know that human wants are unlimited the wants force us to do economic activity in the form of L.L.K.O. As a result on one hand goods + services are produced and on the other hand rewards in the form of R.W.I and profit. These rewards are the income of the people. With this income or limited resources they purchase goods + services to satisfy their unlimited wants. After getting satisfaction people again force with unlimited wants. The cycle goes on and on. Which truly represents the economic life of the people. Hence it is the subject matter of economics. </a:t>
            </a:r>
          </a:p>
          <a:p>
            <a:endParaRPr lang="en-US" dirty="0"/>
          </a:p>
        </p:txBody>
      </p:sp>
    </p:spTree>
    <p:extLst>
      <p:ext uri="{BB962C8B-B14F-4D97-AF65-F5344CB8AC3E}">
        <p14:creationId xmlns:p14="http://schemas.microsoft.com/office/powerpoint/2010/main" val="3098952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147" y="125863"/>
            <a:ext cx="8596668" cy="938439"/>
          </a:xfrm>
        </p:spPr>
        <p:txBody>
          <a:bodyPr>
            <a:normAutofit fontScale="90000"/>
          </a:bodyPr>
          <a:lstStyle/>
          <a:p>
            <a:pPr algn="ctr"/>
            <a:r>
              <a:rPr lang="en-US" sz="3200" dirty="0">
                <a:latin typeface="Times New Roman" panose="02020603050405020304" pitchFamily="18" charset="0"/>
                <a:cs typeface="Times New Roman" panose="02020603050405020304" pitchFamily="18" charset="0"/>
              </a:rPr>
              <a:t>Importance of the Study of </a:t>
            </a:r>
            <a:r>
              <a:rPr lang="en-US" sz="3200" dirty="0" smtClean="0">
                <a:latin typeface="Times New Roman" panose="02020603050405020304" pitchFamily="18" charset="0"/>
                <a:cs typeface="Times New Roman" panose="02020603050405020304" pitchFamily="18" charset="0"/>
              </a:rPr>
              <a:t>Economics</a:t>
            </a:r>
            <a:r>
              <a:rPr lang="en-US" dirty="0"/>
              <a:t/>
            </a:r>
            <a:br>
              <a:rPr lang="en-US" dirty="0"/>
            </a:br>
            <a:endParaRPr lang="en-US" dirty="0"/>
          </a:p>
        </p:txBody>
      </p:sp>
      <p:sp>
        <p:nvSpPr>
          <p:cNvPr id="3" name="Content Placeholder 2"/>
          <p:cNvSpPr>
            <a:spLocks noGrp="1"/>
          </p:cNvSpPr>
          <p:nvPr>
            <p:ph idx="1"/>
          </p:nvPr>
        </p:nvSpPr>
        <p:spPr>
          <a:xfrm>
            <a:off x="838200" y="1064303"/>
            <a:ext cx="10080009" cy="5112660"/>
          </a:xfrm>
        </p:spPr>
        <p:txBody>
          <a:bodyPr>
            <a:normAutofit lnSpcReduction="10000"/>
          </a:bodyPr>
          <a:lstStyle/>
          <a:p>
            <a:pPr algn="just"/>
            <a:r>
              <a:rPr lang="en-US" sz="1800" b="1" dirty="0">
                <a:latin typeface="Times New Roman" panose="02020603050405020304" pitchFamily="18" charset="0"/>
                <a:cs typeface="Times New Roman" panose="02020603050405020304" pitchFamily="18" charset="0"/>
              </a:rPr>
              <a:t>In the daily life of </a:t>
            </a:r>
            <a:r>
              <a:rPr lang="en-US" sz="1800" b="1" dirty="0" smtClean="0">
                <a:latin typeface="Times New Roman" panose="02020603050405020304" pitchFamily="18" charset="0"/>
                <a:cs typeface="Times New Roman" panose="02020603050405020304" pitchFamily="18" charset="0"/>
              </a:rPr>
              <a:t>people: </a:t>
            </a:r>
            <a:r>
              <a:rPr lang="en-US" sz="1800" dirty="0">
                <a:latin typeface="Times New Roman" panose="02020603050405020304" pitchFamily="18" charset="0"/>
                <a:cs typeface="Times New Roman" panose="02020603050405020304" pitchFamily="18" charset="0"/>
              </a:rPr>
              <a:t>People are confronted with manifold wants in their daily life. But the resources to satisfy those wants are limited. By studying economics we can know </a:t>
            </a:r>
            <a:r>
              <a:rPr lang="en-US" sz="1800" dirty="0" smtClean="0">
                <a:latin typeface="Times New Roman" panose="02020603050405020304" pitchFamily="18" charset="0"/>
                <a:cs typeface="Times New Roman" panose="02020603050405020304" pitchFamily="18" charset="0"/>
              </a:rPr>
              <a:t>to use </a:t>
            </a:r>
            <a:r>
              <a:rPr lang="en-US" sz="1800" dirty="0">
                <a:latin typeface="Times New Roman" panose="02020603050405020304" pitchFamily="18" charset="0"/>
                <a:cs typeface="Times New Roman" panose="02020603050405020304" pitchFamily="18" charset="0"/>
              </a:rPr>
              <a:t>of limited resources to satisfy alternative wants on the basis of </a:t>
            </a:r>
            <a:r>
              <a:rPr lang="en-US" sz="1800" dirty="0" smtClean="0">
                <a:latin typeface="Times New Roman" panose="02020603050405020304" pitchFamily="18" charset="0"/>
                <a:cs typeface="Times New Roman" panose="02020603050405020304" pitchFamily="18" charset="0"/>
              </a:rPr>
              <a:t>priority.</a:t>
            </a:r>
          </a:p>
          <a:p>
            <a:pPr algn="just"/>
            <a:r>
              <a:rPr lang="en-US" sz="1800" b="1" dirty="0">
                <a:latin typeface="Times New Roman" panose="02020603050405020304" pitchFamily="18" charset="0"/>
                <a:cs typeface="Times New Roman" panose="02020603050405020304" pitchFamily="18" charset="0"/>
              </a:rPr>
              <a:t>In the proper use of resources</a:t>
            </a:r>
            <a:r>
              <a:rPr lang="en-US" sz="1800" b="1"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a:t>
            </a:r>
            <a:r>
              <a:rPr lang="en-US" sz="1800" dirty="0" smtClean="0">
                <a:latin typeface="Times New Roman" panose="02020603050405020304" pitchFamily="18" charset="0"/>
                <a:cs typeface="Times New Roman" panose="02020603050405020304" pitchFamily="18" charset="0"/>
              </a:rPr>
              <a:t>e </a:t>
            </a:r>
            <a:r>
              <a:rPr lang="en-US" sz="1800" dirty="0">
                <a:latin typeface="Times New Roman" panose="02020603050405020304" pitchFamily="18" charset="0"/>
                <a:cs typeface="Times New Roman" panose="02020603050405020304" pitchFamily="18" charset="0"/>
              </a:rPr>
              <a:t>can learn about the use of resources with the knowledge of economics. Study of economics helps us to understand about how to produce the maximum output by the proper use of limited </a:t>
            </a:r>
            <a:r>
              <a:rPr lang="en-US" sz="1800" dirty="0" smtClean="0">
                <a:latin typeface="Times New Roman" panose="02020603050405020304" pitchFamily="18" charset="0"/>
                <a:cs typeface="Times New Roman" panose="02020603050405020304" pitchFamily="18" charset="0"/>
              </a:rPr>
              <a:t>resources.</a:t>
            </a:r>
          </a:p>
          <a:p>
            <a:pPr algn="just"/>
            <a:r>
              <a:rPr lang="en-US" sz="1800" b="1" dirty="0">
                <a:latin typeface="Times New Roman" panose="02020603050405020304" pitchFamily="18" charset="0"/>
                <a:cs typeface="Times New Roman" panose="02020603050405020304" pitchFamily="18" charset="0"/>
              </a:rPr>
              <a:t>In state </a:t>
            </a:r>
            <a:r>
              <a:rPr lang="en-US" sz="1800" b="1" dirty="0" smtClean="0">
                <a:latin typeface="Times New Roman" panose="02020603050405020304" pitchFamily="18" charset="0"/>
                <a:cs typeface="Times New Roman" panose="02020603050405020304" pitchFamily="18" charset="0"/>
              </a:rPr>
              <a:t>management</a:t>
            </a:r>
            <a:r>
              <a:rPr lang="en-US" sz="1800" b="1" dirty="0" smtClean="0"/>
              <a:t>: </a:t>
            </a:r>
            <a:r>
              <a:rPr lang="en-US" sz="1800" dirty="0">
                <a:latin typeface="Times New Roman" panose="02020603050405020304" pitchFamily="18" charset="0"/>
                <a:cs typeface="Times New Roman" panose="02020603050405020304" pitchFamily="18" charset="0"/>
              </a:rPr>
              <a:t>P</a:t>
            </a:r>
            <a:r>
              <a:rPr lang="en-US" sz="1800" dirty="0" smtClean="0">
                <a:latin typeface="Times New Roman" panose="02020603050405020304" pitchFamily="18" charset="0"/>
                <a:cs typeface="Times New Roman" panose="02020603050405020304" pitchFamily="18" charset="0"/>
              </a:rPr>
              <a:t>olitician and Government official need </a:t>
            </a:r>
            <a:r>
              <a:rPr lang="en-US" sz="1800" dirty="0">
                <a:latin typeface="Times New Roman" panose="02020603050405020304" pitchFamily="18" charset="0"/>
                <a:cs typeface="Times New Roman" panose="02020603050405020304" pitchFamily="18" charset="0"/>
              </a:rPr>
              <a:t>to have proper knowledge of the currency system, banking system, tax system, industrial and trade policy, budgeting etc. The knowledge of economics helps in managing the state affairs</a:t>
            </a:r>
            <a:r>
              <a:rPr lang="en-US" sz="1800" dirty="0" smtClean="0">
                <a:latin typeface="Times New Roman" panose="02020603050405020304" pitchFamily="18" charset="0"/>
                <a:cs typeface="Times New Roman" panose="02020603050405020304" pitchFamily="18" charset="0"/>
              </a:rPr>
              <a:t>.</a:t>
            </a:r>
          </a:p>
          <a:p>
            <a:pPr algn="just"/>
            <a:r>
              <a:rPr lang="en-US" sz="1800" b="1" dirty="0">
                <a:latin typeface="Times New Roman" panose="02020603050405020304" pitchFamily="18" charset="0"/>
                <a:cs typeface="Times New Roman" panose="02020603050405020304" pitchFamily="18" charset="0"/>
              </a:rPr>
              <a:t>To social </a:t>
            </a:r>
            <a:r>
              <a:rPr lang="en-US" sz="1800" b="1" dirty="0" smtClean="0">
                <a:latin typeface="Times New Roman" panose="02020603050405020304" pitchFamily="18" charset="0"/>
                <a:cs typeface="Times New Roman" panose="02020603050405020304" pitchFamily="18" charset="0"/>
              </a:rPr>
              <a:t>workers: </a:t>
            </a:r>
            <a:r>
              <a:rPr lang="en-US" sz="1800" dirty="0">
                <a:latin typeface="Times New Roman" panose="02020603050405020304" pitchFamily="18" charset="0"/>
                <a:cs typeface="Times New Roman" panose="02020603050405020304" pitchFamily="18" charset="0"/>
              </a:rPr>
              <a:t>T</a:t>
            </a: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diagnose and solve the problems of poverty, unemployment, illiteracy, excessive growth of population, lack of housing and medical facilities etc.</a:t>
            </a:r>
          </a:p>
          <a:p>
            <a:r>
              <a:rPr lang="en-US" sz="1800" b="1" dirty="0">
                <a:latin typeface="Times New Roman" panose="02020603050405020304" pitchFamily="18" charset="0"/>
                <a:cs typeface="Times New Roman" panose="02020603050405020304" pitchFamily="18" charset="0"/>
              </a:rPr>
              <a:t>To the labor </a:t>
            </a:r>
            <a:r>
              <a:rPr lang="en-US" sz="1800" b="1" dirty="0" smtClean="0">
                <a:latin typeface="Times New Roman" panose="02020603050405020304" pitchFamily="18" charset="0"/>
                <a:cs typeface="Times New Roman" panose="02020603050405020304" pitchFamily="18" charset="0"/>
              </a:rPr>
              <a:t>leaders</a:t>
            </a:r>
            <a:r>
              <a:rPr lang="en-US" sz="1800" b="1" dirty="0" smtClean="0"/>
              <a:t>: </a:t>
            </a:r>
            <a:r>
              <a:rPr lang="en-US" dirty="0">
                <a:latin typeface="Times New Roman" panose="02020603050405020304" pitchFamily="18" charset="0"/>
                <a:cs typeface="Times New Roman" panose="02020603050405020304" pitchFamily="18" charset="0"/>
              </a:rPr>
              <a:t>F</a:t>
            </a:r>
            <a:r>
              <a:rPr lang="en-US" sz="1800" dirty="0" smtClean="0">
                <a:latin typeface="Times New Roman" panose="02020603050405020304" pitchFamily="18" charset="0"/>
                <a:cs typeface="Times New Roman" panose="02020603050405020304" pitchFamily="18" charset="0"/>
              </a:rPr>
              <a:t>or </a:t>
            </a:r>
            <a:r>
              <a:rPr lang="en-US" sz="1800" dirty="0">
                <a:latin typeface="Times New Roman" panose="02020603050405020304" pitchFamily="18" charset="0"/>
                <a:cs typeface="Times New Roman" panose="02020603050405020304" pitchFamily="18" charset="0"/>
              </a:rPr>
              <a:t>improving their bargaining capacity in respect of the formation of trade unions, </a:t>
            </a: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increase of wage and other benefits, the improvement of their working </a:t>
            </a:r>
            <a:r>
              <a:rPr lang="en-US" sz="1800" dirty="0" smtClean="0">
                <a:latin typeface="Times New Roman" panose="02020603050405020304" pitchFamily="18" charset="0"/>
                <a:cs typeface="Times New Roman" panose="02020603050405020304" pitchFamily="18" charset="0"/>
              </a:rPr>
              <a:t>condition etc.</a:t>
            </a:r>
          </a:p>
          <a:p>
            <a:pPr algn="just"/>
            <a:r>
              <a:rPr lang="en-US" sz="1800" b="1" dirty="0">
                <a:latin typeface="Times New Roman" panose="02020603050405020304" pitchFamily="18" charset="0"/>
                <a:cs typeface="Times New Roman" panose="02020603050405020304" pitchFamily="18" charset="0"/>
              </a:rPr>
              <a:t>Acquisition of knowledge of international issue: </a:t>
            </a:r>
            <a:r>
              <a:rPr lang="en-US" sz="1800" dirty="0">
                <a:latin typeface="Times New Roman" panose="02020603050405020304" pitchFamily="18" charset="0"/>
                <a:cs typeface="Times New Roman" panose="02020603050405020304" pitchFamily="18" charset="0"/>
              </a:rPr>
              <a:t>The knowledge of economic is necessary to know and understand the socio economic events of different countries, international relationship and commerce etc.</a:t>
            </a: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16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63872"/>
          </a:xfrm>
        </p:spPr>
        <p:txBody>
          <a:bodyPr/>
          <a:lstStyle/>
          <a:p>
            <a:pPr algn="ctr"/>
            <a:r>
              <a:rPr lang="en-US" dirty="0" smtClean="0"/>
              <a:t>Economics - Definition</a:t>
            </a:r>
            <a:endParaRPr lang="en-US" dirty="0"/>
          </a:p>
        </p:txBody>
      </p:sp>
      <p:sp>
        <p:nvSpPr>
          <p:cNvPr id="3" name="Content Placeholder 2"/>
          <p:cNvSpPr>
            <a:spLocks noGrp="1"/>
          </p:cNvSpPr>
          <p:nvPr>
            <p:ph idx="1"/>
          </p:nvPr>
        </p:nvSpPr>
        <p:spPr>
          <a:xfrm>
            <a:off x="677334" y="1019331"/>
            <a:ext cx="9216174" cy="5022031"/>
          </a:xfrm>
        </p:spPr>
        <p:txBody>
          <a:bodyPr>
            <a:normAutofit/>
          </a:bodyPr>
          <a:lstStyle/>
          <a:p>
            <a:pPr>
              <a:buFont typeface="Wingdings" panose="05000000000000000000" pitchFamily="2" charset="2"/>
              <a:buChar char="v"/>
            </a:pPr>
            <a:r>
              <a:rPr lang="en-US" sz="2400" dirty="0" smtClean="0"/>
              <a:t>From the </a:t>
            </a:r>
            <a:r>
              <a:rPr lang="en-US" sz="2400" dirty="0"/>
              <a:t>word ‘</a:t>
            </a:r>
            <a:r>
              <a:rPr lang="en-US" sz="2400" dirty="0" err="1"/>
              <a:t>okionomia</a:t>
            </a:r>
            <a:r>
              <a:rPr lang="en-US" sz="2400" dirty="0" smtClean="0"/>
              <a:t>’ the word ’</a:t>
            </a:r>
            <a:r>
              <a:rPr lang="en-US" sz="2400" dirty="0" err="1" smtClean="0"/>
              <a:t>economos</a:t>
            </a:r>
            <a:r>
              <a:rPr lang="en-US" sz="2400" dirty="0" smtClean="0"/>
              <a:t>’ derived, the meaning of  '</a:t>
            </a:r>
            <a:r>
              <a:rPr lang="en-US" sz="2400" i="1" dirty="0" smtClean="0"/>
              <a:t>eco</a:t>
            </a:r>
            <a:r>
              <a:rPr lang="en-US" sz="2400" dirty="0" smtClean="0"/>
              <a:t>' is home and '</a:t>
            </a:r>
            <a:r>
              <a:rPr lang="en-US" sz="2400" i="1" dirty="0" smtClean="0"/>
              <a:t>nomos</a:t>
            </a:r>
            <a:r>
              <a:rPr lang="en-US" sz="2400" dirty="0" smtClean="0"/>
              <a:t>' meaning accounts. </a:t>
            </a:r>
          </a:p>
          <a:p>
            <a:pPr>
              <a:buFont typeface="Wingdings" panose="05000000000000000000" pitchFamily="2" charset="2"/>
              <a:buChar char="v"/>
            </a:pPr>
            <a:r>
              <a:rPr lang="en-US" sz="2400" dirty="0" smtClean="0"/>
              <a:t>Economics was first read in ancient Greece. Aristotle, the Greek Philosopher termed Economics as a science of ‘household management’. </a:t>
            </a:r>
          </a:p>
          <a:p>
            <a:pPr>
              <a:buFont typeface="Wingdings" panose="05000000000000000000" pitchFamily="2" charset="2"/>
              <a:buChar char="v"/>
            </a:pPr>
            <a:r>
              <a:rPr lang="en-US" sz="2400" dirty="0" smtClean="0"/>
              <a:t>But with the change of time and progress of civilization, the economic condition of man changes. As a result, an evolutionary change in the definition of Economics is noticed. Towards the end of the eighteenth century </a:t>
            </a:r>
            <a:r>
              <a:rPr lang="en-US" sz="2400" b="1" dirty="0" smtClean="0"/>
              <a:t>Adam Smith</a:t>
            </a:r>
            <a:r>
              <a:rPr lang="en-US" sz="2400" dirty="0" smtClean="0"/>
              <a:t>, the celebrated English Economist and the father of Economics, termed Economics as the ‘Science of Wealth’. </a:t>
            </a:r>
          </a:p>
          <a:p>
            <a:endParaRPr lang="en-US" dirty="0"/>
          </a:p>
        </p:txBody>
      </p:sp>
    </p:spTree>
    <p:extLst>
      <p:ext uri="{BB962C8B-B14F-4D97-AF65-F5344CB8AC3E}">
        <p14:creationId xmlns:p14="http://schemas.microsoft.com/office/powerpoint/2010/main" val="402118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4262"/>
          </a:xfrm>
        </p:spPr>
        <p:txBody>
          <a:bodyPr/>
          <a:lstStyle/>
          <a:p>
            <a:pPr algn="ctr"/>
            <a:r>
              <a:rPr lang="en-US" dirty="0" smtClean="0"/>
              <a:t>Economics - Definition</a:t>
            </a:r>
            <a:endParaRPr lang="en-US" dirty="0"/>
          </a:p>
        </p:txBody>
      </p:sp>
      <p:sp>
        <p:nvSpPr>
          <p:cNvPr id="3" name="Content Placeholder 2"/>
          <p:cNvSpPr>
            <a:spLocks noGrp="1"/>
          </p:cNvSpPr>
          <p:nvPr>
            <p:ph idx="1"/>
          </p:nvPr>
        </p:nvSpPr>
        <p:spPr>
          <a:xfrm>
            <a:off x="677334" y="794479"/>
            <a:ext cx="8596668" cy="5681272"/>
          </a:xfrm>
        </p:spPr>
        <p:txBody>
          <a:bodyPr>
            <a:normAutofit/>
          </a:bodyPr>
          <a:lstStyle/>
          <a:p>
            <a:pPr>
              <a:buFont typeface="Wingdings" panose="05000000000000000000" pitchFamily="2" charset="2"/>
              <a:buChar char="v"/>
            </a:pPr>
            <a:r>
              <a:rPr lang="en-US" sz="2400" dirty="0" smtClean="0"/>
              <a:t>According to him, “Economics is a science that enquires into the nature and causes of the wealth of nations”. In other words, </a:t>
            </a:r>
            <a:r>
              <a:rPr lang="en-US" sz="2400" b="1" i="1" dirty="0" smtClean="0"/>
              <a:t>how wealth is produced</a:t>
            </a:r>
            <a:r>
              <a:rPr lang="en-US" sz="2400" i="1" dirty="0" smtClean="0"/>
              <a:t> </a:t>
            </a:r>
            <a:r>
              <a:rPr lang="en-US" sz="2400" dirty="0" smtClean="0"/>
              <a:t>and </a:t>
            </a:r>
            <a:r>
              <a:rPr lang="en-US" sz="2400" b="1" i="1" dirty="0" smtClean="0"/>
              <a:t>how it is used</a:t>
            </a:r>
            <a:r>
              <a:rPr lang="en-US" sz="2400" dirty="0" smtClean="0"/>
              <a:t>, are the subject-matter of economics.</a:t>
            </a:r>
          </a:p>
          <a:p>
            <a:pPr>
              <a:buFont typeface="Wingdings" panose="05000000000000000000" pitchFamily="2" charset="2"/>
              <a:buChar char="v"/>
            </a:pPr>
            <a:r>
              <a:rPr lang="en-US" sz="2400" dirty="0" smtClean="0"/>
              <a:t>In the subsequent period Alfred Marshall defined Economics by saying, ‘</a:t>
            </a:r>
            <a:r>
              <a:rPr lang="en-US" sz="2400" i="1" dirty="0" smtClean="0"/>
              <a:t>Economics is the </a:t>
            </a:r>
            <a:r>
              <a:rPr lang="en-US" sz="2400" b="1" i="1" dirty="0" smtClean="0"/>
              <a:t>study of humans</a:t>
            </a:r>
            <a:r>
              <a:rPr lang="en-US" sz="2400" i="1" dirty="0" smtClean="0"/>
              <a:t>, in relation to the </a:t>
            </a:r>
            <a:r>
              <a:rPr lang="en-US" sz="2400" b="1" i="1" dirty="0" smtClean="0"/>
              <a:t>ordinary business of life</a:t>
            </a:r>
            <a:r>
              <a:rPr lang="en-US" sz="2400" i="1" dirty="0" smtClean="0"/>
              <a:t>. It studies that portion of the </a:t>
            </a:r>
            <a:r>
              <a:rPr lang="en-US" sz="2400" b="1" i="1" dirty="0" smtClean="0"/>
              <a:t>personal and social activities</a:t>
            </a:r>
            <a:r>
              <a:rPr lang="en-US" sz="2400" i="1" dirty="0" smtClean="0"/>
              <a:t>, which are closely related to </a:t>
            </a:r>
            <a:r>
              <a:rPr lang="en-US" sz="2400" b="1" i="1" dirty="0" smtClean="0"/>
              <a:t>the attainment of material resources, related to welfare and its utilization</a:t>
            </a:r>
            <a:r>
              <a:rPr lang="en-US" sz="2400" i="1" dirty="0" smtClean="0"/>
              <a:t>.</a:t>
            </a:r>
            <a:r>
              <a:rPr lang="en-US" sz="2400" dirty="0" smtClean="0"/>
              <a:t>’. </a:t>
            </a:r>
          </a:p>
          <a:p>
            <a:pPr>
              <a:buFont typeface="Wingdings" panose="05000000000000000000" pitchFamily="2" charset="2"/>
              <a:buChar char="v"/>
            </a:pPr>
            <a:r>
              <a:rPr lang="en-US" sz="2400" dirty="0" smtClean="0"/>
              <a:t>In other words, according to Marshall, Economics studies </a:t>
            </a:r>
            <a:r>
              <a:rPr lang="en-US" sz="2400" b="1" dirty="0" smtClean="0"/>
              <a:t>not only the wealth </a:t>
            </a:r>
            <a:r>
              <a:rPr lang="en-US" sz="2400" dirty="0" smtClean="0"/>
              <a:t>but also the </a:t>
            </a:r>
            <a:r>
              <a:rPr lang="en-US" sz="2400" b="1" dirty="0" smtClean="0"/>
              <a:t>activities centering the wealth. </a:t>
            </a:r>
          </a:p>
          <a:p>
            <a:endParaRPr lang="en-US" dirty="0"/>
          </a:p>
        </p:txBody>
      </p:sp>
    </p:spTree>
    <p:extLst>
      <p:ext uri="{BB962C8B-B14F-4D97-AF65-F5344CB8AC3E}">
        <p14:creationId xmlns:p14="http://schemas.microsoft.com/office/powerpoint/2010/main" val="2344526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dirty="0" smtClean="0"/>
              <a:t>Economics - Definition</a:t>
            </a:r>
            <a:endParaRPr lang="en-US" dirty="0"/>
          </a:p>
        </p:txBody>
      </p:sp>
      <p:sp>
        <p:nvSpPr>
          <p:cNvPr id="3" name="Content Placeholder 2"/>
          <p:cNvSpPr>
            <a:spLocks noGrp="1"/>
          </p:cNvSpPr>
          <p:nvPr>
            <p:ph idx="1"/>
          </p:nvPr>
        </p:nvSpPr>
        <p:spPr>
          <a:xfrm>
            <a:off x="677334" y="1004341"/>
            <a:ext cx="8596668" cy="5037021"/>
          </a:xfrm>
        </p:spPr>
        <p:txBody>
          <a:bodyPr>
            <a:noAutofit/>
          </a:bodyPr>
          <a:lstStyle/>
          <a:p>
            <a:pPr>
              <a:buFont typeface="Wingdings" panose="05000000000000000000" pitchFamily="2" charset="2"/>
              <a:buChar char="v"/>
            </a:pPr>
            <a:r>
              <a:rPr lang="en-US" sz="2400" dirty="0" smtClean="0"/>
              <a:t>In modern times more realistic definitions have been given to economics. In social life human </a:t>
            </a:r>
            <a:r>
              <a:rPr lang="en-US" sz="2400" b="1" dirty="0" smtClean="0"/>
              <a:t>wants are unlimited</a:t>
            </a:r>
            <a:r>
              <a:rPr lang="en-US" sz="2400" dirty="0" smtClean="0"/>
              <a:t>, but the </a:t>
            </a:r>
            <a:r>
              <a:rPr lang="en-US" sz="2400" b="1" dirty="0" smtClean="0"/>
              <a:t>means to satisfy those wants are scarce</a:t>
            </a:r>
            <a:r>
              <a:rPr lang="en-US" sz="2400" dirty="0" smtClean="0"/>
              <a:t>. Economics studies </a:t>
            </a:r>
            <a:r>
              <a:rPr lang="en-US" sz="2400" b="1" dirty="0" smtClean="0"/>
              <a:t>how to use the limited resources to satisfy the unlimited wants</a:t>
            </a:r>
            <a:r>
              <a:rPr lang="en-US" sz="2400" dirty="0" smtClean="0"/>
              <a:t> of men. </a:t>
            </a:r>
          </a:p>
          <a:p>
            <a:pPr>
              <a:buFont typeface="Wingdings" panose="05000000000000000000" pitchFamily="2" charset="2"/>
              <a:buChar char="v"/>
            </a:pPr>
            <a:r>
              <a:rPr lang="en-US" sz="2400" dirty="0"/>
              <a:t>According to </a:t>
            </a:r>
            <a:r>
              <a:rPr lang="en-US" sz="2400" b="1" i="1" dirty="0"/>
              <a:t>Benjamin Davis</a:t>
            </a:r>
            <a:r>
              <a:rPr lang="en-US" sz="2400" dirty="0"/>
              <a:t/>
            </a:r>
            <a:br>
              <a:rPr lang="en-US" sz="2400" dirty="0"/>
            </a:br>
            <a:r>
              <a:rPr lang="en-US" sz="2400" dirty="0"/>
              <a:t>"Economics is the science that studies how scarce resources are allocated to meet competing and unlimited wants and how human beings satisfy their material wants and needs."</a:t>
            </a:r>
            <a:endParaRPr lang="en-US" sz="2400" dirty="0" smtClean="0"/>
          </a:p>
        </p:txBody>
      </p:sp>
    </p:spTree>
    <p:extLst>
      <p:ext uri="{BB962C8B-B14F-4D97-AF65-F5344CB8AC3E}">
        <p14:creationId xmlns:p14="http://schemas.microsoft.com/office/powerpoint/2010/main" val="2655918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4446"/>
          </a:xfrm>
        </p:spPr>
        <p:txBody>
          <a:bodyPr>
            <a:normAutofit/>
          </a:bodyPr>
          <a:lstStyle/>
          <a:p>
            <a:pPr algn="ctr"/>
            <a:r>
              <a:rPr lang="en-US" sz="3200" dirty="0"/>
              <a:t>Economics - Definition</a:t>
            </a:r>
          </a:p>
        </p:txBody>
      </p:sp>
      <p:sp>
        <p:nvSpPr>
          <p:cNvPr id="3" name="Content Placeholder 2"/>
          <p:cNvSpPr>
            <a:spLocks noGrp="1"/>
          </p:cNvSpPr>
          <p:nvPr>
            <p:ph idx="1"/>
          </p:nvPr>
        </p:nvSpPr>
        <p:spPr>
          <a:xfrm>
            <a:off x="677334" y="1454046"/>
            <a:ext cx="8596668" cy="4587317"/>
          </a:xfrm>
        </p:spPr>
        <p:txBody>
          <a:bodyPr>
            <a:normAutofit/>
          </a:bodyPr>
          <a:lstStyle/>
          <a:p>
            <a:r>
              <a:rPr lang="en-US" dirty="0"/>
              <a:t/>
            </a:r>
            <a:br>
              <a:rPr lang="en-US" dirty="0"/>
            </a:br>
            <a:r>
              <a:rPr lang="en-US" sz="2400" dirty="0"/>
              <a:t>According to </a:t>
            </a:r>
            <a:r>
              <a:rPr lang="en-US" sz="2400" b="1" i="1" dirty="0" err="1"/>
              <a:t>Bradely</a:t>
            </a:r>
            <a:r>
              <a:rPr lang="en-US" sz="2400" b="1" i="1" dirty="0"/>
              <a:t> R. Schiller </a:t>
            </a:r>
            <a:r>
              <a:rPr lang="en-US" sz="2400" dirty="0"/>
              <a:t/>
            </a:r>
            <a:br>
              <a:rPr lang="en-US" sz="2400" dirty="0"/>
            </a:br>
            <a:r>
              <a:rPr lang="en-US" sz="2400" b="1" i="1" dirty="0"/>
              <a:t>"</a:t>
            </a:r>
            <a:r>
              <a:rPr lang="en-US" sz="2400" dirty="0"/>
              <a:t>Economics is the study of </a:t>
            </a:r>
            <a:r>
              <a:rPr lang="en-US" sz="2400" b="1" dirty="0"/>
              <a:t>how best to allocate scarce resources among competing uses</a:t>
            </a:r>
            <a:r>
              <a:rPr lang="en-US" sz="2400" dirty="0"/>
              <a:t>.</a:t>
            </a:r>
            <a:r>
              <a:rPr lang="en-US" sz="2400" b="1" i="1" dirty="0"/>
              <a:t>"</a:t>
            </a:r>
            <a:r>
              <a:rPr lang="en-US" sz="2400" dirty="0"/>
              <a:t/>
            </a:r>
            <a:br>
              <a:rPr lang="en-US" sz="2400" dirty="0"/>
            </a:br>
            <a:r>
              <a:rPr lang="en-US" sz="2400" dirty="0"/>
              <a:t/>
            </a:r>
            <a:br>
              <a:rPr lang="en-US" sz="2400" dirty="0"/>
            </a:br>
            <a:r>
              <a:rPr lang="en-US" sz="2400" dirty="0"/>
              <a:t>According to </a:t>
            </a:r>
            <a:r>
              <a:rPr lang="en-US" sz="2400" b="1" i="1" dirty="0"/>
              <a:t>Jackson and </a:t>
            </a:r>
            <a:r>
              <a:rPr lang="en-US" sz="2400" b="1" i="1" dirty="0" err="1"/>
              <a:t>Mclver</a:t>
            </a:r>
            <a:r>
              <a:rPr lang="en-US" sz="2400" dirty="0"/>
              <a:t/>
            </a:r>
            <a:br>
              <a:rPr lang="en-US" sz="2400" dirty="0"/>
            </a:br>
            <a:r>
              <a:rPr lang="en-US" sz="2400" dirty="0"/>
              <a:t>"Economics is concerned with the efficient use of </a:t>
            </a:r>
            <a:r>
              <a:rPr lang="en-US" sz="2400" b="1" dirty="0"/>
              <a:t>limited productive resources</a:t>
            </a:r>
            <a:r>
              <a:rPr lang="en-US" sz="2400" dirty="0"/>
              <a:t> for the purpose of </a:t>
            </a:r>
            <a:r>
              <a:rPr lang="en-US" sz="2400" b="1" dirty="0"/>
              <a:t>attaining the maximum satisfaction </a:t>
            </a:r>
            <a:r>
              <a:rPr lang="en-US" sz="2400" dirty="0"/>
              <a:t>of our material wants."</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30334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9921"/>
            <a:ext cx="8596668" cy="794479"/>
          </a:xfrm>
        </p:spPr>
        <p:txBody>
          <a:bodyPr/>
          <a:lstStyle/>
          <a:p>
            <a:pPr algn="ctr"/>
            <a:r>
              <a:rPr lang="en-US" dirty="0"/>
              <a:t>Economics - Definition</a:t>
            </a:r>
          </a:p>
        </p:txBody>
      </p:sp>
      <p:sp>
        <p:nvSpPr>
          <p:cNvPr id="3" name="Content Placeholder 2"/>
          <p:cNvSpPr>
            <a:spLocks noGrp="1"/>
          </p:cNvSpPr>
          <p:nvPr>
            <p:ph idx="1"/>
          </p:nvPr>
        </p:nvSpPr>
        <p:spPr>
          <a:xfrm>
            <a:off x="677334" y="914400"/>
            <a:ext cx="8596668" cy="5943600"/>
          </a:xfrm>
        </p:spPr>
        <p:txBody>
          <a:bodyPr>
            <a:noAutofit/>
          </a:bodyPr>
          <a:lstStyle/>
          <a:p>
            <a:r>
              <a:rPr lang="en-US" sz="2400" dirty="0"/>
              <a:t>In simple words, economics can be defined as;</a:t>
            </a:r>
            <a:br>
              <a:rPr lang="en-US" sz="2400" dirty="0"/>
            </a:br>
            <a:r>
              <a:rPr lang="en-US" sz="2400" dirty="0"/>
              <a:t/>
            </a:r>
            <a:br>
              <a:rPr lang="en-US" sz="2400" dirty="0"/>
            </a:br>
            <a:r>
              <a:rPr lang="en-US" sz="2400" dirty="0" smtClean="0"/>
              <a:t>"</a:t>
            </a:r>
            <a:r>
              <a:rPr lang="en-US" sz="2400" dirty="0"/>
              <a:t>Economics is the study of those natural laws which governs production, distribution and consumption of wealth; in economics we </a:t>
            </a:r>
            <a:r>
              <a:rPr lang="en-US" sz="2400" dirty="0" smtClean="0"/>
              <a:t>study </a:t>
            </a:r>
            <a:r>
              <a:rPr lang="en-US" sz="2400" b="1" dirty="0"/>
              <a:t>individual and social behavior of man which satisfy his desires </a:t>
            </a:r>
            <a:r>
              <a:rPr lang="en-US" sz="2400" dirty="0"/>
              <a:t>and causes overall economic development."</a:t>
            </a:r>
          </a:p>
          <a:p>
            <a:r>
              <a:rPr lang="en-US" sz="2400" dirty="0" smtClean="0"/>
              <a:t>There </a:t>
            </a:r>
            <a:r>
              <a:rPr lang="en-US" sz="2400" dirty="0"/>
              <a:t>is no single definition of economics upon which all the economists are mutually agreed. Every definition is criticized by the different economists from different angles. Therefore it is difficult to describe the subject matter of economics in a few words, and proper definition of economics is still a question mark. That's why, perhaps, Keynes was not far wrong when he said "political economy is said to have strangled itself with </a:t>
            </a:r>
            <a:r>
              <a:rPr lang="en-US" sz="2400" dirty="0" smtClean="0"/>
              <a:t>definitions’’.</a:t>
            </a:r>
            <a:endParaRPr lang="en-US" sz="2400" dirty="0"/>
          </a:p>
        </p:txBody>
      </p:sp>
    </p:spTree>
    <p:extLst>
      <p:ext uri="{BB962C8B-B14F-4D97-AF65-F5344CB8AC3E}">
        <p14:creationId xmlns:p14="http://schemas.microsoft.com/office/powerpoint/2010/main" val="2934470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144249"/>
          </a:xfrm>
        </p:spPr>
        <p:txBody>
          <a:bodyPr>
            <a:normAutofit fontScale="90000"/>
          </a:bodyPr>
          <a:lstStyle/>
          <a:p>
            <a:pPr algn="ctr"/>
            <a:r>
              <a:rPr lang="en-US" b="1" dirty="0"/>
              <a:t>Famous Economists and Their </a:t>
            </a:r>
            <a:r>
              <a:rPr lang="en-US" b="1" dirty="0" smtClean="0"/>
              <a:t>Contributions</a:t>
            </a:r>
            <a:br>
              <a:rPr lang="en-US" b="1" dirty="0" smtClean="0"/>
            </a:br>
            <a:r>
              <a:rPr lang="en-US" b="1" dirty="0"/>
              <a:t>Adam Smith (1723 - 1790)</a:t>
            </a:r>
            <a:br>
              <a:rPr lang="en-US" b="1" dirty="0"/>
            </a:br>
            <a:endParaRPr lang="en-US" dirty="0"/>
          </a:p>
        </p:txBody>
      </p:sp>
      <p:sp>
        <p:nvSpPr>
          <p:cNvPr id="3" name="Content Placeholder 2"/>
          <p:cNvSpPr>
            <a:spLocks noGrp="1"/>
          </p:cNvSpPr>
          <p:nvPr>
            <p:ph idx="1"/>
          </p:nvPr>
        </p:nvSpPr>
        <p:spPr>
          <a:xfrm>
            <a:off x="677334" y="1753847"/>
            <a:ext cx="8596668" cy="4287515"/>
          </a:xfrm>
        </p:spPr>
        <p:txBody>
          <a:bodyPr>
            <a:normAutofit fontScale="92500"/>
          </a:bodyPr>
          <a:lstStyle/>
          <a:p>
            <a:r>
              <a:rPr lang="en-US" sz="2400" b="1" dirty="0" smtClean="0"/>
              <a:t>Nationality: </a:t>
            </a:r>
            <a:r>
              <a:rPr lang="en-US" sz="2200" dirty="0" smtClean="0"/>
              <a:t>Adam </a:t>
            </a:r>
            <a:r>
              <a:rPr lang="en-US" sz="2200" dirty="0"/>
              <a:t>Smith was a</a:t>
            </a:r>
            <a:r>
              <a:rPr lang="en-US" sz="2200" dirty="0" smtClean="0"/>
              <a:t> </a:t>
            </a:r>
            <a:r>
              <a:rPr lang="en-US" sz="2200" dirty="0"/>
              <a:t>Scottish philosopher and political economist who is widely considered </a:t>
            </a:r>
            <a:r>
              <a:rPr lang="en-US" sz="2400" b="1" i="1" dirty="0" smtClean="0"/>
              <a:t>‘the </a:t>
            </a:r>
            <a:r>
              <a:rPr lang="en-US" sz="2400" b="1" i="1" dirty="0"/>
              <a:t>father of modern </a:t>
            </a:r>
            <a:r>
              <a:rPr lang="en-US" sz="2400" b="1" i="1" dirty="0" smtClean="0"/>
              <a:t>economics’</a:t>
            </a:r>
            <a:r>
              <a:rPr lang="en-US" sz="2400" dirty="0" smtClean="0"/>
              <a:t> </a:t>
            </a:r>
          </a:p>
          <a:p>
            <a:r>
              <a:rPr lang="en-US" sz="2400" b="1" dirty="0" smtClean="0"/>
              <a:t>Contribution: </a:t>
            </a:r>
            <a:r>
              <a:rPr lang="en-US" sz="2200" dirty="0" smtClean="0"/>
              <a:t>World's first free-market capitalist, for </a:t>
            </a:r>
            <a:r>
              <a:rPr lang="en-US" sz="2400" b="1" dirty="0"/>
              <a:t>he explained how―in a free-market economy―rational self-interest led to economic well-being. </a:t>
            </a:r>
            <a:r>
              <a:rPr lang="en-US" sz="2200" dirty="0" smtClean="0"/>
              <a:t>He </a:t>
            </a:r>
            <a:r>
              <a:rPr lang="en-US" sz="2200" dirty="0"/>
              <a:t>influenced the likes of Karl Marx, John M. Keynes, and Thomas Malthus</a:t>
            </a:r>
            <a:r>
              <a:rPr lang="en-US" sz="2200" dirty="0" smtClean="0"/>
              <a:t>.</a:t>
            </a:r>
          </a:p>
          <a:p>
            <a:r>
              <a:rPr lang="en-US" sz="2400" dirty="0" smtClean="0"/>
              <a:t> </a:t>
            </a:r>
            <a:r>
              <a:rPr lang="en-US" sz="2400" b="1" dirty="0" smtClean="0"/>
              <a:t>Books</a:t>
            </a:r>
            <a:r>
              <a:rPr lang="en-US" sz="2600" b="1" dirty="0" smtClean="0"/>
              <a:t>:</a:t>
            </a:r>
            <a:r>
              <a:rPr lang="en-US" sz="2600" dirty="0" smtClean="0"/>
              <a:t> </a:t>
            </a:r>
            <a:r>
              <a:rPr lang="en-US" sz="2200" dirty="0" smtClean="0"/>
              <a:t>Smith's </a:t>
            </a:r>
            <a:r>
              <a:rPr lang="en-US" sz="2200" dirty="0"/>
              <a:t>contribution to economics came in </a:t>
            </a:r>
            <a:r>
              <a:rPr lang="en-US" sz="2200" dirty="0" smtClean="0"/>
              <a:t>the form </a:t>
            </a:r>
            <a:r>
              <a:rPr lang="en-US" sz="2200" dirty="0"/>
              <a:t>of his </a:t>
            </a:r>
            <a:r>
              <a:rPr lang="en-US" sz="2200" dirty="0" smtClean="0"/>
              <a:t>				famous </a:t>
            </a:r>
            <a:r>
              <a:rPr lang="en-US" sz="2200" dirty="0"/>
              <a:t>works: </a:t>
            </a:r>
            <a:r>
              <a:rPr lang="en-US" sz="2400" b="1" dirty="0"/>
              <a:t>The Theory of </a:t>
            </a:r>
            <a:r>
              <a:rPr lang="en-US" sz="2400" b="1" dirty="0" smtClean="0"/>
              <a:t>Moral Sentiments </a:t>
            </a:r>
            <a:r>
              <a:rPr lang="en-US" sz="2200" dirty="0"/>
              <a:t>(1759) </a:t>
            </a:r>
            <a:r>
              <a:rPr lang="en-US" sz="2000" dirty="0" smtClean="0"/>
              <a:t>				</a:t>
            </a:r>
            <a:r>
              <a:rPr lang="en-US" sz="2200" dirty="0" smtClean="0"/>
              <a:t>and</a:t>
            </a:r>
            <a:r>
              <a:rPr lang="en-US" sz="2000" dirty="0" smtClean="0"/>
              <a:t> </a:t>
            </a:r>
            <a:r>
              <a:rPr lang="en-US" sz="2400" b="1" dirty="0"/>
              <a:t>The Wealth of Nations </a:t>
            </a:r>
            <a:r>
              <a:rPr lang="en-US" sz="2200" dirty="0"/>
              <a:t>(1776</a:t>
            </a:r>
            <a:r>
              <a:rPr lang="en-US" sz="2200" dirty="0" smtClean="0"/>
              <a:t>)</a:t>
            </a:r>
          </a:p>
          <a:p>
            <a:r>
              <a:rPr lang="en-US" sz="2400" b="1" dirty="0" smtClean="0"/>
              <a:t>Education: </a:t>
            </a:r>
            <a:r>
              <a:rPr lang="en-US" sz="2400" dirty="0" smtClean="0"/>
              <a:t>University of Glasgow, </a:t>
            </a:r>
            <a:r>
              <a:rPr lang="en-US" sz="2400" dirty="0" err="1" smtClean="0"/>
              <a:t>Balloil</a:t>
            </a:r>
            <a:r>
              <a:rPr lang="en-US" sz="2400" dirty="0" smtClean="0"/>
              <a:t> College, Oxford, UK</a:t>
            </a:r>
            <a:endParaRPr lang="en-US" sz="2400" dirty="0">
              <a:solidFill>
                <a:schemeClr val="tx1">
                  <a:lumMod val="95000"/>
                  <a:lumOff val="5000"/>
                </a:schemeClr>
              </a:solidFill>
            </a:endParaRPr>
          </a:p>
        </p:txBody>
      </p:sp>
      <p:pic>
        <p:nvPicPr>
          <p:cNvPr id="4" name="Picture 3"/>
          <p:cNvPicPr>
            <a:picLocks noChangeAspect="1"/>
          </p:cNvPicPr>
          <p:nvPr/>
        </p:nvPicPr>
        <p:blipFill>
          <a:blip r:embed="rId2"/>
          <a:stretch>
            <a:fillRect/>
          </a:stretch>
        </p:blipFill>
        <p:spPr>
          <a:xfrm>
            <a:off x="9896475" y="0"/>
            <a:ext cx="2295525" cy="2457450"/>
          </a:xfrm>
          <a:prstGeom prst="rect">
            <a:avLst/>
          </a:prstGeom>
        </p:spPr>
      </p:pic>
    </p:spTree>
    <p:extLst>
      <p:ext uri="{BB962C8B-B14F-4D97-AF65-F5344CB8AC3E}">
        <p14:creationId xmlns:p14="http://schemas.microsoft.com/office/powerpoint/2010/main" val="1457272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4485"/>
          </a:xfrm>
        </p:spPr>
        <p:txBody>
          <a:bodyPr>
            <a:normAutofit fontScale="90000"/>
          </a:bodyPr>
          <a:lstStyle/>
          <a:p>
            <a:pPr algn="ctr"/>
            <a:r>
              <a:rPr lang="en-US" dirty="0"/>
              <a:t>Why read Wealth of Nations?</a:t>
            </a:r>
            <a:br>
              <a:rPr lang="en-US" dirty="0"/>
            </a:br>
            <a:endParaRPr lang="en-US" dirty="0"/>
          </a:p>
        </p:txBody>
      </p:sp>
      <p:sp>
        <p:nvSpPr>
          <p:cNvPr id="3" name="Content Placeholder 2"/>
          <p:cNvSpPr>
            <a:spLocks noGrp="1"/>
          </p:cNvSpPr>
          <p:nvPr>
            <p:ph idx="1"/>
          </p:nvPr>
        </p:nvSpPr>
        <p:spPr>
          <a:xfrm>
            <a:off x="460375" y="1394085"/>
            <a:ext cx="9370744" cy="4647277"/>
          </a:xfrm>
        </p:spPr>
        <p:txBody>
          <a:bodyPr>
            <a:normAutofit/>
          </a:bodyPr>
          <a:lstStyle/>
          <a:p>
            <a:r>
              <a:rPr lang="en-US" sz="2000" dirty="0" smtClean="0"/>
              <a:t>Adam </a:t>
            </a:r>
            <a:r>
              <a:rPr lang="en-US" sz="2000" dirty="0"/>
              <a:t>Smith clearly explains why countries  are rich and poor.</a:t>
            </a:r>
          </a:p>
          <a:p>
            <a:r>
              <a:rPr lang="en-US" sz="2000" i="1" dirty="0"/>
              <a:t>Wealth of nations</a:t>
            </a:r>
            <a:r>
              <a:rPr lang="en-US" sz="2000" dirty="0"/>
              <a:t> explains why some people are wealthy and others are not.</a:t>
            </a:r>
          </a:p>
          <a:p>
            <a:r>
              <a:rPr lang="en-US" sz="2000" dirty="0"/>
              <a:t>It will answer your </a:t>
            </a:r>
            <a:r>
              <a:rPr lang="en-US" sz="2000" dirty="0" smtClean="0"/>
              <a:t>questions, why outsourcing</a:t>
            </a:r>
            <a:r>
              <a:rPr lang="en-US" sz="2000" dirty="0"/>
              <a:t>, manufacturing </a:t>
            </a:r>
            <a:r>
              <a:rPr lang="en-US" sz="2000" dirty="0" smtClean="0"/>
              <a:t>coming to China/Bangladesh.</a:t>
            </a:r>
            <a:endParaRPr lang="en-US" sz="2000" dirty="0"/>
          </a:p>
          <a:p>
            <a:r>
              <a:rPr lang="en-US" sz="2000" dirty="0"/>
              <a:t>Adam Smith </a:t>
            </a:r>
            <a:r>
              <a:rPr lang="en-US" sz="2000" dirty="0" smtClean="0"/>
              <a:t>explain individual’s economic </a:t>
            </a:r>
            <a:r>
              <a:rPr lang="en-US" sz="2000" dirty="0"/>
              <a:t>behavior with greater clarity than any psychologist</a:t>
            </a:r>
            <a:r>
              <a:rPr lang="en-US" sz="2000" dirty="0" smtClean="0"/>
              <a:t>.</a:t>
            </a:r>
            <a:endParaRPr lang="en-US" sz="2000" dirty="0"/>
          </a:p>
        </p:txBody>
      </p:sp>
      <p:sp>
        <p:nvSpPr>
          <p:cNvPr id="4" name="AutoShape 2" descr="data:image/jpeg;base64,/9j/4AAQSkZJRgABAQAAAQABAAD/2wCEAAkGBwgHBgkIBwgKCgkLDRYPDQwMDRsUFRAWIB0iIiAdHx8kKDQsJCYxJx8fLT0tMTU3Ojo6Iys/RD84QzQ5OjcBCgoKDQwNGg8PGjclHyU3Nzc3Nzc3Nzc3Nzc3Nzc3Nzc3Nzc3Nzc3Nzc3Nzc3Nzc3Nzc3Nzc3Nzc3Nzc3Nzc3N//AABEIALcAeAMBIgACEQEDEQH/xAAcAAABBQEBAQAAAAAAAAAAAAACAAMEBQYBBwj/xABKEAABAwIFAQQGBQYLCAMAAAABAgMRAAQFBhIhMUETIlFhFDJxgZHRFiNCobEVUmJjgsEHJjNDZHODkqKz0iQ0U3J0k8LwVpSj/8QAGQEAAwEBAQAAAAAAAAAAAAAAAAECAwQF/8QAIxEAAgIBBAIDAQEAAAAAAAAAAAECESESMUFRIjIDQmGxI//aAAwDAQACEQMRAD8A9DurhFs2lR9ZRgJHJqsvM0YRY3QavLhxBUgKEWzigR7UpIpZtul2mAP3DQT2iVtAFQBG7iUnb2E1dgkIUGlQlPSeK8eKd29jsvgoRnTAY1C6fPl6E/Pw0V36aYCDCrt5J571m+n8UVfoWr85XxpxKjt3iCOs1qnHonJnlZwwLQSLt9X/AC2T5/8AChVnHA5/3m491k/t/grSKWojck++h1GZKiPfT8RZM6M7ZfAE3jxnwsnzH+CuOZ1y+EA+lXAngmxfH/hWjK17DWo+Hepa1xB1f3qVx6DJnDnTAQnUbm4CfH0F/wD0V1OdcBMAXj+/T0J+R/grRBSuij8a6VKP2lfGjxHkzv00wA6gLp/b+hvf6K4rOOBpE+lXBSRyLJ8j39zatCVKkALMVxLhJI1n2TRcegyZxOc8vAwm7dlX9Ee/0U9aZnwm8c7K3eeLgQVd+1dbBA81JAq7Litau+Y6bmkqCIUSZ2jxqG4tYGrI9rcIuGypEggwoeFKqzKt05d4BZv3GntVhRUEpCYOtQ6eQFKoSaw9yrsiZ7UUZWuj0LrIH/dRWhQSgL5J3iqDPaD9FrokAgOM/wCairwo0uKUD1mKp4iieR4T1gRtzTqd9p2qO0TqhQPlSuLpq1S2t8wHHUtI0+J/d5045Bkqd4oT4Hx5qC5ibbLj5dad7JhaUuOgCEyAZ5mO8N4o14hbg3oOrVZ953bpE7ePBHtFXTJslDaAN9vhRHwqE3iVs+80yhWpbzJuG46oBAn7x8KB3FGWU3bi0qDdokqdXsY2BiJng+G8GlTGWImhUARvUO5xRhj0gai4Wbf0ghAmUb8fCui9X6V6ObV3Vp1lQKI0zE80UFkkDpP3UiZgDYVAbxZl9DHozanVvsKeShKk6gBp2O+x7w++pNpct3ZcLSVaG1FOqRuQSCIG43HXypUNMMmFGeorqlK1AJAO21cWZdSI+yaRVvAqORlFkyVZXsNvsq+OtVKlkpYXlTDldShU+3WqaVOW7BbAZ7MZXvN9u0ZG39airwq1rJgyPGsxneV5ZuZ9XtGf81FaZYCVnrtwaV3BByH1iIJqPf4exiJUl8q0hpSEpH2CY7wP5wjan50z0KvCnWvV3mnF9A0QjhpcNwHrha0XGkup0pGqABExwY39pps4M19YUvuJW80tt5YAlzUqZPmJMe01aGATv7Kh3N2WSlKLW4fKgVEtBMADxJIq9TZA3b4UxbXSXmlrTClnTyAFRKR4JBEgUT+GNv3RuFuq1lIQAEiNAWlek7b7p68Saaw/GEYhbs3DFnddg+z2zTi0pAUmAR12JnrFPWeJM3mFpxG3ad7FTfaJCgNRT7Jp+XIYI35BYQy4y086lK2XGSTBOlcRvH2QAB5eNT/RtN2Lkuq1dj2UQI5mahLx23GFWeJJafLN4Ww0EpGr6yNEgnaZFWFo+p9sqWy60sLKdLgE7ewkRRkMEW0wxFqbMpcUo2rCmUykDUDp3Mde6KcYs02777wWpTj8ajAExMTA3MGJ8hUreuGZFJtjQBSQsECdjvXfDaN64oaVyOODXXBBgc1CKKHJcjK2HjaC2SPeo1ylkmPorh2ggjQqD499VKiXswWxFzogfRW719FskT1+tRWlSnU4oe2s/nLUvLN5qbQndoxqn+cTWkdUUOKJQBpEq0gn7qEvBC5BDadW/JNOjbaottf2lxZIv2Xm1WyxqS9q7pHEz4UVxdNMPstOqSlbyiltME6jEkfCT7qdUFj699vxpnfs1pMJCQTPIFMW+K2j7+hp/WouFqAhUaxymYidqkLWwHRbrKe0cSpSUHlQESY94+NVlMRU5MUn6G4RpUCDZNyQdvVqFl62K8mWryb59KPQyYSpOlIg/o1oHX7O2fbsVFtDj4UUM6PXjngRUd/EsMtQtl9xDSQsNqT2StOowAmQIJMgRV2yTOuKR9AstqLwbSpWHDtARtu347fGtXZkJQsG8N0UOEFcpkcEJ7ojYEVGXiGFpttbimkMJdDXfZI0rVECCOTI+NPPv2mHhoOaLdDqwhEIgKWeBAHJobsZL1AilJPHHsoXHEtNqdccS22kFSlKIAA8TUROKWa3G2y9oW6Yb7RtSAs+CSoAGooZI3KCNOnvRJM0R5MCfCahXOLWFu+4y5cBLjICnElKjoBmCdthsd/Kpuo6oI+NTVDM9kdUZTw4E/YVP99VdocjwMqYaZnUhW/7aqVKfsxx2Czk3OXL0JAKtTUR/WJrSKA7TeNiazGc3CMuXJXMdqzsnb+dRWmKSpyZHPXeqXqhcmNt7NN2m/ymvUG2rh1xcH+ZUO0RH7a4/YNT8uXbmKvsv3WkPWDPo9wegfJhfwCAR5Lq9TbMIunLgNIS88kJW7G6kpkge6T8a43ZsM9r6OhAU64VuFI9ZfBJ89hVylawTWSny4Lkv36m1MG2/Kj+oKQrV7jMcx0quxd55F+rMDTP1eG3IZLgcH8gJS9t7VE/2Yq+tsNw5Diyw0kKLhcUUPKPf6mJifOnkWto1ZOWhaSm00qC0FcpgneZ8d6amrsNJDxCDmXCCmN2riD47IpnOBP5Nto2nFLOY/6hvmpa8PwZabchLUsApZIfMoB5A38hTrmH4dcMpsyyhxDSwtLZWSQoGQo7zM7yetCaTQuCHnEE4KnQUpV6bawSJAPbI+NNZhbvEnDDcXLLiDidv3UsFJ9bbfUfwq1vmLG8Smzu1MukKSsMrWNUiCkxMkg7127tLa8Q03dMhzs3AtsKUQUqHChvyKFLYKKrNTvZfkjtYFmrEW/SirgJhWmfLXoos7tdrlbEAAS8G9Vv4h6fq489Wmrh9LK21W9z2Sm3UlJbdghYPSDzUNNnh1m60AGkuJ3YS44VaTx3Qo7e6kpLH4OiobTd/SvFOyUwHfQbPWHUqOoy7sCCI69DWhkBadRT7abTY27V05doaSm4dSlK3EzKgJgHyEn411ZlUceUVE5WxpFFkdI+iOHcQUKP+NVKnMlkpyphs/8ADPn9pVKpn7MpbAZ2BXle4AiQ4zI/tkVpU+sdUjfnmqDO4CcsXRAg9oz1/Woq/WohKtMzJqkvEnk4QSUwY/dWTtnbnB3bvEkqcfw129uPTGd1KtyHFDtED82ANSfeOs6tvvJBWIncUxZWSbFt5KHFrDjqnT2gBgqJJ4A2k1UXQmVVi/b2qcYv0lC2A+XtSNwtPZNmQfOoGXSW728wnEkrc9Ii+QLhBAJVHaAA9AuD+0KuW8CsmbVdpalxi2XcduptsiJBB0wR6spG1SLvDmrm8trwrcQ/batCmyNwoAKSZG42Hwp4yBV4dYWTuPY225aMlIFvsWx+YfKomKXTmHXGbL+2AS8zYtLSvTMEIXv5xz7q0NvYt219dXiHHVLudPaIUQUjTsI2ng0LOHNN3t5dlbi1XSUpcQuCiBsNo8CevWmpLkVHLfC7FzCkWpZbdYcbTJUJKyR62rqes81mbVq8xXCcDPprjV6yu47G5JnWUd1Klj7QUBuOs1omMFatrZNqzdXSLMCE2yViEJ/NSY1AeEHan14cz2tmtkrZRad1tpsAJ0kQQRE8be6mpJBRSNYh+UrvC271gMYhZ3sXFurfRLLkKSeqD0P7xFHerVhmMLXf26H8OxB9vRcfat3RpCUqH5sgEEcE+dW9zhlnc4ha4g6g+k2hUWnBsYUkgg+I3O1A7hrTrhL9w84wXQ72CinTqBkdJiRMTS1IKJqhtud/KmvHaduadWQBtG9NjYGB7qxZaKPJY1ZXw/kDSqBHHfVXKLJrifoxhygI1IUYA/TVSoluxrYHPJjKt2qD67PX9ajatIQDIUdieI4rNZ/3yvdAd0dowd/65NaAKClHUoc7b1S9SeRxOn+T5KRFKNooYSknTE8QK6lRhXd3FANHEoIKjzP3UXAMwPaaIHbdRoSes+2jYDh0iRqE8bVT4/j1jhbjFtdXTrC31oShTbOv1pAmQYBKeY+E1brIDLhT0QT91efYw8q4wB26XpDhw63cUU7AqC1kwPdQ56Un+gleDbrfu7VBL1v26E7amClJ56pJH3E+6usPvup7QsJQ1Mj61JP3SPvrHZoumrh9F3ZYo6VWT1uSlp/mV94K6kEK61t1WzCnO0W02V/nFAmhSTWAoc3iY+IrigTvJmux3YSOOK4Z31HedooGgXFBMFXuoUjg8gniKJZEER0psxA6ezmp5GUmR9K8q4fqRHcURt4rVSpvJRnK2HQpUaV7TH21UqUn5MFsFnpQ+jF0qSPrGOR+tRWlAAXwCd9yKzeegE5TuwBKe0Z/zUVpFCV/HbwFWvVE8iSkEyImfCuL7vU7mOa6NMSNjNcXAUAADPFABGNtxULEsRtsNZDlyohKjA0jckCdvhUyVFW/AMVl8229u/fNKdaC1otVqHcnxjnipnLTG2OKt0UeZsYdIRbX71/h4unFFhxlQ1JggxpSQASI3VPWstjeNO4WLJOFru06W9KnLxvvOAGRB0iBufVPWr3G1MqxzLYYWQntH5cUkgyG91e2qn+E7QE4X2YUEw56wIJ9Xx3rH4JqUoRkt7f9KmqTa4MniGJO4hiar90BLqtEhKiQdIHUyfs173lnMmHZkt3HcNU8exIS6hxspKSRI8j7RXzt1rd/wOn+NL4KlR6EsgBRidaBuPea9KcFpwc6k7PZimdxx4UKhCdxtRA0lTMgj2VzGtjMbfhQHVq2PWnSJ6UCuZg1HJRQZMQDlmwgau6uf76qVHkqHMrYerbdCj7JWqlRJZYLY5noxla8TIB7Rn/NRWkcJJJG5rNZ9SVZXuhx9Yyf/wBUVoSBrJ8+Iq/qRyH9qB+FcMcxxzXJAV14olwAdQMfaikMEStIAJEjkdKzOM4JjCmlGyukXjhgEvqLbhRzG3cPwT1rTg7AAQfPpRbDmBFDipLIXWx5LdM4krHcON/YNWDVkVb3jpQHtYghJEgnbxp/PGA4njYtF2bDOlhKpJe2gxET7K9RWlLqC24lK0K2KVCQR7KqBlfBQ5r/ACe1pn+Rk9kPPs50/dWb+L/SM4uqK1+LTPD05Yxh17sba09KcmD6M4lwJ9pBge+tllf+DzH7O5TeOYoMLcIj/Zzrc07GD9noNt69SQhDKA202lCE7BKUwB7qLbYiBXS/mZnoVhCUpAJKoEFR60JO/lRAyPKgUN4J8wBWbKEJA8KEmTJ38qMefFNL7pnxqRlHktITlXDgTyhREcbrUaVcyUf4rYcCSfq1cH9JVKlLdjWxzPh15XudyCFsnj9aitGpXfVxyRWczwP4q3gETqb5P6xJrSGZM9DVfVE8jDyXVoKWV6Vq+14UF03c6iv0lKG5EpPHERPTf8BT2rvDTzvRLbS8lIVqGlWoEbb8fvNEWDRCLN0ZUm7C0pV0WTIkHT8JHjRMtXA0KVepImNzOqd/jx7RROWds1b6QlYbbV2g0neRv86Z/wBiFu2kIcbaU5KZPB0H4CPvqkIJSX9Z03yQkkkjXM7qHu5HHVIonm3XA2lq7AISArvTqVCgfvI+6mFrsnBDqLhwd1RCgN9uY98UKmrEFCFdtKwFJk8FUHnoe6OtDAdWy+TCL0JK50kukx3gRHu/Gktq4WFlu9SCQuYXskkbb+UihYcs7dxBbS6JSOojokA77RA86FarIt6CLggNEAGPV2MH7qAH1MPSUt3ekHUNJWZEgD3QfxoTb3DqiUXZCCdlBUwJO34fCnE2TDiDq1KCt1CedwfxAPx8akIQEiCoqH6VJyGgWUrSwhLigtf2iOPdSKYB2kRxR6u9wffTZVBk9OtQ2UUORR/FLDdP/DVt+2qlXMjynKmHEiZQrj/nVSon7MFsO51UheWLspg95rz/AJxNaFSdyZ5k1Q49bm6wVy3S6houKRClA9FhR2Hsq1cvbRs966YQeYW6kbGnGSaoTWR5IhUzPjXELnYgGOsUwMRsTub62AJmO3T86H8oWSFHTe2kcwX0/Oin0FolkwJMx4ChG6AqAJ+6mDf2RAm9tknoC8kfvrnp1moA+mW0cfyyfnTpitEpJ0p3JNKBsCST41GGIWRH++2sf16fnXTf2O8Xlp/30fOimFofWmR0PuroEeP4T7aiDELA7m9tR/bp+dGL+x0yL2128X0/OhJhaHiNMkHnwodykEQZ8aacxGxmVXtsAePrk/Omjf2aSAby3CekvJ+dJp9DTRK1ERKenJpGD/7zUQ4hZkwby19zyfnXWry0KVBF0w4RJ7rgJ+41LtZYyoyOP4rYbpgjQvk/pqpU9l9kYbglnalxDpaQUqUjYck9eKVTKabbGk6LO8tm7hCUrkJTwRsRUa7wDA7pztLvCLB92ANbtshao6CSJpUqaw7QmB9F8u9cAwrbp6E1/poEZVy6YP0fwrfibNv5V2lV6pdipHRlfLnqnL+FEiTvZN/Kl9Fsu7KOAYTt/Qm9/upUqeuXYUjoyrlz/wCP4T/9Jv5UjlbLmsAZfwnb+hN/KuUqNcuwpCTlbLcyrL+FbHpZN/KiOVctj1cv4T77Jv5UqVGuXYqQH0Vy8rUE4BhQg9LNv5U19FMvDVOAYXP/AEjfypUqTlLsdIIZWy8dvyBhU7b+hN/KiZy/g9qors8KsrZagUFbDCEKj2gUqVS5OtylgeZt0WyDpTqPUnk0qVKsNiz/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9831119" y="0"/>
            <a:ext cx="2583228" cy="3854971"/>
          </a:xfrm>
          <a:prstGeom prst="rect">
            <a:avLst/>
          </a:prstGeom>
        </p:spPr>
      </p:pic>
    </p:spTree>
    <p:extLst>
      <p:ext uri="{BB962C8B-B14F-4D97-AF65-F5344CB8AC3E}">
        <p14:creationId xmlns:p14="http://schemas.microsoft.com/office/powerpoint/2010/main" val="986907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49902"/>
            <a:ext cx="8931361" cy="1049311"/>
          </a:xfrm>
        </p:spPr>
        <p:txBody>
          <a:bodyPr>
            <a:normAutofit fontScale="90000"/>
          </a:bodyPr>
          <a:lstStyle/>
          <a:p>
            <a:pPr algn="ctr"/>
            <a:r>
              <a:rPr lang="en-US" b="1" dirty="0"/>
              <a:t>Famous Economists and Their Contributions</a:t>
            </a:r>
            <a:br>
              <a:rPr lang="en-US" b="1" dirty="0"/>
            </a:br>
            <a:r>
              <a:rPr lang="en-US" b="1" dirty="0"/>
              <a:t>David Hume (1711 - 1776)</a:t>
            </a:r>
            <a:endParaRPr lang="en-US" dirty="0"/>
          </a:p>
        </p:txBody>
      </p:sp>
      <p:sp>
        <p:nvSpPr>
          <p:cNvPr id="3" name="Content Placeholder 2"/>
          <p:cNvSpPr>
            <a:spLocks noGrp="1"/>
          </p:cNvSpPr>
          <p:nvPr>
            <p:ph idx="1"/>
          </p:nvPr>
        </p:nvSpPr>
        <p:spPr>
          <a:xfrm>
            <a:off x="677334" y="1319134"/>
            <a:ext cx="8596668" cy="5261547"/>
          </a:xfrm>
        </p:spPr>
        <p:txBody>
          <a:bodyPr>
            <a:normAutofit fontScale="92500" lnSpcReduction="10000"/>
          </a:bodyPr>
          <a:lstStyle/>
          <a:p>
            <a:r>
              <a:rPr lang="en-US" sz="2400" b="1" dirty="0" smtClean="0"/>
              <a:t>Nationality: </a:t>
            </a:r>
            <a:r>
              <a:rPr lang="en-US" sz="2400" dirty="0" smtClean="0"/>
              <a:t>David </a:t>
            </a:r>
            <a:r>
              <a:rPr lang="en-US" sz="2400" dirty="0"/>
              <a:t>Hume was a renowned philosopher and economist hailing </a:t>
            </a:r>
            <a:r>
              <a:rPr lang="en-US" sz="2400" dirty="0" smtClean="0"/>
              <a:t>from Edinburgh, </a:t>
            </a:r>
            <a:r>
              <a:rPr lang="en-US" sz="2400" dirty="0"/>
              <a:t>Scotland. </a:t>
            </a:r>
            <a:endParaRPr lang="en-US" sz="2600" b="1" dirty="0" smtClean="0"/>
          </a:p>
          <a:p>
            <a:r>
              <a:rPr lang="en-US" sz="2600" b="1" dirty="0" smtClean="0"/>
              <a:t>Contribution: </a:t>
            </a:r>
            <a:r>
              <a:rPr lang="en-US" sz="2000" dirty="0" smtClean="0"/>
              <a:t>Even </a:t>
            </a:r>
            <a:r>
              <a:rPr lang="en-US" sz="2000" dirty="0"/>
              <a:t>though he was more of a philosopher, he is regarded as one of the most eminent economists of the world, as </a:t>
            </a:r>
            <a:r>
              <a:rPr lang="en-US" sz="2400" b="1" dirty="0"/>
              <a:t>his discussions on politics led to the development of several ideas that are prevalent in the field of economics even today</a:t>
            </a:r>
            <a:r>
              <a:rPr lang="en-US" sz="2400" dirty="0"/>
              <a:t>. </a:t>
            </a:r>
            <a:r>
              <a:rPr lang="en-US" sz="2000" dirty="0"/>
              <a:t>He was of the opinion that</a:t>
            </a:r>
            <a:r>
              <a:rPr lang="en-US" sz="2400" dirty="0"/>
              <a:t> </a:t>
            </a:r>
            <a:r>
              <a:rPr lang="en-US" sz="2400" b="1" dirty="0"/>
              <a:t>foreign trade is a stimulus for economic growth</a:t>
            </a:r>
            <a:r>
              <a:rPr lang="en-US" sz="2000" dirty="0"/>
              <a:t>, and therefore, is very important for the development of the nation</a:t>
            </a:r>
            <a:r>
              <a:rPr lang="en-US" sz="2000" dirty="0" smtClean="0"/>
              <a:t>.</a:t>
            </a:r>
          </a:p>
          <a:p>
            <a:pPr lvl="2"/>
            <a:r>
              <a:rPr lang="en-US" sz="2000" dirty="0"/>
              <a:t> </a:t>
            </a:r>
            <a:r>
              <a:rPr lang="en-US" sz="2400" dirty="0" smtClean="0"/>
              <a:t> Mentor of Adam Smith, the father of economics.</a:t>
            </a:r>
          </a:p>
          <a:p>
            <a:r>
              <a:rPr lang="en-US" sz="2400" b="1" dirty="0" smtClean="0"/>
              <a:t>Books: </a:t>
            </a:r>
            <a:r>
              <a:rPr lang="en-US" sz="2400" dirty="0" smtClean="0">
                <a:solidFill>
                  <a:schemeClr val="tx1"/>
                </a:solidFill>
              </a:rPr>
              <a:t>A Treatise of Human Nature(1738),  </a:t>
            </a:r>
          </a:p>
          <a:p>
            <a:pPr marL="0" indent="0">
              <a:buNone/>
            </a:pPr>
            <a:r>
              <a:rPr lang="en-US" sz="2400" dirty="0">
                <a:solidFill>
                  <a:schemeClr val="tx1"/>
                </a:solidFill>
              </a:rPr>
              <a:t>	</a:t>
            </a:r>
            <a:r>
              <a:rPr lang="en-US" sz="2400" dirty="0" smtClean="0">
                <a:solidFill>
                  <a:schemeClr val="tx1"/>
                </a:solidFill>
              </a:rPr>
              <a:t>		Human Understanding </a:t>
            </a:r>
            <a:r>
              <a:rPr lang="en-US" sz="2400" dirty="0" smtClean="0">
                <a:solidFill>
                  <a:schemeClr val="tx1"/>
                </a:solidFill>
              </a:rPr>
              <a:t>(1748)</a:t>
            </a:r>
            <a:endParaRPr lang="en-US" sz="2400" b="1" dirty="0" smtClean="0">
              <a:solidFill>
                <a:schemeClr val="tx1"/>
              </a:solidFill>
            </a:endParaRPr>
          </a:p>
          <a:p>
            <a:r>
              <a:rPr lang="en-US" sz="2400" b="1" dirty="0" smtClean="0"/>
              <a:t>Education: University of Edinburgh, Scotland</a:t>
            </a:r>
            <a:r>
              <a:rPr lang="en-US" sz="2400" dirty="0" smtClean="0"/>
              <a:t/>
            </a:r>
            <a:br>
              <a:rPr lang="en-US" sz="2400" dirty="0" smtClean="0"/>
            </a:b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5917" y="149902"/>
            <a:ext cx="2524125" cy="4152900"/>
          </a:xfrm>
          <a:prstGeom prst="rect">
            <a:avLst/>
          </a:prstGeom>
        </p:spPr>
      </p:pic>
    </p:spTree>
    <p:extLst>
      <p:ext uri="{BB962C8B-B14F-4D97-AF65-F5344CB8AC3E}">
        <p14:creationId xmlns:p14="http://schemas.microsoft.com/office/powerpoint/2010/main" val="3420930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817</TotalTime>
  <Words>1433</Words>
  <Application>Microsoft Office PowerPoint</Application>
  <PresentationFormat>Widescreen</PresentationFormat>
  <Paragraphs>81</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Times New Roman</vt:lpstr>
      <vt:lpstr>Trebuchet MS</vt:lpstr>
      <vt:lpstr>Wingdings</vt:lpstr>
      <vt:lpstr>Wingdings 3</vt:lpstr>
      <vt:lpstr>Facet</vt:lpstr>
      <vt:lpstr>Origin of the word ‘Economics’</vt:lpstr>
      <vt:lpstr>Economics - Definition</vt:lpstr>
      <vt:lpstr>Economics - Definition</vt:lpstr>
      <vt:lpstr>Economics - Definition</vt:lpstr>
      <vt:lpstr>Economics - Definition</vt:lpstr>
      <vt:lpstr>Economics - Definition</vt:lpstr>
      <vt:lpstr>Famous Economists and Their Contributions Adam Smith (1723 - 1790) </vt:lpstr>
      <vt:lpstr>Why read Wealth of Nations? </vt:lpstr>
      <vt:lpstr>Famous Economists and Their Contributions David Hume (1711 - 1776)</vt:lpstr>
      <vt:lpstr>Famous Economists and Their Contributions David Ricardo (1772 - 1823)</vt:lpstr>
      <vt:lpstr>Famous Economists and Their Contributions Karl Marx (1818 - 1883)</vt:lpstr>
      <vt:lpstr>Socialist world</vt:lpstr>
      <vt:lpstr>Famous Economists and Their Contributions John Maynard Keynes (1883 - 1946)</vt:lpstr>
      <vt:lpstr>Famous Economists and Their Contributions P. A. Samuelson(1915 - 2009)</vt:lpstr>
      <vt:lpstr>Scope of Economics </vt:lpstr>
      <vt:lpstr>subject matter of economics with reference to Robbins definition</vt:lpstr>
      <vt:lpstr>subject matter of economics with reference to Robbins definition</vt:lpstr>
      <vt:lpstr>Importance of the Study of Economics </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 Definition</dc:title>
  <dc:creator>Abdullah Al Mamun</dc:creator>
  <cp:lastModifiedBy>AlamgirPC</cp:lastModifiedBy>
  <cp:revision>62</cp:revision>
  <dcterms:created xsi:type="dcterms:W3CDTF">2019-01-19T12:21:24Z</dcterms:created>
  <dcterms:modified xsi:type="dcterms:W3CDTF">2020-05-11T11:08:12Z</dcterms:modified>
</cp:coreProperties>
</file>