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88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546" y="108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851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49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2020/4/26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 fontScale="90000"/>
          </a:bodyPr>
          <a:lstStyle/>
          <a:p>
            <a:pPr algn="l">
              <a:lnSpc>
                <a:spcPct val="120000"/>
              </a:lnSpc>
            </a:pPr>
            <a:r>
              <a:rPr lang="en-US" altLang="en-US" sz="5100" b="1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Void &amp; Voidable agreements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Dyuthi" panose="02000603000000000000" charset="0"/>
              </a:rPr>
              <a:t>Course Teacher: </a:t>
            </a:r>
            <a:r>
              <a:rPr lang="en-US" altLang="en-US" sz="2000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Dyuthi" panose="02000603000000000000" charset="0"/>
              </a:rPr>
              <a:t>Farhana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Dyuthi" panose="02000603000000000000" charset="0"/>
              </a:rPr>
              <a:t> </a:t>
            </a: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Dyuthi" panose="02000603000000000000" charset="0"/>
              </a:rPr>
              <a:t>Noor</a:t>
            </a:r>
            <a:endParaRPr lang="en-US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  <a:cs typeface="Dyuthi" panose="02000603000000000000" charset="0"/>
            </a:endParaRPr>
          </a:p>
        </p:txBody>
      </p:sp>
      <p:sp>
        <p:nvSpPr>
          <p:cNvPr id="29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di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2208575"/>
            <a:ext cx="4047843" cy="107267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99" y="1396289"/>
            <a:ext cx="4801860" cy="1325563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Dyuthi" panose="02000603000000000000" charset="0"/>
                <a:cs typeface="Dyuthi" panose="02000603000000000000" charset="0"/>
              </a:rPr>
              <a:t>What is void agreement?????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3" y="2871982"/>
            <a:ext cx="4893508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en-US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yuthi" panose="02000603000000000000" charset="0"/>
                <a:cs typeface="Dyuthi" panose="02000603000000000000" charset="0"/>
              </a:rPr>
              <a:t>An agreement not enforceable by law is said to be void.</a:t>
            </a:r>
          </a:p>
          <a:p>
            <a:pPr marL="0" indent="0">
              <a:buNone/>
            </a:pPr>
            <a:r>
              <a:rPr lang="en-US" altLang="en-US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ejaVu Serif" panose="02060603050605020204" charset="0"/>
                <a:cs typeface="DejaVu Serif" panose="02060603050605020204" charset="0"/>
              </a:rPr>
              <a:t>For example, a contract between drug dealers and buyers is a void contract simply because the terms of the contract are illegal.</a:t>
            </a:r>
          </a:p>
          <a:p>
            <a:pPr marL="0" indent="0">
              <a:buNone/>
            </a:pPr>
            <a:endParaRPr lang="en-US" altLang="en-US" sz="1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ejaVu Serif" panose="02060603050605020204" charset="0"/>
              <a:cs typeface="DejaVu Serif" panose="02060603050605020204" charset="0"/>
            </a:endParaRPr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67846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070" y="763044"/>
            <a:ext cx="4756119" cy="2128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079" y="3638152"/>
            <a:ext cx="3512110" cy="175605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 flipV="1">
            <a:off x="0" y="0"/>
            <a:ext cx="9952075" cy="6858000"/>
          </a:xfrm>
          <a:custGeom>
            <a:avLst/>
            <a:gdLst>
              <a:gd name="connsiteX0" fmla="*/ 9952075 w 9952075"/>
              <a:gd name="connsiteY0" fmla="*/ 6858000 h 6858000"/>
              <a:gd name="connsiteX1" fmla="*/ 108694 w 9952075"/>
              <a:gd name="connsiteY1" fmla="*/ 6858000 h 6858000"/>
              <a:gd name="connsiteX2" fmla="*/ 79127 w 9952075"/>
              <a:gd name="connsiteY2" fmla="*/ 6681235 h 6858000"/>
              <a:gd name="connsiteX3" fmla="*/ 0 w 9952075"/>
              <a:gd name="connsiteY3" fmla="*/ 5565888 h 6858000"/>
              <a:gd name="connsiteX4" fmla="*/ 2190696 w 9952075"/>
              <a:gd name="connsiteY4" fmla="*/ 145339 h 6858000"/>
              <a:gd name="connsiteX5" fmla="*/ 2339431 w 9952075"/>
              <a:gd name="connsiteY5" fmla="*/ 0 h 6858000"/>
              <a:gd name="connsiteX6" fmla="*/ 9952075 w 995207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52075" h="6858000">
                <a:moveTo>
                  <a:pt x="9952075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9952075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 flipV="1">
            <a:off x="0" y="0"/>
            <a:ext cx="9652017" cy="6858000"/>
          </a:xfrm>
          <a:custGeom>
            <a:avLst/>
            <a:gdLst>
              <a:gd name="connsiteX0" fmla="*/ 9652017 w 9652017"/>
              <a:gd name="connsiteY0" fmla="*/ 6858000 h 6858000"/>
              <a:gd name="connsiteX1" fmla="*/ 112827 w 9652017"/>
              <a:gd name="connsiteY1" fmla="*/ 6858000 h 6858000"/>
              <a:gd name="connsiteX2" fmla="*/ 76084 w 9652017"/>
              <a:gd name="connsiteY2" fmla="*/ 6638337 h 6858000"/>
              <a:gd name="connsiteX3" fmla="*/ 0 w 9652017"/>
              <a:gd name="connsiteY3" fmla="*/ 5565888 h 6858000"/>
              <a:gd name="connsiteX4" fmla="*/ 2157501 w 9652017"/>
              <a:gd name="connsiteY4" fmla="*/ 301488 h 6858000"/>
              <a:gd name="connsiteX5" fmla="*/ 2472310 w 9652017"/>
              <a:gd name="connsiteY5" fmla="*/ 0 h 6858000"/>
              <a:gd name="connsiteX6" fmla="*/ 9652017 w 965201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2017" h="6858000">
                <a:moveTo>
                  <a:pt x="9652017" y="6858000"/>
                </a:moveTo>
                <a:lnTo>
                  <a:pt x="112827" y="6858000"/>
                </a:lnTo>
                <a:lnTo>
                  <a:pt x="76084" y="6638337"/>
                </a:lnTo>
                <a:cubicBezTo>
                  <a:pt x="25944" y="6288079"/>
                  <a:pt x="0" y="5930014"/>
                  <a:pt x="0" y="5565888"/>
                </a:cubicBezTo>
                <a:cubicBezTo>
                  <a:pt x="0" y="3514654"/>
                  <a:pt x="823309" y="1655711"/>
                  <a:pt x="2157501" y="301488"/>
                </a:cubicBezTo>
                <a:lnTo>
                  <a:pt x="2472310" y="0"/>
                </a:lnTo>
                <a:lnTo>
                  <a:pt x="9652017" y="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757694" cy="1288238"/>
          </a:xfrm>
        </p:spPr>
        <p:txBody>
          <a:bodyPr anchor="b">
            <a:normAutofit/>
          </a:bodyPr>
          <a:lstStyle/>
          <a:p>
            <a:r>
              <a:rPr lang="en-US" alt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yuthi" panose="02000603000000000000" charset="0"/>
                <a:cs typeface="Dyuthi" panose="02000603000000000000" charset="0"/>
              </a:rPr>
              <a:t>Laws of Void Agreements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956390"/>
            <a:ext cx="7322290" cy="3907465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1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DejaVu Math TeX Gyre" panose="02000503000000000000" charset="0"/>
                <a:sym typeface="+mn-ea"/>
              </a:rPr>
              <a:t>There are certain agreements which are expressly declared to be void according to the Indian contract Act.</a:t>
            </a:r>
          </a:p>
          <a:p>
            <a:pPr marL="0" indent="0">
              <a:buNone/>
            </a:pPr>
            <a:endParaRPr lang="en-US" altLang="en-US" sz="1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  <a:cs typeface="DejaVu Math TeX Gyre" panose="02000503000000000000" charset="0"/>
            </a:endParaRPr>
          </a:p>
          <a:p>
            <a:pPr marL="0" indent="0">
              <a:buNone/>
            </a:pPr>
            <a:r>
              <a:rPr lang="en-US" altLang="en-US" sz="1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DejaVu Math TeX Gyre" panose="02000503000000000000" charset="0"/>
              </a:rPr>
              <a:t>I have listed down in my understanding of those laws as bellow: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DejaVu Math TeX Gyre" panose="02000503000000000000" charset="0"/>
              </a:rPr>
              <a:t>Restraints of marriage are usually void if they are general or unlimited in scope.</a:t>
            </a:r>
          </a:p>
          <a:p>
            <a:pPr marL="457200" lvl="1" indent="0">
              <a:buNone/>
            </a:pPr>
            <a:r>
              <a:rPr lang="en-US" altLang="en-US" sz="1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DejaVu Math TeX Gyre" panose="02000503000000000000" charset="0"/>
              </a:rPr>
              <a:t>If a man and woman agrees to marry each other , the contract is undoubtably good however if one person decided to not marry at all or marrying anybody and there is no obligation on that person , the contract is will be considered as void.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DejaVu Math TeX Gyre" panose="02000503000000000000" charset="0"/>
              </a:rPr>
              <a:t>If anyone commits to an agreement with any party which poses threat/restriction to a lawful business then that agreement would be considered as void agreement.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DejaVu Math TeX Gyre" panose="02000503000000000000" charset="0"/>
              </a:rPr>
              <a:t>A law cannot be altered for the interest of a particular individual.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DejaVu Math TeX Gyre" panose="02000503000000000000" charset="0"/>
              </a:rPr>
              <a:t>Any law whose meaning is vague or cannot be understood is void.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DejaVu Math TeX Gyre" panose="02000503000000000000" charset="0"/>
              </a:rPr>
              <a:t>An agreement will be void if it stands on the base of game or the result of any uncertain event.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DejaVu Math TeX Gyre" panose="02000503000000000000" charset="0"/>
              </a:rPr>
              <a:t>Any contract which is based on something which is impossible , is also void.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cs typeface="DejaVu Math TeX Gyre" panose="02000503000000000000" charset="0"/>
              </a:rPr>
              <a:t>Any agreements whose conditions involving something which are illegal also void.</a:t>
            </a:r>
          </a:p>
          <a:p>
            <a:endParaRPr lang="en-US" sz="1400" b="1" dirty="0">
              <a:latin typeface="DejaVu Math TeX Gyre" panose="02000503000000000000" charset="0"/>
              <a:cs typeface="DejaVu Math TeX Gyre" panose="02000503000000000000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5026" y="534248"/>
            <a:ext cx="4888306" cy="1325563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Dyuthi" panose="02000603000000000000" charset="0"/>
                <a:cs typeface="Dyuthi" panose="02000603000000000000" charset="0"/>
              </a:rPr>
              <a:t>What is voidable agreements????</a:t>
            </a:r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193" r="2" b="32861"/>
          <a:stretch>
            <a:fillRect/>
          </a:stretch>
        </p:blipFill>
        <p:spPr>
          <a:xfrm>
            <a:off x="1" y="10"/>
            <a:ext cx="5681097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9142" y="2009941"/>
            <a:ext cx="4884189" cy="243886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en-US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ejaVu Math TeX Gyre" panose="02000503000000000000" charset="0"/>
                <a:cs typeface="DejaVu Math TeX Gyre" panose="02000503000000000000" charset="0"/>
              </a:rPr>
              <a:t>A voidable agreements is one which can be avoidable, set aside by some of the parties to it.</a:t>
            </a:r>
          </a:p>
          <a:p>
            <a:pPr marL="0" indent="0">
              <a:buNone/>
            </a:pPr>
            <a:endParaRPr lang="en-US" altLang="en-US" sz="1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ejaVu Math TeX Gyre" panose="02000503000000000000" charset="0"/>
              <a:cs typeface="DejaVu Math TeX Gyre" panose="02000503000000000000" charset="0"/>
            </a:endParaRPr>
          </a:p>
          <a:p>
            <a:pPr marL="0" indent="0">
              <a:buNone/>
            </a:pPr>
            <a:r>
              <a:rPr lang="en-US" altLang="en-US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ejaVu Math TeX Gyre" panose="02000503000000000000" charset="0"/>
                <a:cs typeface="DejaVu Math TeX Gyre" panose="02000503000000000000" charset="0"/>
              </a:rPr>
              <a:t>For example: </a:t>
            </a:r>
            <a:r>
              <a:rPr lang="en-US" altLang="en-US" sz="18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ejaVu Math TeX Gyre" panose="02000503000000000000" charset="0"/>
                <a:cs typeface="DejaVu Math TeX Gyre" panose="02000503000000000000" charset="0"/>
              </a:rPr>
              <a:t>Shila</a:t>
            </a:r>
            <a:r>
              <a:rPr lang="en-US" altLang="en-US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ejaVu Math TeX Gyre" panose="02000503000000000000" charset="0"/>
                <a:cs typeface="DejaVu Math TeX Gyre" panose="02000503000000000000" charset="0"/>
              </a:rPr>
              <a:t> forces Mila to agree to a a contract for the sale of Mila's car to </a:t>
            </a:r>
            <a:r>
              <a:rPr lang="en-US" altLang="en-US" sz="18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ejaVu Math TeX Gyre" panose="02000503000000000000" charset="0"/>
                <a:cs typeface="DejaVu Math TeX Gyre" panose="02000503000000000000" charset="0"/>
              </a:rPr>
              <a:t>Shila</a:t>
            </a:r>
            <a:r>
              <a:rPr lang="en-US" altLang="en-US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ejaVu Math TeX Gyre" panose="02000503000000000000" charset="0"/>
                <a:cs typeface="DejaVu Math TeX Gyre" panose="02000503000000000000" charset="0"/>
              </a:rPr>
              <a:t>. This contract can be avoidable by Mila. In that case </a:t>
            </a:r>
            <a:r>
              <a:rPr lang="en-US" altLang="en-US" sz="18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ejaVu Math TeX Gyre" panose="02000503000000000000" charset="0"/>
                <a:cs typeface="DejaVu Math TeX Gyre" panose="02000503000000000000" charset="0"/>
              </a:rPr>
              <a:t>Shila</a:t>
            </a:r>
            <a:r>
              <a:rPr lang="en-US" altLang="en-US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ejaVu Math TeX Gyre" panose="02000503000000000000" charset="0"/>
                <a:cs typeface="DejaVu Math TeX Gyre" panose="02000503000000000000" charset="0"/>
              </a:rPr>
              <a:t> cannot enforce the contract but Mila if she so desire, can enforce it against </a:t>
            </a:r>
            <a:r>
              <a:rPr lang="en-US" altLang="en-US" sz="18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ejaVu Math TeX Gyre" panose="02000503000000000000" charset="0"/>
                <a:cs typeface="DejaVu Math TeX Gyre" panose="02000503000000000000" charset="0"/>
              </a:rPr>
              <a:t>Shila</a:t>
            </a:r>
            <a:r>
              <a:rPr lang="en-US" altLang="en-US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ejaVu Math TeX Gyre" panose="02000503000000000000" charset="0"/>
                <a:cs typeface="DejaVu Math TeX Gyre" panose="02000503000000000000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429" r="3" b="2993"/>
          <a:stretch>
            <a:fillRect/>
          </a:stretch>
        </p:blipFill>
        <p:spPr>
          <a:xfrm>
            <a:off x="2785874" y="4448810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35000"/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19983" r="-1" b="491"/>
          <a:stretch>
            <a:fillRect/>
          </a:stretch>
        </p:blipFill>
        <p:spPr>
          <a:xfrm>
            <a:off x="-19" y="10"/>
            <a:ext cx="12188952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	</a:t>
            </a:r>
            <a:r>
              <a:rPr lang="en-US" altLang="en-US" dirty="0">
                <a:latin typeface="Dyuthi" panose="02000603000000000000" charset="0"/>
                <a:cs typeface="Dyuthi" panose="02000603000000000000" charset="0"/>
              </a:rPr>
              <a:t>Unenforceable agreements ????</a:t>
            </a:r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800" r="2" b="27848"/>
          <a:stretch>
            <a:fillRect/>
          </a:stretch>
        </p:blipFill>
        <p:spPr>
          <a:xfrm>
            <a:off x="-2315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667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en-US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ejaVu Math TeX Gyre" panose="02000503000000000000" charset="0"/>
                <a:cs typeface="DejaVu Math TeX Gyre" panose="02000503000000000000" charset="0"/>
              </a:rPr>
              <a:t>An agreement which cannot be enforceable in a court of law, one or both parties because of some technical defect wants of registration or non payment of the requisite stamp duty.</a:t>
            </a:r>
          </a:p>
          <a:p>
            <a:pPr marL="0" indent="0">
              <a:buNone/>
            </a:pPr>
            <a:r>
              <a:rPr lang="en-US" altLang="en-US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ejaVu Math TeX Gyre" panose="02000503000000000000" charset="0"/>
                <a:cs typeface="DejaVu Math TeX Gyre" panose="02000503000000000000" charset="0"/>
              </a:rPr>
              <a:t>For example: Rahim wants to buy a land from Karim and the total money is 50 thousands. Karim agreed to sell it but the time of registration there was a mistake .The name of spelling was </a:t>
            </a:r>
            <a:r>
              <a:rPr lang="en-US" altLang="en-US" sz="18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ejaVu Math TeX Gyre" panose="02000503000000000000" charset="0"/>
                <a:cs typeface="DejaVu Math TeX Gyre" panose="02000503000000000000" charset="0"/>
              </a:rPr>
              <a:t>tarim</a:t>
            </a:r>
            <a:r>
              <a:rPr lang="en-US" altLang="en-US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ejaVu Math TeX Gyre" panose="02000503000000000000" charset="0"/>
                <a:cs typeface="DejaVu Math TeX Gyre" panose="02000503000000000000" charset="0"/>
              </a:rPr>
              <a:t> and amount was 5 thousands. so this is one kind of unenforceable agreements. </a:t>
            </a:r>
          </a:p>
          <a:p>
            <a:pPr marL="0" indent="0">
              <a:buNone/>
            </a:pPr>
            <a:endParaRPr lang="en-US" altLang="en-US" sz="1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ejaVu Math TeX Gyre" panose="02000503000000000000" charset="0"/>
              <a:cs typeface="DejaVu Math TeX Gyre" panose="02000503000000000000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6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2800">
                <a:solidFill>
                  <a:srgbClr val="FFFFFF"/>
                </a:solidFill>
              </a:rPr>
              <a:t>Distinction between void and illegal agreements</a:t>
            </a:r>
          </a:p>
        </p:txBody>
      </p:sp>
      <p:sp>
        <p:nvSpPr>
          <p:cNvPr id="32" name="Rounded 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86" r="7978" b="-2"/>
          <a:stretch>
            <a:fillRect/>
          </a:stretch>
        </p:blipFill>
        <p:spPr>
          <a:xfrm>
            <a:off x="844952" y="942538"/>
            <a:ext cx="7294521" cy="4808332"/>
          </a:xfrm>
          <a:prstGeom prst="rect">
            <a:avLst/>
          </a:prstGeom>
          <a:effectLst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13787" y="458856"/>
            <a:ext cx="7778213" cy="5907457"/>
          </a:xfrm>
          <a:custGeom>
            <a:avLst/>
            <a:gdLst>
              <a:gd name="connsiteX0" fmla="*/ 3727582 w 7778213"/>
              <a:gd name="connsiteY0" fmla="*/ 0 h 5905781"/>
              <a:gd name="connsiteX1" fmla="*/ 7778213 w 7778213"/>
              <a:gd name="connsiteY1" fmla="*/ 0 h 5905781"/>
              <a:gd name="connsiteX2" fmla="*/ 7778213 w 7778213"/>
              <a:gd name="connsiteY2" fmla="*/ 5905761 h 5905781"/>
              <a:gd name="connsiteX3" fmla="*/ 7485321 w 7778213"/>
              <a:gd name="connsiteY3" fmla="*/ 5905761 h 5905781"/>
              <a:gd name="connsiteX4" fmla="*/ 7485321 w 7778213"/>
              <a:gd name="connsiteY4" fmla="*/ 5905762 h 5905781"/>
              <a:gd name="connsiteX5" fmla="*/ 4228895 w 7778213"/>
              <a:gd name="connsiteY5" fmla="*/ 5905762 h 5905781"/>
              <a:gd name="connsiteX6" fmla="*/ 4228895 w 7778213"/>
              <a:gd name="connsiteY6" fmla="*/ 5905780 h 5905781"/>
              <a:gd name="connsiteX7" fmla="*/ 3936003 w 7778213"/>
              <a:gd name="connsiteY7" fmla="*/ 5905780 h 5905781"/>
              <a:gd name="connsiteX8" fmla="*/ 3936003 w 7778213"/>
              <a:gd name="connsiteY8" fmla="*/ 5905781 h 5905781"/>
              <a:gd name="connsiteX9" fmla="*/ 0 w 7778213"/>
              <a:gd name="connsiteY9" fmla="*/ 5905781 h 5905781"/>
              <a:gd name="connsiteX10" fmla="*/ 2796838 w 7778213"/>
              <a:gd name="connsiteY10" fmla="*/ 20 h 5905781"/>
              <a:gd name="connsiteX11" fmla="*/ 3089730 w 7778213"/>
              <a:gd name="connsiteY11" fmla="*/ 20 h 5905781"/>
              <a:gd name="connsiteX12" fmla="*/ 3089730 w 7778213"/>
              <a:gd name="connsiteY12" fmla="*/ 19 h 5905781"/>
              <a:gd name="connsiteX13" fmla="*/ 3434690 w 7778213"/>
              <a:gd name="connsiteY13" fmla="*/ 19 h 5905781"/>
              <a:gd name="connsiteX14" fmla="*/ 3434690 w 7778213"/>
              <a:gd name="connsiteY14" fmla="*/ 1 h 5905781"/>
              <a:gd name="connsiteX15" fmla="*/ 3727582 w 7778213"/>
              <a:gd name="connsiteY15" fmla="*/ 1 h 590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78213" h="5905781">
                <a:moveTo>
                  <a:pt x="3727582" y="0"/>
                </a:moveTo>
                <a:lnTo>
                  <a:pt x="7778213" y="0"/>
                </a:lnTo>
                <a:lnTo>
                  <a:pt x="7778213" y="5905761"/>
                </a:lnTo>
                <a:lnTo>
                  <a:pt x="7485321" y="5905761"/>
                </a:lnTo>
                <a:lnTo>
                  <a:pt x="7485321" y="5905762"/>
                </a:lnTo>
                <a:lnTo>
                  <a:pt x="4228895" y="5905762"/>
                </a:lnTo>
                <a:lnTo>
                  <a:pt x="4228895" y="5905780"/>
                </a:lnTo>
                <a:lnTo>
                  <a:pt x="3936003" y="5905780"/>
                </a:lnTo>
                <a:lnTo>
                  <a:pt x="3936003" y="5905781"/>
                </a:lnTo>
                <a:lnTo>
                  <a:pt x="0" y="5905781"/>
                </a:lnTo>
                <a:lnTo>
                  <a:pt x="2796838" y="20"/>
                </a:lnTo>
                <a:lnTo>
                  <a:pt x="3089730" y="20"/>
                </a:lnTo>
                <a:lnTo>
                  <a:pt x="3089730" y="19"/>
                </a:lnTo>
                <a:lnTo>
                  <a:pt x="3434690" y="19"/>
                </a:lnTo>
                <a:lnTo>
                  <a:pt x="3434690" y="1"/>
                </a:lnTo>
                <a:lnTo>
                  <a:pt x="3727582" y="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58858"/>
            <a:ext cx="6769978" cy="5907437"/>
          </a:xfrm>
          <a:custGeom>
            <a:avLst/>
            <a:gdLst>
              <a:gd name="connsiteX0" fmla="*/ 0 w 6769978"/>
              <a:gd name="connsiteY0" fmla="*/ 0 h 5905761"/>
              <a:gd name="connsiteX1" fmla="*/ 6769978 w 6769978"/>
              <a:gd name="connsiteY1" fmla="*/ 0 h 5905761"/>
              <a:gd name="connsiteX2" fmla="*/ 3973138 w 6769978"/>
              <a:gd name="connsiteY2" fmla="*/ 5905761 h 5905761"/>
              <a:gd name="connsiteX3" fmla="*/ 0 w 6769978"/>
              <a:gd name="connsiteY3" fmla="*/ 5905761 h 590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978" h="5905761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4279392" cy="1097280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bg1"/>
                </a:solidFill>
                <a:latin typeface="Dyuthi" panose="02000603000000000000" charset="0"/>
                <a:cs typeface="Dyuthi" panose="02000603000000000000" charset="0"/>
              </a:rPr>
              <a:t>				Valid contract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1720"/>
            <a:ext cx="3520440" cy="334670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ejaVu Math TeX Gyre" panose="02000503000000000000" charset="0"/>
                <a:cs typeface="DejaVu Math TeX Gyre" panose="02000503000000000000" charset="0"/>
              </a:rPr>
              <a:t>An agreements which is satisfies all the essential elements of a contract and which is enforceable through the courts is called valid contract.</a:t>
            </a:r>
          </a:p>
          <a:p>
            <a:pPr marL="0" indent="0">
              <a:buNone/>
            </a:pPr>
            <a:r>
              <a:rPr lang="en-US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ejaVu Math TeX Gyre" panose="02000503000000000000" charset="0"/>
                <a:cs typeface="DejaVu Math TeX Gyre" panose="02000503000000000000" charset="0"/>
              </a:rPr>
              <a:t>Example: I will sell you my car for $100. Acceptance; the other party must accept the offer.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976" y="870095"/>
            <a:ext cx="3169920" cy="2377440"/>
          </a:xfrm>
          <a:custGeom>
            <a:avLst/>
            <a:gdLst/>
            <a:ahLst/>
            <a:cxnLst/>
            <a:rect l="l" t="t" r="r" b="b"/>
            <a:pathLst>
              <a:path w="4926150" h="2331720">
                <a:moveTo>
                  <a:pt x="0" y="0"/>
                </a:moveTo>
                <a:lnTo>
                  <a:pt x="4926150" y="0"/>
                </a:lnTo>
                <a:lnTo>
                  <a:pt x="4926150" y="2331720"/>
                </a:lnTo>
                <a:lnTo>
                  <a:pt x="0" y="2331720"/>
                </a:ln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883" y="3502152"/>
            <a:ext cx="4226560" cy="2377440"/>
          </a:xfrm>
          <a:custGeom>
            <a:avLst/>
            <a:gdLst/>
            <a:ahLst/>
            <a:cxnLst/>
            <a:rect l="l" t="t" r="r" b="b"/>
            <a:pathLst>
              <a:path w="3976051" h="2331947">
                <a:moveTo>
                  <a:pt x="0" y="0"/>
                </a:moveTo>
                <a:lnTo>
                  <a:pt x="3976051" y="0"/>
                </a:lnTo>
                <a:lnTo>
                  <a:pt x="3976051" y="2331947"/>
                </a:lnTo>
                <a:lnTo>
                  <a:pt x="0" y="2331947"/>
                </a:lnTo>
                <a:close/>
              </a:path>
            </a:pathLst>
          </a:cu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4673" y="3320859"/>
            <a:ext cx="4573475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31" name="Freeform: Shap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phic 25" descr="Smiling Face with No Fi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10424" y="1845770"/>
            <a:ext cx="4333875" cy="43338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宋体</vt:lpstr>
      <vt:lpstr>Arial</vt:lpstr>
      <vt:lpstr>Arial Black</vt:lpstr>
      <vt:lpstr>Calibri</vt:lpstr>
      <vt:lpstr>DejaVu Math TeX Gyre</vt:lpstr>
      <vt:lpstr>DejaVu Serif</vt:lpstr>
      <vt:lpstr>Dyuthi</vt:lpstr>
      <vt:lpstr>Helvetica</vt:lpstr>
      <vt:lpstr>Office 主题​​</vt:lpstr>
      <vt:lpstr>Void &amp; Voidable agreements</vt:lpstr>
      <vt:lpstr>What is void agreement?????</vt:lpstr>
      <vt:lpstr>Laws of Void Agreements</vt:lpstr>
      <vt:lpstr>What is voidable agreements????</vt:lpstr>
      <vt:lpstr> Unenforceable agreements ????</vt:lpstr>
      <vt:lpstr>Distinction between void and illegal agreements</vt:lpstr>
      <vt:lpstr>    Valid contract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Void &amp; Voidable agreements</dc:title>
  <dc:creator>Shahin Alam</dc:creator>
  <cp:lastModifiedBy>Lenovo</cp:lastModifiedBy>
  <cp:revision>5</cp:revision>
  <dcterms:created xsi:type="dcterms:W3CDTF">2020-04-21T13:10:11Z</dcterms:created>
  <dcterms:modified xsi:type="dcterms:W3CDTF">2020-04-26T17:00:34Z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1033-11.1.0.8865</vt:lpwstr>
  </property>
</Properties>
</file>