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sldIdLst>
    <p:sldId id="256" r:id="rId2"/>
    <p:sldId id="257" r:id="rId3"/>
    <p:sldId id="258" r:id="rId4"/>
    <p:sldId id="259" r:id="rId5"/>
    <p:sldId id="260" r:id="rId6"/>
    <p:sldId id="262" r:id="rId7"/>
    <p:sldId id="263" r:id="rId8"/>
    <p:sldId id="264"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 LOVE" initials="KL" lastIdx="6" clrIdx="0">
    <p:extLst>
      <p:ext uri="{19B8F6BF-5375-455C-9EA6-DF929625EA0E}">
        <p15:presenceInfo xmlns:p15="http://schemas.microsoft.com/office/powerpoint/2012/main" userId="KR LOV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66CBC2F-90B9-4E6C-868E-70AE941BD742}"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333421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6CBC2F-90B9-4E6C-868E-70AE941BD74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264759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6CBC2F-90B9-4E6C-868E-70AE941BD74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1492775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6CBC2F-90B9-4E6C-868E-70AE941BD742}"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2612697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C66CBC2F-90B9-4E6C-868E-70AE941BD742}"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330157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66CBC2F-90B9-4E6C-868E-70AE941BD742}" type="datetimeFigureOut">
              <a:rPr lang="en-US" smtClean="0"/>
              <a:t>9/29/2020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371036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C66CBC2F-90B9-4E6C-868E-70AE941BD742}"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8A0A9-93E9-4D6C-A20E-5B9DD3F8B1C3}"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8044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6CBC2F-90B9-4E6C-868E-70AE941BD742}"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411204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CBC2F-90B9-4E6C-868E-70AE941BD742}"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195504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C66CBC2F-90B9-4E6C-868E-70AE941BD742}" type="datetimeFigureOut">
              <a:rPr lang="en-US" smtClean="0"/>
              <a:t>9/29/2020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2862852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66CBC2F-90B9-4E6C-868E-70AE941BD742}" type="datetimeFigureOut">
              <a:rPr lang="en-US" smtClean="0"/>
              <a:t>9/29/2020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FE8A0A9-93E9-4D6C-A20E-5B9DD3F8B1C3}" type="slidenum">
              <a:rPr lang="en-US" smtClean="0"/>
              <a:t>‹#›</a:t>
            </a:fld>
            <a:endParaRPr lang="en-US"/>
          </a:p>
        </p:txBody>
      </p:sp>
    </p:spTree>
    <p:extLst>
      <p:ext uri="{BB962C8B-B14F-4D97-AF65-F5344CB8AC3E}">
        <p14:creationId xmlns:p14="http://schemas.microsoft.com/office/powerpoint/2010/main" val="359804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66CBC2F-90B9-4E6C-868E-70AE941BD742}" type="datetimeFigureOut">
              <a:rPr lang="en-US" smtClean="0"/>
              <a:t>9/29/2020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FE8A0A9-93E9-4D6C-A20E-5B9DD3F8B1C3}" type="slidenum">
              <a:rPr lang="en-US" smtClean="0"/>
              <a:t>‹#›</a:t>
            </a:fld>
            <a:endParaRPr lang="en-US"/>
          </a:p>
        </p:txBody>
      </p:sp>
    </p:spTree>
    <p:extLst>
      <p:ext uri="{BB962C8B-B14F-4D97-AF65-F5344CB8AC3E}">
        <p14:creationId xmlns:p14="http://schemas.microsoft.com/office/powerpoint/2010/main" val="3674741094"/>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DBA84-3198-4D0E-84FD-FB3B99046C8C}"/>
              </a:ext>
            </a:extLst>
          </p:cNvPr>
          <p:cNvSpPr>
            <a:spLocks noGrp="1"/>
          </p:cNvSpPr>
          <p:nvPr>
            <p:ph type="ctrTitle"/>
          </p:nvPr>
        </p:nvSpPr>
        <p:spPr/>
        <p:txBody>
          <a:bodyPr>
            <a:normAutofit/>
          </a:bodyPr>
          <a:lstStyle/>
          <a:p>
            <a:r>
              <a:rPr lang="en-MY" sz="3600" dirty="0">
                <a:solidFill>
                  <a:schemeClr val="accent4">
                    <a:lumMod val="50000"/>
                  </a:schemeClr>
                </a:solidFill>
                <a:effectLst/>
                <a:latin typeface="Constantia" panose="02030602050306030303" pitchFamily="18" charset="0"/>
                <a:ea typeface="Calibri" panose="020F0502020204030204" pitchFamily="34" charset="0"/>
                <a:cs typeface="Calibri" panose="020F0502020204030204" pitchFamily="34" charset="0"/>
              </a:rPr>
              <a:t>Synchronous Generator</a:t>
            </a:r>
            <a:endParaRPr lang="en-US" sz="3600" dirty="0">
              <a:solidFill>
                <a:schemeClr val="accent4">
                  <a:lumMod val="50000"/>
                </a:schemeClr>
              </a:solidFill>
            </a:endParaRPr>
          </a:p>
        </p:txBody>
      </p:sp>
      <p:sp>
        <p:nvSpPr>
          <p:cNvPr id="3" name="Subtitle 2">
            <a:extLst>
              <a:ext uri="{FF2B5EF4-FFF2-40B4-BE49-F238E27FC236}">
                <a16:creationId xmlns:a16="http://schemas.microsoft.com/office/drawing/2014/main" id="{0B28118E-B316-425D-A6AE-54AE308521F0}"/>
              </a:ext>
            </a:extLst>
          </p:cNvPr>
          <p:cNvSpPr>
            <a:spLocks noGrp="1"/>
          </p:cNvSpPr>
          <p:nvPr>
            <p:ph type="subTitle" idx="1"/>
          </p:nvPr>
        </p:nvSpPr>
        <p:spPr>
          <a:xfrm>
            <a:off x="2914127" y="4235272"/>
            <a:ext cx="6363746" cy="584791"/>
          </a:xfrm>
        </p:spPr>
        <p:txBody>
          <a:bodyPr/>
          <a:lstStyle/>
          <a:p>
            <a:r>
              <a:rPr lang="en-US" dirty="0">
                <a:solidFill>
                  <a:schemeClr val="bg1"/>
                </a:solidFill>
                <a:latin typeface="Arial" panose="020B0604020202020204" pitchFamily="34" charset="0"/>
                <a:cs typeface="Arial" panose="020B0604020202020204" pitchFamily="34" charset="0"/>
              </a:rPr>
              <a:t>Mathematical Problem</a:t>
            </a:r>
          </a:p>
        </p:txBody>
      </p:sp>
      <p:sp>
        <p:nvSpPr>
          <p:cNvPr id="4" name="TextBox 3">
            <a:extLst>
              <a:ext uri="{FF2B5EF4-FFF2-40B4-BE49-F238E27FC236}">
                <a16:creationId xmlns:a16="http://schemas.microsoft.com/office/drawing/2014/main" id="{63920401-A00D-4C3D-B080-D77C2AF5EDD4}"/>
              </a:ext>
            </a:extLst>
          </p:cNvPr>
          <p:cNvSpPr txBox="1"/>
          <p:nvPr/>
        </p:nvSpPr>
        <p:spPr>
          <a:xfrm>
            <a:off x="5039567" y="5365572"/>
            <a:ext cx="3285460" cy="369332"/>
          </a:xfrm>
          <a:prstGeom prst="rect">
            <a:avLst/>
          </a:prstGeom>
          <a:noFill/>
        </p:spPr>
        <p:txBody>
          <a:bodyPr wrap="square" rtlCol="0">
            <a:spAutoFit/>
          </a:bodyPr>
          <a:lstStyle/>
          <a:p>
            <a:r>
              <a:rPr lang="en-US" dirty="0"/>
              <a:t>  </a:t>
            </a:r>
            <a:r>
              <a:rPr lang="en-US" dirty="0">
                <a:solidFill>
                  <a:schemeClr val="bg1"/>
                </a:solidFill>
                <a:latin typeface="Arial" panose="020B0604020202020204" pitchFamily="34" charset="0"/>
                <a:cs typeface="Arial" panose="020B0604020202020204" pitchFamily="34" charset="0"/>
              </a:rPr>
              <a:t>Md. Zakir Hasan</a:t>
            </a:r>
          </a:p>
        </p:txBody>
      </p:sp>
    </p:spTree>
    <p:extLst>
      <p:ext uri="{BB962C8B-B14F-4D97-AF65-F5344CB8AC3E}">
        <p14:creationId xmlns:p14="http://schemas.microsoft.com/office/powerpoint/2010/main" val="137417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170121"/>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sp>
        <p:nvSpPr>
          <p:cNvPr id="3" name="TextBox 2">
            <a:extLst>
              <a:ext uri="{FF2B5EF4-FFF2-40B4-BE49-F238E27FC236}">
                <a16:creationId xmlns:a16="http://schemas.microsoft.com/office/drawing/2014/main" id="{F79BFDC3-984C-4C65-9470-D6AD387F903C}"/>
              </a:ext>
            </a:extLst>
          </p:cNvPr>
          <p:cNvSpPr txBox="1"/>
          <p:nvPr/>
        </p:nvSpPr>
        <p:spPr>
          <a:xfrm>
            <a:off x="2135443" y="1049625"/>
            <a:ext cx="7729728" cy="46166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(e) The voltage regulation of a generator is defined as </a:t>
            </a:r>
          </a:p>
        </p:txBody>
      </p:sp>
      <p:pic>
        <p:nvPicPr>
          <p:cNvPr id="5" name="Picture 4">
            <a:extLst>
              <a:ext uri="{FF2B5EF4-FFF2-40B4-BE49-F238E27FC236}">
                <a16:creationId xmlns:a16="http://schemas.microsoft.com/office/drawing/2014/main" id="{0EFDA984-2C99-47A0-B287-280B7337FF4E}"/>
              </a:ext>
            </a:extLst>
          </p:cNvPr>
          <p:cNvPicPr>
            <a:picLocks noChangeAspect="1"/>
          </p:cNvPicPr>
          <p:nvPr/>
        </p:nvPicPr>
        <p:blipFill>
          <a:blip r:embed="rId2"/>
          <a:stretch>
            <a:fillRect/>
          </a:stretch>
        </p:blipFill>
        <p:spPr>
          <a:xfrm>
            <a:off x="851822" y="1613063"/>
            <a:ext cx="10658475" cy="4904695"/>
          </a:xfrm>
          <a:prstGeom prst="rect">
            <a:avLst/>
          </a:prstGeom>
        </p:spPr>
      </p:pic>
    </p:spTree>
    <p:extLst>
      <p:ext uri="{BB962C8B-B14F-4D97-AF65-F5344CB8AC3E}">
        <p14:creationId xmlns:p14="http://schemas.microsoft.com/office/powerpoint/2010/main" val="25266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23F72-C3BF-4A07-932A-A05E336ECE0C}"/>
              </a:ext>
            </a:extLst>
          </p:cNvPr>
          <p:cNvSpPr>
            <a:spLocks noGrp="1"/>
          </p:cNvSpPr>
          <p:nvPr>
            <p:ph type="title"/>
          </p:nvPr>
        </p:nvSpPr>
        <p:spPr>
          <a:xfrm>
            <a:off x="1956391" y="305420"/>
            <a:ext cx="8461673" cy="1084521"/>
          </a:xfrm>
        </p:spPr>
        <p:txBody>
          <a:bodyPr>
            <a:normAutofit fontScale="90000"/>
          </a:bodyPr>
          <a:lstStyle/>
          <a:p>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Mathematical Problem</a:t>
            </a:r>
            <a:br>
              <a:rPr lang="en-US" dirty="0">
                <a:solidFill>
                  <a:schemeClr val="tx1"/>
                </a:solidFill>
                <a:latin typeface="Arial" panose="020B0604020202020204" pitchFamily="34" charset="0"/>
                <a:cs typeface="Arial" panose="020B0604020202020204" pitchFamily="34" charset="0"/>
              </a:rPr>
            </a:br>
            <a:endParaRPr lang="en-US" dirty="0">
              <a:solidFill>
                <a:schemeClr val="tx1"/>
              </a:solidFill>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AB848DA-2959-4E0E-B1E3-B37EC94A31F8}"/>
                  </a:ext>
                </a:extLst>
              </p:cNvPr>
              <p:cNvSpPr txBox="1"/>
              <p:nvPr/>
            </p:nvSpPr>
            <p:spPr>
              <a:xfrm>
                <a:off x="502920" y="1474471"/>
                <a:ext cx="11521440" cy="5226700"/>
              </a:xfrm>
              <a:prstGeom prst="rect">
                <a:avLst/>
              </a:prstGeom>
              <a:noFill/>
            </p:spPr>
            <p:txBody>
              <a:bodyPr wrap="square" rtlCol="0">
                <a:spAutoFit/>
              </a:bodyPr>
              <a:lstStyle/>
              <a:p>
                <a:r>
                  <a:rPr lang="en-US" sz="2400" b="1" u="sng" dirty="0">
                    <a:latin typeface="Calibri" panose="020F0502020204030204" pitchFamily="34" charset="0"/>
                    <a:cs typeface="Calibri" panose="020F0502020204030204" pitchFamily="34" charset="0"/>
                  </a:rPr>
                  <a:t>Example 5-3</a:t>
                </a:r>
                <a:r>
                  <a:rPr lang="en-US" sz="2400" u="sng" dirty="0"/>
                  <a:t>: </a:t>
                </a:r>
                <a:r>
                  <a:rPr lang="en-US" sz="2400" dirty="0"/>
                  <a:t>  </a:t>
                </a:r>
                <a:r>
                  <a:rPr lang="en-US" sz="2000" dirty="0">
                    <a:latin typeface="Arial" panose="020B0604020202020204" pitchFamily="34" charset="0"/>
                    <a:cs typeface="Arial" panose="020B0604020202020204" pitchFamily="34" charset="0"/>
                  </a:rPr>
                  <a:t>A 480-V, 50-Hz, Y -connected, six-pole synchronous generator has a per-phase synchronous reactance of 1.0</a:t>
                </a:r>
                <a14:m>
                  <m:oMath xmlns:m="http://schemas.openxmlformats.org/officeDocument/2006/math">
                    <m:r>
                      <a:rPr lang="el-GR" sz="2000" i="1" smtClean="0">
                        <a:latin typeface="Cambria Math" panose="02040503050406030204" pitchFamily="18" charset="0"/>
                      </a:rPr>
                      <m:t>ῼ</m:t>
                    </m:r>
                  </m:oMath>
                </a14:m>
                <a:r>
                  <a:rPr lang="en-US" sz="2000" dirty="0">
                    <a:latin typeface="Arial" panose="020B0604020202020204" pitchFamily="34" charset="0"/>
                    <a:cs typeface="Arial" panose="020B0604020202020204" pitchFamily="34" charset="0"/>
                  </a:rPr>
                  <a:t>. Its full-load armature current is 60 A at 0.8 PF lagging. This generator has friction and windage losses of 1.5 kW and core losses of 1.0 kW at 60 Hz at full load. Since the armature resistance is being ignored, assume that the I^2R losses are negligible. The field current has been adjusted so that the terminal voltage is 480 V at no load. </a:t>
                </a:r>
              </a:p>
              <a:p>
                <a:endParaRPr lang="en-US" sz="2000" dirty="0">
                  <a:latin typeface="Arial" panose="020B0604020202020204" pitchFamily="34" charset="0"/>
                  <a:cs typeface="Arial" panose="020B0604020202020204" pitchFamily="34" charset="0"/>
                </a:endParaRPr>
              </a:p>
              <a:p>
                <a:pPr marL="457200" indent="-457200">
                  <a:buAutoNum type="alphaLcParenBoth"/>
                </a:pPr>
                <a:r>
                  <a:rPr lang="en-US" sz="2000" dirty="0">
                    <a:latin typeface="Arial" panose="020B0604020202020204" pitchFamily="34" charset="0"/>
                    <a:cs typeface="Arial" panose="020B0604020202020204" pitchFamily="34" charset="0"/>
                  </a:rPr>
                  <a:t>What is the speed of rotation of this generator? </a:t>
                </a:r>
              </a:p>
              <a:p>
                <a:pPr marL="457200" indent="-457200">
                  <a:buAutoNum type="alphaLcParenBoth"/>
                </a:pPr>
                <a:r>
                  <a:rPr lang="en-US" sz="2000" dirty="0"/>
                  <a:t>What is the terminal voltage of this generator if the following are true?</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r>
                  <a:rPr lang="en-US" sz="2000" dirty="0"/>
                  <a:t>I. It is loaded with the rated current at 0.8 PF lagging. </a:t>
                </a:r>
              </a:p>
              <a:p>
                <a:r>
                  <a:rPr lang="en-US" sz="2000" dirty="0"/>
                  <a:t>      2. It is loaded with the rated current at 1.0 PF. </a:t>
                </a:r>
              </a:p>
              <a:p>
                <a:r>
                  <a:rPr lang="en-US" sz="2000" dirty="0"/>
                  <a:t>      3.It is loaded with the rated current at 0.8 PF leading. </a:t>
                </a:r>
              </a:p>
              <a:p>
                <a:r>
                  <a:rPr lang="en-US" sz="2000" dirty="0"/>
                  <a:t>(c) What is the efficiency of this generator (ignoring the unknown electrical losses) when it is operating at the rated current and 0.8 PF lagging?</a:t>
                </a:r>
              </a:p>
              <a:p>
                <a:r>
                  <a:rPr lang="en-US" sz="2000" dirty="0"/>
                  <a:t>(d) How much shaft torque must be applied by the prime mover at full load? How large is the induced </a:t>
                </a:r>
                <a:r>
                  <a:rPr lang="en-US" sz="2000" dirty="0" err="1"/>
                  <a:t>countertorque</a:t>
                </a:r>
                <a:r>
                  <a:rPr lang="en-US" sz="2000" dirty="0"/>
                  <a:t>? </a:t>
                </a:r>
              </a:p>
              <a:p>
                <a:r>
                  <a:rPr lang="en-US" sz="2000" dirty="0"/>
                  <a:t>(e) What is the voltage regulation of this generator at 0.8 PF lagging? At 1.0 PF? At 0.8 PF leading</a:t>
                </a:r>
                <a:endParaRPr lang="en-US" sz="2000" dirty="0">
                  <a:latin typeface="Arial" panose="020B0604020202020204" pitchFamily="34" charset="0"/>
                  <a:cs typeface="Arial" panose="020B0604020202020204" pitchFamily="34" charset="0"/>
                </a:endParaRPr>
              </a:p>
            </p:txBody>
          </p:sp>
        </mc:Choice>
        <mc:Fallback xmlns="">
          <p:sp>
            <p:nvSpPr>
              <p:cNvPr id="4" name="TextBox 3">
                <a:extLst>
                  <a:ext uri="{FF2B5EF4-FFF2-40B4-BE49-F238E27FC236}">
                    <a16:creationId xmlns:a16="http://schemas.microsoft.com/office/drawing/2014/main" id="{9AB848DA-2959-4E0E-B1E3-B37EC94A31F8}"/>
                  </a:ext>
                </a:extLst>
              </p:cNvPr>
              <p:cNvSpPr txBox="1">
                <a:spLocks noRot="1" noChangeAspect="1" noMove="1" noResize="1" noEditPoints="1" noAdjustHandles="1" noChangeArrowheads="1" noChangeShapeType="1" noTextEdit="1"/>
              </p:cNvSpPr>
              <p:nvPr/>
            </p:nvSpPr>
            <p:spPr>
              <a:xfrm>
                <a:off x="502920" y="1474471"/>
                <a:ext cx="11521440" cy="5226700"/>
              </a:xfrm>
              <a:prstGeom prst="rect">
                <a:avLst/>
              </a:prstGeom>
              <a:blipFill>
                <a:blip r:embed="rId2"/>
                <a:stretch>
                  <a:fillRect l="-847" t="-1050" r="-370"/>
                </a:stretch>
              </a:blipFill>
            </p:spPr>
            <p:txBody>
              <a:bodyPr/>
              <a:lstStyle/>
              <a:p>
                <a:r>
                  <a:rPr lang="en-US">
                    <a:noFill/>
                  </a:rPr>
                  <a:t> </a:t>
                </a:r>
              </a:p>
            </p:txBody>
          </p:sp>
        </mc:Fallback>
      </mc:AlternateContent>
    </p:spTree>
    <p:extLst>
      <p:ext uri="{BB962C8B-B14F-4D97-AF65-F5344CB8AC3E}">
        <p14:creationId xmlns:p14="http://schemas.microsoft.com/office/powerpoint/2010/main" val="3903851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F5004-657C-4F50-833A-A9436326F48E}"/>
              </a:ext>
            </a:extLst>
          </p:cNvPr>
          <p:cNvSpPr>
            <a:spLocks noGrp="1"/>
          </p:cNvSpPr>
          <p:nvPr>
            <p:ph type="title"/>
          </p:nvPr>
        </p:nvSpPr>
        <p:spPr>
          <a:xfrm>
            <a:off x="2071116" y="342900"/>
            <a:ext cx="7729728" cy="982980"/>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pic>
        <p:nvPicPr>
          <p:cNvPr id="5" name="Picture 4">
            <a:extLst>
              <a:ext uri="{FF2B5EF4-FFF2-40B4-BE49-F238E27FC236}">
                <a16:creationId xmlns:a16="http://schemas.microsoft.com/office/drawing/2014/main" id="{20C70F7A-AA94-4380-8852-9D02344846BA}"/>
              </a:ext>
            </a:extLst>
          </p:cNvPr>
          <p:cNvPicPr>
            <a:picLocks noChangeAspect="1"/>
          </p:cNvPicPr>
          <p:nvPr/>
        </p:nvPicPr>
        <p:blipFill>
          <a:blip r:embed="rId2"/>
          <a:stretch>
            <a:fillRect/>
          </a:stretch>
        </p:blipFill>
        <p:spPr>
          <a:xfrm>
            <a:off x="677977" y="1885951"/>
            <a:ext cx="10836045" cy="3840480"/>
          </a:xfrm>
          <a:prstGeom prst="rect">
            <a:avLst/>
          </a:prstGeom>
        </p:spPr>
      </p:pic>
    </p:spTree>
    <p:extLst>
      <p:ext uri="{BB962C8B-B14F-4D97-AF65-F5344CB8AC3E}">
        <p14:creationId xmlns:p14="http://schemas.microsoft.com/office/powerpoint/2010/main" val="412353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DA9C-7EBF-4399-A464-7785C9590A15}"/>
              </a:ext>
            </a:extLst>
          </p:cNvPr>
          <p:cNvSpPr>
            <a:spLocks noGrp="1"/>
          </p:cNvSpPr>
          <p:nvPr>
            <p:ph type="title"/>
          </p:nvPr>
        </p:nvSpPr>
        <p:spPr>
          <a:xfrm>
            <a:off x="2185726" y="164592"/>
            <a:ext cx="7729728" cy="1047520"/>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sp>
        <p:nvSpPr>
          <p:cNvPr id="4" name="TextBox 3">
            <a:extLst>
              <a:ext uri="{FF2B5EF4-FFF2-40B4-BE49-F238E27FC236}">
                <a16:creationId xmlns:a16="http://schemas.microsoft.com/office/drawing/2014/main" id="{FE6EF16A-308F-4528-921B-B06D7BBF9807}"/>
              </a:ext>
            </a:extLst>
          </p:cNvPr>
          <p:cNvSpPr txBox="1"/>
          <p:nvPr/>
        </p:nvSpPr>
        <p:spPr>
          <a:xfrm>
            <a:off x="686464" y="1752826"/>
            <a:ext cx="10728252" cy="4524315"/>
          </a:xfrm>
          <a:prstGeom prst="rect">
            <a:avLst/>
          </a:prstGeom>
          <a:noFill/>
        </p:spPr>
        <p:txBody>
          <a:bodyPr wrap="square" rtlCol="0">
            <a:spAutoFit/>
          </a:bodyPr>
          <a:lstStyle/>
          <a:p>
            <a:pPr marL="342900" indent="-342900">
              <a:buAutoNum type="alphaLcParenBoth"/>
            </a:pPr>
            <a:r>
              <a:rPr lang="en-US" sz="2400" dirty="0">
                <a:latin typeface="Calibri" panose="020F0502020204030204" pitchFamily="34" charset="0"/>
                <a:cs typeface="Calibri" panose="020F0502020204030204" pitchFamily="34" charset="0"/>
              </a:rPr>
              <a:t>The speed of rotation of a synchronous generator in revolutions per minute is given by Equation</a:t>
            </a:r>
          </a:p>
          <a:p>
            <a:r>
              <a:rPr lang="en-US" sz="2400" dirty="0">
                <a:latin typeface="Calibri" panose="020F0502020204030204" pitchFamily="34" charset="0"/>
                <a:cs typeface="Calibri" panose="020F0502020204030204" pitchFamily="34" charset="0"/>
              </a:rPr>
              <a:t>                     </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Therefore, </a:t>
            </a: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Alternatively, the speed expressed in radians per second is </a:t>
            </a: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2C8963BA-2176-4C70-9541-A27AD0324151}"/>
              </a:ext>
            </a:extLst>
          </p:cNvPr>
          <p:cNvPicPr>
            <a:picLocks noChangeAspect="1"/>
          </p:cNvPicPr>
          <p:nvPr/>
        </p:nvPicPr>
        <p:blipFill>
          <a:blip r:embed="rId2"/>
          <a:stretch>
            <a:fillRect/>
          </a:stretch>
        </p:blipFill>
        <p:spPr>
          <a:xfrm>
            <a:off x="5002177" y="2243440"/>
            <a:ext cx="1175340" cy="800100"/>
          </a:xfrm>
          <a:prstGeom prst="rect">
            <a:avLst/>
          </a:prstGeom>
        </p:spPr>
      </p:pic>
      <p:pic>
        <p:nvPicPr>
          <p:cNvPr id="6" name="Picture 5">
            <a:extLst>
              <a:ext uri="{FF2B5EF4-FFF2-40B4-BE49-F238E27FC236}">
                <a16:creationId xmlns:a16="http://schemas.microsoft.com/office/drawing/2014/main" id="{F3D8CD4E-FE85-4F0F-A9EC-B31A02845CD3}"/>
              </a:ext>
            </a:extLst>
          </p:cNvPr>
          <p:cNvPicPr>
            <a:picLocks noChangeAspect="1"/>
          </p:cNvPicPr>
          <p:nvPr/>
        </p:nvPicPr>
        <p:blipFill>
          <a:blip r:embed="rId3"/>
          <a:stretch>
            <a:fillRect/>
          </a:stretch>
        </p:blipFill>
        <p:spPr>
          <a:xfrm>
            <a:off x="4695603" y="3200400"/>
            <a:ext cx="2789718" cy="1719605"/>
          </a:xfrm>
          <a:prstGeom prst="rect">
            <a:avLst/>
          </a:prstGeom>
        </p:spPr>
      </p:pic>
      <p:pic>
        <p:nvPicPr>
          <p:cNvPr id="7" name="Picture 6">
            <a:extLst>
              <a:ext uri="{FF2B5EF4-FFF2-40B4-BE49-F238E27FC236}">
                <a16:creationId xmlns:a16="http://schemas.microsoft.com/office/drawing/2014/main" id="{E72D6610-7C22-45EC-8A5C-6B8217C8C4EB}"/>
              </a:ext>
            </a:extLst>
          </p:cNvPr>
          <p:cNvPicPr>
            <a:picLocks noChangeAspect="1"/>
          </p:cNvPicPr>
          <p:nvPr/>
        </p:nvPicPr>
        <p:blipFill>
          <a:blip r:embed="rId4"/>
          <a:stretch>
            <a:fillRect/>
          </a:stretch>
        </p:blipFill>
        <p:spPr>
          <a:xfrm>
            <a:off x="8279551" y="4846028"/>
            <a:ext cx="2962275" cy="1233164"/>
          </a:xfrm>
          <a:prstGeom prst="rect">
            <a:avLst/>
          </a:prstGeom>
        </p:spPr>
      </p:pic>
    </p:spTree>
    <p:extLst>
      <p:ext uri="{BB962C8B-B14F-4D97-AF65-F5344CB8AC3E}">
        <p14:creationId xmlns:p14="http://schemas.microsoft.com/office/powerpoint/2010/main" val="162131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340242"/>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sp>
        <p:nvSpPr>
          <p:cNvPr id="4" name="TextBox 3">
            <a:extLst>
              <a:ext uri="{FF2B5EF4-FFF2-40B4-BE49-F238E27FC236}">
                <a16:creationId xmlns:a16="http://schemas.microsoft.com/office/drawing/2014/main" id="{7404D76B-53AB-4540-945C-56577CE53554}"/>
              </a:ext>
            </a:extLst>
          </p:cNvPr>
          <p:cNvSpPr txBox="1"/>
          <p:nvPr/>
        </p:nvSpPr>
        <p:spPr>
          <a:xfrm>
            <a:off x="1286540" y="1913860"/>
            <a:ext cx="9973339" cy="4146698"/>
          </a:xfrm>
          <a:prstGeom prst="rect">
            <a:avLst/>
          </a:prstGeom>
          <a:noFill/>
        </p:spPr>
        <p:txBody>
          <a:bodyPr wrap="square" rtlCol="0">
            <a:spAutoFit/>
          </a:bodyPr>
          <a:lstStyle/>
          <a:p>
            <a:endParaRPr lang="en-US" dirty="0"/>
          </a:p>
        </p:txBody>
      </p:sp>
      <p:pic>
        <p:nvPicPr>
          <p:cNvPr id="5" name="Picture 4">
            <a:extLst>
              <a:ext uri="{FF2B5EF4-FFF2-40B4-BE49-F238E27FC236}">
                <a16:creationId xmlns:a16="http://schemas.microsoft.com/office/drawing/2014/main" id="{88ECA5A7-C841-449A-B0E7-B10D44E8F031}"/>
              </a:ext>
            </a:extLst>
          </p:cNvPr>
          <p:cNvPicPr>
            <a:picLocks noChangeAspect="1"/>
          </p:cNvPicPr>
          <p:nvPr/>
        </p:nvPicPr>
        <p:blipFill>
          <a:blip r:embed="rId2"/>
          <a:stretch>
            <a:fillRect/>
          </a:stretch>
        </p:blipFill>
        <p:spPr>
          <a:xfrm>
            <a:off x="1095152" y="1339702"/>
            <a:ext cx="9654363" cy="5305647"/>
          </a:xfrm>
          <a:prstGeom prst="rect">
            <a:avLst/>
          </a:prstGeom>
        </p:spPr>
      </p:pic>
    </p:spTree>
    <p:extLst>
      <p:ext uri="{BB962C8B-B14F-4D97-AF65-F5344CB8AC3E}">
        <p14:creationId xmlns:p14="http://schemas.microsoft.com/office/powerpoint/2010/main" val="30444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104770"/>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sp>
        <p:nvSpPr>
          <p:cNvPr id="4" name="TextBox 3">
            <a:extLst>
              <a:ext uri="{FF2B5EF4-FFF2-40B4-BE49-F238E27FC236}">
                <a16:creationId xmlns:a16="http://schemas.microsoft.com/office/drawing/2014/main" id="{7404D76B-53AB-4540-945C-56577CE53554}"/>
              </a:ext>
            </a:extLst>
          </p:cNvPr>
          <p:cNvSpPr txBox="1"/>
          <p:nvPr/>
        </p:nvSpPr>
        <p:spPr>
          <a:xfrm>
            <a:off x="2231136" y="6387705"/>
            <a:ext cx="9346018" cy="276999"/>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Fig 5.24: Generator phasor diagrams for Example 5- 3. (a) Lagging power factor; (b) unity power factor; </a:t>
            </a:r>
          </a:p>
        </p:txBody>
      </p:sp>
      <p:pic>
        <p:nvPicPr>
          <p:cNvPr id="6" name="Picture 5">
            <a:extLst>
              <a:ext uri="{FF2B5EF4-FFF2-40B4-BE49-F238E27FC236}">
                <a16:creationId xmlns:a16="http://schemas.microsoft.com/office/drawing/2014/main" id="{67F46048-CCC5-407A-BDCA-CCDE1798B61B}"/>
              </a:ext>
            </a:extLst>
          </p:cNvPr>
          <p:cNvPicPr>
            <a:picLocks noChangeAspect="1"/>
          </p:cNvPicPr>
          <p:nvPr/>
        </p:nvPicPr>
        <p:blipFill>
          <a:blip r:embed="rId2"/>
          <a:stretch>
            <a:fillRect/>
          </a:stretch>
        </p:blipFill>
        <p:spPr>
          <a:xfrm>
            <a:off x="2534943" y="1252282"/>
            <a:ext cx="6762307" cy="5029201"/>
          </a:xfrm>
          <a:prstGeom prst="rect">
            <a:avLst/>
          </a:prstGeom>
        </p:spPr>
      </p:pic>
    </p:spTree>
    <p:extLst>
      <p:ext uri="{BB962C8B-B14F-4D97-AF65-F5344CB8AC3E}">
        <p14:creationId xmlns:p14="http://schemas.microsoft.com/office/powerpoint/2010/main" val="376144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381216"/>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pic>
        <p:nvPicPr>
          <p:cNvPr id="3" name="Picture 2">
            <a:extLst>
              <a:ext uri="{FF2B5EF4-FFF2-40B4-BE49-F238E27FC236}">
                <a16:creationId xmlns:a16="http://schemas.microsoft.com/office/drawing/2014/main" id="{616CBA86-4FF6-46E4-816C-EF39B569C8C3}"/>
              </a:ext>
            </a:extLst>
          </p:cNvPr>
          <p:cNvPicPr>
            <a:picLocks noChangeAspect="1"/>
          </p:cNvPicPr>
          <p:nvPr/>
        </p:nvPicPr>
        <p:blipFill>
          <a:blip r:embed="rId2"/>
          <a:stretch>
            <a:fillRect/>
          </a:stretch>
        </p:blipFill>
        <p:spPr>
          <a:xfrm>
            <a:off x="2123742" y="1847739"/>
            <a:ext cx="8943975" cy="4021433"/>
          </a:xfrm>
          <a:prstGeom prst="rect">
            <a:avLst/>
          </a:prstGeom>
        </p:spPr>
      </p:pic>
    </p:spTree>
    <p:extLst>
      <p:ext uri="{BB962C8B-B14F-4D97-AF65-F5344CB8AC3E}">
        <p14:creationId xmlns:p14="http://schemas.microsoft.com/office/powerpoint/2010/main" val="3701343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381216"/>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pic>
        <p:nvPicPr>
          <p:cNvPr id="4" name="Picture 3">
            <a:extLst>
              <a:ext uri="{FF2B5EF4-FFF2-40B4-BE49-F238E27FC236}">
                <a16:creationId xmlns:a16="http://schemas.microsoft.com/office/drawing/2014/main" id="{1D9A2A45-8DBD-4A8B-9E52-D5564132B494}"/>
              </a:ext>
            </a:extLst>
          </p:cNvPr>
          <p:cNvPicPr>
            <a:picLocks noChangeAspect="1"/>
          </p:cNvPicPr>
          <p:nvPr/>
        </p:nvPicPr>
        <p:blipFill>
          <a:blip r:embed="rId2"/>
          <a:stretch>
            <a:fillRect/>
          </a:stretch>
        </p:blipFill>
        <p:spPr>
          <a:xfrm>
            <a:off x="2366288" y="1318437"/>
            <a:ext cx="7459424" cy="5316279"/>
          </a:xfrm>
          <a:prstGeom prst="rect">
            <a:avLst/>
          </a:prstGeom>
        </p:spPr>
      </p:pic>
    </p:spTree>
    <p:extLst>
      <p:ext uri="{BB962C8B-B14F-4D97-AF65-F5344CB8AC3E}">
        <p14:creationId xmlns:p14="http://schemas.microsoft.com/office/powerpoint/2010/main" val="235077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949F-1717-43E9-AE82-E4FB22D3126D}"/>
              </a:ext>
            </a:extLst>
          </p:cNvPr>
          <p:cNvSpPr>
            <a:spLocks noGrp="1"/>
          </p:cNvSpPr>
          <p:nvPr>
            <p:ph type="title"/>
          </p:nvPr>
        </p:nvSpPr>
        <p:spPr>
          <a:xfrm>
            <a:off x="2231136" y="170121"/>
            <a:ext cx="7729728" cy="777731"/>
          </a:xfrm>
        </p:spPr>
        <p:txBody>
          <a:bodyPr/>
          <a:lstStyle/>
          <a:p>
            <a:r>
              <a:rPr lang="en-US" b="1" dirty="0">
                <a:solidFill>
                  <a:schemeClr val="tx1"/>
                </a:solidFill>
                <a:latin typeface="Arial" panose="020B0604020202020204" pitchFamily="34" charset="0"/>
                <a:cs typeface="Arial" panose="020B0604020202020204" pitchFamily="34" charset="0"/>
              </a:rPr>
              <a:t>Mathematical Problem</a:t>
            </a:r>
            <a:endParaRPr lang="en-US" dirty="0"/>
          </a:p>
        </p:txBody>
      </p:sp>
      <p:pic>
        <p:nvPicPr>
          <p:cNvPr id="4" name="Picture 3">
            <a:extLst>
              <a:ext uri="{FF2B5EF4-FFF2-40B4-BE49-F238E27FC236}">
                <a16:creationId xmlns:a16="http://schemas.microsoft.com/office/drawing/2014/main" id="{419AD276-350F-404E-A565-FBCBE9F72B6E}"/>
              </a:ext>
            </a:extLst>
          </p:cNvPr>
          <p:cNvPicPr>
            <a:picLocks noChangeAspect="1"/>
          </p:cNvPicPr>
          <p:nvPr/>
        </p:nvPicPr>
        <p:blipFill>
          <a:blip r:embed="rId2"/>
          <a:stretch>
            <a:fillRect/>
          </a:stretch>
        </p:blipFill>
        <p:spPr>
          <a:xfrm>
            <a:off x="2568543" y="1148769"/>
            <a:ext cx="6906058" cy="5432784"/>
          </a:xfrm>
          <a:prstGeom prst="rect">
            <a:avLst/>
          </a:prstGeom>
        </p:spPr>
      </p:pic>
    </p:spTree>
    <p:extLst>
      <p:ext uri="{BB962C8B-B14F-4D97-AF65-F5344CB8AC3E}">
        <p14:creationId xmlns:p14="http://schemas.microsoft.com/office/powerpoint/2010/main" val="36917836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106</TotalTime>
  <Words>337</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 Math</vt:lpstr>
      <vt:lpstr>Constantia</vt:lpstr>
      <vt:lpstr>Gill Sans MT</vt:lpstr>
      <vt:lpstr>Parcel</vt:lpstr>
      <vt:lpstr>Synchronous Generator</vt:lpstr>
      <vt:lpstr> Mathematical Problem </vt:lpstr>
      <vt:lpstr>Mathematical Problem</vt:lpstr>
      <vt:lpstr>Mathematical Problem</vt:lpstr>
      <vt:lpstr>Mathematical Problem</vt:lpstr>
      <vt:lpstr>Mathematical Problem</vt:lpstr>
      <vt:lpstr>Mathematical Problem</vt:lpstr>
      <vt:lpstr>Mathematical Problem</vt:lpstr>
      <vt:lpstr>Mathematical Problem</vt:lpstr>
      <vt:lpstr>Mathematical Problem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Synchronous Generator</dc:title>
  <dc:creator>KR LOVE</dc:creator>
  <cp:lastModifiedBy>KR LOVE</cp:lastModifiedBy>
  <cp:revision>16</cp:revision>
  <dcterms:created xsi:type="dcterms:W3CDTF">2020-09-28T17:09:41Z</dcterms:created>
  <dcterms:modified xsi:type="dcterms:W3CDTF">2020-09-29T09:28:46Z</dcterms:modified>
</cp:coreProperties>
</file>