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8" r:id="rId3"/>
    <p:sldId id="257"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81" r:id="rId19"/>
    <p:sldId id="275" r:id="rId20"/>
    <p:sldId id="276" r:id="rId21"/>
    <p:sldId id="280"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74" d="100"/>
          <a:sy n="74" d="100"/>
        </p:scale>
        <p:origin x="56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63E3DF-B535-482C-864F-0F53E0AA4F61}"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8E70F-C8DF-4E9F-B217-9A5EF7746703}" type="slidenum">
              <a:rPr lang="en-US" smtClean="0"/>
              <a:t>‹#›</a:t>
            </a:fld>
            <a:endParaRPr lang="en-US"/>
          </a:p>
        </p:txBody>
      </p:sp>
    </p:spTree>
    <p:extLst>
      <p:ext uri="{BB962C8B-B14F-4D97-AF65-F5344CB8AC3E}">
        <p14:creationId xmlns:p14="http://schemas.microsoft.com/office/powerpoint/2010/main" val="2643108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63E3DF-B535-482C-864F-0F53E0AA4F61}"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8E70F-C8DF-4E9F-B217-9A5EF7746703}" type="slidenum">
              <a:rPr lang="en-US" smtClean="0"/>
              <a:t>‹#›</a:t>
            </a:fld>
            <a:endParaRPr lang="en-US"/>
          </a:p>
        </p:txBody>
      </p:sp>
    </p:spTree>
    <p:extLst>
      <p:ext uri="{BB962C8B-B14F-4D97-AF65-F5344CB8AC3E}">
        <p14:creationId xmlns:p14="http://schemas.microsoft.com/office/powerpoint/2010/main" val="3248028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63E3DF-B535-482C-864F-0F53E0AA4F61}"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8E70F-C8DF-4E9F-B217-9A5EF7746703}" type="slidenum">
              <a:rPr lang="en-US" smtClean="0"/>
              <a:t>‹#›</a:t>
            </a:fld>
            <a:endParaRPr lang="en-US"/>
          </a:p>
        </p:txBody>
      </p:sp>
    </p:spTree>
    <p:extLst>
      <p:ext uri="{BB962C8B-B14F-4D97-AF65-F5344CB8AC3E}">
        <p14:creationId xmlns:p14="http://schemas.microsoft.com/office/powerpoint/2010/main" val="2168661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63E3DF-B535-482C-864F-0F53E0AA4F61}"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8E70F-C8DF-4E9F-B217-9A5EF7746703}" type="slidenum">
              <a:rPr lang="en-US" smtClean="0"/>
              <a:t>‹#›</a:t>
            </a:fld>
            <a:endParaRPr lang="en-US"/>
          </a:p>
        </p:txBody>
      </p:sp>
    </p:spTree>
    <p:extLst>
      <p:ext uri="{BB962C8B-B14F-4D97-AF65-F5344CB8AC3E}">
        <p14:creationId xmlns:p14="http://schemas.microsoft.com/office/powerpoint/2010/main" val="3815868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63E3DF-B535-482C-864F-0F53E0AA4F61}"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8E70F-C8DF-4E9F-B217-9A5EF7746703}" type="slidenum">
              <a:rPr lang="en-US" smtClean="0"/>
              <a:t>‹#›</a:t>
            </a:fld>
            <a:endParaRPr lang="en-US"/>
          </a:p>
        </p:txBody>
      </p:sp>
    </p:spTree>
    <p:extLst>
      <p:ext uri="{BB962C8B-B14F-4D97-AF65-F5344CB8AC3E}">
        <p14:creationId xmlns:p14="http://schemas.microsoft.com/office/powerpoint/2010/main" val="2750847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363E3DF-B535-482C-864F-0F53E0AA4F61}" type="datetimeFigureOut">
              <a:rPr lang="en-US" smtClean="0"/>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88E70F-C8DF-4E9F-B217-9A5EF7746703}" type="slidenum">
              <a:rPr lang="en-US" smtClean="0"/>
              <a:t>‹#›</a:t>
            </a:fld>
            <a:endParaRPr lang="en-US"/>
          </a:p>
        </p:txBody>
      </p:sp>
    </p:spTree>
    <p:extLst>
      <p:ext uri="{BB962C8B-B14F-4D97-AF65-F5344CB8AC3E}">
        <p14:creationId xmlns:p14="http://schemas.microsoft.com/office/powerpoint/2010/main" val="1197639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63E3DF-B535-482C-864F-0F53E0AA4F61}" type="datetimeFigureOut">
              <a:rPr lang="en-US" smtClean="0"/>
              <a:t>12/2/2020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88E70F-C8DF-4E9F-B217-9A5EF7746703}" type="slidenum">
              <a:rPr lang="en-US" smtClean="0"/>
              <a:t>‹#›</a:t>
            </a:fld>
            <a:endParaRPr lang="en-US"/>
          </a:p>
        </p:txBody>
      </p:sp>
    </p:spTree>
    <p:extLst>
      <p:ext uri="{BB962C8B-B14F-4D97-AF65-F5344CB8AC3E}">
        <p14:creationId xmlns:p14="http://schemas.microsoft.com/office/powerpoint/2010/main" val="2680118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63E3DF-B535-482C-864F-0F53E0AA4F61}" type="datetimeFigureOut">
              <a:rPr lang="en-US" smtClean="0"/>
              <a:t>12/2/2020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88E70F-C8DF-4E9F-B217-9A5EF7746703}" type="slidenum">
              <a:rPr lang="en-US" smtClean="0"/>
              <a:t>‹#›</a:t>
            </a:fld>
            <a:endParaRPr lang="en-US"/>
          </a:p>
        </p:txBody>
      </p:sp>
    </p:spTree>
    <p:extLst>
      <p:ext uri="{BB962C8B-B14F-4D97-AF65-F5344CB8AC3E}">
        <p14:creationId xmlns:p14="http://schemas.microsoft.com/office/powerpoint/2010/main" val="573527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63E3DF-B535-482C-864F-0F53E0AA4F61}" type="datetimeFigureOut">
              <a:rPr lang="en-US" smtClean="0"/>
              <a:t>12/2/2020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88E70F-C8DF-4E9F-B217-9A5EF7746703}" type="slidenum">
              <a:rPr lang="en-US" smtClean="0"/>
              <a:t>‹#›</a:t>
            </a:fld>
            <a:endParaRPr lang="en-US"/>
          </a:p>
        </p:txBody>
      </p:sp>
    </p:spTree>
    <p:extLst>
      <p:ext uri="{BB962C8B-B14F-4D97-AF65-F5344CB8AC3E}">
        <p14:creationId xmlns:p14="http://schemas.microsoft.com/office/powerpoint/2010/main" val="1191187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63E3DF-B535-482C-864F-0F53E0AA4F61}" type="datetimeFigureOut">
              <a:rPr lang="en-US" smtClean="0"/>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88E70F-C8DF-4E9F-B217-9A5EF7746703}" type="slidenum">
              <a:rPr lang="en-US" smtClean="0"/>
              <a:t>‹#›</a:t>
            </a:fld>
            <a:endParaRPr lang="en-US"/>
          </a:p>
        </p:txBody>
      </p:sp>
    </p:spTree>
    <p:extLst>
      <p:ext uri="{BB962C8B-B14F-4D97-AF65-F5344CB8AC3E}">
        <p14:creationId xmlns:p14="http://schemas.microsoft.com/office/powerpoint/2010/main" val="3718952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63E3DF-B535-482C-864F-0F53E0AA4F61}" type="datetimeFigureOut">
              <a:rPr lang="en-US" smtClean="0"/>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88E70F-C8DF-4E9F-B217-9A5EF7746703}" type="slidenum">
              <a:rPr lang="en-US" smtClean="0"/>
              <a:t>‹#›</a:t>
            </a:fld>
            <a:endParaRPr lang="en-US"/>
          </a:p>
        </p:txBody>
      </p:sp>
    </p:spTree>
    <p:extLst>
      <p:ext uri="{BB962C8B-B14F-4D97-AF65-F5344CB8AC3E}">
        <p14:creationId xmlns:p14="http://schemas.microsoft.com/office/powerpoint/2010/main" val="308073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63E3DF-B535-482C-864F-0F53E0AA4F61}" type="datetimeFigureOut">
              <a:rPr lang="en-US" smtClean="0"/>
              <a:t>12/2/2020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88E70F-C8DF-4E9F-B217-9A5EF7746703}" type="slidenum">
              <a:rPr lang="en-US" smtClean="0"/>
              <a:t>‹#›</a:t>
            </a:fld>
            <a:endParaRPr lang="en-US"/>
          </a:p>
        </p:txBody>
      </p:sp>
    </p:spTree>
    <p:extLst>
      <p:ext uri="{BB962C8B-B14F-4D97-AF65-F5344CB8AC3E}">
        <p14:creationId xmlns:p14="http://schemas.microsoft.com/office/powerpoint/2010/main" val="29903053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
            <a:ext cx="12192000" cy="6858000"/>
          </a:xfrm>
        </p:spPr>
      </p:pic>
      <p:sp>
        <p:nvSpPr>
          <p:cNvPr id="5" name="TextBox 4"/>
          <p:cNvSpPr txBox="1"/>
          <p:nvPr/>
        </p:nvSpPr>
        <p:spPr>
          <a:xfrm>
            <a:off x="274749" y="182417"/>
            <a:ext cx="11642501" cy="646331"/>
          </a:xfrm>
          <a:prstGeom prst="rect">
            <a:avLst/>
          </a:prstGeom>
          <a:noFill/>
        </p:spPr>
        <p:txBody>
          <a:bodyPr wrap="square" rtlCol="0">
            <a:spAutoFit/>
          </a:bodyPr>
          <a:lstStyle/>
          <a:p>
            <a:r>
              <a:rPr lang="en-US" sz="3600" b="1" dirty="0">
                <a:ln w="0"/>
                <a:effectLst>
                  <a:outerShdw blurRad="38100" dist="19050" dir="2700000" algn="tl" rotWithShape="0">
                    <a:schemeClr val="dk1">
                      <a:alpha val="40000"/>
                    </a:schemeClr>
                  </a:outerShdw>
                </a:effectLst>
              </a:rPr>
              <a:t>Overcoming Procrastination - Stop Delaying, Start Doing!</a:t>
            </a:r>
          </a:p>
        </p:txBody>
      </p:sp>
      <p:sp>
        <p:nvSpPr>
          <p:cNvPr id="6" name="TextBox 5"/>
          <p:cNvSpPr txBox="1"/>
          <p:nvPr/>
        </p:nvSpPr>
        <p:spPr>
          <a:xfrm>
            <a:off x="643943" y="4657482"/>
            <a:ext cx="2665927" cy="1754326"/>
          </a:xfrm>
          <a:prstGeom prst="rect">
            <a:avLst/>
          </a:prstGeom>
          <a:noFill/>
        </p:spPr>
        <p:txBody>
          <a:bodyPr wrap="square" rtlCol="0">
            <a:spAutoFit/>
          </a:bodyPr>
          <a:lstStyle/>
          <a:p>
            <a:r>
              <a:rPr lang="en-US" b="1" u="sng" dirty="0" smtClean="0"/>
              <a:t>Conducted By:</a:t>
            </a:r>
          </a:p>
          <a:p>
            <a:endParaRPr lang="en-US" dirty="0"/>
          </a:p>
          <a:p>
            <a:r>
              <a:rPr lang="en-US" dirty="0" err="1" smtClean="0"/>
              <a:t>Bilkis</a:t>
            </a:r>
            <a:r>
              <a:rPr lang="en-US" dirty="0" smtClean="0"/>
              <a:t> </a:t>
            </a:r>
            <a:r>
              <a:rPr lang="en-US" dirty="0" err="1" smtClean="0"/>
              <a:t>Khanam</a:t>
            </a:r>
            <a:endParaRPr lang="en-US" dirty="0" smtClean="0"/>
          </a:p>
          <a:p>
            <a:r>
              <a:rPr lang="en-US" dirty="0" smtClean="0"/>
              <a:t>Psychologist</a:t>
            </a:r>
          </a:p>
          <a:p>
            <a:r>
              <a:rPr lang="en-US" dirty="0" smtClean="0"/>
              <a:t>Daffodil International University</a:t>
            </a:r>
            <a:endParaRPr lang="en-US" dirty="0"/>
          </a:p>
        </p:txBody>
      </p:sp>
    </p:spTree>
    <p:extLst>
      <p:ext uri="{BB962C8B-B14F-4D97-AF65-F5344CB8AC3E}">
        <p14:creationId xmlns:p14="http://schemas.microsoft.com/office/powerpoint/2010/main" val="37194644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Fear Of Failure Or Disapproval</a:t>
            </a:r>
            <a:endParaRPr lang="en-US" dirty="0"/>
          </a:p>
        </p:txBody>
      </p:sp>
      <p:sp>
        <p:nvSpPr>
          <p:cNvPr id="3" name="Content Placeholder 2"/>
          <p:cNvSpPr>
            <a:spLocks noGrp="1"/>
          </p:cNvSpPr>
          <p:nvPr>
            <p:ph idx="1"/>
          </p:nvPr>
        </p:nvSpPr>
        <p:spPr/>
        <p:txBody>
          <a:bodyPr/>
          <a:lstStyle/>
          <a:p>
            <a:pPr marL="0" indent="0">
              <a:buNone/>
            </a:pPr>
            <a:r>
              <a:rPr lang="en-US" dirty="0" smtClean="0"/>
              <a:t>Q: What is the unhelpful rule or assumption I would like to adjust? </a:t>
            </a:r>
          </a:p>
          <a:p>
            <a:pPr marL="0" indent="0">
              <a:buNone/>
            </a:pPr>
            <a:endParaRPr lang="en-US" dirty="0"/>
          </a:p>
          <a:p>
            <a:pPr marL="0" indent="0">
              <a:buNone/>
            </a:pPr>
            <a:r>
              <a:rPr lang="en-US" dirty="0" smtClean="0"/>
              <a:t>It may be something like: </a:t>
            </a:r>
          </a:p>
          <a:p>
            <a:r>
              <a:rPr lang="en-US" dirty="0" smtClean="0"/>
              <a:t>I must do things perfectly </a:t>
            </a:r>
          </a:p>
          <a:p>
            <a:r>
              <a:rPr lang="en-US" dirty="0" smtClean="0"/>
              <a:t>I must not fail </a:t>
            </a:r>
          </a:p>
          <a:p>
            <a:r>
              <a:rPr lang="en-US" dirty="0" smtClean="0"/>
              <a:t>I can’t have others think poorly of me </a:t>
            </a:r>
          </a:p>
          <a:p>
            <a:r>
              <a:rPr lang="en-US" dirty="0" smtClean="0"/>
              <a:t>If I try, then I will only fail </a:t>
            </a:r>
          </a:p>
          <a:p>
            <a:r>
              <a:rPr lang="en-US" dirty="0" smtClean="0"/>
              <a:t>If I put my work out there, then others will think badly of me</a:t>
            </a:r>
            <a:endParaRPr lang="en-US" dirty="0"/>
          </a:p>
        </p:txBody>
      </p:sp>
    </p:spTree>
    <p:extLst>
      <p:ext uri="{BB962C8B-B14F-4D97-AF65-F5344CB8AC3E}">
        <p14:creationId xmlns:p14="http://schemas.microsoft.com/office/powerpoint/2010/main" val="343642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Fear Of Failure Or Disapproval</a:t>
            </a:r>
            <a:endParaRPr lang="en-US" dirty="0"/>
          </a:p>
        </p:txBody>
      </p:sp>
      <p:sp>
        <p:nvSpPr>
          <p:cNvPr id="3" name="Content Placeholder 2"/>
          <p:cNvSpPr>
            <a:spLocks noGrp="1"/>
          </p:cNvSpPr>
          <p:nvPr>
            <p:ph idx="1"/>
          </p:nvPr>
        </p:nvSpPr>
        <p:spPr/>
        <p:txBody>
          <a:bodyPr/>
          <a:lstStyle/>
          <a:p>
            <a:pPr marL="0" indent="0">
              <a:buNone/>
            </a:pPr>
            <a:r>
              <a:rPr lang="en-US" dirty="0" smtClean="0"/>
              <a:t>Q: Where did this rule or assumption come from? </a:t>
            </a:r>
          </a:p>
          <a:p>
            <a:pPr marL="0" indent="0">
              <a:buNone/>
            </a:pPr>
            <a:r>
              <a:rPr lang="en-US" dirty="0" smtClean="0"/>
              <a:t>Possibly:</a:t>
            </a:r>
            <a:endParaRPr lang="en-US" dirty="0"/>
          </a:p>
          <a:p>
            <a:r>
              <a:rPr lang="en-US" dirty="0" smtClean="0"/>
              <a:t>Messages and sayings growing up from the people around me (e.g., “unless you are first, you are last”, “perfection is a virtue”, “you have to give 110%”). </a:t>
            </a:r>
            <a:endParaRPr lang="en-US" dirty="0"/>
          </a:p>
          <a:p>
            <a:r>
              <a:rPr lang="en-US" dirty="0" smtClean="0"/>
              <a:t>Being criticized when I didn’t do well at something. </a:t>
            </a:r>
            <a:endParaRPr lang="en-US" dirty="0"/>
          </a:p>
          <a:p>
            <a:r>
              <a:rPr lang="en-US" dirty="0" smtClean="0"/>
              <a:t>Only ever being praised when I did exceptionally well. </a:t>
            </a:r>
            <a:endParaRPr lang="en-US" dirty="0"/>
          </a:p>
          <a:p>
            <a:r>
              <a:rPr lang="en-US" dirty="0" smtClean="0"/>
              <a:t>Past experiences of not doing well or failing at something.</a:t>
            </a:r>
            <a:endParaRPr lang="en-US" dirty="0"/>
          </a:p>
        </p:txBody>
      </p:sp>
    </p:spTree>
    <p:extLst>
      <p:ext uri="{BB962C8B-B14F-4D97-AF65-F5344CB8AC3E}">
        <p14:creationId xmlns:p14="http://schemas.microsoft.com/office/powerpoint/2010/main" val="3784475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Fear Of Failure Or Disapproval</a:t>
            </a:r>
            <a:endParaRPr lang="en-US" dirty="0"/>
          </a:p>
        </p:txBody>
      </p:sp>
      <p:sp>
        <p:nvSpPr>
          <p:cNvPr id="3" name="Content Placeholder 2"/>
          <p:cNvSpPr>
            <a:spLocks noGrp="1"/>
          </p:cNvSpPr>
          <p:nvPr>
            <p:ph idx="1"/>
          </p:nvPr>
        </p:nvSpPr>
        <p:spPr/>
        <p:txBody>
          <a:bodyPr/>
          <a:lstStyle/>
          <a:p>
            <a:pPr marL="0" indent="0">
              <a:buNone/>
            </a:pPr>
            <a:r>
              <a:rPr lang="en-US" dirty="0" smtClean="0"/>
              <a:t>Q: In what ways is this rule or assumption unreasonable? unrealistic? unfair? unhelpful? </a:t>
            </a:r>
          </a:p>
          <a:p>
            <a:pPr marL="0" indent="0">
              <a:buNone/>
            </a:pPr>
            <a:endParaRPr lang="en-US" dirty="0"/>
          </a:p>
          <a:p>
            <a:r>
              <a:rPr lang="en-US" dirty="0" smtClean="0"/>
              <a:t>It is more realistic to expect to do well at certain things, mediocre at others things, and not so well at some things. </a:t>
            </a:r>
          </a:p>
          <a:p>
            <a:r>
              <a:rPr lang="en-US" dirty="0" smtClean="0"/>
              <a:t>It isn’t so black and white that things are either a success or failure.</a:t>
            </a:r>
          </a:p>
          <a:p>
            <a:r>
              <a:rPr lang="en-US" dirty="0" smtClean="0"/>
              <a:t>Constructive criticism is a part of learning.</a:t>
            </a:r>
            <a:endParaRPr lang="en-US" dirty="0"/>
          </a:p>
        </p:txBody>
      </p:sp>
    </p:spTree>
    <p:extLst>
      <p:ext uri="{BB962C8B-B14F-4D97-AF65-F5344CB8AC3E}">
        <p14:creationId xmlns:p14="http://schemas.microsoft.com/office/powerpoint/2010/main" val="516550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Fear Of Failure Or Disapproval</a:t>
            </a:r>
            <a:endParaRPr lang="en-US" dirty="0"/>
          </a:p>
        </p:txBody>
      </p:sp>
      <p:sp>
        <p:nvSpPr>
          <p:cNvPr id="3" name="Content Placeholder 2"/>
          <p:cNvSpPr>
            <a:spLocks noGrp="1"/>
          </p:cNvSpPr>
          <p:nvPr>
            <p:ph idx="1"/>
          </p:nvPr>
        </p:nvSpPr>
        <p:spPr/>
        <p:txBody>
          <a:bodyPr/>
          <a:lstStyle/>
          <a:p>
            <a:pPr marL="0" indent="0">
              <a:buNone/>
            </a:pPr>
            <a:r>
              <a:rPr lang="en-US" dirty="0" smtClean="0"/>
              <a:t>Q: What are the negative consequences of having this rule or assumption? </a:t>
            </a:r>
          </a:p>
          <a:p>
            <a:pPr marL="0" indent="0">
              <a:buNone/>
            </a:pPr>
            <a:endParaRPr lang="en-US" dirty="0"/>
          </a:p>
          <a:p>
            <a:r>
              <a:rPr lang="en-US" dirty="0" smtClean="0"/>
              <a:t>I feel afraid about doing things, I predict failure and disapproval constantly, I don’t get things done or I waste time trying to get things perfect, I don’t try, I don’t put myself ‘out there’. </a:t>
            </a:r>
            <a:endParaRPr lang="en-US" dirty="0"/>
          </a:p>
        </p:txBody>
      </p:sp>
    </p:spTree>
    <p:extLst>
      <p:ext uri="{BB962C8B-B14F-4D97-AF65-F5344CB8AC3E}">
        <p14:creationId xmlns:p14="http://schemas.microsoft.com/office/powerpoint/2010/main" val="804209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Fear Of Failure Or Disapproval</a:t>
            </a:r>
            <a:endParaRPr lang="en-US" dirty="0"/>
          </a:p>
        </p:txBody>
      </p:sp>
      <p:sp>
        <p:nvSpPr>
          <p:cNvPr id="3" name="Content Placeholder 2"/>
          <p:cNvSpPr>
            <a:spLocks noGrp="1"/>
          </p:cNvSpPr>
          <p:nvPr>
            <p:ph idx="1"/>
          </p:nvPr>
        </p:nvSpPr>
        <p:spPr/>
        <p:txBody>
          <a:bodyPr/>
          <a:lstStyle/>
          <a:p>
            <a:pPr marL="0" indent="0">
              <a:buNone/>
            </a:pPr>
            <a:r>
              <a:rPr lang="en-US" dirty="0" smtClean="0"/>
              <a:t>Q: What is an alternative more helpful rule or assumption? </a:t>
            </a:r>
          </a:p>
          <a:p>
            <a:pPr marL="0" indent="0">
              <a:buNone/>
            </a:pPr>
            <a:endParaRPr lang="en-US" dirty="0"/>
          </a:p>
          <a:p>
            <a:pPr marL="0" indent="0">
              <a:buNone/>
            </a:pPr>
            <a:r>
              <a:rPr lang="en-US" dirty="0" smtClean="0"/>
              <a:t>It may be something like: </a:t>
            </a:r>
          </a:p>
          <a:p>
            <a:r>
              <a:rPr lang="en-US" dirty="0" smtClean="0"/>
              <a:t>Imperfection is part of being human </a:t>
            </a:r>
          </a:p>
          <a:p>
            <a:r>
              <a:rPr lang="en-US" dirty="0" smtClean="0"/>
              <a:t>Doing things imperfectly doesn’t always lead to failure or disapproval </a:t>
            </a:r>
          </a:p>
          <a:p>
            <a:r>
              <a:rPr lang="en-US" dirty="0" smtClean="0"/>
              <a:t>On the whole I do things well and don’t fail or get judged poorly </a:t>
            </a:r>
          </a:p>
          <a:p>
            <a:r>
              <a:rPr lang="en-US" dirty="0" smtClean="0"/>
              <a:t>I can tolerate not doing well or receiving some criticism</a:t>
            </a:r>
            <a:endParaRPr lang="en-US" dirty="0"/>
          </a:p>
        </p:txBody>
      </p:sp>
    </p:spTree>
    <p:extLst>
      <p:ext uri="{BB962C8B-B14F-4D97-AF65-F5344CB8AC3E}">
        <p14:creationId xmlns:p14="http://schemas.microsoft.com/office/powerpoint/2010/main" val="1624992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Fear Of Failure Or Disapproval</a:t>
            </a:r>
            <a:endParaRPr lang="en-US" dirty="0"/>
          </a:p>
        </p:txBody>
      </p:sp>
      <p:sp>
        <p:nvSpPr>
          <p:cNvPr id="3" name="Content Placeholder 2"/>
          <p:cNvSpPr>
            <a:spLocks noGrp="1"/>
          </p:cNvSpPr>
          <p:nvPr>
            <p:ph idx="1"/>
          </p:nvPr>
        </p:nvSpPr>
        <p:spPr/>
        <p:txBody>
          <a:bodyPr/>
          <a:lstStyle/>
          <a:p>
            <a:pPr marL="0" indent="0">
              <a:buNone/>
            </a:pPr>
            <a:r>
              <a:rPr lang="en-US" dirty="0" smtClean="0"/>
              <a:t>Q: What can I do to put this rule or assumption into practice on a daily basis? </a:t>
            </a:r>
          </a:p>
          <a:p>
            <a:pPr marL="0" indent="0">
              <a:buNone/>
            </a:pPr>
            <a:endParaRPr lang="en-US" dirty="0"/>
          </a:p>
          <a:p>
            <a:r>
              <a:rPr lang="en-US" dirty="0" smtClean="0"/>
              <a:t>Plan to do things imperfectly ( purposely make a mistake and see what happens). </a:t>
            </a:r>
          </a:p>
          <a:p>
            <a:r>
              <a:rPr lang="en-US" dirty="0" smtClean="0"/>
              <a:t>Aim for a ‘good enough’ job, rather than perfection, and see if I can be OK with this. </a:t>
            </a:r>
          </a:p>
          <a:p>
            <a:r>
              <a:rPr lang="en-US" dirty="0" smtClean="0"/>
              <a:t>Purposely try to generate some form of criticism from others, and practice being able to tolerate it.</a:t>
            </a:r>
            <a:endParaRPr lang="en-US" dirty="0"/>
          </a:p>
        </p:txBody>
      </p:sp>
    </p:spTree>
    <p:extLst>
      <p:ext uri="{BB962C8B-B14F-4D97-AF65-F5344CB8AC3E}">
        <p14:creationId xmlns:p14="http://schemas.microsoft.com/office/powerpoint/2010/main" val="7845438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Adjusting Unhelpful Rules &amp; Assumptions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60730026"/>
              </p:ext>
            </p:extLst>
          </p:nvPr>
        </p:nvGraphicFramePr>
        <p:xfrm>
          <a:off x="1146220" y="1690687"/>
          <a:ext cx="10207580" cy="5083181"/>
        </p:xfrm>
        <a:graphic>
          <a:graphicData uri="http://schemas.openxmlformats.org/drawingml/2006/table">
            <a:tbl>
              <a:tblPr firstRow="1" firstCol="1" bandRow="1">
                <a:tableStyleId>{5C22544A-7EE6-4342-B048-85BDC9FD1C3A}</a:tableStyleId>
              </a:tblPr>
              <a:tblGrid>
                <a:gridCol w="10207580"/>
              </a:tblGrid>
              <a:tr h="460085">
                <a:tc>
                  <a:txBody>
                    <a:bodyPr/>
                    <a:lstStyle/>
                    <a:p>
                      <a:pPr marL="0" marR="0" algn="ctr">
                        <a:lnSpc>
                          <a:spcPct val="107000"/>
                        </a:lnSpc>
                        <a:spcBef>
                          <a:spcPts val="0"/>
                        </a:spcBef>
                        <a:spcAft>
                          <a:spcPts val="0"/>
                        </a:spcAft>
                      </a:pPr>
                      <a:r>
                        <a:rPr lang="en-US" sz="1800" dirty="0">
                          <a:effectLst/>
                        </a:rPr>
                        <a:t>Q: What is the unhelpful rule or assumption I would like to adjust?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204" marR="54204" marT="0" marB="0"/>
                </a:tc>
              </a:tr>
              <a:tr h="347729">
                <a:tc>
                  <a:txBody>
                    <a:bodyPr/>
                    <a:lstStyle/>
                    <a:p>
                      <a:pPr marL="0" marR="0" algn="l">
                        <a:lnSpc>
                          <a:spcPct val="107000"/>
                        </a:lnSpc>
                        <a:spcBef>
                          <a:spcPts val="0"/>
                        </a:spcBef>
                        <a:spcAft>
                          <a:spcPts val="0"/>
                        </a:spcAft>
                      </a:pPr>
                      <a:r>
                        <a:rPr lang="en-US" sz="1800" dirty="0" smtClean="0">
                          <a:solidFill>
                            <a:schemeClr val="tx1"/>
                          </a:solidFill>
                          <a:effectLst/>
                        </a:rPr>
                        <a:t>Answer: </a:t>
                      </a:r>
                      <a:r>
                        <a:rPr lang="en-US" sz="1800" dirty="0">
                          <a:solidFill>
                            <a:schemeClr val="tx1"/>
                          </a:solidFill>
                          <a:effectLst/>
                        </a:rPr>
                        <a:t> </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204" marR="54204" marT="0" marB="0">
                    <a:solidFill>
                      <a:schemeClr val="bg2"/>
                    </a:solidFill>
                  </a:tcPr>
                </a:tc>
              </a:tr>
              <a:tr h="283562">
                <a:tc>
                  <a:txBody>
                    <a:bodyPr/>
                    <a:lstStyle/>
                    <a:p>
                      <a:pPr marL="0" marR="0" algn="ctr">
                        <a:lnSpc>
                          <a:spcPct val="107000"/>
                        </a:lnSpc>
                        <a:spcBef>
                          <a:spcPts val="0"/>
                        </a:spcBef>
                        <a:spcAft>
                          <a:spcPts val="0"/>
                        </a:spcAft>
                      </a:pPr>
                      <a:r>
                        <a:rPr lang="en-US" sz="1800" dirty="0">
                          <a:effectLst/>
                        </a:rPr>
                        <a:t>Q: Where did this rule or assumption come from?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204" marR="54204" marT="0" marB="0"/>
                </a:tc>
              </a:tr>
              <a:tr h="488989">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800" dirty="0" smtClean="0">
                          <a:solidFill>
                            <a:schemeClr val="tx1"/>
                          </a:solidFill>
                          <a:effectLst/>
                        </a:rPr>
                        <a:t>Answer:  </a:t>
                      </a:r>
                      <a:endParaRPr lang="en-US" sz="18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204" marR="54204" marT="0" marB="0">
                    <a:solidFill>
                      <a:schemeClr val="bg2"/>
                    </a:solidFill>
                  </a:tcPr>
                </a:tc>
              </a:tr>
              <a:tr h="250962">
                <a:tc>
                  <a:txBody>
                    <a:bodyPr/>
                    <a:lstStyle/>
                    <a:p>
                      <a:pPr marL="0" marR="0" algn="l">
                        <a:lnSpc>
                          <a:spcPct val="107000"/>
                        </a:lnSpc>
                        <a:spcBef>
                          <a:spcPts val="0"/>
                        </a:spcBef>
                        <a:spcAft>
                          <a:spcPts val="0"/>
                        </a:spcAft>
                      </a:pPr>
                      <a:r>
                        <a:rPr lang="en-US" sz="1800">
                          <a:effectLst/>
                        </a:rPr>
                        <a:t>Q: In what ways is this rule or assumption unreasonable? Unrealistic? Unfair? Unhelpful?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4204" marR="54204" marT="0" marB="0"/>
                </a:tc>
              </a:tr>
              <a:tr h="512791">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800" dirty="0" smtClean="0">
                          <a:solidFill>
                            <a:schemeClr val="tx1"/>
                          </a:solidFill>
                          <a:effectLst/>
                        </a:rPr>
                        <a:t>Answer:  </a:t>
                      </a:r>
                      <a:endParaRPr lang="en-US" sz="18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204" marR="54204" marT="0" marB="0">
                    <a:solidFill>
                      <a:schemeClr val="bg2"/>
                    </a:solidFill>
                  </a:tcPr>
                </a:tc>
              </a:tr>
              <a:tr h="264934">
                <a:tc>
                  <a:txBody>
                    <a:bodyPr/>
                    <a:lstStyle/>
                    <a:p>
                      <a:pPr marL="0" marR="0" algn="l">
                        <a:lnSpc>
                          <a:spcPct val="107000"/>
                        </a:lnSpc>
                        <a:spcBef>
                          <a:spcPts val="0"/>
                        </a:spcBef>
                        <a:spcAft>
                          <a:spcPts val="0"/>
                        </a:spcAft>
                      </a:pPr>
                      <a:r>
                        <a:rPr lang="en-US" sz="1800">
                          <a:effectLst/>
                        </a:rPr>
                        <a:t>Q: What are the negative consequences of having this rule or assumption?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4204" marR="54204" marT="0" marB="0"/>
                </a:tc>
              </a:tr>
              <a:tr h="440349">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800" dirty="0" smtClean="0">
                          <a:solidFill>
                            <a:schemeClr val="tx1"/>
                          </a:solidFill>
                          <a:effectLst/>
                        </a:rPr>
                        <a:t>Answer:  </a:t>
                      </a:r>
                      <a:endParaRPr lang="en-US" sz="18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204" marR="54204" marT="0" marB="0">
                    <a:solidFill>
                      <a:schemeClr val="bg2"/>
                    </a:solidFill>
                  </a:tcPr>
                </a:tc>
              </a:tr>
              <a:tr h="250962">
                <a:tc>
                  <a:txBody>
                    <a:bodyPr/>
                    <a:lstStyle/>
                    <a:p>
                      <a:pPr marL="0" marR="0" algn="ctr">
                        <a:lnSpc>
                          <a:spcPct val="107000"/>
                        </a:lnSpc>
                        <a:spcBef>
                          <a:spcPts val="0"/>
                        </a:spcBef>
                        <a:spcAft>
                          <a:spcPts val="0"/>
                        </a:spcAft>
                      </a:pPr>
                      <a:r>
                        <a:rPr lang="en-US" sz="1800">
                          <a:effectLst/>
                        </a:rPr>
                        <a:t>Q: What is an alternative more helpful (i.e., balanced, flexible, realistic) rule or assumption?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4204" marR="54204" marT="0" marB="0"/>
                </a:tc>
              </a:tr>
              <a:tr h="495715">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800" dirty="0" smtClean="0">
                          <a:solidFill>
                            <a:schemeClr val="tx1"/>
                          </a:solidFill>
                          <a:effectLst/>
                        </a:rPr>
                        <a:t>Answer:  </a:t>
                      </a:r>
                      <a:endParaRPr lang="en-US" sz="18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204" marR="54204" marT="0" marB="0">
                    <a:solidFill>
                      <a:schemeClr val="bg2"/>
                    </a:solidFill>
                  </a:tcPr>
                </a:tc>
              </a:tr>
              <a:tr h="236991">
                <a:tc>
                  <a:txBody>
                    <a:bodyPr/>
                    <a:lstStyle/>
                    <a:p>
                      <a:pPr marL="0" marR="0" algn="ctr">
                        <a:lnSpc>
                          <a:spcPct val="107000"/>
                        </a:lnSpc>
                        <a:spcBef>
                          <a:spcPts val="0"/>
                        </a:spcBef>
                        <a:spcAft>
                          <a:spcPts val="0"/>
                        </a:spcAft>
                      </a:pPr>
                      <a:r>
                        <a:rPr lang="en-US" sz="1800">
                          <a:effectLst/>
                        </a:rPr>
                        <a:t>Q: What can I do to put this rule or assumption into practice on a daily basis?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4204" marR="54204" marT="0" marB="0"/>
                </a:tc>
              </a:tr>
              <a:tr h="491058">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800" dirty="0" smtClean="0">
                          <a:solidFill>
                            <a:schemeClr val="tx1"/>
                          </a:solidFill>
                          <a:effectLst/>
                        </a:rPr>
                        <a:t>Answer:  </a:t>
                      </a:r>
                      <a:endParaRPr lang="en-US" sz="18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4204" marR="54204" marT="0" marB="0">
                    <a:solidFill>
                      <a:schemeClr val="bg2"/>
                    </a:solidFill>
                  </a:tcPr>
                </a:tc>
              </a:tr>
            </a:tbl>
          </a:graphicData>
        </a:graphic>
      </p:graphicFrame>
    </p:spTree>
    <p:extLst>
      <p:ext uri="{BB962C8B-B14F-4D97-AF65-F5344CB8AC3E}">
        <p14:creationId xmlns:p14="http://schemas.microsoft.com/office/powerpoint/2010/main" val="42403738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Tolerating Discomfort</a:t>
            </a:r>
            <a:endParaRPr lang="en-US" dirty="0"/>
          </a:p>
        </p:txBody>
      </p:sp>
      <p:sp>
        <p:nvSpPr>
          <p:cNvPr id="3" name="Content Placeholder 2"/>
          <p:cNvSpPr>
            <a:spLocks noGrp="1"/>
          </p:cNvSpPr>
          <p:nvPr>
            <p:ph idx="1"/>
          </p:nvPr>
        </p:nvSpPr>
        <p:spPr/>
        <p:txBody>
          <a:bodyPr/>
          <a:lstStyle/>
          <a:p>
            <a:r>
              <a:rPr lang="en-US" dirty="0" smtClean="0"/>
              <a:t>Steps To Mindfully Increasing Your Discomfort Tolerance</a:t>
            </a:r>
          </a:p>
          <a:p>
            <a:endParaRPr lang="en-US" dirty="0"/>
          </a:p>
          <a:p>
            <a:r>
              <a:rPr lang="en-US" dirty="0" smtClean="0"/>
              <a:t>Be Aware</a:t>
            </a:r>
          </a:p>
          <a:p>
            <a:r>
              <a:rPr lang="en-US" dirty="0" smtClean="0"/>
              <a:t>Watch, Observe, No-Judgement</a:t>
            </a:r>
          </a:p>
          <a:p>
            <a:r>
              <a:rPr lang="en-US" dirty="0" smtClean="0"/>
              <a:t>Let Go</a:t>
            </a:r>
            <a:endParaRPr lang="en-US" dirty="0"/>
          </a:p>
        </p:txBody>
      </p:sp>
    </p:spTree>
    <p:extLst>
      <p:ext uri="{BB962C8B-B14F-4D97-AF65-F5344CB8AC3E}">
        <p14:creationId xmlns:p14="http://schemas.microsoft.com/office/powerpoint/2010/main" val="10660924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
            </a:r>
            <a:r>
              <a:rPr lang="en-US" dirty="0" smtClean="0"/>
              <a:t>ractical strategies to stop procrastination</a:t>
            </a:r>
            <a:endParaRPr lang="en-US" dirty="0"/>
          </a:p>
        </p:txBody>
      </p:sp>
      <p:sp>
        <p:nvSpPr>
          <p:cNvPr id="3" name="Content Placeholder 2"/>
          <p:cNvSpPr>
            <a:spLocks noGrp="1"/>
          </p:cNvSpPr>
          <p:nvPr>
            <p:ph idx="1"/>
          </p:nvPr>
        </p:nvSpPr>
        <p:spPr/>
        <p:txBody>
          <a:bodyPr/>
          <a:lstStyle/>
          <a:p>
            <a:r>
              <a:rPr lang="en-US" dirty="0" smtClean="0"/>
              <a:t>Priorities: ‘To Do’ list</a:t>
            </a:r>
          </a:p>
          <a:p>
            <a:r>
              <a:rPr lang="en-US" dirty="0" smtClean="0"/>
              <a:t>Grade: to break the task into all the small steps </a:t>
            </a:r>
          </a:p>
          <a:p>
            <a:r>
              <a:rPr lang="en-US" dirty="0" smtClean="0"/>
              <a:t>Time management: practicing estimating how long something takes can be helpful.</a:t>
            </a:r>
          </a:p>
          <a:p>
            <a:r>
              <a:rPr lang="en-US" dirty="0" smtClean="0"/>
              <a:t>Just 5-Minutes: plan to spend just 5 minutes on the task</a:t>
            </a:r>
          </a:p>
          <a:p>
            <a:r>
              <a:rPr lang="en-US" dirty="0" smtClean="0"/>
              <a:t>Prime Time: choosing the right time of day to approach a task can be helpful too</a:t>
            </a:r>
          </a:p>
          <a:p>
            <a:r>
              <a:rPr lang="en-US" dirty="0" smtClean="0"/>
              <a:t>Prime Place: choose the right place to attempt a task</a:t>
            </a:r>
          </a:p>
          <a:p>
            <a:r>
              <a:rPr lang="en-US" dirty="0" smtClean="0"/>
              <a:t>Plan Rewards: </a:t>
            </a:r>
            <a:endParaRPr lang="en-US" dirty="0"/>
          </a:p>
        </p:txBody>
      </p:sp>
    </p:spTree>
    <p:extLst>
      <p:ext uri="{BB962C8B-B14F-4D97-AF65-F5344CB8AC3E}">
        <p14:creationId xmlns:p14="http://schemas.microsoft.com/office/powerpoint/2010/main" val="2729995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4531216" y="371273"/>
            <a:ext cx="2653048" cy="38636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mtClean="0"/>
              <a:t>Approach Task/Goal</a:t>
            </a:r>
            <a:endParaRPr lang="en-US"/>
          </a:p>
        </p:txBody>
      </p:sp>
      <p:sp>
        <p:nvSpPr>
          <p:cNvPr id="5" name="Rectangle 4"/>
          <p:cNvSpPr/>
          <p:nvPr/>
        </p:nvSpPr>
        <p:spPr>
          <a:xfrm>
            <a:off x="164206" y="1287261"/>
            <a:ext cx="12027794" cy="88864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One or more unhelpful rules/assumptions are activated</a:t>
            </a:r>
          </a:p>
          <a:p>
            <a:pPr algn="ctr"/>
            <a:r>
              <a:rPr lang="en-US" dirty="0" smtClean="0"/>
              <a:t>1. Need To Be In Charge 2. Pleasure Seeking 3. Fear of Failure 4. Fear of Uncertainty 5. Low Self-Confidence 6. Depleted Energy </a:t>
            </a:r>
            <a:endParaRPr lang="en-US" dirty="0"/>
          </a:p>
        </p:txBody>
      </p:sp>
      <p:sp>
        <p:nvSpPr>
          <p:cNvPr id="9" name="Rectangle 8"/>
          <p:cNvSpPr/>
          <p:nvPr/>
        </p:nvSpPr>
        <p:spPr>
          <a:xfrm>
            <a:off x="2687391" y="2693465"/>
            <a:ext cx="6774287" cy="785611"/>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Discomfort Driven ( Emotions)</a:t>
            </a:r>
          </a:p>
        </p:txBody>
      </p:sp>
      <p:sp>
        <p:nvSpPr>
          <p:cNvPr id="12" name="Rectangle 11"/>
          <p:cNvSpPr/>
          <p:nvPr/>
        </p:nvSpPr>
        <p:spPr>
          <a:xfrm>
            <a:off x="4347694" y="3829445"/>
            <a:ext cx="3365678" cy="463639"/>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mtClean="0"/>
              <a:t>Procrastination Excuses</a:t>
            </a:r>
            <a:endParaRPr lang="en-US"/>
          </a:p>
        </p:txBody>
      </p:sp>
      <p:sp>
        <p:nvSpPr>
          <p:cNvPr id="13" name="Rectangle 12"/>
          <p:cNvSpPr/>
          <p:nvPr/>
        </p:nvSpPr>
        <p:spPr>
          <a:xfrm>
            <a:off x="4321937" y="4695382"/>
            <a:ext cx="3683357" cy="36060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mtClean="0"/>
              <a:t>Procrastination Activities</a:t>
            </a:r>
            <a:endParaRPr lang="en-US"/>
          </a:p>
        </p:txBody>
      </p:sp>
      <p:sp>
        <p:nvSpPr>
          <p:cNvPr id="14" name="Rectangle 13"/>
          <p:cNvSpPr/>
          <p:nvPr/>
        </p:nvSpPr>
        <p:spPr>
          <a:xfrm>
            <a:off x="1893194" y="5589431"/>
            <a:ext cx="3206840" cy="32197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mtClean="0"/>
              <a:t>Positive Consequences</a:t>
            </a:r>
            <a:endParaRPr lang="en-US"/>
          </a:p>
        </p:txBody>
      </p:sp>
      <p:sp>
        <p:nvSpPr>
          <p:cNvPr id="15" name="Rectangle 14"/>
          <p:cNvSpPr/>
          <p:nvPr/>
        </p:nvSpPr>
        <p:spPr>
          <a:xfrm>
            <a:off x="7184264" y="5586983"/>
            <a:ext cx="3206840" cy="32197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mtClean="0"/>
              <a:t>Negative Consequences</a:t>
            </a:r>
            <a:endParaRPr lang="en-US"/>
          </a:p>
        </p:txBody>
      </p:sp>
      <p:sp>
        <p:nvSpPr>
          <p:cNvPr id="16" name="Rectangle 15"/>
          <p:cNvSpPr/>
          <p:nvPr/>
        </p:nvSpPr>
        <p:spPr>
          <a:xfrm>
            <a:off x="4769476" y="6241694"/>
            <a:ext cx="2943896" cy="37219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mtClean="0"/>
              <a:t>Continue to Procrastinate</a:t>
            </a:r>
            <a:endParaRPr lang="en-US"/>
          </a:p>
        </p:txBody>
      </p:sp>
      <p:sp>
        <p:nvSpPr>
          <p:cNvPr id="17" name="Down Arrow 16"/>
          <p:cNvSpPr/>
          <p:nvPr/>
        </p:nvSpPr>
        <p:spPr>
          <a:xfrm>
            <a:off x="5718220" y="832801"/>
            <a:ext cx="283335" cy="39588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own Arrow 17"/>
          <p:cNvSpPr/>
          <p:nvPr/>
        </p:nvSpPr>
        <p:spPr>
          <a:xfrm>
            <a:off x="5791200" y="2220310"/>
            <a:ext cx="283335" cy="39588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own Arrow 20"/>
          <p:cNvSpPr/>
          <p:nvPr/>
        </p:nvSpPr>
        <p:spPr>
          <a:xfrm>
            <a:off x="5867669" y="4299501"/>
            <a:ext cx="283335" cy="39588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Down Arrow 21"/>
          <p:cNvSpPr/>
          <p:nvPr/>
        </p:nvSpPr>
        <p:spPr>
          <a:xfrm>
            <a:off x="5852105" y="3468837"/>
            <a:ext cx="298899" cy="3541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Left Arrow 25"/>
          <p:cNvSpPr/>
          <p:nvPr/>
        </p:nvSpPr>
        <p:spPr>
          <a:xfrm rot="19285639">
            <a:off x="4346220" y="5239934"/>
            <a:ext cx="694185" cy="22441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ight Arrow 27"/>
          <p:cNvSpPr/>
          <p:nvPr/>
        </p:nvSpPr>
        <p:spPr>
          <a:xfrm rot="2616037">
            <a:off x="7376592" y="5216281"/>
            <a:ext cx="662681" cy="2104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ight Arrow 28"/>
          <p:cNvSpPr/>
          <p:nvPr/>
        </p:nvSpPr>
        <p:spPr>
          <a:xfrm rot="2616037">
            <a:off x="4125637" y="6104122"/>
            <a:ext cx="662681" cy="2104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Left Arrow 30"/>
          <p:cNvSpPr/>
          <p:nvPr/>
        </p:nvSpPr>
        <p:spPr>
          <a:xfrm rot="19285639">
            <a:off x="7714545" y="6139524"/>
            <a:ext cx="694185" cy="22441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063519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Session 4: How to Overcome (Part 1)</a:t>
            </a:r>
            <a:r>
              <a:rPr lang="en-US" dirty="0" smtClean="0"/>
              <a:t/>
            </a:r>
            <a:br>
              <a:rPr lang="en-US" dirty="0" smtClean="0"/>
            </a:b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18536" y="2537137"/>
            <a:ext cx="6847261" cy="3871645"/>
          </a:xfrm>
        </p:spPr>
      </p:pic>
      <p:sp>
        <p:nvSpPr>
          <p:cNvPr id="5" name="TextBox 4"/>
          <p:cNvSpPr txBox="1"/>
          <p:nvPr/>
        </p:nvSpPr>
        <p:spPr>
          <a:xfrm>
            <a:off x="321972" y="2356834"/>
            <a:ext cx="4796563" cy="2585323"/>
          </a:xfrm>
          <a:prstGeom prst="rect">
            <a:avLst/>
          </a:prstGeom>
          <a:noFill/>
        </p:spPr>
        <p:txBody>
          <a:bodyPr wrap="square" rtlCol="0">
            <a:spAutoFit/>
          </a:bodyPr>
          <a:lstStyle/>
          <a:p>
            <a:pPr lvl="0"/>
            <a:r>
              <a:rPr lang="en-US" dirty="0" smtClean="0"/>
              <a:t>Session Content:</a:t>
            </a:r>
          </a:p>
          <a:p>
            <a:pPr lvl="0"/>
            <a:endParaRPr lang="en-US" dirty="0"/>
          </a:p>
          <a:p>
            <a:pPr marL="285750" lvl="0" indent="-285750">
              <a:buFont typeface="Arial" panose="020B0604020202020204" pitchFamily="34" charset="0"/>
              <a:buChar char="•"/>
            </a:pPr>
            <a:r>
              <a:rPr lang="en-US" dirty="0" smtClean="0"/>
              <a:t>Adjusting unhelpful rules/assumptions</a:t>
            </a:r>
            <a:endParaRPr lang="en-US" dirty="0"/>
          </a:p>
          <a:p>
            <a:pPr marL="285750" lvl="0" indent="-285750">
              <a:buFont typeface="Arial" panose="020B0604020202020204" pitchFamily="34" charset="0"/>
              <a:buChar char="•"/>
            </a:pPr>
            <a:r>
              <a:rPr lang="en-US" dirty="0"/>
              <a:t>Tolerating discomfort</a:t>
            </a:r>
          </a:p>
          <a:p>
            <a:pPr marL="285750" lvl="0" indent="-285750">
              <a:buFont typeface="Arial" panose="020B0604020202020204" pitchFamily="34" charset="0"/>
              <a:buChar char="•"/>
            </a:pPr>
            <a:r>
              <a:rPr lang="en-US" dirty="0"/>
              <a:t>Practical techniques to stop procrastination</a:t>
            </a:r>
          </a:p>
          <a:p>
            <a:pPr marL="285750" lvl="0" indent="-285750">
              <a:buFont typeface="Arial" panose="020B0604020202020204" pitchFamily="34" charset="0"/>
              <a:buChar char="•"/>
            </a:pPr>
            <a:r>
              <a:rPr lang="en-US" dirty="0"/>
              <a:t>The procrastination cycle revisited </a:t>
            </a:r>
          </a:p>
          <a:p>
            <a:pPr marL="285750" lvl="0" indent="-285750">
              <a:buFont typeface="Arial" panose="020B0604020202020204" pitchFamily="34" charset="0"/>
              <a:buChar char="•"/>
            </a:pPr>
            <a:r>
              <a:rPr lang="en-US" dirty="0"/>
              <a:t>The ‘doing’ cycle </a:t>
            </a:r>
          </a:p>
          <a:p>
            <a:pPr marL="285750" lvl="0" indent="-285750">
              <a:buFont typeface="Arial" panose="020B0604020202020204" pitchFamily="34" charset="0"/>
              <a:buChar char="•"/>
            </a:pPr>
            <a:r>
              <a:rPr lang="en-US" dirty="0"/>
              <a:t>Action planning </a:t>
            </a:r>
          </a:p>
          <a:p>
            <a:pPr marL="285750" lvl="0" indent="-285750">
              <a:buFont typeface="Arial" panose="020B0604020202020204" pitchFamily="34" charset="0"/>
              <a:buChar char="•"/>
            </a:pPr>
            <a:r>
              <a:rPr lang="en-US" dirty="0"/>
              <a:t>Maintaining gains</a:t>
            </a:r>
          </a:p>
        </p:txBody>
      </p:sp>
    </p:spTree>
    <p:extLst>
      <p:ext uri="{BB962C8B-B14F-4D97-AF65-F5344CB8AC3E}">
        <p14:creationId xmlns:p14="http://schemas.microsoft.com/office/powerpoint/2010/main" val="14877935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‘Doing’ Cycle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Adjust our unhelpful rules and assumptions by challenging them, devising new helpful rules and assumptions, and putting these into practice</a:t>
            </a:r>
          </a:p>
          <a:p>
            <a:r>
              <a:rPr lang="en-US" dirty="0" smtClean="0"/>
              <a:t>Practice tolerating discomfort using mindfulness techniques (being aware, watching and observing without judgement, and letting go) and gradually increasing our time sitting with discomfort</a:t>
            </a:r>
          </a:p>
          <a:p>
            <a:r>
              <a:rPr lang="en-US" dirty="0" smtClean="0"/>
              <a:t>Dismiss our procrastination excuses by challenging and testing any unhelpful conclusions and  developing more helpful conclusions that it is best for us to make a start on things now</a:t>
            </a:r>
          </a:p>
          <a:p>
            <a:r>
              <a:rPr lang="en-US" dirty="0" smtClean="0"/>
              <a:t>Use motivational self-talk rather than self-criticism to encourage ourselves to do the task</a:t>
            </a:r>
          </a:p>
          <a:p>
            <a:r>
              <a:rPr lang="en-US" dirty="0" smtClean="0"/>
              <a:t>Put into action practical strategies to stop procrastination, such as priorities, grade, time management, just 5-minutes, prime time, prime place, plan rewards.</a:t>
            </a:r>
            <a:endParaRPr lang="en-US" dirty="0"/>
          </a:p>
        </p:txBody>
      </p:sp>
    </p:spTree>
    <p:extLst>
      <p:ext uri="{BB962C8B-B14F-4D97-AF65-F5344CB8AC3E}">
        <p14:creationId xmlns:p14="http://schemas.microsoft.com/office/powerpoint/2010/main" val="30504803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838200" y="365125"/>
            <a:ext cx="10515600" cy="5811838"/>
          </a:xfrm>
        </p:spPr>
        <p:txBody>
          <a:bodyPr/>
          <a:lstStyle/>
          <a:p>
            <a:endParaRPr lang="en-US" dirty="0"/>
          </a:p>
        </p:txBody>
      </p:sp>
      <p:sp>
        <p:nvSpPr>
          <p:cNvPr id="4" name="Rectangle 3"/>
          <p:cNvSpPr/>
          <p:nvPr/>
        </p:nvSpPr>
        <p:spPr>
          <a:xfrm>
            <a:off x="4755685" y="547290"/>
            <a:ext cx="2491740" cy="3528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Approach Task/Goal </a:t>
            </a:r>
            <a:endParaRPr lang="en-US" dirty="0"/>
          </a:p>
        </p:txBody>
      </p:sp>
      <p:sp>
        <p:nvSpPr>
          <p:cNvPr id="5" name="Rectangle 4"/>
          <p:cNvSpPr/>
          <p:nvPr/>
        </p:nvSpPr>
        <p:spPr>
          <a:xfrm>
            <a:off x="88006" y="1178506"/>
            <a:ext cx="12015988" cy="6403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One or more unhelpful rules/assumptions are activated</a:t>
            </a:r>
          </a:p>
          <a:p>
            <a:pPr algn="ctr"/>
            <a:r>
              <a:rPr lang="en-US" dirty="0" smtClean="0"/>
              <a:t>1. Need To Be In Charge 2. Pleasure Seeking 3. Fear of Failure 4. Fear of Uncertainty 5. Low Self-Confidence 6. Depleted Energy </a:t>
            </a:r>
            <a:endParaRPr lang="en-US" dirty="0"/>
          </a:p>
        </p:txBody>
      </p:sp>
      <p:sp>
        <p:nvSpPr>
          <p:cNvPr id="6" name="Rectangle 5"/>
          <p:cNvSpPr/>
          <p:nvPr/>
        </p:nvSpPr>
        <p:spPr>
          <a:xfrm>
            <a:off x="7050432" y="1986682"/>
            <a:ext cx="1653540" cy="2678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INSTEAD</a:t>
            </a:r>
            <a:endParaRPr lang="en-US"/>
          </a:p>
        </p:txBody>
      </p:sp>
      <p:sp>
        <p:nvSpPr>
          <p:cNvPr id="7" name="Rectangle 6"/>
          <p:cNvSpPr/>
          <p:nvPr/>
        </p:nvSpPr>
        <p:spPr>
          <a:xfrm>
            <a:off x="3449525" y="1985753"/>
            <a:ext cx="1472216" cy="2818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INSTEAD</a:t>
            </a:r>
            <a:endParaRPr lang="en-US" dirty="0"/>
          </a:p>
        </p:txBody>
      </p:sp>
      <p:sp>
        <p:nvSpPr>
          <p:cNvPr id="8" name="Rectangle 7"/>
          <p:cNvSpPr/>
          <p:nvPr/>
        </p:nvSpPr>
        <p:spPr>
          <a:xfrm>
            <a:off x="3576034" y="2471388"/>
            <a:ext cx="5245994" cy="14636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Adjust Unhelpful Rules/Assumptions</a:t>
            </a:r>
          </a:p>
          <a:p>
            <a:pPr algn="ctr"/>
            <a:endParaRPr lang="en-US" dirty="0" smtClean="0"/>
          </a:p>
          <a:p>
            <a:pPr algn="ctr"/>
            <a:r>
              <a:rPr lang="en-US" dirty="0" smtClean="0"/>
              <a:t>Tolerate Discomfort </a:t>
            </a:r>
          </a:p>
          <a:p>
            <a:pPr algn="ctr"/>
            <a:endParaRPr lang="en-US" dirty="0" smtClean="0"/>
          </a:p>
          <a:p>
            <a:pPr algn="ctr"/>
            <a:r>
              <a:rPr lang="en-US" dirty="0" smtClean="0"/>
              <a:t>Dismiss Procrastination Excuses</a:t>
            </a:r>
            <a:endParaRPr lang="en-US" dirty="0"/>
          </a:p>
        </p:txBody>
      </p:sp>
      <p:sp>
        <p:nvSpPr>
          <p:cNvPr id="9" name="Rectangle 8"/>
          <p:cNvSpPr/>
          <p:nvPr/>
        </p:nvSpPr>
        <p:spPr>
          <a:xfrm>
            <a:off x="4047803" y="4248386"/>
            <a:ext cx="4302456" cy="5486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Use Practical Strategies to Stop Procrastination</a:t>
            </a:r>
            <a:endParaRPr lang="en-US" dirty="0"/>
          </a:p>
        </p:txBody>
      </p:sp>
      <p:sp>
        <p:nvSpPr>
          <p:cNvPr id="10" name="Rectangle 9"/>
          <p:cNvSpPr/>
          <p:nvPr/>
        </p:nvSpPr>
        <p:spPr>
          <a:xfrm>
            <a:off x="214297" y="5139908"/>
            <a:ext cx="11353799" cy="7710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Consequences</a:t>
            </a:r>
          </a:p>
          <a:p>
            <a:pPr algn="ctr"/>
            <a:r>
              <a:rPr lang="en-US" dirty="0" smtClean="0"/>
              <a:t> Things get done!!! Sense of achievement and satisfaction Increased belief in myself and my abilities Less discomfort</a:t>
            </a:r>
            <a:endParaRPr lang="en-US" dirty="0"/>
          </a:p>
        </p:txBody>
      </p:sp>
      <p:sp>
        <p:nvSpPr>
          <p:cNvPr id="11" name="Rectangle 10"/>
          <p:cNvSpPr/>
          <p:nvPr/>
        </p:nvSpPr>
        <p:spPr>
          <a:xfrm>
            <a:off x="3347540" y="6231632"/>
            <a:ext cx="5447012" cy="5486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Continue to Do Rather than Procrastinate Next Time</a:t>
            </a:r>
            <a:endParaRPr lang="en-US" dirty="0"/>
          </a:p>
        </p:txBody>
      </p:sp>
      <p:sp>
        <p:nvSpPr>
          <p:cNvPr id="13" name="Down Arrow 12"/>
          <p:cNvSpPr/>
          <p:nvPr/>
        </p:nvSpPr>
        <p:spPr>
          <a:xfrm>
            <a:off x="5919290" y="940197"/>
            <a:ext cx="126105" cy="192858"/>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Down Arrow 13"/>
          <p:cNvSpPr/>
          <p:nvPr/>
        </p:nvSpPr>
        <p:spPr>
          <a:xfrm>
            <a:off x="5891197" y="1872853"/>
            <a:ext cx="236972" cy="525325"/>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5" name="Plus 14"/>
          <p:cNvSpPr/>
          <p:nvPr/>
        </p:nvSpPr>
        <p:spPr>
          <a:xfrm>
            <a:off x="5937160" y="2834502"/>
            <a:ext cx="244699" cy="217512"/>
          </a:xfrm>
          <a:prstGeom prst="mathPl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6" name="Plus 15"/>
          <p:cNvSpPr/>
          <p:nvPr/>
        </p:nvSpPr>
        <p:spPr>
          <a:xfrm>
            <a:off x="5954332" y="3345054"/>
            <a:ext cx="244699" cy="217512"/>
          </a:xfrm>
          <a:prstGeom prst="mathPl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Down Arrow 16"/>
          <p:cNvSpPr/>
          <p:nvPr/>
        </p:nvSpPr>
        <p:spPr>
          <a:xfrm>
            <a:off x="6007994" y="3980516"/>
            <a:ext cx="126105" cy="192858"/>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9" name="Down Arrow 18"/>
          <p:cNvSpPr/>
          <p:nvPr/>
        </p:nvSpPr>
        <p:spPr>
          <a:xfrm>
            <a:off x="6032947" y="4872038"/>
            <a:ext cx="126105" cy="192858"/>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0" name="Down Arrow 19"/>
          <p:cNvSpPr/>
          <p:nvPr/>
        </p:nvSpPr>
        <p:spPr>
          <a:xfrm>
            <a:off x="6045395" y="5971101"/>
            <a:ext cx="126105" cy="192858"/>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024788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Planning </a:t>
            </a:r>
            <a:endParaRPr lang="en-US" dirty="0"/>
          </a:p>
        </p:txBody>
      </p:sp>
      <p:sp>
        <p:nvSpPr>
          <p:cNvPr id="3" name="Content Placeholder 2"/>
          <p:cNvSpPr>
            <a:spLocks noGrp="1"/>
          </p:cNvSpPr>
          <p:nvPr>
            <p:ph idx="1"/>
          </p:nvPr>
        </p:nvSpPr>
        <p:spPr/>
        <p:txBody>
          <a:bodyPr/>
          <a:lstStyle/>
          <a:p>
            <a:r>
              <a:rPr lang="en-US" dirty="0" smtClean="0"/>
              <a:t>Step 1. Being Aware &amp; Non-Blaming</a:t>
            </a:r>
          </a:p>
          <a:p>
            <a:r>
              <a:rPr lang="en-US" dirty="0" smtClean="0"/>
              <a:t>Step 2 (Optional). Adjust Unhelpful Rules &amp; Assumptions</a:t>
            </a:r>
          </a:p>
          <a:p>
            <a:r>
              <a:rPr lang="en-US" dirty="0" smtClean="0"/>
              <a:t>Step 3 (Optional). Practice Tolerating Discomfort</a:t>
            </a:r>
          </a:p>
          <a:p>
            <a:r>
              <a:rPr lang="en-US" dirty="0" smtClean="0"/>
              <a:t>Step 4. Dismiss Procrastination Excuses &amp; Encourage</a:t>
            </a:r>
          </a:p>
          <a:p>
            <a:r>
              <a:rPr lang="en-US" dirty="0" smtClean="0"/>
              <a:t>Step 5. Carry Out Practical Strategies</a:t>
            </a:r>
          </a:p>
          <a:p>
            <a:r>
              <a:rPr lang="en-US" dirty="0" smtClean="0"/>
              <a:t>Step 6. Reflect &amp; Revise Plan</a:t>
            </a:r>
            <a:endParaRPr lang="en-US" dirty="0"/>
          </a:p>
        </p:txBody>
      </p:sp>
    </p:spTree>
    <p:extLst>
      <p:ext uri="{BB962C8B-B14F-4D97-AF65-F5344CB8AC3E}">
        <p14:creationId xmlns:p14="http://schemas.microsoft.com/office/powerpoint/2010/main" val="29556527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Maintaining Your Gains </a:t>
            </a:r>
            <a:endParaRPr lang="en-US" dirty="0"/>
          </a:p>
        </p:txBody>
      </p:sp>
      <p:sp>
        <p:nvSpPr>
          <p:cNvPr id="3" name="Content Placeholder 2"/>
          <p:cNvSpPr>
            <a:spLocks noGrp="1"/>
          </p:cNvSpPr>
          <p:nvPr>
            <p:ph idx="1"/>
          </p:nvPr>
        </p:nvSpPr>
        <p:spPr/>
        <p:txBody>
          <a:bodyPr/>
          <a:lstStyle/>
          <a:p>
            <a:r>
              <a:rPr lang="en-US" dirty="0"/>
              <a:t>A</a:t>
            </a:r>
            <a:r>
              <a:rPr lang="en-US" dirty="0" smtClean="0"/>
              <a:t>t the end of the day the important thing is to keep going!</a:t>
            </a:r>
          </a:p>
          <a:p>
            <a:r>
              <a:rPr lang="en-US" dirty="0" smtClean="0"/>
              <a:t>Expect that changing your procrastination habit will take time, practice, persistence and patience.</a:t>
            </a:r>
          </a:p>
          <a:p>
            <a:r>
              <a:rPr lang="en-US" dirty="0" smtClean="0"/>
              <a:t>Recognize the changes you have made and your achievements.</a:t>
            </a:r>
          </a:p>
          <a:p>
            <a:pPr lvl="1"/>
            <a:r>
              <a:rPr lang="en-US" dirty="0" smtClean="0"/>
              <a:t>What Positive Changes Have I Made?</a:t>
            </a:r>
          </a:p>
          <a:p>
            <a:pPr lvl="1"/>
            <a:r>
              <a:rPr lang="en-US" dirty="0" smtClean="0"/>
              <a:t>How Is My Life Better?</a:t>
            </a:r>
            <a:endParaRPr lang="en-US" dirty="0"/>
          </a:p>
        </p:txBody>
      </p:sp>
    </p:spTree>
    <p:extLst>
      <p:ext uri="{BB962C8B-B14F-4D97-AF65-F5344CB8AC3E}">
        <p14:creationId xmlns:p14="http://schemas.microsoft.com/office/powerpoint/2010/main" val="62387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Adjusting Unhelpful Rules &amp; Assumptions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Steps to challenge the unhelpful rules and assumptions that give rise to your procrastination:</a:t>
            </a:r>
          </a:p>
          <a:p>
            <a:pPr marL="0" indent="0">
              <a:buNone/>
            </a:pPr>
            <a:r>
              <a:rPr lang="en-US" dirty="0" smtClean="0"/>
              <a:t>	</a:t>
            </a:r>
            <a:r>
              <a:rPr lang="en-US" dirty="0" err="1" smtClean="0"/>
              <a:t>i</a:t>
            </a:r>
            <a:r>
              <a:rPr lang="en-US" dirty="0" smtClean="0"/>
              <a:t>) clearly identifying what your unhelpful rule or assumption is and 	recognizing where is might have come from; </a:t>
            </a:r>
          </a:p>
          <a:p>
            <a:pPr marL="0" indent="0">
              <a:buNone/>
            </a:pPr>
            <a:r>
              <a:rPr lang="en-US" dirty="0"/>
              <a:t>	</a:t>
            </a:r>
            <a:r>
              <a:rPr lang="en-US" dirty="0" smtClean="0"/>
              <a:t>ii) questioning whether your unhelpful rule or assumption is 	reasonable? realistic? fair? helpful? and recognizing the negative 	consequences of having this unhelpful rule or assumption</a:t>
            </a:r>
          </a:p>
          <a:p>
            <a:pPr marL="0" indent="0">
              <a:buNone/>
            </a:pPr>
            <a:r>
              <a:rPr lang="en-US" dirty="0"/>
              <a:t>	</a:t>
            </a:r>
            <a:r>
              <a:rPr lang="en-US" dirty="0" smtClean="0"/>
              <a:t>iii) identifying a more helpful rule or assumption you could try to 	adopt </a:t>
            </a:r>
          </a:p>
          <a:p>
            <a:pPr marL="0" indent="0">
              <a:buNone/>
            </a:pPr>
            <a:r>
              <a:rPr lang="en-US" dirty="0"/>
              <a:t>	</a:t>
            </a:r>
            <a:r>
              <a:rPr lang="en-US" dirty="0" smtClean="0"/>
              <a:t>iv) planning how you would need to act in every day life to put this 	new helpful rule or assumption into practice.</a:t>
            </a:r>
            <a:endParaRPr lang="en-US" dirty="0"/>
          </a:p>
        </p:txBody>
      </p:sp>
    </p:spTree>
    <p:extLst>
      <p:ext uri="{BB962C8B-B14F-4D97-AF65-F5344CB8AC3E}">
        <p14:creationId xmlns:p14="http://schemas.microsoft.com/office/powerpoint/2010/main" val="647263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Needing To Be In Charge</a:t>
            </a:r>
            <a:endParaRPr lang="en-US" dirty="0"/>
          </a:p>
        </p:txBody>
      </p:sp>
      <p:sp>
        <p:nvSpPr>
          <p:cNvPr id="3" name="Content Placeholder 2"/>
          <p:cNvSpPr>
            <a:spLocks noGrp="1"/>
          </p:cNvSpPr>
          <p:nvPr>
            <p:ph idx="1"/>
          </p:nvPr>
        </p:nvSpPr>
        <p:spPr/>
        <p:txBody>
          <a:bodyPr/>
          <a:lstStyle/>
          <a:p>
            <a:r>
              <a:rPr lang="en-US" dirty="0" smtClean="0"/>
              <a:t>I must be in charge at all times </a:t>
            </a:r>
          </a:p>
          <a:p>
            <a:r>
              <a:rPr lang="en-US" dirty="0" smtClean="0"/>
              <a:t>Things should be done my way </a:t>
            </a:r>
          </a:p>
          <a:p>
            <a:r>
              <a:rPr lang="en-US" dirty="0" smtClean="0"/>
              <a:t>I shouldn’t have to do things that I don’t want to </a:t>
            </a:r>
          </a:p>
          <a:p>
            <a:r>
              <a:rPr lang="en-US" dirty="0" smtClean="0"/>
              <a:t>I shouldn’t have to do things because someone else says so </a:t>
            </a:r>
          </a:p>
          <a:p>
            <a:r>
              <a:rPr lang="en-US" dirty="0" smtClean="0"/>
              <a:t>If I am not 100% in charge of what I do, then I am weak</a:t>
            </a:r>
            <a:endParaRPr lang="en-US" dirty="0"/>
          </a:p>
        </p:txBody>
      </p:sp>
    </p:spTree>
    <p:extLst>
      <p:ext uri="{BB962C8B-B14F-4D97-AF65-F5344CB8AC3E}">
        <p14:creationId xmlns:p14="http://schemas.microsoft.com/office/powerpoint/2010/main" val="3875878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Needing To Be In Charge</a:t>
            </a:r>
            <a:endParaRPr lang="en-US" dirty="0"/>
          </a:p>
        </p:txBody>
      </p:sp>
      <p:sp>
        <p:nvSpPr>
          <p:cNvPr id="3" name="Content Placeholder 2"/>
          <p:cNvSpPr>
            <a:spLocks noGrp="1"/>
          </p:cNvSpPr>
          <p:nvPr>
            <p:ph idx="1"/>
          </p:nvPr>
        </p:nvSpPr>
        <p:spPr/>
        <p:txBody>
          <a:bodyPr/>
          <a:lstStyle/>
          <a:p>
            <a:pPr marL="0" indent="0">
              <a:buNone/>
            </a:pPr>
            <a:r>
              <a:rPr lang="en-US" dirty="0" smtClean="0"/>
              <a:t>Q: Where did this rule or assumption come from? </a:t>
            </a:r>
          </a:p>
          <a:p>
            <a:pPr marL="0" indent="0">
              <a:buNone/>
            </a:pPr>
            <a:r>
              <a:rPr lang="en-US" dirty="0" smtClean="0"/>
              <a:t>Possibly: </a:t>
            </a:r>
          </a:p>
          <a:p>
            <a:r>
              <a:rPr lang="en-US" dirty="0" smtClean="0"/>
              <a:t>Messages or sayings I received growing up from either family, others around me, or society </a:t>
            </a:r>
          </a:p>
          <a:p>
            <a:r>
              <a:rPr lang="en-US" dirty="0" smtClean="0"/>
              <a:t>Past experiences of being dominated by others, and vowing never to be in that same position again. </a:t>
            </a:r>
            <a:endParaRPr lang="en-US" dirty="0"/>
          </a:p>
          <a:p>
            <a:r>
              <a:rPr lang="en-US" dirty="0" smtClean="0"/>
              <a:t>Seeing the benefits that people in positions of power received.</a:t>
            </a:r>
            <a:endParaRPr lang="en-US" dirty="0"/>
          </a:p>
        </p:txBody>
      </p:sp>
    </p:spTree>
    <p:extLst>
      <p:ext uri="{BB962C8B-B14F-4D97-AF65-F5344CB8AC3E}">
        <p14:creationId xmlns:p14="http://schemas.microsoft.com/office/powerpoint/2010/main" val="3080695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Needing To Be In Charge</a:t>
            </a:r>
            <a:endParaRPr lang="en-US" dirty="0"/>
          </a:p>
        </p:txBody>
      </p:sp>
      <p:sp>
        <p:nvSpPr>
          <p:cNvPr id="3" name="Content Placeholder 2"/>
          <p:cNvSpPr>
            <a:spLocks noGrp="1"/>
          </p:cNvSpPr>
          <p:nvPr>
            <p:ph idx="1"/>
          </p:nvPr>
        </p:nvSpPr>
        <p:spPr/>
        <p:txBody>
          <a:bodyPr/>
          <a:lstStyle/>
          <a:p>
            <a:pPr marL="0" indent="0">
              <a:buNone/>
            </a:pPr>
            <a:r>
              <a:rPr lang="en-US" dirty="0" smtClean="0"/>
              <a:t>Q: In what ways is this rule or assumption unreasonable? unrealistic? unfair? unhelpful?</a:t>
            </a:r>
          </a:p>
          <a:p>
            <a:pPr marL="0" indent="0">
              <a:buNone/>
            </a:pPr>
            <a:endParaRPr lang="en-US" dirty="0"/>
          </a:p>
          <a:p>
            <a:pPr marL="0" indent="0">
              <a:buNone/>
            </a:pPr>
            <a:r>
              <a:rPr lang="en-US" dirty="0" smtClean="0"/>
              <a:t>To get along in society we to need to follow someone else’s orders at some point. Give and take is necessary for society to function. We all have to do things we don’t particularly like doing at certain times, it is a part of life. It is simply not possible to be in control and hold the power at all times.</a:t>
            </a:r>
            <a:endParaRPr lang="en-US" dirty="0"/>
          </a:p>
        </p:txBody>
      </p:sp>
    </p:spTree>
    <p:extLst>
      <p:ext uri="{BB962C8B-B14F-4D97-AF65-F5344CB8AC3E}">
        <p14:creationId xmlns:p14="http://schemas.microsoft.com/office/powerpoint/2010/main" val="3859243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Needing To Be In Charge</a:t>
            </a:r>
            <a:endParaRPr lang="en-US" dirty="0"/>
          </a:p>
        </p:txBody>
      </p:sp>
      <p:sp>
        <p:nvSpPr>
          <p:cNvPr id="3" name="Content Placeholder 2"/>
          <p:cNvSpPr>
            <a:spLocks noGrp="1"/>
          </p:cNvSpPr>
          <p:nvPr>
            <p:ph idx="1"/>
          </p:nvPr>
        </p:nvSpPr>
        <p:spPr/>
        <p:txBody>
          <a:bodyPr/>
          <a:lstStyle/>
          <a:p>
            <a:pPr marL="0" indent="0">
              <a:buNone/>
            </a:pPr>
            <a:r>
              <a:rPr lang="en-US" dirty="0" smtClean="0"/>
              <a:t>Q: What are the negative consequences of having this rule or assumption? </a:t>
            </a:r>
          </a:p>
          <a:p>
            <a:r>
              <a:rPr lang="en-US" dirty="0" smtClean="0"/>
              <a:t>It creates conflict with people around me, I get aggressive, I don’t get reward because I don’t get along with others or follow their instructions.</a:t>
            </a:r>
            <a:endParaRPr lang="en-US" dirty="0"/>
          </a:p>
        </p:txBody>
      </p:sp>
    </p:spTree>
    <p:extLst>
      <p:ext uri="{BB962C8B-B14F-4D97-AF65-F5344CB8AC3E}">
        <p14:creationId xmlns:p14="http://schemas.microsoft.com/office/powerpoint/2010/main" val="1830269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Needing To Be In Charge</a:t>
            </a:r>
            <a:endParaRPr lang="en-US" dirty="0"/>
          </a:p>
        </p:txBody>
      </p:sp>
      <p:sp>
        <p:nvSpPr>
          <p:cNvPr id="3" name="Content Placeholder 2"/>
          <p:cNvSpPr>
            <a:spLocks noGrp="1"/>
          </p:cNvSpPr>
          <p:nvPr>
            <p:ph idx="1"/>
          </p:nvPr>
        </p:nvSpPr>
        <p:spPr/>
        <p:txBody>
          <a:bodyPr/>
          <a:lstStyle/>
          <a:p>
            <a:pPr marL="0" indent="0">
              <a:buNone/>
            </a:pPr>
            <a:r>
              <a:rPr lang="en-US" dirty="0" smtClean="0"/>
              <a:t>Q: What is an alternative more helpful rule or assumption? </a:t>
            </a:r>
          </a:p>
          <a:p>
            <a:pPr marL="0" indent="0">
              <a:buNone/>
            </a:pPr>
            <a:endParaRPr lang="en-US" dirty="0"/>
          </a:p>
          <a:p>
            <a:pPr marL="0" indent="0">
              <a:buNone/>
            </a:pPr>
            <a:r>
              <a:rPr lang="en-US" dirty="0" smtClean="0"/>
              <a:t>It may be something like: </a:t>
            </a:r>
          </a:p>
          <a:p>
            <a:r>
              <a:rPr lang="en-US" dirty="0" smtClean="0"/>
              <a:t>I can tolerate doing things I don’t want to </a:t>
            </a:r>
          </a:p>
          <a:p>
            <a:r>
              <a:rPr lang="en-US" dirty="0" smtClean="0"/>
              <a:t>It is ok to follow other people at times </a:t>
            </a:r>
          </a:p>
          <a:p>
            <a:r>
              <a:rPr lang="en-US" dirty="0" smtClean="0"/>
              <a:t>Doing things that don’t suit me doesn’t make me weak, but a normal functioning member of society T</a:t>
            </a:r>
          </a:p>
          <a:p>
            <a:r>
              <a:rPr lang="en-US" dirty="0" smtClean="0"/>
              <a:t>Things don’t have to always be my way</a:t>
            </a:r>
            <a:endParaRPr lang="en-US" dirty="0"/>
          </a:p>
        </p:txBody>
      </p:sp>
    </p:spTree>
    <p:extLst>
      <p:ext uri="{BB962C8B-B14F-4D97-AF65-F5344CB8AC3E}">
        <p14:creationId xmlns:p14="http://schemas.microsoft.com/office/powerpoint/2010/main" val="1003064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Needing To Be In Charge</a:t>
            </a:r>
            <a:endParaRPr lang="en-US" dirty="0"/>
          </a:p>
        </p:txBody>
      </p:sp>
      <p:sp>
        <p:nvSpPr>
          <p:cNvPr id="3" name="Content Placeholder 2"/>
          <p:cNvSpPr>
            <a:spLocks noGrp="1"/>
          </p:cNvSpPr>
          <p:nvPr>
            <p:ph idx="1"/>
          </p:nvPr>
        </p:nvSpPr>
        <p:spPr/>
        <p:txBody>
          <a:bodyPr/>
          <a:lstStyle/>
          <a:p>
            <a:pPr marL="0" indent="0">
              <a:buNone/>
            </a:pPr>
            <a:r>
              <a:rPr lang="en-US" dirty="0" smtClean="0"/>
              <a:t>Q: What can I do to put this rule or assumption into practice on a daily basis? </a:t>
            </a:r>
          </a:p>
          <a:p>
            <a:endParaRPr lang="en-US" dirty="0"/>
          </a:p>
          <a:p>
            <a:r>
              <a:rPr lang="en-US" dirty="0" smtClean="0"/>
              <a:t>I can follow someone else’s orders. Do things I don’t want to. Give some power and control over to someone else for a change. </a:t>
            </a:r>
            <a:endParaRPr lang="en-US" dirty="0"/>
          </a:p>
        </p:txBody>
      </p:sp>
    </p:spTree>
    <p:extLst>
      <p:ext uri="{BB962C8B-B14F-4D97-AF65-F5344CB8AC3E}">
        <p14:creationId xmlns:p14="http://schemas.microsoft.com/office/powerpoint/2010/main" val="11035143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TotalTime>
  <Words>1460</Words>
  <Application>Microsoft Office PowerPoint</Application>
  <PresentationFormat>Widescreen</PresentationFormat>
  <Paragraphs>167</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Times New Roman</vt:lpstr>
      <vt:lpstr>Office Theme</vt:lpstr>
      <vt:lpstr>PowerPoint Presentation</vt:lpstr>
      <vt:lpstr>Session 4: How to Overcome (Part 1) </vt:lpstr>
      <vt:lpstr>Adjusting Unhelpful Rules &amp; Assumptions</vt:lpstr>
      <vt:lpstr>Needing To Be In Charge</vt:lpstr>
      <vt:lpstr>Needing To Be In Charge</vt:lpstr>
      <vt:lpstr>Needing To Be In Charge</vt:lpstr>
      <vt:lpstr>Needing To Be In Charge</vt:lpstr>
      <vt:lpstr>Needing To Be In Charge</vt:lpstr>
      <vt:lpstr>Needing To Be In Charge</vt:lpstr>
      <vt:lpstr>Fear Of Failure Or Disapproval</vt:lpstr>
      <vt:lpstr>Fear Of Failure Or Disapproval</vt:lpstr>
      <vt:lpstr>Fear Of Failure Or Disapproval</vt:lpstr>
      <vt:lpstr>Fear Of Failure Or Disapproval</vt:lpstr>
      <vt:lpstr>Fear Of Failure Or Disapproval</vt:lpstr>
      <vt:lpstr>Fear Of Failure Or Disapproval</vt:lpstr>
      <vt:lpstr>Adjusting Unhelpful Rules &amp; Assumptions</vt:lpstr>
      <vt:lpstr>Tolerating Discomfort</vt:lpstr>
      <vt:lpstr>Practical strategies to stop procrastination</vt:lpstr>
      <vt:lpstr>PowerPoint Presentation</vt:lpstr>
      <vt:lpstr>The ‘Doing’ Cycle</vt:lpstr>
      <vt:lpstr>PowerPoint Presentation</vt:lpstr>
      <vt:lpstr>Action Planning </vt:lpstr>
      <vt:lpstr>Maintaining Your Gains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32</cp:revision>
  <dcterms:created xsi:type="dcterms:W3CDTF">2020-12-02T07:47:16Z</dcterms:created>
  <dcterms:modified xsi:type="dcterms:W3CDTF">2020-12-02T09:59:01Z</dcterms:modified>
</cp:coreProperties>
</file>