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420" r:id="rId2"/>
    <p:sldId id="402" r:id="rId3"/>
    <p:sldId id="415" r:id="rId4"/>
    <p:sldId id="414" r:id="rId5"/>
    <p:sldId id="418" r:id="rId6"/>
    <p:sldId id="416" r:id="rId7"/>
    <p:sldId id="417" r:id="rId8"/>
    <p:sldId id="399" r:id="rId9"/>
    <p:sldId id="398" r:id="rId10"/>
    <p:sldId id="409" r:id="rId11"/>
    <p:sldId id="419" r:id="rId12"/>
    <p:sldId id="400" r:id="rId13"/>
    <p:sldId id="405" r:id="rId14"/>
    <p:sldId id="410" r:id="rId15"/>
    <p:sldId id="377" r:id="rId16"/>
    <p:sldId id="378" r:id="rId17"/>
    <p:sldId id="356" r:id="rId18"/>
    <p:sldId id="357" r:id="rId19"/>
    <p:sldId id="358" r:id="rId20"/>
    <p:sldId id="359" r:id="rId21"/>
    <p:sldId id="348" r:id="rId22"/>
    <p:sldId id="349" r:id="rId23"/>
    <p:sldId id="411" r:id="rId24"/>
    <p:sldId id="341" r:id="rId25"/>
    <p:sldId id="422" r:id="rId26"/>
    <p:sldId id="423" r:id="rId27"/>
    <p:sldId id="424" r:id="rId28"/>
    <p:sldId id="340" r:id="rId29"/>
    <p:sldId id="343" r:id="rId30"/>
    <p:sldId id="346" r:id="rId31"/>
    <p:sldId id="347" r:id="rId32"/>
    <p:sldId id="374" r:id="rId33"/>
    <p:sldId id="360" r:id="rId34"/>
    <p:sldId id="412" r:id="rId35"/>
    <p:sldId id="361" r:id="rId36"/>
    <p:sldId id="362" r:id="rId37"/>
    <p:sldId id="421" r:id="rId38"/>
    <p:sldId id="369" r:id="rId39"/>
    <p:sldId id="269" r:id="rId40"/>
    <p:sldId id="270" r:id="rId41"/>
    <p:sldId id="396" r:id="rId42"/>
    <p:sldId id="413" r:id="rId43"/>
    <p:sldId id="397" r:id="rId44"/>
    <p:sldId id="375" r:id="rId45"/>
    <p:sldId id="404" r:id="rId46"/>
    <p:sldId id="380" r:id="rId47"/>
    <p:sldId id="334" r:id="rId48"/>
    <p:sldId id="395" r:id="rId49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52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305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588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6117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64735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917683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570629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223575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900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8456" autoAdjust="0"/>
  </p:normalViewPr>
  <p:slideViewPr>
    <p:cSldViewPr>
      <p:cViewPr varScale="1">
        <p:scale>
          <a:sx n="61" d="100"/>
          <a:sy n="61" d="100"/>
        </p:scale>
        <p:origin x="636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D7636A-9EE1-4051-9331-694190B77486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6A9246-06A0-45C3-9C76-1A7FD614B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4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946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5895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843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79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4735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7683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0629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3575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65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01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A9246-06A0-45C3-9C76-1A7FD614BB3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7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A9246-06A0-45C3-9C76-1A7FD614BB3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822960" y="6419892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609600" y="5824097"/>
            <a:ext cx="13533120" cy="14668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4663440"/>
            <a:ext cx="13533120" cy="1097280"/>
          </a:xfrm>
        </p:spPr>
        <p:txBody>
          <a:bodyPr anchor="b"/>
          <a:lstStyle>
            <a:lvl1pPr marL="0" indent="0" algn="l">
              <a:buNone/>
              <a:defRPr sz="3400">
                <a:solidFill>
                  <a:schemeClr val="tx2">
                    <a:shade val="75000"/>
                  </a:schemeClr>
                </a:solidFill>
              </a:defRPr>
            </a:lvl1pPr>
            <a:lvl2pPr marL="652946" indent="0" algn="ctr">
              <a:buNone/>
            </a:lvl2pPr>
            <a:lvl3pPr marL="1305895" indent="0" algn="ctr">
              <a:buNone/>
            </a:lvl3pPr>
            <a:lvl4pPr marL="1958843" indent="0" algn="ctr">
              <a:buNone/>
            </a:lvl4pPr>
            <a:lvl5pPr marL="2611791" indent="0" algn="ctr">
              <a:buNone/>
            </a:lvl5pPr>
            <a:lvl6pPr marL="3264735" indent="0" algn="ctr">
              <a:buNone/>
            </a:lvl6pPr>
            <a:lvl7pPr marL="3917683" indent="0" algn="ctr">
              <a:buNone/>
            </a:lvl7pPr>
            <a:lvl8pPr marL="4570629" indent="0" algn="ctr">
              <a:buNone/>
            </a:lvl8pPr>
            <a:lvl9pPr marL="522357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5F19-1069-483A-910F-4B2AA8631EB9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3167362" y="7768590"/>
            <a:ext cx="1214120" cy="2971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65DD-740F-480E-BB93-7C01B745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61F5-1033-409F-98A8-9A472D26234C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A295-67A4-42AE-88A3-0003581AF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72800" y="659134"/>
            <a:ext cx="292608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659134"/>
            <a:ext cx="999744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7D5E-39C7-4EF3-80DB-E3A7E5E64E1A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6359-A575-47AF-9154-D334C26AC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32D1-D352-45B3-8B2E-9ADCC3AEF7AB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730240" y="91447"/>
            <a:ext cx="4632960" cy="34671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3167362" y="7768590"/>
            <a:ext cx="1214120" cy="2971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A892-9E53-4B62-86C4-FDED6FFB7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822960" y="4133885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2011680"/>
            <a:ext cx="13533120" cy="1463040"/>
          </a:xfrm>
        </p:spPr>
        <p:txBody>
          <a:bodyPr anchor="b"/>
          <a:lstStyle>
            <a:lvl1pPr marL="0" indent="0" algn="r">
              <a:buNone/>
              <a:defRPr sz="29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8760" y="3536507"/>
            <a:ext cx="13898880" cy="142179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4878-01A8-419F-9F47-FD72C649347B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9104-F23B-4C64-A598-AE2B86104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82803" y="548640"/>
            <a:ext cx="13898880" cy="1009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87680" y="1920240"/>
            <a:ext cx="6705600" cy="566928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949440" cy="566928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30FA-B9FC-498A-AA0C-EDA203E87925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33B7-2EB9-4CA3-BEFC-7F0FA0611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822960" y="7223770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87680" y="6492242"/>
            <a:ext cx="13776960" cy="10591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0310" y="800100"/>
            <a:ext cx="6864890" cy="76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7432042" y="800100"/>
            <a:ext cx="6867586" cy="76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310" y="1579247"/>
            <a:ext cx="6864890" cy="473011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7437968" y="1579247"/>
            <a:ext cx="6861658" cy="473011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95CD-706B-4240-B1F7-4CBD7489C322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67360" y="7772400"/>
            <a:ext cx="1219200" cy="2971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E663-66F6-4094-8B0D-F79FC1DCB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82803" y="548640"/>
            <a:ext cx="13898880" cy="1009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000C-D507-4042-B035-A8213B49E7DB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96B8-DABE-48CC-AD33-C2E293D0D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D394-81D4-4F85-8134-AC295C5FF0C2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897F-3619-490D-839E-A1C9A2063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822960" y="7018950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31520" y="6583682"/>
            <a:ext cx="13533120" cy="624840"/>
          </a:xfrm>
        </p:spPr>
        <p:txBody>
          <a:bodyPr/>
          <a:lstStyle>
            <a:lvl1pPr algn="l">
              <a:buNone/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731531" y="731520"/>
            <a:ext cx="4813301" cy="57607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720080" y="731520"/>
            <a:ext cx="8544560" cy="576072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C3BD-E044-4B14-AE46-46E4C7285333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B239-7B99-4964-AF58-A4896C3E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5608320" y="739961"/>
            <a:ext cx="8046720" cy="438912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6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5992512"/>
            <a:ext cx="9387840" cy="626746"/>
          </a:xfrm>
        </p:spPr>
        <p:txBody>
          <a:bodyPr/>
          <a:lstStyle>
            <a:lvl1pPr algn="l">
              <a:buNone/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609600" y="6639862"/>
            <a:ext cx="9387840" cy="922020"/>
          </a:xfrm>
        </p:spPr>
        <p:txBody>
          <a:bodyPr lIns="156708" tIns="0"/>
          <a:lstStyle>
            <a:lvl1pPr marL="0" indent="0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645D-48AC-4978-A49A-B58848C150C1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E1CC-9F65-462E-8A71-21710E271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2960" y="1261084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87680" y="1864996"/>
            <a:ext cx="13898880" cy="543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589" tIns="65295" rIns="130589" bIns="6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363200" y="91447"/>
            <a:ext cx="4023360" cy="346710"/>
          </a:xfrm>
          <a:prstGeom prst="rect">
            <a:avLst/>
          </a:prstGeom>
        </p:spPr>
        <p:txBody>
          <a:bodyPr vert="horz" lIns="130589" tIns="65295" rIns="130589" bIns="65295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123B1-913F-4EDA-B704-689395753778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998720" y="91447"/>
            <a:ext cx="5364480" cy="346710"/>
          </a:xfrm>
          <a:prstGeom prst="rect">
            <a:avLst/>
          </a:prstGeom>
        </p:spPr>
        <p:txBody>
          <a:bodyPr vert="horz" lIns="130589" tIns="65295" rIns="130589" bIns="65295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167360" y="7772404"/>
            <a:ext cx="1219200" cy="293370"/>
          </a:xfrm>
          <a:prstGeom prst="rect">
            <a:avLst/>
          </a:prstGeom>
        </p:spPr>
        <p:txBody>
          <a:bodyPr vert="horz" lIns="130589" tIns="65295" rIns="130589" bIns="65295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933F52-82DA-498F-8806-D389B8B86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87680" y="548640"/>
            <a:ext cx="13898880" cy="1005840"/>
          </a:xfrm>
          <a:prstGeom prst="rect">
            <a:avLst/>
          </a:prstGeom>
        </p:spPr>
        <p:txBody>
          <a:bodyPr vert="horz" lIns="130589" tIns="65295" rIns="130589" bIns="65295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2960" y="1261084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22960" y="1269590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1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5pPr>
      <a:lvl6pPr marL="652946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6pPr>
      <a:lvl7pPr marL="1305895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7pPr>
      <a:lvl8pPr marL="1958843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8pPr>
      <a:lvl9pPr marL="2611791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9pPr>
    </p:titleStyle>
    <p:bodyStyle>
      <a:lvl1pPr marL="489711" indent="-48971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600" kern="1200">
          <a:solidFill>
            <a:schemeClr val="tx2"/>
          </a:solidFill>
          <a:latin typeface="+mn-lt"/>
          <a:ea typeface="+mn-ea"/>
          <a:cs typeface="+mn-cs"/>
        </a:defRPr>
      </a:lvl1pPr>
      <a:lvl2pPr marL="1061040" indent="-4080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4000" kern="1200">
          <a:solidFill>
            <a:schemeClr val="tx2"/>
          </a:solidFill>
          <a:latin typeface="+mn-lt"/>
          <a:ea typeface="+mn-ea"/>
          <a:cs typeface="+mn-cs"/>
        </a:defRPr>
      </a:lvl2pPr>
      <a:lvl3pPr marL="1632368" indent="-32647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400" kern="1200">
          <a:solidFill>
            <a:schemeClr val="tx2"/>
          </a:solidFill>
          <a:latin typeface="+mn-lt"/>
          <a:ea typeface="+mn-ea"/>
          <a:cs typeface="+mn-cs"/>
        </a:defRPr>
      </a:lvl3pPr>
      <a:lvl4pPr marL="2285314" indent="-32647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900" kern="1200">
          <a:solidFill>
            <a:schemeClr val="tx2"/>
          </a:solidFill>
          <a:latin typeface="+mn-lt"/>
          <a:ea typeface="+mn-ea"/>
          <a:cs typeface="+mn-cs"/>
        </a:defRPr>
      </a:lvl4pPr>
      <a:lvl5pPr marL="2938260" indent="-326472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591206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6pPr>
      <a:lvl7pPr marL="4244153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7pPr>
      <a:lvl8pPr marL="4897102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3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550050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88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17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47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76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3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Awc_MzwLsc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81000"/>
            <a:ext cx="130302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Welcome to the Introductory Class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81" y="1600200"/>
            <a:ext cx="4648200" cy="619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75880"/>
            <a:ext cx="8295892" cy="62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2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676400" y="2057400"/>
            <a:ext cx="121158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Can you define your role??  </a:t>
            </a: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Pictures for lesson\IMG_20170805_204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1981200"/>
            <a:ext cx="7099095" cy="5257800"/>
          </a:xfrm>
          <a:prstGeom prst="rect">
            <a:avLst/>
          </a:prstGeom>
          <a:noFill/>
        </p:spPr>
      </p:pic>
      <p:pic>
        <p:nvPicPr>
          <p:cNvPr id="3" name="Picture 5" descr="C:\Users\Administrator\Desktop\Pictures for lesson\IMG_20170828_192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981202"/>
            <a:ext cx="5410200" cy="518725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0" y="609603"/>
            <a:ext cx="83820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Your Role !!!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5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G_20170828_202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81202"/>
            <a:ext cx="6096000" cy="5838863"/>
          </a:xfrm>
          <a:prstGeom prst="rect">
            <a:avLst/>
          </a:prstGeom>
          <a:noFill/>
        </p:spPr>
      </p:pic>
      <p:pic>
        <p:nvPicPr>
          <p:cNvPr id="3" name="Picture 2" descr="http://www.teleconnect.com.cy/images/slid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604" y="1905002"/>
            <a:ext cx="7568971" cy="586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0" y="609603"/>
            <a:ext cx="83820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Reveal Yourself !!!!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066800"/>
            <a:ext cx="120396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Insight Values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4663440"/>
            <a:ext cx="11125200" cy="10972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1295400" y="2286000"/>
            <a:ext cx="12039600" cy="46045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676400" y="2057400"/>
            <a:ext cx="12115800" cy="403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Can you mention the </a:t>
            </a: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objectives of this session??  </a:t>
            </a: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Objectives of this class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13533120" cy="41148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Explore the objectives of this course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Investigate the key issues of course outline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Demonstrate the course approach 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Illustrate the way of teaching and learning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Analyze the rules and regulations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Objectives of this class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13533120" cy="38862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Identify some references for readings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Understand the students background and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Motivate them for future development  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Signify the lecture areas and outcomes of this course </a:t>
            </a:r>
            <a:endParaRPr lang="en-US" sz="3600" dirty="0">
              <a:solidFill>
                <a:srgbClr val="002060"/>
              </a:solidFill>
              <a:latin typeface="Eras Demi ITC" pitchFamily="34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en-US" sz="36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Student’s Observation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13563600" cy="7086600"/>
          </a:xfrm>
        </p:spPr>
        <p:txBody>
          <a:bodyPr>
            <a:noAutofit/>
          </a:bodyPr>
          <a:lstStyle/>
          <a:p>
            <a:pPr algn="just"/>
            <a:r>
              <a:rPr lang="en-US" sz="3100" b="1" dirty="0" err="1">
                <a:solidFill>
                  <a:srgbClr val="9900CC"/>
                </a:solidFill>
                <a:latin typeface="Eras Demi ITC" pitchFamily="34" charset="0"/>
              </a:rPr>
              <a:t>Mostak</a:t>
            </a:r>
            <a:r>
              <a:rPr lang="en-US" sz="3100" b="1" dirty="0">
                <a:solidFill>
                  <a:srgbClr val="9900CC"/>
                </a:solidFill>
                <a:latin typeface="Eras Demi ITC" pitchFamily="34" charset="0"/>
              </a:rPr>
              <a:t> Ahmad 142-15-3800, Aug 8, 2015 (CSE)</a:t>
            </a:r>
          </a:p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First day of the 4th semester. I'm walking along the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Dhanmondi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27 road. Usually, I should have a cheerful mind as after a long vacation of the semester break, I was going to meet with my beloved friends. But I didn't do so &amp; the reason was something had been happened wrongly &amp; this was I enrolled myself in the B section. Not because of I enrolled myself in the B section, actually, my mind was full of sorrows since in that section the Bangladesh Studies course would be taken by a Royal Bengal Tiger whose name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Sarker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or something else. I didn't know him but the senior brothers informed us that he is not less than as ferocious as a Royal Bengal Tiger. </a:t>
            </a:r>
          </a:p>
          <a:p>
            <a:pPr algn="just"/>
            <a:r>
              <a:rPr lang="en-US" sz="2900" dirty="0">
                <a:solidFill>
                  <a:srgbClr val="002060"/>
                </a:solidFill>
                <a:latin typeface="Eras Demi ITC" pitchFamily="34" charset="0"/>
              </a:rPr>
              <a:t>      </a:t>
            </a:r>
            <a:endParaRPr lang="en-US" sz="2900" dirty="0">
              <a:solidFill>
                <a:srgbClr val="002060"/>
              </a:solidFill>
            </a:endParaRPr>
          </a:p>
          <a:p>
            <a:pPr marL="457086" indent="-457086">
              <a:buFont typeface="Wingdings" pitchFamily="2" charset="2"/>
              <a:buChar char="q"/>
            </a:pP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Student’s Observation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13563600" cy="60960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The only difference between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sir and Tiger uncle is, the Tiger uncle lives in the forest where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sir at Daffodil varsity. After hearing this we got feared &amp; we begged suggestion from them how we would be escaped. The senior brother's the only and the just only suggestion was not to be enrolled in the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sir section. I was late as I had already enrolled myself in that section. My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fearness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grew little more when I had come to know to that lots of students left the section. However, nothing was to do then. I accepted my lot being compelled. I entered the class &amp; did the whole class.</a:t>
            </a:r>
          </a:p>
          <a:p>
            <a:endParaRPr lang="en-US" sz="3100" dirty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Student’s Observation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1"/>
            <a:ext cx="13563600" cy="48768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U may never believe what was my mind condition after the class. What I heard &amp; what I had just enjoyed. What a fantastic teacher he is! What a wonderful skill to take a class he possesses! I really surprised. I have never seen such kind of ideal teacher in my life before. From the first class , he went to my heart. Nothing is constant in the earth. Beginning is the pre-alarm of the ending. In this flow today I'm going to attend to my last class of Bangladesh Studies. Same to the first class, I'm walking along the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Dhanmondi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27 road.</a:t>
            </a:r>
            <a:endParaRPr lang="en-US" sz="3100" dirty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752600" y="2971800"/>
            <a:ext cx="121158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Why are you in here?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1524002"/>
            <a:ext cx="8763000" cy="99060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One Question for You!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Student’s Observation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1"/>
            <a:ext cx="13563600" cy="64770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But today I'm really feeling lucky to have such kind of teacher '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Sarker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'. In my life I never forget him. He is not only a good teacher, his teaching technique is not only awesome , rather his attitude , his punctuality, his manner , specially his smile attract me most. I not only learn about my course from him , but learn how to possess a good personality , how to be a good human being. </a:t>
            </a:r>
          </a:p>
          <a:p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At the last, I can proudly say that Bangladesh Studies teach me more than the course.</a:t>
            </a:r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I will really miss Bangladesh Studies...</a:t>
            </a:r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I will really miss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Sir....</a:t>
            </a:r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97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>
                <a:solidFill>
                  <a:srgbClr val="9900CC"/>
                </a:solidFill>
                <a:latin typeface="Eras Bold ITC" pitchFamily="34" charset="0"/>
              </a:rPr>
              <a:t>   Insight Objective 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920240"/>
            <a:ext cx="13533120" cy="5318760"/>
          </a:xfrm>
        </p:spPr>
        <p:txBody>
          <a:bodyPr>
            <a:normAutofit/>
          </a:bodyPr>
          <a:lstStyle/>
          <a:p>
            <a:pPr marL="391766" indent="-391766" algn="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What do you understand from the above picture?</a:t>
            </a:r>
          </a:p>
        </p:txBody>
      </p:sp>
      <p:pic>
        <p:nvPicPr>
          <p:cNvPr id="6" name="Content Placeholder 6" descr="http://healthsfirst.com/wp-content/uploads/2014/08/how-to-drink-more-water-everyday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2" y="1600202"/>
            <a:ext cx="13487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74322"/>
            <a:ext cx="14325600" cy="9448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>
                <a:solidFill>
                  <a:srgbClr val="9900CC"/>
                </a:solidFill>
                <a:latin typeface="Eras Bold ITC" pitchFamily="34" charset="0"/>
              </a:rPr>
              <a:t>Your Answer!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pic>
        <p:nvPicPr>
          <p:cNvPr id="13" name="Content Placeholder 8" descr="https://encrypted-tbn3.gstatic.com/images?q=tbn:ANd9GcSRbkirmKPmCQ26nVwYNbtBUWI__agbOBM0uVRgJgN8xw7BAWWmoA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3802" y="1447803"/>
            <a:ext cx="6781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87680" y="1447803"/>
            <a:ext cx="6827520" cy="62484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A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little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drop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of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water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makes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           a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             mighty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                          ocean.</a:t>
            </a:r>
          </a:p>
          <a:p>
            <a:pPr>
              <a:buNone/>
            </a:pPr>
            <a:r>
              <a:rPr lang="en-US" sz="3600" b="1" dirty="0">
                <a:solidFill>
                  <a:srgbClr val="9900CC"/>
                </a:solidFill>
                <a:latin typeface="Eras Demi ITC" pitchFamily="34" charset="0"/>
                <a:cs typeface="Times New Roman" pitchFamily="18" charset="0"/>
              </a:rPr>
              <a:t>    A little drop of water makes a mighty ocean.</a:t>
            </a:r>
          </a:p>
          <a:p>
            <a:pPr>
              <a:buNone/>
            </a:pPr>
            <a:endParaRPr lang="en-US" sz="2900" dirty="0">
              <a:solidFill>
                <a:schemeClr val="tx1"/>
              </a:solidFill>
              <a:latin typeface="Eras Demi ITC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990600" y="2057400"/>
            <a:ext cx="12801600" cy="403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Why do you need to</a:t>
            </a:r>
            <a:r>
              <a:rPr kumimoji="0" lang="en-US" sz="5800" b="0" i="0" u="none" strike="noStrike" kern="1200" cap="none" spc="0" normalizeH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 carry on your journey with this course??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Objectives of this Course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13533120" cy="5029200"/>
          </a:xfrm>
        </p:spPr>
        <p:txBody>
          <a:bodyPr>
            <a:noAutofit/>
          </a:bodyPr>
          <a:lstStyle/>
          <a:p>
            <a:endParaRPr lang="en-US" sz="3100" dirty="0"/>
          </a:p>
          <a:p>
            <a:endParaRPr lang="en-US" sz="3100" dirty="0"/>
          </a:p>
          <a:p>
            <a:pPr marL="457086" indent="-457086" algn="just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To equip students with the knowledge about focal themes relating to Bangladesh. The first theme is the inevitability of the emergence of Bangladesh as a state entity in the context of a long historical background and the second themes draw attention to the experience of Bangladesh as a rising state in the Third World in governance and democratization. </a:t>
            </a:r>
          </a:p>
          <a:p>
            <a:pPr marL="457086" indent="-457086" algn="just">
              <a:buFont typeface="Wingdings" pitchFamily="2" charset="2"/>
              <a:buChar char="q"/>
            </a:pPr>
            <a:endParaRPr lang="en-US" sz="2000" dirty="0">
              <a:solidFill>
                <a:srgbClr val="002060"/>
              </a:solidFill>
              <a:latin typeface="Eras Demi ITC" pitchFamily="34" charset="0"/>
            </a:endParaRPr>
          </a:p>
          <a:p>
            <a:pPr marL="457086" indent="-457086" algn="just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The students attending this course are expected to be made aware of the past and present of Bangladesh for the enlargement of their knowledge to face 21</a:t>
            </a:r>
            <a:r>
              <a:rPr lang="en-US" sz="3100" baseline="30000" dirty="0">
                <a:solidFill>
                  <a:srgbClr val="002060"/>
                </a:solidFill>
                <a:latin typeface="Eras Demi ITC" pitchFamily="34" charset="0"/>
              </a:rPr>
              <a:t>st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century.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GB" sz="2800" dirty="0">
                <a:solidFill>
                  <a:srgbClr val="9900CC"/>
                </a:solidFill>
                <a:latin typeface="Eras Bold ITC" pitchFamily="34" charset="0"/>
              </a:rPr>
              <a:t>Course Learning Outcome: By the end of the course, student will be able to: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DBB7AA-C4AB-1BA3-B440-C17D5FC9E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30294"/>
              </p:ext>
            </p:extLst>
          </p:nvPr>
        </p:nvGraphicFramePr>
        <p:xfrm>
          <a:off x="381000" y="1600200"/>
          <a:ext cx="13944600" cy="6629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909087404"/>
                    </a:ext>
                  </a:extLst>
                </a:gridCol>
                <a:gridCol w="13030200">
                  <a:extLst>
                    <a:ext uri="{9D8B030D-6E8A-4147-A177-3AD203B41FA5}">
                      <a16:colId xmlns:a16="http://schemas.microsoft.com/office/drawing/2014/main" val="542742814"/>
                    </a:ext>
                  </a:extLst>
                </a:gridCol>
              </a:tblGrid>
              <a:tr h="979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CLO1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cs typeface="Arial" panose="020B0604020202020204" pitchFamily="34" charset="0"/>
                        </a:rPr>
                        <a:t>Conduct SWOT (strengths, weaknesses, opportunities and threats) analysis on the geography, demography, society, culture, government and politics of Bangladesh.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007565"/>
                  </a:ext>
                </a:extLst>
              </a:tr>
              <a:tr h="979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CLO2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cs typeface="Arial" panose="020B0604020202020204" pitchFamily="34" charset="0"/>
                        </a:rPr>
                        <a:t>Critically analyze the national and international factors behind the socio-economic development of Bangladesh and design solutions to meet specific development needs.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4762736"/>
                  </a:ext>
                </a:extLst>
              </a:tr>
              <a:tr h="1491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CLO3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cs typeface="Arial" panose="020B0604020202020204" pitchFamily="34" charset="0"/>
                        </a:rPr>
                        <a:t>Debate on the historical and legal framework of ethics and normative issues affecting contemporary Bangladesh through questioning popular perceptions and evaluate them against empirical evidence.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1109548"/>
                  </a:ext>
                </a:extLst>
              </a:tr>
              <a:tr h="979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CLO4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cs typeface="Arial" panose="020B0604020202020204" pitchFamily="34" charset="0"/>
                        </a:rPr>
                        <a:t>Explain the diverse nature of prevailing environmental concerns through qualitative and quantitative analysis and design solution for sustainable development.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0336499"/>
                  </a:ext>
                </a:extLst>
              </a:tr>
              <a:tr h="1099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CLO5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cs typeface="Arial" panose="020B0604020202020204" pitchFamily="34" charset="0"/>
                        </a:rPr>
                        <a:t>Develop rational and practical solutions both individually and collectively through a sense of ownership for the country.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287806"/>
                  </a:ext>
                </a:extLst>
              </a:tr>
              <a:tr h="1099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CLO6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cs typeface="Arial" panose="020B0604020202020204" pitchFamily="34" charset="0"/>
                        </a:rPr>
                        <a:t>Having a comprehensive understanding that will promote innovative solutions to meet the critical challenges of contemporary Bangladesh.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8861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5345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083" y="1219200"/>
            <a:ext cx="13700233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 </a:t>
            </a:r>
            <a:r>
              <a:rPr lang="en-GB" sz="4400" dirty="0">
                <a:solidFill>
                  <a:srgbClr val="9900CC"/>
                </a:solidFill>
                <a:latin typeface="Eras Bold ITC" pitchFamily="34" charset="0"/>
              </a:rPr>
              <a:t>PLOs aligned with the Course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ABB853-D197-AF04-9ED2-F3C733783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37342"/>
              </p:ext>
            </p:extLst>
          </p:nvPr>
        </p:nvGraphicFramePr>
        <p:xfrm>
          <a:off x="465083" y="2529840"/>
          <a:ext cx="13700233" cy="487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0872">
                  <a:extLst>
                    <a:ext uri="{9D8B030D-6E8A-4147-A177-3AD203B41FA5}">
                      <a16:colId xmlns:a16="http://schemas.microsoft.com/office/drawing/2014/main" val="3429097332"/>
                    </a:ext>
                  </a:extLst>
                </a:gridCol>
                <a:gridCol w="2817253">
                  <a:extLst>
                    <a:ext uri="{9D8B030D-6E8A-4147-A177-3AD203B41FA5}">
                      <a16:colId xmlns:a16="http://schemas.microsoft.com/office/drawing/2014/main" val="342515525"/>
                    </a:ext>
                  </a:extLst>
                </a:gridCol>
                <a:gridCol w="9712108">
                  <a:extLst>
                    <a:ext uri="{9D8B030D-6E8A-4147-A177-3AD203B41FA5}">
                      <a16:colId xmlns:a16="http://schemas.microsoft.com/office/drawing/2014/main" val="847534310"/>
                    </a:ext>
                  </a:extLst>
                </a:gridCol>
              </a:tblGrid>
              <a:tr h="6852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PLOs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1" marR="619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Category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1" marR="6195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Program Outcomes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1" marR="61951" marT="0" marB="0"/>
                </a:tc>
                <a:extLst>
                  <a:ext uri="{0D108BD9-81ED-4DB2-BD59-A6C34878D82A}">
                    <a16:rowId xmlns:a16="http://schemas.microsoft.com/office/drawing/2014/main" val="579894393"/>
                  </a:ext>
                </a:extLst>
              </a:tr>
              <a:tr h="1171736">
                <a:tc>
                  <a:txBody>
                    <a:bodyPr/>
                    <a:lstStyle/>
                    <a:p>
                      <a:pPr marL="91440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PLO7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algn="just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Critical thinking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28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Develop critical thinking ability and promote the causes of logical life in the modern world.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3246999"/>
                  </a:ext>
                </a:extLst>
              </a:tr>
              <a:tr h="1307557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PLO8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Research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Identify and formulate research problems and conduct research in the disciplines of English literature, English language and ELT.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70929"/>
                  </a:ext>
                </a:extLst>
              </a:tr>
              <a:tr h="1712265">
                <a:tc>
                  <a:txBody>
                    <a:bodyPr/>
                    <a:lstStyle/>
                    <a:p>
                      <a:pPr marL="91440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PLO9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Human values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731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Learn human values through literary analysis and lead life with moral and ethical standards maintaining social harmony and peace.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7567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593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7993" y="1142628"/>
            <a:ext cx="13106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9900CC"/>
                </a:solidFill>
                <a:latin typeface="Eras Bold ITC" pitchFamily="34" charset="0"/>
              </a:rPr>
              <a:t>PLOs aligned with the Course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ABB853-D197-AF04-9ED2-F3C733783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48901"/>
              </p:ext>
            </p:extLst>
          </p:nvPr>
        </p:nvGraphicFramePr>
        <p:xfrm>
          <a:off x="627993" y="2514600"/>
          <a:ext cx="13106400" cy="40694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1754">
                  <a:extLst>
                    <a:ext uri="{9D8B030D-6E8A-4147-A177-3AD203B41FA5}">
                      <a16:colId xmlns:a16="http://schemas.microsoft.com/office/drawing/2014/main" val="3429097332"/>
                    </a:ext>
                  </a:extLst>
                </a:gridCol>
                <a:gridCol w="2523158">
                  <a:extLst>
                    <a:ext uri="{9D8B030D-6E8A-4147-A177-3AD203B41FA5}">
                      <a16:colId xmlns:a16="http://schemas.microsoft.com/office/drawing/2014/main" val="342515525"/>
                    </a:ext>
                  </a:extLst>
                </a:gridCol>
                <a:gridCol w="9181488">
                  <a:extLst>
                    <a:ext uri="{9D8B030D-6E8A-4147-A177-3AD203B41FA5}">
                      <a16:colId xmlns:a16="http://schemas.microsoft.com/office/drawing/2014/main" val="847534310"/>
                    </a:ext>
                  </a:extLst>
                </a:gridCol>
              </a:tblGrid>
              <a:tr h="3401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PLOs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1" marR="6195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Category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1" marR="6195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Program Outcomes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1" marR="61951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894393"/>
                  </a:ext>
                </a:extLst>
              </a:tr>
              <a:tr h="1317987">
                <a:tc>
                  <a:txBody>
                    <a:bodyPr/>
                    <a:lstStyle/>
                    <a:p>
                      <a:pPr marL="91440" marR="0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PLO11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Individual work and teamwork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413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065" algn="l"/>
                          <a:tab pos="1017270" algn="l"/>
                          <a:tab pos="1691640" algn="l"/>
                          <a:tab pos="2028190" algn="l"/>
                          <a:tab pos="2575560" algn="l"/>
                          <a:tab pos="2818765" algn="l"/>
                          <a:tab pos="362458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Function</a:t>
                      </a:r>
                      <a:r>
                        <a:rPr lang="en-US" sz="2400" spc="-75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effectively</a:t>
                      </a:r>
                      <a:r>
                        <a:rPr lang="en-US" sz="2400" spc="-6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as</a:t>
                      </a:r>
                      <a:r>
                        <a:rPr lang="en-US" sz="2400" spc="-6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an</a:t>
                      </a:r>
                      <a:r>
                        <a:rPr lang="en-US" sz="2400" spc="-7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individual</a:t>
                      </a:r>
                      <a:r>
                        <a:rPr lang="en-US" sz="2400" spc="-6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and</a:t>
                      </a:r>
                      <a:r>
                        <a:rPr lang="en-US" sz="2400" spc="-65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as</a:t>
                      </a:r>
                      <a:r>
                        <a:rPr lang="en-US" sz="2400" spc="-6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a</a:t>
                      </a:r>
                      <a:r>
                        <a:rPr lang="en-US" sz="2400" spc="-6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member</a:t>
                      </a:r>
                      <a:r>
                        <a:rPr lang="en-US" sz="2400" spc="-7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or</a:t>
                      </a:r>
                      <a:r>
                        <a:rPr lang="en-US" sz="2400" spc="-7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leader</a:t>
                      </a:r>
                      <a:r>
                        <a:rPr lang="en-US" sz="2400" spc="-7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of</a:t>
                      </a:r>
                      <a:r>
                        <a:rPr lang="en-US" sz="2400" spc="-65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a team within discipline or in multidisciplinary</a:t>
                      </a:r>
                      <a:r>
                        <a:rPr lang="en-US" sz="2400" spc="-45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settings.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46999"/>
                  </a:ext>
                </a:extLst>
              </a:tr>
              <a:tr h="2257879">
                <a:tc>
                  <a:txBody>
                    <a:bodyPr/>
                    <a:lstStyle/>
                    <a:p>
                      <a:pPr marL="91440" marR="0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PLO12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Lifelong Learning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413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065" algn="l"/>
                          <a:tab pos="1017270" algn="l"/>
                          <a:tab pos="1691640" algn="l"/>
                          <a:tab pos="2028190" algn="l"/>
                          <a:tab pos="2575560" algn="l"/>
                          <a:tab pos="2818765" algn="l"/>
                          <a:tab pos="362458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Recognize</a:t>
                      </a:r>
                      <a:r>
                        <a:rPr lang="en-US" sz="2400" spc="-25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the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need</a:t>
                      </a:r>
                      <a:r>
                        <a:rPr lang="en-US" sz="2400" spc="-3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for</a:t>
                      </a:r>
                      <a:r>
                        <a:rPr lang="en-US" sz="2400" spc="-3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and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engage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in independent, life-long learning in the broader context of practical life.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60708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139446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Lecture Plans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876097"/>
            <a:ext cx="13487400" cy="5410199"/>
          </a:xfrm>
        </p:spPr>
        <p:txBody>
          <a:bodyPr>
            <a:noAutofit/>
          </a:bodyPr>
          <a:lstStyle/>
          <a:p>
            <a:pPr marL="457086" indent="-45708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Topic:1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  Introduction to Course</a:t>
            </a:r>
          </a:p>
          <a:p>
            <a:pPr marL="457086" indent="-45708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Topic: 2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Bangladesh: Geography, Demography &amp; Cultural Traits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Topic: 3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Origin of the name of Bangladesh, Bangla Language   &amp; People of Bangladesh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Topic: 4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Foreign/International Affairs of Bangladesh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Topic: 5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Constitution of Bangladesh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Topic: 6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Organs and Functions of the Government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Lecture Plans (Cont.)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13563600" cy="5715000"/>
          </a:xfrm>
        </p:spPr>
        <p:txBody>
          <a:bodyPr>
            <a:noAutofit/>
          </a:bodyPr>
          <a:lstStyle/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Topic: 7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Historical Background of Bangladesh 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Topic: 8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Political and Constitutional Development in post Liberation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Topic: 9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Economy of Bangladesh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  Topic: 10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Agricultural Productivity &amp; Green Revolution in BD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Topic: 11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Urban and Rural development in BD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Topic: 12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Environmental degradations &amp; Climate Change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 Topic: 13  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Industrial Sectors of Bangladesh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752600" y="2971800"/>
            <a:ext cx="121158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Education means???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Course Approach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676403"/>
            <a:ext cx="6934200" cy="48768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The approach of this course highly imparts the neutral or rational tone to streamline the goal and ensure minimal academic jargon.  Moreover, this course avoids all sorts of non-judgmental manners that impede to understand the insight values and facts of Bangladesh. </a:t>
            </a:r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2050" name="Picture 2" descr="http://www.teleconnect.com.cy/images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1600200"/>
            <a:ext cx="5791200" cy="4489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Methods of Teaching &amp; Learning 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77200" cy="51054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Teaching will cover the areas of lectures, power point presentations, </a:t>
            </a:r>
            <a:r>
              <a:rPr lang="en-US" sz="3100" b="1" dirty="0">
                <a:solidFill>
                  <a:srgbClr val="002060"/>
                </a:solidFill>
                <a:latin typeface="Eras Demi ITC" pitchFamily="34" charset="0"/>
              </a:rPr>
              <a:t>participative discussions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and problem solving. Students are highly encouraged to participate in discussion and problem solving sessions. Active participation in the class will carry credit. On the other hand, </a:t>
            </a:r>
            <a:r>
              <a:rPr lang="en-US" sz="3100" b="1" dirty="0">
                <a:solidFill>
                  <a:srgbClr val="002060"/>
                </a:solidFill>
                <a:latin typeface="Eras Demi ITC" pitchFamily="34" charset="0"/>
              </a:rPr>
              <a:t>Group study/Team work/Peer study method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will be followed for better understanding.</a:t>
            </a:r>
          </a:p>
        </p:txBody>
      </p:sp>
      <p:pic>
        <p:nvPicPr>
          <p:cNvPr id="8" name="Picture 2" descr="C:\Users\Administrator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2" y="3886199"/>
            <a:ext cx="4953000" cy="2501662"/>
          </a:xfrm>
          <a:prstGeom prst="rect">
            <a:avLst/>
          </a:prstGeom>
          <a:noFill/>
        </p:spPr>
      </p:pic>
      <p:pic>
        <p:nvPicPr>
          <p:cNvPr id="10" name="Picture 9" descr="C:\Users\Administrator\Desktop\IMG_9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0" y="1524000"/>
            <a:ext cx="487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705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Rules and Regulations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676400"/>
            <a:ext cx="13335000" cy="61722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Students must wear DIU ID for entering the classroom 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Active participation in both physical and digital will be encouraged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75% Class attendance is mandatory for assessing course teacher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University rules and regulations will be followed very strictly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Students must keep silence their mobile phone during the class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No dress code but have to ensure decency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Neat and clean and ensure rational manner in everywhere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If anyone miss any CT Exam, submission their assignment/ presentation in time, never give them any opportunity for future</a:t>
            </a:r>
          </a:p>
          <a:p>
            <a:pPr marL="457086" indent="-457086">
              <a:buFont typeface="Wingdings" pitchFamily="2" charset="2"/>
              <a:buChar char="q"/>
            </a:pP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457086" indent="-457086">
              <a:buFont typeface="Wingdings" pitchFamily="2" charset="2"/>
              <a:buChar char="q"/>
            </a:pP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766311"/>
            <a:ext cx="13106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Marks Distribution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219201"/>
            <a:ext cx="13335000" cy="63246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70085"/>
              </p:ext>
            </p:extLst>
          </p:nvPr>
        </p:nvGraphicFramePr>
        <p:xfrm>
          <a:off x="381000" y="1976051"/>
          <a:ext cx="13106400" cy="4984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2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S/N</a:t>
                      </a:r>
                      <a:endParaRPr lang="en-US" sz="3200" dirty="0"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Eras Demi ITC"/>
                          <a:ea typeface="Times New Roman"/>
                          <a:cs typeface="Times New Roman"/>
                        </a:rPr>
                        <a:t>Distribution Area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kern="1200" dirty="0">
                          <a:solidFill>
                            <a:srgbClr val="002060"/>
                          </a:solidFill>
                          <a:latin typeface="Eras Demi ITC" pitchFamily="34" charset="0"/>
                          <a:ea typeface="+mn-ea"/>
                          <a:cs typeface="+mn-cs"/>
                        </a:rPr>
                        <a:t>Marks</a:t>
                      </a:r>
                      <a:endParaRPr lang="en-US" sz="3200" dirty="0">
                        <a:solidFill>
                          <a:srgbClr val="002060"/>
                        </a:solidFill>
                        <a:latin typeface="Eras Demi IT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Class Attendance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Quiz/ Class Test 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Midterm Exam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Presentation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08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Assignment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05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Final Exam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57200"/>
            <a:ext cx="140208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9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Answer Scripts !!</a:t>
            </a:r>
          </a:p>
        </p:txBody>
      </p:sp>
      <p:pic>
        <p:nvPicPr>
          <p:cNvPr id="1027" name="Picture 3" descr="C:\Users\Administrator\Downloads\IMG_20170824_085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33400" y="2514600"/>
            <a:ext cx="6096000" cy="4572000"/>
          </a:xfrm>
          <a:prstGeom prst="rect">
            <a:avLst/>
          </a:prstGeom>
          <a:noFill/>
        </p:spPr>
      </p:pic>
      <p:pic>
        <p:nvPicPr>
          <p:cNvPr id="1028" name="Picture 4" descr="C:\Users\Administrator\Downloads\IMG_20170824_085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1752600"/>
            <a:ext cx="4572000" cy="6096000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IMG_20170824_085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91001" y="2514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65760"/>
            <a:ext cx="14249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Reference Books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13335000" cy="6705600"/>
          </a:xfrm>
        </p:spPr>
        <p:txBody>
          <a:bodyPr>
            <a:noAutofit/>
          </a:bodyPr>
          <a:lstStyle/>
          <a:p>
            <a:pPr marL="514221" indent="-514221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Ausamapta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Atmajiboni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(Unfinished Memories), Sheikh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Mujibur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Rahman, The University Press Limited, 2012. 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Bangladesh Revised -A Comprehensive Study of an Asian Nation,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Muhamad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Ruhul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Amin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OSDER Publications; October-2010.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Banglapeadia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National Encyclopedia of Bangladesh. Volume-1 to 10, Asiatic Society of Bangladesh, March, 2003.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Bangladesher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Itihash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Dr. M.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Abdur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Rahim, Dr. Abdul Momin Chowdhury, Dr. A.B.M. Mahmood and Dr. Sirajul Islam,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Nawroze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Kitabistan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Dhaka-1000.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Bangladesh, On the Threshold of the Twenty-first Century; Edited by-A.M. Chowdhury &amp;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Fakrul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Alam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Asiatic Society of Bangladesh, 2002. 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Bangladesh Studies: Politics, Administration, Rural Development and Foreign  Policy, Edited by- Mohammad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Mohabbat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Khan &amp; Syed Anwar Husain, Center for    Administrative Studies, 1985.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65760"/>
            <a:ext cx="141732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Reference Books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14173200" cy="65532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Constitution, Constitutional Law and Politics: Bangladesh Perspectives, Md. Abul Halim, Rico Printers, Dhaka, 2003.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History of Bangladesh (1704-1947), edited by- Sirajul Islam, Asiatic Society of Bangladesh, and Vol-1 &amp; 3, 1992.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Jahan, R. (ed), (1994). Bangladesh Politics: Problems and Issues, University Press Limited, Dhaka.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Jahan, R. (ed), (1994). Bangladesh Politics: Problems and Issues, University Press Limited, Dhaka.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Kapur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A. C. (2009). Principles of Political Sciences, Chand Publisher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Socio-Economic Condition in Bangladesh, Chowdhury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Tamzid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Ahmed,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Tapan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Prakashon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Dhaka. 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The Politics of Nationalism: The Case of the CHT, Bangladesh,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Amena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Mohsin, University Press Limited, Dhaka, 1997.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609603"/>
            <a:ext cx="83820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Role of Nature!!!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819275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40352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19275"/>
            <a:ext cx="3838103" cy="2878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57" y="4837481"/>
            <a:ext cx="3810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19647"/>
            <a:ext cx="3810000" cy="3006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819647"/>
            <a:ext cx="383810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15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838200"/>
            <a:ext cx="124206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Be Positive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br>
              <a:rPr lang="en-US" sz="3100" dirty="0"/>
            </a:b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6" name="Picture 5" descr="C:\Users\Administrator\Desktop\11251772_950185825003077_397068325566950733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6324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scontent.fmaa1-2.fna.fbcdn.net/hphotos-xtp1/v/t1.0-9/11233256_10153772751582755_5237439731499420933_n.jpg?oh=bdd8dee4081a1266c3c7dc18b8416165&amp;oe=56B86B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057400"/>
            <a:ext cx="58674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425811" y="3586627"/>
            <a:ext cx="6092360" cy="28138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3200"/>
            </a:pPr>
            <a:br>
              <a:rPr lang="en-US" sz="3840" b="1" dirty="0">
                <a:solidFill>
                  <a:srgbClr val="3399FF"/>
                </a:solidFill>
                <a:latin typeface="Tahoma"/>
                <a:ea typeface="Tahoma"/>
                <a:cs typeface="Tahoma"/>
                <a:sym typeface="Tahoma"/>
              </a:rPr>
            </a:br>
            <a:endParaRPr dirty="0"/>
          </a:p>
        </p:txBody>
      </p:sp>
      <p:sp>
        <p:nvSpPr>
          <p:cNvPr id="4" name="Google Shape;155;p3"/>
          <p:cNvSpPr txBox="1">
            <a:spLocks/>
          </p:cNvSpPr>
          <p:nvPr/>
        </p:nvSpPr>
        <p:spPr>
          <a:xfrm>
            <a:off x="1211921" y="1064524"/>
            <a:ext cx="11005555" cy="47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rgbClr val="3399FF"/>
              </a:buClr>
              <a:buSzPts val="3200"/>
            </a:pPr>
            <a:br>
              <a:rPr lang="en-US" sz="6480" b="1" dirty="0">
                <a:solidFill>
                  <a:srgbClr val="3399FF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6480" dirty="0"/>
          </a:p>
        </p:txBody>
      </p:sp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86690" y="-173355"/>
            <a:ext cx="36576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10" y="1708356"/>
            <a:ext cx="7972544" cy="2813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759" y="3445407"/>
            <a:ext cx="6794238" cy="2628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1942" y="6611518"/>
            <a:ext cx="76509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Visit: https://youtu.be/zQSOFSsnE9w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713B3B-776A-D4F0-09B7-C53F193ACE53}"/>
              </a:ext>
            </a:extLst>
          </p:cNvPr>
          <p:cNvSpPr/>
          <p:nvPr/>
        </p:nvSpPr>
        <p:spPr>
          <a:xfrm>
            <a:off x="887759" y="750880"/>
            <a:ext cx="12854882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400" dirty="0">
                <a:solidFill>
                  <a:srgbClr val="9900CC"/>
                </a:solidFill>
                <a:latin typeface="Eras Demi ITC" panose="020B0805030504020804" pitchFamily="34" charset="0"/>
              </a:rPr>
              <a:t>  </a:t>
            </a:r>
            <a:r>
              <a:rPr lang="en-GB" sz="4400" b="1" dirty="0">
                <a:solidFill>
                  <a:srgbClr val="9900C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Unleashing Incredible Potential with a Mentor</a:t>
            </a:r>
            <a:endParaRPr lang="en-US" sz="4400" b="1" dirty="0">
              <a:solidFill>
                <a:srgbClr val="9900CC"/>
              </a:solidFill>
              <a:latin typeface="Eras Demi ITC" panose="020B08050305040208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1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905000" y="1654314"/>
            <a:ext cx="96774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Etymological Meaning of Education-1 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62000" y="2612172"/>
            <a:ext cx="12801600" cy="40934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Eras Demi ITC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In English the term “Education” has been derived from two Latin words </a:t>
            </a:r>
            <a:r>
              <a:rPr kumimoji="0" lang="en-US" sz="3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Educare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Educere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) and </a:t>
            </a:r>
            <a:r>
              <a:rPr kumimoji="0" lang="en-US" sz="3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Educatum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3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Educare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” means to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train or mould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. It again means to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bring up or to lead out or to draw out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, propulsion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from inward to outward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. The term “</a:t>
            </a:r>
            <a:r>
              <a:rPr kumimoji="0" lang="en-US" sz="3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Educatum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” denotes the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act of teaching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. It throws light on the principles and practice of teaching.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Demi IT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86690" y="-173355"/>
            <a:ext cx="36576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4717" y="4555979"/>
            <a:ext cx="1256368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99FF"/>
                </a:solidFill>
                <a:latin typeface="Eras Demi ITC" panose="020B0805030504020804" pitchFamily="34" charset="0"/>
                <a:cs typeface="Calibri" panose="020F0502020204030204" pitchFamily="34" charset="0"/>
              </a:rPr>
              <a:t>Please Visit: https://www.youtube.com/watch?v=MN_msjj5nsM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330" y="1048834"/>
            <a:ext cx="138950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6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endParaRPr lang="en-US" sz="4000" b="1" dirty="0">
              <a:solidFill>
                <a:srgbClr val="9900CC"/>
              </a:solidFill>
              <a:latin typeface="Eras Demi ITC" panose="020B08050305040208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2" descr="image.png"/>
          <p:cNvSpPr>
            <a:spLocks noChangeAspect="1" noChangeArrowheads="1"/>
          </p:cNvSpPr>
          <p:nvPr/>
        </p:nvSpPr>
        <p:spPr bwMode="auto">
          <a:xfrm>
            <a:off x="369570" y="9525"/>
            <a:ext cx="36576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04717" y="5194949"/>
            <a:ext cx="11496883" cy="280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https://www.youtube.com/watch?v=uogUizAgSmA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https://youtu.be/fJjKkTgYQf0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https://www.youtube.com/watch?v=jZs6YTs6Y9I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https://www.youtube.com/watch?v=WrJyVsXfQ6I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Faccbook</a:t>
            </a: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https://www.facebook.com/dayalchandra01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17" y="1901829"/>
            <a:ext cx="6373156" cy="2569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092" y="1944315"/>
            <a:ext cx="5929871" cy="25691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F6432A-1019-8AE9-F98C-99EC690FB396}"/>
              </a:ext>
            </a:extLst>
          </p:cNvPr>
          <p:cNvSpPr/>
          <p:nvPr/>
        </p:nvSpPr>
        <p:spPr>
          <a:xfrm>
            <a:off x="353804" y="752948"/>
            <a:ext cx="1412367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400" dirty="0">
                <a:solidFill>
                  <a:srgbClr val="9900CC"/>
                </a:solidFill>
                <a:latin typeface="Eras Demi ITC" panose="020B0805030504020804" pitchFamily="34" charset="0"/>
              </a:rPr>
              <a:t> ‘</a:t>
            </a:r>
            <a:r>
              <a:rPr lang="en-GB" sz="4000" b="1" dirty="0">
                <a:solidFill>
                  <a:srgbClr val="9900C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Talent is Nothing Without Hard Works’-</a:t>
            </a:r>
            <a:r>
              <a:rPr lang="en-GB" sz="4000" b="1" dirty="0" err="1">
                <a:solidFill>
                  <a:srgbClr val="9900C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Dayal</a:t>
            </a:r>
            <a:r>
              <a:rPr lang="en-GB" sz="4000" b="1" dirty="0">
                <a:solidFill>
                  <a:srgbClr val="9900C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Chandra</a:t>
            </a:r>
            <a:endParaRPr lang="en-US" sz="4000" b="1" dirty="0">
              <a:solidFill>
                <a:srgbClr val="9900CC"/>
              </a:solidFill>
              <a:latin typeface="Eras Demi ITC" panose="020B08050305040208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0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46760"/>
            <a:ext cx="13182600" cy="853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Come out of the Box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br>
              <a:rPr lang="en-US" sz="3100" dirty="0"/>
            </a:b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1026" name="Picture 2" descr="E:\Development Studies\MDS\New folder\IMG_20151229_145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707" y="1752600"/>
            <a:ext cx="3771900" cy="5029200"/>
          </a:xfrm>
          <a:prstGeom prst="rect">
            <a:avLst/>
          </a:prstGeom>
          <a:noFill/>
        </p:spPr>
      </p:pic>
      <p:pic>
        <p:nvPicPr>
          <p:cNvPr id="1027" name="Picture 3" descr="E:\Development Studies\MDS\New folder\IMG_20151229_22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1752600"/>
            <a:ext cx="5029200" cy="5045082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IMG_20151229_145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37719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65760"/>
            <a:ext cx="128778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Can we </a:t>
            </a:r>
            <a:r>
              <a:rPr lang="en-US" sz="4900" b="1" dirty="0">
                <a:solidFill>
                  <a:srgbClr val="9900CC"/>
                </a:solidFill>
                <a:latin typeface="Eras Demi ITC" pitchFamily="34" charset="0"/>
              </a:rPr>
              <a:t>change to make a better world?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br>
              <a:rPr lang="en-US" sz="3100" dirty="0"/>
            </a:b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8" name="Picture 7" descr="J:\IMG_20180116_152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:\IMG_20180207_001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524000"/>
            <a:ext cx="6172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219200"/>
            <a:ext cx="132588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Commitment for Future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6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6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6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6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br>
              <a:rPr lang="en-US" sz="3100" dirty="0"/>
            </a:b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6" name="Picture 2" descr="C:\Users\Administrator\Downloads\20258124_1033214260147843_603248440101981412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28527"/>
            <a:ext cx="4114800" cy="3315073"/>
          </a:xfrm>
          <a:prstGeom prst="rect">
            <a:avLst/>
          </a:prstGeom>
          <a:noFill/>
        </p:spPr>
      </p:pic>
      <p:pic>
        <p:nvPicPr>
          <p:cNvPr id="7" name="Picture 2" descr="E:\Fouad\Cell\SD card\DCIM\Camera\IMG_20170113_16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74833"/>
            <a:ext cx="4648200" cy="3344967"/>
          </a:xfrm>
          <a:prstGeom prst="rect">
            <a:avLst/>
          </a:prstGeom>
          <a:noFill/>
        </p:spPr>
      </p:pic>
      <p:pic>
        <p:nvPicPr>
          <p:cNvPr id="8" name="Picture 3" descr="E:\Fouad\Cell\SD card\DCIM\Camera\IMG_20170311_122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0" y="2667000"/>
            <a:ext cx="4131758" cy="3352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05000" y="6519390"/>
            <a:ext cx="11658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Change we believe in together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44877"/>
            <a:ext cx="13258800" cy="1158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Approaching for Future Development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13258800" cy="4419603"/>
          </a:xfrm>
          <a:solidFill>
            <a:schemeClr val="bg2"/>
          </a:solidFill>
        </p:spPr>
        <p:txBody>
          <a:bodyPr/>
          <a:lstStyle/>
          <a:p>
            <a:pPr marL="514221" indent="-514221"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How to develop yourself? Your Commitment/passionate 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Area of Development: </a:t>
            </a:r>
            <a:r>
              <a:rPr lang="en-US" sz="3600" dirty="0">
                <a:solidFill>
                  <a:srgbClr val="FF0000"/>
                </a:solidFill>
                <a:latin typeface="Eras Demi ITC" pitchFamily="34" charset="0"/>
              </a:rPr>
              <a:t>Knowledge of English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Eras Demi ITC" pitchFamily="34" charset="0"/>
              </a:rPr>
              <a:t>IT,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Eras Demi ITC" pitchFamily="34" charset="0"/>
              </a:rPr>
              <a:t>Smartness,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and be </a:t>
            </a:r>
            <a:r>
              <a:rPr lang="en-US" sz="3600" dirty="0">
                <a:solidFill>
                  <a:srgbClr val="FF0000"/>
                </a:solidFill>
                <a:latin typeface="Eras Demi ITC" pitchFamily="34" charset="0"/>
              </a:rPr>
              <a:t>Communicative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Never demean yourself, Philosophy: just make or mar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600" dirty="0">
                <a:solidFill>
                  <a:srgbClr val="9900CC"/>
                </a:solidFill>
                <a:latin typeface="Eras Demi ITC" pitchFamily="34" charset="0"/>
              </a:rPr>
              <a:t>We have to love ourselves with all our heart and with all our soul and with all our mind and with all our strength.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17220"/>
            <a:ext cx="13258800" cy="10287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Career Development Discourse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1920240"/>
            <a:ext cx="13182600" cy="5143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Clr>
                <a:schemeClr val="tx1"/>
              </a:buClr>
            </a:pPr>
            <a:r>
              <a:rPr lang="en-US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Avoiding most common mistakes  in English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of capital letter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of auxiliary verb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of s/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of article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 of many/much/some /amount/number etc.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Spelling and finally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Organization of a sentence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600200"/>
            <a:ext cx="12192000" cy="381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latin typeface="Eras Bold ITC" pitchFamily="34" charset="0"/>
              </a:rPr>
              <a:t> Please </a:t>
            </a:r>
            <a:r>
              <a:rPr lang="en-US" sz="4000" dirty="0">
                <a:solidFill>
                  <a:srgbClr val="9900CC"/>
                </a:solidFill>
                <a:latin typeface="Eras Demi ITC" pitchFamily="34" charset="0"/>
              </a:rPr>
              <a:t>listen the songs – </a:t>
            </a:r>
            <a:r>
              <a:rPr lang="en-US" sz="4000" i="1" dirty="0">
                <a:solidFill>
                  <a:srgbClr val="00B0F0"/>
                </a:solidFill>
                <a:latin typeface="Eras Demi ITC" pitchFamily="34" charset="0"/>
              </a:rPr>
              <a:t>Ami </a:t>
            </a:r>
            <a:r>
              <a:rPr lang="en-US" sz="4000" i="1" dirty="0" err="1">
                <a:solidFill>
                  <a:srgbClr val="00B0F0"/>
                </a:solidFill>
                <a:latin typeface="Eras Demi ITC" pitchFamily="34" charset="0"/>
              </a:rPr>
              <a:t>Shunechi</a:t>
            </a:r>
            <a:r>
              <a:rPr lang="en-US" sz="4000" i="1" dirty="0">
                <a:solidFill>
                  <a:srgbClr val="00B0F0"/>
                </a:solidFill>
                <a:latin typeface="Eras Demi ITC" pitchFamily="34" charset="0"/>
              </a:rPr>
              <a:t> </a:t>
            </a:r>
            <a:r>
              <a:rPr lang="en-US" sz="4000" i="1" dirty="0" err="1">
                <a:solidFill>
                  <a:srgbClr val="00B0F0"/>
                </a:solidFill>
                <a:latin typeface="Eras Demi ITC" pitchFamily="34" charset="0"/>
              </a:rPr>
              <a:t>Shedin</a:t>
            </a:r>
            <a:r>
              <a:rPr lang="en-US" sz="4000" i="1" dirty="0">
                <a:solidFill>
                  <a:srgbClr val="00B0F0"/>
                </a:solidFill>
                <a:latin typeface="Eras Demi ITC" pitchFamily="34" charset="0"/>
              </a:rPr>
              <a:t> Tumi, and Manush </a:t>
            </a:r>
            <a:r>
              <a:rPr lang="en-US" sz="4000" i="1" dirty="0" err="1">
                <a:solidFill>
                  <a:srgbClr val="00B0F0"/>
                </a:solidFill>
                <a:latin typeface="Eras Demi ITC" pitchFamily="34" charset="0"/>
              </a:rPr>
              <a:t>Manusher</a:t>
            </a:r>
            <a:r>
              <a:rPr lang="en-US" sz="4000" i="1" dirty="0">
                <a:solidFill>
                  <a:srgbClr val="00B0F0"/>
                </a:solidFill>
                <a:latin typeface="Eras Demi ITC" pitchFamily="34" charset="0"/>
              </a:rPr>
              <a:t> </a:t>
            </a:r>
            <a:r>
              <a:rPr lang="en-US" sz="4000" i="1" dirty="0" err="1">
                <a:solidFill>
                  <a:srgbClr val="00B0F0"/>
                </a:solidFill>
                <a:latin typeface="Eras Demi ITC" pitchFamily="34" charset="0"/>
              </a:rPr>
              <a:t>Jonne</a:t>
            </a:r>
            <a:endParaRPr lang="en-US" sz="4000" i="1" dirty="0">
              <a:solidFill>
                <a:srgbClr val="00B0F0"/>
              </a:solidFill>
              <a:latin typeface="Eras Bold ITC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11125200" cy="4160520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4322"/>
            <a:ext cx="14630400" cy="944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9900CC"/>
                </a:solidFill>
                <a:latin typeface="Eras Bold ITC" pitchFamily="34" charset="0"/>
              </a:rPr>
              <a:t>  Outcomes of this Course</a:t>
            </a:r>
            <a:endParaRPr lang="en-US" sz="44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pic>
        <p:nvPicPr>
          <p:cNvPr id="7" name="Content Placeholder 6" descr="http://healthsfirst.com/wp-content/uploads/2014/08/how-to-drink-more-water-everyday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34339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http://animalonline.info/wp-content/uploads/2014/07/cold-water-fish-tanks;fish-tank-;-hd-aquarium-fish-types-freshwater-fish-for-aquariums-imag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600201"/>
            <a:ext cx="510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8" descr="https://encrypted-tbn3.gstatic.com/images?q=tbn:ANd9GcSRbkirmKPmCQ26nVwYNbtBUWI__agbOBM0uVRgJgN8xw7BAWWmoA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426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140970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Feedback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13258800" cy="6781800"/>
          </a:xfrm>
        </p:spPr>
        <p:txBody>
          <a:bodyPr>
            <a:noAutofit/>
          </a:bodyPr>
          <a:lstStyle/>
          <a:p>
            <a:pPr marL="514221" indent="-514221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Q1: What do you think about our today’s class?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Q2: Can you assess this class? Is it participatory oriented?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Q3: Give your suggestions for making classroom very active. </a:t>
            </a:r>
          </a:p>
          <a:p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          </a:t>
            </a:r>
            <a:r>
              <a:rPr lang="en-US" sz="4000" dirty="0">
                <a:solidFill>
                  <a:srgbClr val="002060"/>
                </a:solidFill>
                <a:latin typeface="Eras Demi ITC" pitchFamily="34" charset="0"/>
              </a:rPr>
              <a:t>Please answer through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: </a:t>
            </a:r>
            <a:r>
              <a:rPr lang="en-US" sz="4800" dirty="0">
                <a:solidFill>
                  <a:srgbClr val="0070C0"/>
                </a:solidFill>
                <a:latin typeface="Eras Demi ITC" pitchFamily="34" charset="0"/>
              </a:rPr>
              <a:t>gg.gg/</a:t>
            </a:r>
            <a:r>
              <a:rPr lang="en-US" sz="4800" dirty="0" err="1">
                <a:solidFill>
                  <a:srgbClr val="0070C0"/>
                </a:solidFill>
                <a:latin typeface="Eras Demi ITC" pitchFamily="34" charset="0"/>
              </a:rPr>
              <a:t>fhsfeedback</a:t>
            </a:r>
            <a:endParaRPr lang="en-US" sz="4800" dirty="0">
              <a:solidFill>
                <a:srgbClr val="0070C0"/>
              </a:solidFill>
              <a:latin typeface="Eras Demi ITC" pitchFamily="34" charset="0"/>
            </a:endParaRPr>
          </a:p>
          <a:p>
            <a:pPr marL="514221" indent="-514221" algn="r"/>
            <a:endParaRPr lang="en-US" sz="4000" dirty="0">
              <a:solidFill>
                <a:srgbClr val="9900CC"/>
              </a:solidFill>
              <a:latin typeface="Eras Demi ITC" pitchFamily="34" charset="0"/>
            </a:endParaRPr>
          </a:p>
          <a:p>
            <a:pPr marL="514221" indent="-514221" algn="r"/>
            <a:r>
              <a:rPr lang="en-US" sz="4000" dirty="0">
                <a:solidFill>
                  <a:srgbClr val="9900CC"/>
                </a:solidFill>
                <a:latin typeface="Eras Demi ITC" pitchFamily="34" charset="0"/>
              </a:rPr>
              <a:t>Thank you all with the journey of Bangladesh Studies  </a:t>
            </a: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09800" y="1447800"/>
            <a:ext cx="9677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Etymological Meaning of Education-2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914400" y="2362200"/>
            <a:ext cx="12954000" cy="4339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Eras Demi IT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In narrow sense, Education is a process in which and by which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knowledge, character and behavior of the young are shaped and </a:t>
            </a:r>
            <a:r>
              <a:rPr kumimoji="0" lang="en-US" sz="3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moulded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3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Drever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). Education is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conscious effort to develop and cultivate our innate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powers (Mackenzie).The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influence of the environment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of the individual with a view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to producing a permanent change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in his habits of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behavior, or thought and attitude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3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Thompso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Eras Demi IT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33600" y="1828800"/>
            <a:ext cx="10058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Etymological Meaning of Education-3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066800" y="2743200"/>
            <a:ext cx="12420600" cy="39241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In the wider sense, education is that process by which an individual freely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develops his self according to his nature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 in a free and uncontrolled environment. It is a process that goes on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throughout life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, and is promoted by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almost every experience in life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 (Mackenzie). By education, I mean the all-round drawing out of the best in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child and man’s body, mind and soul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 (Gandhi).</a:t>
            </a:r>
            <a:endParaRPr kumimoji="0" lang="en-US" sz="3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Eras Demi ITC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Demi IT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438400" y="739914"/>
            <a:ext cx="92964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Eras Demi ITC" pitchFamily="34" charset="0"/>
              </a:rPr>
              <a:t>Means of Education </a:t>
            </a:r>
            <a:endParaRPr lang="en-US" sz="40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5800" y="1679168"/>
            <a:ext cx="12877800" cy="60170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According to </a:t>
            </a:r>
            <a:r>
              <a:rPr lang="en-US" sz="3400" dirty="0" err="1">
                <a:solidFill>
                  <a:srgbClr val="002060"/>
                </a:solidFill>
                <a:latin typeface="Eras Demi ITC" pitchFamily="34" charset="0"/>
              </a:rPr>
              <a:t>Rabindranath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 Tagore the aim of education is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self-realization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. The means of education is to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understand the purpose of our life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 –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the purpose of individual existence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. Understand what it is towards which you are thriving. Then utilize every emotion, every thought to strengthen you. The highest function of education is to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bring about an integrated individual who is capable of dealing with life as a whole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. Education means a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transformation of human mind and creation of new culture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 (</a:t>
            </a:r>
            <a:r>
              <a:rPr lang="en-US" sz="3400" dirty="0" err="1">
                <a:solidFill>
                  <a:srgbClr val="002060"/>
                </a:solidFill>
                <a:latin typeface="Eras Demi ITC" pitchFamily="34" charset="0"/>
              </a:rPr>
              <a:t>Krishnamurti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, 1973).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 According to Socrates, education means the bringing out of the ideas of universal validity which are latent in the mind of every man.</a:t>
            </a:r>
            <a:endParaRPr lang="en-US" sz="3400" dirty="0">
              <a:solidFill>
                <a:srgbClr val="002060"/>
              </a:solidFill>
              <a:latin typeface="Eras Demi ITC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Demi IT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2"/>
            <a:ext cx="9601200" cy="1142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9900CC"/>
                </a:solidFill>
                <a:latin typeface="Eras Bold ITC" pitchFamily="34" charset="0"/>
                <a:cs typeface="Calibri" pitchFamily="34" charset="0"/>
              </a:rPr>
              <a:t>Introduction to Course</a:t>
            </a: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6172200" y="2209802"/>
            <a:ext cx="1752600" cy="15578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1447800" y="4038602"/>
            <a:ext cx="12070080" cy="33035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30589" tIns="65295" rIns="130589" bIns="65295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00" b="1" dirty="0">
              <a:effectLst>
                <a:outerShdw blurRad="38100" dist="38100" dir="2700000" algn="tl">
                  <a:srgbClr val="C0C0C0"/>
                </a:outerShdw>
              </a:effectLst>
              <a:latin typeface="Eras Bold ITC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Md.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Fouad</a:t>
            </a: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Hossain</a:t>
            </a: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Sarker</a:t>
            </a:r>
            <a:endParaRPr lang="en-US" sz="4000" b="1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Bold ITC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Associate Professor and Head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Department of Development Studies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latin typeface="Eras Bold ITC" pitchFamily="34" charset="0"/>
              </a:rPr>
              <a:t>Daffodil International University (DIU)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9900CC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200" y="914400"/>
            <a:ext cx="10134600" cy="9905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Unlock Your Potentiality!!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  <p:pic>
        <p:nvPicPr>
          <p:cNvPr id="8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7046"/>
            <a:ext cx="6629400" cy="5031954"/>
          </a:xfrm>
          <a:prstGeom prst="rect">
            <a:avLst/>
          </a:prstGeom>
          <a:noFill/>
        </p:spPr>
      </p:pic>
      <p:pic>
        <p:nvPicPr>
          <p:cNvPr id="9" name="Picture 3" descr="C:\Users\Administrator\Desktop\15823679_905466839589253_356512841332293481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09800"/>
            <a:ext cx="6629400" cy="5031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3235</TotalTime>
  <Words>2462</Words>
  <Application>Microsoft Office PowerPoint</Application>
  <PresentationFormat>Custom</PresentationFormat>
  <Paragraphs>249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Eras Bold ITC</vt:lpstr>
      <vt:lpstr>Eras Demi ITC</vt:lpstr>
      <vt:lpstr>Franklin Gothic Book</vt:lpstr>
      <vt:lpstr>Franklin Gothic Medium</vt:lpstr>
      <vt:lpstr>Tahoma</vt:lpstr>
      <vt:lpstr>Trebuchet MS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development of BD</dc:title>
  <dc:creator>VAMPIRE</dc:creator>
  <cp:lastModifiedBy>USER</cp:lastModifiedBy>
  <cp:revision>625</cp:revision>
  <dcterms:created xsi:type="dcterms:W3CDTF">2006-08-16T00:00:00Z</dcterms:created>
  <dcterms:modified xsi:type="dcterms:W3CDTF">2023-01-17T16:57:21Z</dcterms:modified>
</cp:coreProperties>
</file>