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8" r:id="rId4"/>
    <p:sldId id="257"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6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130425"/>
            <a:ext cx="8077200" cy="1470025"/>
          </a:xfrm>
        </p:spPr>
        <p:txBody>
          <a:bodyPr>
            <a:noAutofit/>
          </a:bodyPr>
          <a:lstStyle/>
          <a:p>
            <a:r>
              <a:rPr lang="en-US" sz="7200" dirty="0">
                <a:solidFill>
                  <a:srgbClr val="C00000"/>
                </a:solidFill>
                <a:latin typeface="Algerian" pitchFamily="82" charset="0"/>
              </a:rPr>
              <a:t>Poisonous</a:t>
            </a:r>
            <a:r>
              <a:rPr lang="en-US" sz="4800" dirty="0" smtClean="0"/>
              <a:t> </a:t>
            </a:r>
            <a:r>
              <a:rPr lang="en-US" sz="7200" dirty="0">
                <a:solidFill>
                  <a:srgbClr val="C00000"/>
                </a:solidFill>
                <a:latin typeface="Algerian" pitchFamily="82" charset="0"/>
              </a:rPr>
              <a:t>plant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u="sng" dirty="0" smtClean="0"/>
              <a:t>Poisonous </a:t>
            </a:r>
            <a:r>
              <a:rPr lang="en-US" sz="4000" u="sng" dirty="0"/>
              <a:t>plant</a:t>
            </a:r>
          </a:p>
        </p:txBody>
      </p:sp>
      <p:sp>
        <p:nvSpPr>
          <p:cNvPr id="3" name="Content Placeholder 2"/>
          <p:cNvSpPr>
            <a:spLocks noGrp="1"/>
          </p:cNvSpPr>
          <p:nvPr>
            <p:ph idx="1"/>
          </p:nvPr>
        </p:nvSpPr>
        <p:spPr>
          <a:xfrm>
            <a:off x="152400" y="1083860"/>
            <a:ext cx="8839200" cy="5774140"/>
          </a:xfrm>
        </p:spPr>
        <p:txBody>
          <a:bodyPr>
            <a:normAutofit/>
          </a:bodyPr>
          <a:lstStyle/>
          <a:p>
            <a:pPr marL="0" indent="0">
              <a:buNone/>
            </a:pPr>
            <a:r>
              <a:rPr lang="en-US" sz="2400" dirty="0" smtClean="0"/>
              <a:t>Any plant, plant </a:t>
            </a:r>
            <a:r>
              <a:rPr lang="en-US" sz="2400" dirty="0"/>
              <a:t>product or its derivatives which produce deleterious effects on human and other animals’ body or </a:t>
            </a:r>
            <a:r>
              <a:rPr lang="en-US" sz="2400" dirty="0" smtClean="0"/>
              <a:t>even cause </a:t>
            </a:r>
            <a:r>
              <a:rPr lang="en-US" sz="2400" dirty="0"/>
              <a:t>their death when taken in relatively smaller </a:t>
            </a:r>
            <a:r>
              <a:rPr lang="en-US" sz="2400" dirty="0" smtClean="0"/>
              <a:t>quantities is called poisonous plant. </a:t>
            </a:r>
            <a:r>
              <a:rPr lang="en-US" sz="2400" dirty="0"/>
              <a:t>Poisonous plants, however, do not include those edible plants which are toxic in the fresh state, but lose their toxicity on being dried or cooked</a:t>
            </a:r>
            <a:r>
              <a:rPr lang="en-US" sz="2400" dirty="0" smtClean="0"/>
              <a:t>. </a:t>
            </a:r>
            <a:r>
              <a:rPr lang="en-US" sz="2400" dirty="0"/>
              <a:t>Plants may be poisonous to the touch (e.g., poison ivy, poison sumac), or orally toxic (e.g., poison hemlock, deadly amanita</a:t>
            </a:r>
            <a:r>
              <a:rPr lang="en-US" sz="2400" dirty="0" smtClean="0"/>
              <a:t>).  </a:t>
            </a:r>
          </a:p>
          <a:p>
            <a:pPr marL="0" indent="0">
              <a:buNone/>
            </a:pPr>
            <a:endParaRPr lang="en-US" sz="2400" dirty="0"/>
          </a:p>
          <a:p>
            <a:pPr marL="0" indent="0">
              <a:buNone/>
            </a:pPr>
            <a:r>
              <a:rPr lang="en-US" sz="2400" dirty="0" err="1"/>
              <a:t>Shialkanta</a:t>
            </a:r>
            <a:r>
              <a:rPr lang="en-US" sz="2400" dirty="0"/>
              <a:t>(</a:t>
            </a:r>
            <a:r>
              <a:rPr lang="en-US" sz="2400" dirty="0" err="1"/>
              <a:t>Argemone</a:t>
            </a:r>
            <a:r>
              <a:rPr lang="en-US" sz="2400" dirty="0"/>
              <a:t> </a:t>
            </a:r>
            <a:r>
              <a:rPr lang="en-US" sz="2400" dirty="0" err="1"/>
              <a:t>mexicana</a:t>
            </a:r>
            <a:r>
              <a:rPr lang="en-US" sz="2400" dirty="0"/>
              <a:t>), </a:t>
            </a:r>
            <a:r>
              <a:rPr lang="en-US" sz="2400" dirty="0" err="1"/>
              <a:t>Dhutra</a:t>
            </a:r>
            <a:r>
              <a:rPr lang="en-US" sz="2400" dirty="0"/>
              <a:t>(</a:t>
            </a:r>
            <a:r>
              <a:rPr lang="en-US" sz="2400" dirty="0" err="1"/>
              <a:t>Datura</a:t>
            </a:r>
            <a:r>
              <a:rPr lang="en-US" sz="2400" dirty="0"/>
              <a:t> </a:t>
            </a:r>
            <a:r>
              <a:rPr lang="en-US" sz="2400" dirty="0" err="1"/>
              <a:t>innoxia</a:t>
            </a:r>
            <a:r>
              <a:rPr lang="en-US" sz="2400" dirty="0"/>
              <a:t>), </a:t>
            </a:r>
            <a:r>
              <a:rPr lang="en-US" sz="2400" dirty="0" err="1"/>
              <a:t>Swarnalata</a:t>
            </a:r>
            <a:r>
              <a:rPr lang="en-US" sz="2400" dirty="0"/>
              <a:t>(</a:t>
            </a:r>
            <a:r>
              <a:rPr lang="en-US" sz="2400" dirty="0" err="1"/>
              <a:t>Cuscuta</a:t>
            </a:r>
            <a:r>
              <a:rPr lang="en-US" sz="2400" dirty="0"/>
              <a:t> </a:t>
            </a:r>
            <a:r>
              <a:rPr lang="en-US" sz="2400" dirty="0" err="1"/>
              <a:t>reflexa</a:t>
            </a:r>
            <a:r>
              <a:rPr lang="en-US" sz="2400" dirty="0"/>
              <a:t>) </a:t>
            </a:r>
            <a:r>
              <a:rPr lang="en-US" sz="2400" dirty="0" smtClean="0"/>
              <a:t>etc. are the most common poisonous plants in our country.</a:t>
            </a:r>
          </a:p>
          <a:p>
            <a:pPr marL="0" indent="0">
              <a:buNone/>
            </a:pPr>
            <a:endParaRPr lang="en-US" sz="2400" dirty="0"/>
          </a:p>
        </p:txBody>
      </p:sp>
    </p:spTree>
    <p:extLst>
      <p:ext uri="{BB962C8B-B14F-4D97-AF65-F5344CB8AC3E}">
        <p14:creationId xmlns:p14="http://schemas.microsoft.com/office/powerpoint/2010/main" val="2469513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Poison hemlock</a:t>
            </a:r>
            <a:endParaRPr lang="en-US" b="1" dirty="0"/>
          </a:p>
        </p:txBody>
      </p:sp>
      <p:sp>
        <p:nvSpPr>
          <p:cNvPr id="3" name="Content Placeholder 2"/>
          <p:cNvSpPr>
            <a:spLocks noGrp="1"/>
          </p:cNvSpPr>
          <p:nvPr>
            <p:ph idx="1"/>
          </p:nvPr>
        </p:nvSpPr>
        <p:spPr>
          <a:xfrm>
            <a:off x="0" y="1066800"/>
            <a:ext cx="9144000" cy="5791200"/>
          </a:xfrm>
        </p:spPr>
        <p:txBody>
          <a:bodyPr>
            <a:normAutofit fontScale="70000" lnSpcReduction="20000"/>
          </a:bodyPr>
          <a:lstStyle/>
          <a:p>
            <a:r>
              <a:rPr lang="en-US" i="1" dirty="0" smtClean="0"/>
              <a:t>Conium </a:t>
            </a:r>
            <a:r>
              <a:rPr lang="en-US" i="1" dirty="0" err="1" smtClean="0"/>
              <a:t>maculatum</a:t>
            </a:r>
            <a:r>
              <a:rPr lang="en-US" dirty="0" smtClean="0"/>
              <a:t> (</a:t>
            </a:r>
            <a:r>
              <a:rPr lang="en-US" b="1" dirty="0" smtClean="0"/>
              <a:t>Hemlock</a:t>
            </a:r>
            <a:r>
              <a:rPr lang="en-US" dirty="0" smtClean="0"/>
              <a:t> or </a:t>
            </a:r>
            <a:r>
              <a:rPr lang="en-US" b="1" dirty="0" smtClean="0"/>
              <a:t>Poison Hemlock</a:t>
            </a:r>
            <a:r>
              <a:rPr lang="en-US" dirty="0" smtClean="0"/>
              <a:t>) is a weed known almost worldwide for its toxicity to many domestic animals and to human beings</a:t>
            </a:r>
            <a:endParaRPr lang="en-US" i="1" dirty="0" smtClean="0"/>
          </a:p>
          <a:p>
            <a:r>
              <a:rPr lang="en-US" dirty="0" smtClean="0"/>
              <a:t>It</a:t>
            </a:r>
            <a:r>
              <a:rPr lang="en-US" dirty="0" smtClean="0"/>
              <a:t> contains the </a:t>
            </a:r>
            <a:r>
              <a:rPr lang="en-US" dirty="0" err="1" smtClean="0"/>
              <a:t>piperidine</a:t>
            </a:r>
            <a:r>
              <a:rPr lang="en-US" dirty="0" smtClean="0"/>
              <a:t> alkaloids coniine, N-</a:t>
            </a:r>
            <a:r>
              <a:rPr lang="en-US" dirty="0" err="1" smtClean="0"/>
              <a:t>methylconiine</a:t>
            </a:r>
            <a:r>
              <a:rPr lang="en-US" dirty="0" smtClean="0"/>
              <a:t>,  </a:t>
            </a:r>
            <a:r>
              <a:rPr lang="en-US" dirty="0" err="1" smtClean="0"/>
              <a:t>conhydrine</a:t>
            </a:r>
            <a:r>
              <a:rPr lang="en-US" dirty="0" smtClean="0"/>
              <a:t>,  and </a:t>
            </a:r>
            <a:r>
              <a:rPr lang="en-US" dirty="0" err="1" smtClean="0"/>
              <a:t>coniceine</a:t>
            </a:r>
            <a:r>
              <a:rPr lang="en-US" dirty="0" smtClean="0"/>
              <a:t> , which is the precursor of the other hemlock alkaloids.</a:t>
            </a:r>
          </a:p>
          <a:p>
            <a:endParaRPr lang="en-US" dirty="0" smtClean="0"/>
          </a:p>
          <a:p>
            <a:pPr>
              <a:buNone/>
            </a:pPr>
            <a:r>
              <a:rPr lang="en-US" b="1" dirty="0" smtClean="0"/>
              <a:t>Mechanism of toxicity: </a:t>
            </a:r>
          </a:p>
          <a:p>
            <a:r>
              <a:rPr lang="en-US" dirty="0" smtClean="0"/>
              <a:t>Coniine has a chemical structure and pharmacological properties similar to nicotine. </a:t>
            </a:r>
          </a:p>
          <a:p>
            <a:r>
              <a:rPr lang="en-US" dirty="0" smtClean="0"/>
              <a:t>Coniine disrupts the workings of the central nervous system</a:t>
            </a:r>
          </a:p>
          <a:p>
            <a:r>
              <a:rPr lang="en-US" dirty="0" smtClean="0"/>
              <a:t>Due to high potency, the ingestion of seemingly small doses can easily result in respiratory collapse and death. </a:t>
            </a:r>
          </a:p>
          <a:p>
            <a:r>
              <a:rPr lang="en-US" dirty="0" smtClean="0"/>
              <a:t>Coniine causes death by blocking the neuromuscular junction, causing an muscular paralysis with eventual paralysis of the respiratory muscles which results in death due to lack of oxygen to the heart and brain.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fontScale="90000"/>
          </a:bodyPr>
          <a:lstStyle/>
          <a:p>
            <a:r>
              <a:rPr lang="en-US" b="1" dirty="0" smtClean="0"/>
              <a:t>Water hemlock</a:t>
            </a:r>
            <a:endParaRPr lang="en-US" b="1" dirty="0"/>
          </a:p>
        </p:txBody>
      </p:sp>
      <p:sp>
        <p:nvSpPr>
          <p:cNvPr id="3" name="Content Placeholder 2"/>
          <p:cNvSpPr>
            <a:spLocks noGrp="1"/>
          </p:cNvSpPr>
          <p:nvPr>
            <p:ph idx="1"/>
          </p:nvPr>
        </p:nvSpPr>
        <p:spPr>
          <a:xfrm>
            <a:off x="0" y="762000"/>
            <a:ext cx="9144000" cy="6019800"/>
          </a:xfrm>
        </p:spPr>
        <p:txBody>
          <a:bodyPr>
            <a:noAutofit/>
          </a:bodyPr>
          <a:lstStyle/>
          <a:p>
            <a:r>
              <a:rPr lang="en-US" sz="2200" b="1" i="1" dirty="0" err="1" smtClean="0"/>
              <a:t>Cicuta</a:t>
            </a:r>
            <a:r>
              <a:rPr lang="en-US" sz="2200" dirty="0" smtClean="0"/>
              <a:t>, commonly known as </a:t>
            </a:r>
            <a:r>
              <a:rPr lang="en-US" sz="2200" b="1" dirty="0" smtClean="0"/>
              <a:t>water hemlock</a:t>
            </a:r>
            <a:r>
              <a:rPr lang="en-US" sz="2200" dirty="0" smtClean="0"/>
              <a:t>, is a small genus of four species of highly poisonous plants in the family </a:t>
            </a:r>
            <a:r>
              <a:rPr lang="en-US" sz="2200" dirty="0" err="1" smtClean="0"/>
              <a:t>Apeaceae</a:t>
            </a:r>
            <a:r>
              <a:rPr lang="en-US" sz="2200" dirty="0" smtClean="0"/>
              <a:t>: </a:t>
            </a:r>
            <a:r>
              <a:rPr lang="pt-BR" sz="2200" dirty="0" smtClean="0"/>
              <a:t>Cicuta bulbifera, Cicuta douglasii, Cicuta maculata, Cicuta virosa</a:t>
            </a:r>
            <a:r>
              <a:rPr lang="en-US" sz="2200" dirty="0" smtClean="0"/>
              <a:t>.</a:t>
            </a:r>
          </a:p>
          <a:p>
            <a:r>
              <a:rPr lang="en-US" sz="2200" dirty="0" smtClean="0"/>
              <a:t>All members of </a:t>
            </a:r>
            <a:r>
              <a:rPr lang="en-US" sz="2200" i="1" dirty="0" err="1" smtClean="0"/>
              <a:t>Cicuta</a:t>
            </a:r>
            <a:r>
              <a:rPr lang="en-US" sz="2200" dirty="0" smtClean="0"/>
              <a:t> except </a:t>
            </a:r>
            <a:r>
              <a:rPr lang="en-US" sz="2200" i="1" dirty="0" smtClean="0"/>
              <a:t>C. </a:t>
            </a:r>
            <a:r>
              <a:rPr lang="en-US" sz="2200" i="1" dirty="0" err="1" smtClean="0"/>
              <a:t>bulbifera</a:t>
            </a:r>
            <a:r>
              <a:rPr lang="en-US" sz="2200" dirty="0" smtClean="0"/>
              <a:t> contain high levels of the poisonous principle </a:t>
            </a:r>
            <a:r>
              <a:rPr lang="en-US" sz="2200" dirty="0" err="1" smtClean="0"/>
              <a:t>cicutoxin</a:t>
            </a:r>
            <a:r>
              <a:rPr lang="en-US" sz="2200" dirty="0" smtClean="0"/>
              <a:t>, an unsaturated aliphatic alcohol. </a:t>
            </a:r>
          </a:p>
          <a:p>
            <a:endParaRPr lang="en-US" sz="2200" dirty="0" smtClean="0"/>
          </a:p>
          <a:p>
            <a:pPr>
              <a:buNone/>
            </a:pPr>
            <a:r>
              <a:rPr lang="en-US" sz="2200" b="1" dirty="0" smtClean="0"/>
              <a:t>Mechanism of toxicity:</a:t>
            </a:r>
          </a:p>
          <a:p>
            <a:r>
              <a:rPr lang="en-US" sz="2200" dirty="0" smtClean="0"/>
              <a:t>Its primary toxic effect is to act as a stimulant in the central nervous system. It is a gamma-</a:t>
            </a:r>
            <a:r>
              <a:rPr lang="en-US" sz="2200" dirty="0" err="1" smtClean="0"/>
              <a:t>aminobutyric</a:t>
            </a:r>
            <a:r>
              <a:rPr lang="en-US" sz="2200" dirty="0" smtClean="0"/>
              <a:t> acid (GABA) receptor antagonist. </a:t>
            </a:r>
          </a:p>
          <a:p>
            <a:r>
              <a:rPr lang="en-US" sz="2200" dirty="0" err="1" smtClean="0"/>
              <a:t>Cicutoxin</a:t>
            </a:r>
            <a:r>
              <a:rPr lang="en-US" sz="2200" dirty="0" smtClean="0"/>
              <a:t> acts on the GABA receptor causing a block of the chloride channel which results in over activity of the cells. </a:t>
            </a:r>
          </a:p>
          <a:p>
            <a:r>
              <a:rPr lang="en-US" sz="2200" dirty="0" smtClean="0"/>
              <a:t>The hyperactivity in brain cells results in seizures.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err="1" smtClean="0"/>
              <a:t>Datura</a:t>
            </a:r>
            <a:r>
              <a:rPr lang="en-US" dirty="0" smtClean="0"/>
              <a:t> </a:t>
            </a:r>
            <a:endParaRPr lang="en-US" dirty="0"/>
          </a:p>
        </p:txBody>
      </p:sp>
      <p:sp>
        <p:nvSpPr>
          <p:cNvPr id="3" name="Content Placeholder 2"/>
          <p:cNvSpPr>
            <a:spLocks noGrp="1"/>
          </p:cNvSpPr>
          <p:nvPr>
            <p:ph idx="1"/>
          </p:nvPr>
        </p:nvSpPr>
        <p:spPr>
          <a:xfrm>
            <a:off x="0" y="1295400"/>
            <a:ext cx="8839200" cy="5562600"/>
          </a:xfrm>
        </p:spPr>
        <p:txBody>
          <a:bodyPr>
            <a:normAutofit fontScale="85000" lnSpcReduction="20000"/>
          </a:bodyPr>
          <a:lstStyle/>
          <a:p>
            <a:r>
              <a:rPr lang="en-US" b="1" i="1" dirty="0" err="1" smtClean="0"/>
              <a:t>Datura</a:t>
            </a:r>
            <a:r>
              <a:rPr lang="en-US" dirty="0" smtClean="0"/>
              <a:t> is a genus of nine species of flowering plants belonging to the family  </a:t>
            </a:r>
            <a:r>
              <a:rPr lang="en-US" dirty="0" err="1" smtClean="0"/>
              <a:t>Solanaceae</a:t>
            </a:r>
            <a:endParaRPr lang="en-US" dirty="0" smtClean="0"/>
          </a:p>
          <a:p>
            <a:r>
              <a:rPr lang="en-US" dirty="0" smtClean="0"/>
              <a:t>All </a:t>
            </a:r>
            <a:r>
              <a:rPr lang="en-US" i="1" dirty="0" err="1" smtClean="0"/>
              <a:t>Datura</a:t>
            </a:r>
            <a:r>
              <a:rPr lang="en-US" dirty="0" smtClean="0"/>
              <a:t> plants contain </a:t>
            </a:r>
            <a:r>
              <a:rPr lang="en-US" dirty="0" err="1" smtClean="0"/>
              <a:t>tropane</a:t>
            </a:r>
            <a:r>
              <a:rPr lang="en-US" dirty="0" smtClean="0"/>
              <a:t> alkaloids such as scopolamine,  </a:t>
            </a:r>
            <a:r>
              <a:rPr lang="en-US" dirty="0" err="1" smtClean="0"/>
              <a:t>hyoscyamine</a:t>
            </a:r>
            <a:r>
              <a:rPr lang="en-US" dirty="0" smtClean="0"/>
              <a:t>, and atropine, primarily in their seeds and flowers</a:t>
            </a:r>
          </a:p>
          <a:p>
            <a:pPr>
              <a:buNone/>
            </a:pPr>
            <a:r>
              <a:rPr lang="en-US" b="1" dirty="0" smtClean="0"/>
              <a:t>Mechanism of toxicity: </a:t>
            </a:r>
          </a:p>
          <a:p>
            <a:r>
              <a:rPr lang="en-US" dirty="0" err="1" smtClean="0"/>
              <a:t>Datura</a:t>
            </a:r>
            <a:r>
              <a:rPr lang="en-US" dirty="0" smtClean="0"/>
              <a:t> intoxication typically produces delirium,  hyperthermia,  tachycardia, bizarre, and </a:t>
            </a:r>
            <a:r>
              <a:rPr lang="en-US" dirty="0" smtClean="0"/>
              <a:t>violent </a:t>
            </a:r>
            <a:r>
              <a:rPr lang="en-US" dirty="0" smtClean="0"/>
              <a:t>behavior; and severe </a:t>
            </a:r>
            <a:r>
              <a:rPr lang="en-US" dirty="0" err="1" smtClean="0"/>
              <a:t>mydriasis</a:t>
            </a:r>
            <a:r>
              <a:rPr lang="en-US" dirty="0" smtClean="0"/>
              <a:t> with resultant painful photophobia that can last several days. Amnesia is another commonly reported effect.</a:t>
            </a:r>
          </a:p>
          <a:p>
            <a:r>
              <a:rPr lang="en-US" dirty="0" smtClean="0"/>
              <a:t>The majority of those who use </a:t>
            </a:r>
            <a:r>
              <a:rPr lang="en-US" i="1" dirty="0" err="1" smtClean="0"/>
              <a:t>Datura</a:t>
            </a:r>
            <a:r>
              <a:rPr lang="en-US" i="1" dirty="0" smtClean="0"/>
              <a:t> </a:t>
            </a:r>
            <a:r>
              <a:rPr lang="en-US" dirty="0" smtClean="0"/>
              <a:t>find their experiences extremely unpleasant both mentally and often physically dangerous.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t>Derris</a:t>
            </a:r>
            <a:endParaRPr lang="en-US" b="1" dirty="0"/>
          </a:p>
        </p:txBody>
      </p:sp>
      <p:sp>
        <p:nvSpPr>
          <p:cNvPr id="3" name="Content Placeholder 2"/>
          <p:cNvSpPr>
            <a:spLocks noGrp="1"/>
          </p:cNvSpPr>
          <p:nvPr>
            <p:ph idx="1"/>
          </p:nvPr>
        </p:nvSpPr>
        <p:spPr>
          <a:xfrm>
            <a:off x="457200" y="1143000"/>
            <a:ext cx="8686800" cy="5715000"/>
          </a:xfrm>
        </p:spPr>
        <p:txBody>
          <a:bodyPr>
            <a:normAutofit fontScale="85000" lnSpcReduction="10000"/>
          </a:bodyPr>
          <a:lstStyle/>
          <a:p>
            <a:r>
              <a:rPr lang="en-US" b="1" i="1" dirty="0" smtClean="0"/>
              <a:t>Derris</a:t>
            </a:r>
            <a:r>
              <a:rPr lang="en-US" dirty="0" smtClean="0"/>
              <a:t> is a climbing leguminous plant of Southeast Asia and the southwest Pacific islands, including New Guinea. </a:t>
            </a:r>
          </a:p>
          <a:p>
            <a:r>
              <a:rPr lang="en-US" dirty="0" smtClean="0"/>
              <a:t>Its roots contain rotenone, a strong insecticide and fish poison</a:t>
            </a:r>
          </a:p>
          <a:p>
            <a:endParaRPr lang="en-US" dirty="0" smtClean="0"/>
          </a:p>
          <a:p>
            <a:pPr>
              <a:buNone/>
            </a:pPr>
            <a:r>
              <a:rPr lang="en-US" b="1" dirty="0" smtClean="0"/>
              <a:t>Mode of action of rotenone</a:t>
            </a:r>
          </a:p>
          <a:p>
            <a:r>
              <a:rPr lang="en-US" dirty="0" smtClean="0"/>
              <a:t>Rotenone works by interfering with the electron transport chain in mitochondria. </a:t>
            </a:r>
          </a:p>
          <a:p>
            <a:r>
              <a:rPr lang="en-US" dirty="0" smtClean="0"/>
              <a:t>To be specific, it inhibits the transfer of electrons. </a:t>
            </a:r>
          </a:p>
          <a:p>
            <a:r>
              <a:rPr lang="en-US" dirty="0" smtClean="0"/>
              <a:t>At the end, cellular oxygen is reduced to the radical, creating a Reactive Oxygen Species, which can damage DNA and other components of the mitochondria.</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b="1" dirty="0" smtClean="0"/>
              <a:t>Red </a:t>
            </a:r>
            <a:r>
              <a:rPr lang="en-US" b="1" dirty="0" err="1" smtClean="0"/>
              <a:t>squill</a:t>
            </a:r>
            <a:endParaRPr lang="en-US" b="1" dirty="0"/>
          </a:p>
        </p:txBody>
      </p:sp>
      <p:sp>
        <p:nvSpPr>
          <p:cNvPr id="3" name="Content Placeholder 2"/>
          <p:cNvSpPr>
            <a:spLocks noGrp="1"/>
          </p:cNvSpPr>
          <p:nvPr>
            <p:ph idx="1"/>
          </p:nvPr>
        </p:nvSpPr>
        <p:spPr>
          <a:xfrm>
            <a:off x="0" y="838200"/>
            <a:ext cx="8915400" cy="6019800"/>
          </a:xfrm>
        </p:spPr>
        <p:txBody>
          <a:bodyPr>
            <a:normAutofit fontScale="85000" lnSpcReduction="20000"/>
          </a:bodyPr>
          <a:lstStyle/>
          <a:p>
            <a:r>
              <a:rPr lang="en-US" b="1" i="1" dirty="0" err="1" smtClean="0"/>
              <a:t>Drimia</a:t>
            </a:r>
            <a:r>
              <a:rPr lang="en-US" b="1" i="1" dirty="0" smtClean="0"/>
              <a:t> </a:t>
            </a:r>
            <a:r>
              <a:rPr lang="en-US" b="1" i="1" dirty="0" err="1" smtClean="0"/>
              <a:t>maritima</a:t>
            </a:r>
            <a:r>
              <a:rPr lang="en-US" dirty="0" smtClean="0"/>
              <a:t> (red </a:t>
            </a:r>
            <a:r>
              <a:rPr lang="en-US" dirty="0" err="1" smtClean="0"/>
              <a:t>squill</a:t>
            </a:r>
            <a:r>
              <a:rPr lang="en-US" dirty="0" smtClean="0"/>
              <a:t>) is a species of flowering plant in the family </a:t>
            </a:r>
            <a:r>
              <a:rPr lang="en-US" dirty="0" err="1" smtClean="0"/>
              <a:t>Asparagaceae</a:t>
            </a:r>
            <a:endParaRPr lang="en-US" dirty="0" smtClean="0"/>
          </a:p>
          <a:p>
            <a:r>
              <a:rPr lang="en-US" dirty="0" smtClean="0"/>
              <a:t>The plant has been used as a poison and as a medicinal remedy. The main active compounds are cardiac glycosides, including unique </a:t>
            </a:r>
            <a:r>
              <a:rPr lang="en-US" dirty="0" err="1" smtClean="0"/>
              <a:t>bufadienolides</a:t>
            </a:r>
            <a:r>
              <a:rPr lang="en-US" dirty="0" smtClean="0"/>
              <a:t> such as </a:t>
            </a:r>
            <a:r>
              <a:rPr lang="en-US" dirty="0" err="1" smtClean="0"/>
              <a:t>glucoscillarene</a:t>
            </a:r>
            <a:r>
              <a:rPr lang="en-US" dirty="0" smtClean="0"/>
              <a:t> A, </a:t>
            </a:r>
            <a:r>
              <a:rPr lang="en-US" dirty="0" err="1" smtClean="0"/>
              <a:t>proscillaridine</a:t>
            </a:r>
            <a:r>
              <a:rPr lang="en-US" dirty="0" smtClean="0"/>
              <a:t> A, </a:t>
            </a:r>
            <a:r>
              <a:rPr lang="en-US" dirty="0" err="1" smtClean="0"/>
              <a:t>scillarene</a:t>
            </a:r>
            <a:r>
              <a:rPr lang="en-US" dirty="0" smtClean="0"/>
              <a:t> A, </a:t>
            </a:r>
            <a:r>
              <a:rPr lang="en-US" dirty="0" err="1" smtClean="0"/>
              <a:t>scilliglaucoside</a:t>
            </a:r>
            <a:r>
              <a:rPr lang="en-US" dirty="0" smtClean="0"/>
              <a:t> and </a:t>
            </a:r>
            <a:r>
              <a:rPr lang="en-US" dirty="0" err="1" smtClean="0"/>
              <a:t>scilliphaeoside</a:t>
            </a:r>
            <a:r>
              <a:rPr lang="en-US" dirty="0" smtClean="0"/>
              <a:t>.</a:t>
            </a:r>
          </a:p>
          <a:p>
            <a:r>
              <a:rPr lang="en-US" dirty="0" smtClean="0"/>
              <a:t> </a:t>
            </a:r>
            <a:r>
              <a:rPr lang="en-US" dirty="0" err="1" smtClean="0"/>
              <a:t>Scilliroside</a:t>
            </a:r>
            <a:r>
              <a:rPr lang="en-US" dirty="0" smtClean="0"/>
              <a:t> is the most important of the toxic compounds present in all parts of the plant</a:t>
            </a:r>
          </a:p>
          <a:p>
            <a:r>
              <a:rPr lang="en-US" dirty="0" smtClean="0"/>
              <a:t>This is particularly used as </a:t>
            </a:r>
            <a:r>
              <a:rPr lang="en-US" dirty="0" err="1" smtClean="0"/>
              <a:t>rodenticide</a:t>
            </a:r>
            <a:r>
              <a:rPr lang="en-US" dirty="0" smtClean="0"/>
              <a:t>. It is of limited current use. When eaten, usually induces vomiting in dogs and cats. Large quantities are required for toxicity in farm animals. It is considered relatively safe, but dogs, cats, and pigs have been poisoned. Signs are vomiting, ataxia, and hyperesthesia followed by paralysis, depression, or convulsions.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136</Words>
  <Application>Microsoft Office PowerPoint</Application>
  <PresentationFormat>On-screen Show (4:3)</PresentationFormat>
  <Paragraphs>41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Algerian</vt:lpstr>
      <vt:lpstr>Arial</vt:lpstr>
      <vt:lpstr>Calibri</vt:lpstr>
      <vt:lpstr>Office Theme</vt:lpstr>
      <vt:lpstr>Poisonous plant</vt:lpstr>
      <vt:lpstr>Poisonous plant</vt:lpstr>
      <vt:lpstr>Poison hemlock</vt:lpstr>
      <vt:lpstr>Water hemlock</vt:lpstr>
      <vt:lpstr>Datura </vt:lpstr>
      <vt:lpstr>Derris</vt:lpstr>
      <vt:lpstr>Red squill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Windows User</cp:lastModifiedBy>
  <cp:revision>29</cp:revision>
  <dcterms:created xsi:type="dcterms:W3CDTF">2006-08-16T00:00:00Z</dcterms:created>
  <dcterms:modified xsi:type="dcterms:W3CDTF">2016-11-20T08:25:46Z</dcterms:modified>
</cp:coreProperties>
</file>