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76" r:id="rId3"/>
    <p:sldId id="257" r:id="rId4"/>
    <p:sldId id="274" r:id="rId5"/>
    <p:sldId id="275" r:id="rId6"/>
    <p:sldId id="277" r:id="rId7"/>
    <p:sldId id="279" r:id="rId8"/>
    <p:sldId id="280" r:id="rId9"/>
    <p:sldId id="281" r:id="rId10"/>
    <p:sldId id="282" r:id="rId11"/>
    <p:sldId id="283" r:id="rId12"/>
    <p:sldId id="284" r:id="rId13"/>
    <p:sldId id="285" r:id="rId14"/>
    <p:sldId id="287" r:id="rId15"/>
    <p:sldId id="288" r:id="rId16"/>
    <p:sldId id="291" r:id="rId17"/>
    <p:sldId id="290"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1356"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E0C907-0F39-452A-A2CD-26AE1BD3F136}" type="datetimeFigureOut">
              <a:rPr lang="en-US" smtClean="0"/>
              <a:pPr/>
              <a:t>30-Aug-22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4798D9-8BA1-42DC-97DE-AA564DACF78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24EF4897-699B-4F89-BE46-145D195B33F7}" type="datetime1">
              <a:rPr lang="en-US" smtClean="0"/>
              <a:pPr/>
              <a:t>30-Aug-22</a:t>
            </a:fld>
            <a:endParaRPr lang="en-US"/>
          </a:p>
        </p:txBody>
      </p:sp>
      <p:sp>
        <p:nvSpPr>
          <p:cNvPr id="20" name="Footer Placeholder 19"/>
          <p:cNvSpPr>
            <a:spLocks noGrp="1"/>
          </p:cNvSpPr>
          <p:nvPr>
            <p:ph type="ftr" sz="quarter" idx="11"/>
          </p:nvPr>
        </p:nvSpPr>
        <p:spPr/>
        <p:txBody>
          <a:bodyPr/>
          <a:lstStyle/>
          <a:p>
            <a:r>
              <a:rPr lang="en-US"/>
              <a:t>Communication Theory (ETE 319)</a:t>
            </a:r>
          </a:p>
        </p:txBody>
      </p:sp>
      <p:sp>
        <p:nvSpPr>
          <p:cNvPr id="10" name="Slide Number Placeholder 9"/>
          <p:cNvSpPr>
            <a:spLocks noGrp="1"/>
          </p:cNvSpPr>
          <p:nvPr>
            <p:ph type="sldNum" sz="quarter" idx="12"/>
          </p:nvPr>
        </p:nvSpPr>
        <p:spPr/>
        <p:txBody>
          <a:bodyPr/>
          <a:lstStyle/>
          <a:p>
            <a:fld id="{721FABE8-8ABD-45D8-883B-376B880D9A33}"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71D7AE6-79C8-41E3-A038-3D15B6F0D960}" type="datetime1">
              <a:rPr lang="en-US" smtClean="0"/>
              <a:pPr/>
              <a:t>30-Aug-22</a:t>
            </a:fld>
            <a:endParaRPr lang="en-US"/>
          </a:p>
        </p:txBody>
      </p:sp>
      <p:sp>
        <p:nvSpPr>
          <p:cNvPr id="5" name="Footer Placeholder 4"/>
          <p:cNvSpPr>
            <a:spLocks noGrp="1"/>
          </p:cNvSpPr>
          <p:nvPr>
            <p:ph type="ftr" sz="quarter" idx="11"/>
          </p:nvPr>
        </p:nvSpPr>
        <p:spPr/>
        <p:txBody>
          <a:bodyPr/>
          <a:lstStyle/>
          <a:p>
            <a:r>
              <a:rPr lang="en-US"/>
              <a:t>Communication Theory (ETE 319)</a:t>
            </a:r>
          </a:p>
        </p:txBody>
      </p:sp>
      <p:sp>
        <p:nvSpPr>
          <p:cNvPr id="6" name="Slide Number Placeholder 5"/>
          <p:cNvSpPr>
            <a:spLocks noGrp="1"/>
          </p:cNvSpPr>
          <p:nvPr>
            <p:ph type="sldNum" sz="quarter" idx="12"/>
          </p:nvPr>
        </p:nvSpPr>
        <p:spPr/>
        <p:txBody>
          <a:bodyPr/>
          <a:lstStyle/>
          <a:p>
            <a:fld id="{721FABE8-8ABD-45D8-883B-376B880D9A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FF41A75-5227-46FC-9EFF-43E3945A120B}" type="datetime1">
              <a:rPr lang="en-US" smtClean="0"/>
              <a:pPr/>
              <a:t>30-Aug-22</a:t>
            </a:fld>
            <a:endParaRPr lang="en-US"/>
          </a:p>
        </p:txBody>
      </p:sp>
      <p:sp>
        <p:nvSpPr>
          <p:cNvPr id="5" name="Footer Placeholder 4"/>
          <p:cNvSpPr>
            <a:spLocks noGrp="1"/>
          </p:cNvSpPr>
          <p:nvPr>
            <p:ph type="ftr" sz="quarter" idx="11"/>
          </p:nvPr>
        </p:nvSpPr>
        <p:spPr/>
        <p:txBody>
          <a:bodyPr/>
          <a:lstStyle/>
          <a:p>
            <a:r>
              <a:rPr lang="en-US"/>
              <a:t>Communication Theory (ETE 319)</a:t>
            </a:r>
          </a:p>
        </p:txBody>
      </p:sp>
      <p:sp>
        <p:nvSpPr>
          <p:cNvPr id="6" name="Slide Number Placeholder 5"/>
          <p:cNvSpPr>
            <a:spLocks noGrp="1"/>
          </p:cNvSpPr>
          <p:nvPr>
            <p:ph type="sldNum" sz="quarter" idx="12"/>
          </p:nvPr>
        </p:nvSpPr>
        <p:spPr/>
        <p:txBody>
          <a:bodyPr/>
          <a:lstStyle/>
          <a:p>
            <a:fld id="{721FABE8-8ABD-45D8-883B-376B880D9A3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7563029-1720-4727-8CE2-67E312DF89CD}" type="datetime1">
              <a:rPr lang="en-US" smtClean="0"/>
              <a:pPr/>
              <a:t>30-Aug-22</a:t>
            </a:fld>
            <a:endParaRPr lang="en-US"/>
          </a:p>
        </p:txBody>
      </p:sp>
      <p:sp>
        <p:nvSpPr>
          <p:cNvPr id="5" name="Footer Placeholder 4"/>
          <p:cNvSpPr>
            <a:spLocks noGrp="1"/>
          </p:cNvSpPr>
          <p:nvPr>
            <p:ph type="ftr" sz="quarter" idx="11"/>
          </p:nvPr>
        </p:nvSpPr>
        <p:spPr/>
        <p:txBody>
          <a:bodyPr/>
          <a:lstStyle/>
          <a:p>
            <a:r>
              <a:rPr lang="en-US"/>
              <a:t>Communication Theory (ETE 319)</a:t>
            </a:r>
          </a:p>
        </p:txBody>
      </p:sp>
      <p:sp>
        <p:nvSpPr>
          <p:cNvPr id="6" name="Slide Number Placeholder 5"/>
          <p:cNvSpPr>
            <a:spLocks noGrp="1"/>
          </p:cNvSpPr>
          <p:nvPr>
            <p:ph type="sldNum" sz="quarter" idx="12"/>
          </p:nvPr>
        </p:nvSpPr>
        <p:spPr/>
        <p:txBody>
          <a:bodyPr/>
          <a:lstStyle/>
          <a:p>
            <a:fld id="{721FABE8-8ABD-45D8-883B-376B880D9A3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5333894-BD93-44C5-BE6F-AF9F30AEBD66}" type="datetime1">
              <a:rPr lang="en-US" smtClean="0"/>
              <a:pPr/>
              <a:t>30-Aug-22</a:t>
            </a:fld>
            <a:endParaRPr lang="en-US"/>
          </a:p>
        </p:txBody>
      </p:sp>
      <p:sp>
        <p:nvSpPr>
          <p:cNvPr id="5" name="Footer Placeholder 4"/>
          <p:cNvSpPr>
            <a:spLocks noGrp="1"/>
          </p:cNvSpPr>
          <p:nvPr>
            <p:ph type="ftr" sz="quarter" idx="11"/>
          </p:nvPr>
        </p:nvSpPr>
        <p:spPr/>
        <p:txBody>
          <a:bodyPr/>
          <a:lstStyle/>
          <a:p>
            <a:r>
              <a:rPr lang="en-US"/>
              <a:t>Communication Theory (ETE 319)</a:t>
            </a:r>
          </a:p>
        </p:txBody>
      </p:sp>
      <p:sp>
        <p:nvSpPr>
          <p:cNvPr id="6" name="Slide Number Placeholder 5"/>
          <p:cNvSpPr>
            <a:spLocks noGrp="1"/>
          </p:cNvSpPr>
          <p:nvPr>
            <p:ph type="sldNum" sz="quarter" idx="12"/>
          </p:nvPr>
        </p:nvSpPr>
        <p:spPr/>
        <p:txBody>
          <a:bodyPr/>
          <a:lstStyle/>
          <a:p>
            <a:fld id="{721FABE8-8ABD-45D8-883B-376B880D9A33}"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632A7B6-A18B-4C24-930E-9C2C5DD939DF}" type="datetime1">
              <a:rPr lang="en-US" smtClean="0"/>
              <a:pPr/>
              <a:t>30-Aug-22</a:t>
            </a:fld>
            <a:endParaRPr lang="en-US"/>
          </a:p>
        </p:txBody>
      </p:sp>
      <p:sp>
        <p:nvSpPr>
          <p:cNvPr id="6" name="Footer Placeholder 5"/>
          <p:cNvSpPr>
            <a:spLocks noGrp="1"/>
          </p:cNvSpPr>
          <p:nvPr>
            <p:ph type="ftr" sz="quarter" idx="11"/>
          </p:nvPr>
        </p:nvSpPr>
        <p:spPr/>
        <p:txBody>
          <a:bodyPr/>
          <a:lstStyle/>
          <a:p>
            <a:r>
              <a:rPr lang="en-US"/>
              <a:t>Communication Theory (ETE 319)</a:t>
            </a:r>
          </a:p>
        </p:txBody>
      </p:sp>
      <p:sp>
        <p:nvSpPr>
          <p:cNvPr id="7" name="Slide Number Placeholder 6"/>
          <p:cNvSpPr>
            <a:spLocks noGrp="1"/>
          </p:cNvSpPr>
          <p:nvPr>
            <p:ph type="sldNum" sz="quarter" idx="12"/>
          </p:nvPr>
        </p:nvSpPr>
        <p:spPr/>
        <p:txBody>
          <a:bodyPr/>
          <a:lstStyle/>
          <a:p>
            <a:fld id="{721FABE8-8ABD-45D8-883B-376B880D9A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6189911-0460-43EE-B20C-49E4951A61A6}" type="datetime1">
              <a:rPr lang="en-US" smtClean="0"/>
              <a:pPr/>
              <a:t>30-Aug-22</a:t>
            </a:fld>
            <a:endParaRPr lang="en-US"/>
          </a:p>
        </p:txBody>
      </p:sp>
      <p:sp>
        <p:nvSpPr>
          <p:cNvPr id="8" name="Footer Placeholder 7"/>
          <p:cNvSpPr>
            <a:spLocks noGrp="1"/>
          </p:cNvSpPr>
          <p:nvPr>
            <p:ph type="ftr" sz="quarter" idx="11"/>
          </p:nvPr>
        </p:nvSpPr>
        <p:spPr/>
        <p:txBody>
          <a:bodyPr/>
          <a:lstStyle/>
          <a:p>
            <a:r>
              <a:rPr lang="en-US"/>
              <a:t>Communication Theory (ETE 319)</a:t>
            </a:r>
          </a:p>
        </p:txBody>
      </p:sp>
      <p:sp>
        <p:nvSpPr>
          <p:cNvPr id="9" name="Slide Number Placeholder 8"/>
          <p:cNvSpPr>
            <a:spLocks noGrp="1"/>
          </p:cNvSpPr>
          <p:nvPr>
            <p:ph type="sldNum" sz="quarter" idx="12"/>
          </p:nvPr>
        </p:nvSpPr>
        <p:spPr/>
        <p:txBody>
          <a:bodyPr/>
          <a:lstStyle/>
          <a:p>
            <a:fld id="{721FABE8-8ABD-45D8-883B-376B880D9A3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53DAA980-78A6-490F-9A80-15B357F88655}" type="datetime1">
              <a:rPr lang="en-US" smtClean="0"/>
              <a:pPr/>
              <a:t>30-Aug-22</a:t>
            </a:fld>
            <a:endParaRPr lang="en-US"/>
          </a:p>
        </p:txBody>
      </p:sp>
      <p:sp>
        <p:nvSpPr>
          <p:cNvPr id="4" name="Footer Placeholder 3"/>
          <p:cNvSpPr>
            <a:spLocks noGrp="1"/>
          </p:cNvSpPr>
          <p:nvPr>
            <p:ph type="ftr" sz="quarter" idx="11"/>
          </p:nvPr>
        </p:nvSpPr>
        <p:spPr/>
        <p:txBody>
          <a:bodyPr/>
          <a:lstStyle/>
          <a:p>
            <a:r>
              <a:rPr lang="en-US"/>
              <a:t>Communication Theory (ETE 319)</a:t>
            </a:r>
          </a:p>
        </p:txBody>
      </p:sp>
      <p:sp>
        <p:nvSpPr>
          <p:cNvPr id="5" name="Slide Number Placeholder 4"/>
          <p:cNvSpPr>
            <a:spLocks noGrp="1"/>
          </p:cNvSpPr>
          <p:nvPr>
            <p:ph type="sldNum" sz="quarter" idx="12"/>
          </p:nvPr>
        </p:nvSpPr>
        <p:spPr/>
        <p:txBody>
          <a:bodyPr/>
          <a:lstStyle/>
          <a:p>
            <a:fld id="{721FABE8-8ABD-45D8-883B-376B880D9A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7F84684E-BE8E-4071-96A3-89D93E8D8D4D}" type="datetime1">
              <a:rPr lang="en-US" smtClean="0"/>
              <a:pPr/>
              <a:t>30-Aug-22</a:t>
            </a:fld>
            <a:endParaRPr lang="en-US"/>
          </a:p>
        </p:txBody>
      </p:sp>
      <p:sp>
        <p:nvSpPr>
          <p:cNvPr id="3" name="Footer Placeholder 2"/>
          <p:cNvSpPr>
            <a:spLocks noGrp="1"/>
          </p:cNvSpPr>
          <p:nvPr>
            <p:ph type="ftr" sz="quarter" idx="11"/>
          </p:nvPr>
        </p:nvSpPr>
        <p:spPr/>
        <p:txBody>
          <a:bodyPr/>
          <a:lstStyle/>
          <a:p>
            <a:r>
              <a:rPr lang="en-US"/>
              <a:t>Communication Theory (ETE 319)</a:t>
            </a:r>
          </a:p>
        </p:txBody>
      </p:sp>
      <p:sp>
        <p:nvSpPr>
          <p:cNvPr id="4" name="Slide Number Placeholder 3"/>
          <p:cNvSpPr>
            <a:spLocks noGrp="1"/>
          </p:cNvSpPr>
          <p:nvPr>
            <p:ph type="sldNum" sz="quarter" idx="12"/>
          </p:nvPr>
        </p:nvSpPr>
        <p:spPr/>
        <p:txBody>
          <a:bodyPr/>
          <a:lstStyle/>
          <a:p>
            <a:fld id="{721FABE8-8ABD-45D8-883B-376B880D9A33}"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1403D3D-0370-44C4-9084-700CE0CE591B}" type="datetime1">
              <a:rPr lang="en-US" smtClean="0"/>
              <a:pPr/>
              <a:t>30-Aug-22</a:t>
            </a:fld>
            <a:endParaRPr lang="en-US"/>
          </a:p>
        </p:txBody>
      </p:sp>
      <p:sp>
        <p:nvSpPr>
          <p:cNvPr id="6" name="Footer Placeholder 5"/>
          <p:cNvSpPr>
            <a:spLocks noGrp="1"/>
          </p:cNvSpPr>
          <p:nvPr>
            <p:ph type="ftr" sz="quarter" idx="11"/>
          </p:nvPr>
        </p:nvSpPr>
        <p:spPr/>
        <p:txBody>
          <a:bodyPr/>
          <a:lstStyle/>
          <a:p>
            <a:r>
              <a:rPr lang="en-US"/>
              <a:t>Communication Theory (ETE 319)</a:t>
            </a:r>
          </a:p>
        </p:txBody>
      </p:sp>
      <p:sp>
        <p:nvSpPr>
          <p:cNvPr id="7" name="Slide Number Placeholder 6"/>
          <p:cNvSpPr>
            <a:spLocks noGrp="1"/>
          </p:cNvSpPr>
          <p:nvPr>
            <p:ph type="sldNum" sz="quarter" idx="12"/>
          </p:nvPr>
        </p:nvSpPr>
        <p:spPr/>
        <p:txBody>
          <a:bodyPr/>
          <a:lstStyle/>
          <a:p>
            <a:fld id="{721FABE8-8ABD-45D8-883B-376B880D9A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81CD4691-551F-4F5D-8829-760ED04BC58D}" type="datetime1">
              <a:rPr lang="en-US" smtClean="0"/>
              <a:pPr/>
              <a:t>30-Aug-22</a:t>
            </a:fld>
            <a:endParaRPr lang="en-US"/>
          </a:p>
        </p:txBody>
      </p:sp>
      <p:sp>
        <p:nvSpPr>
          <p:cNvPr id="6" name="Footer Placeholder 5"/>
          <p:cNvSpPr>
            <a:spLocks noGrp="1"/>
          </p:cNvSpPr>
          <p:nvPr>
            <p:ph type="ftr" sz="quarter" idx="11"/>
          </p:nvPr>
        </p:nvSpPr>
        <p:spPr/>
        <p:txBody>
          <a:bodyPr/>
          <a:lstStyle/>
          <a:p>
            <a:r>
              <a:rPr lang="en-US"/>
              <a:t>Communication Theory (ETE 319)</a:t>
            </a:r>
          </a:p>
        </p:txBody>
      </p:sp>
      <p:sp>
        <p:nvSpPr>
          <p:cNvPr id="7" name="Slide Number Placeholder 6"/>
          <p:cNvSpPr>
            <a:spLocks noGrp="1"/>
          </p:cNvSpPr>
          <p:nvPr>
            <p:ph type="sldNum" sz="quarter" idx="12"/>
          </p:nvPr>
        </p:nvSpPr>
        <p:spPr/>
        <p:txBody>
          <a:bodyPr/>
          <a:lstStyle/>
          <a:p>
            <a:fld id="{721FABE8-8ABD-45D8-883B-376B880D9A33}"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E104F17-D394-4E23-97DE-A5E84D8FC932}" type="datetime1">
              <a:rPr lang="en-US" smtClean="0"/>
              <a:pPr/>
              <a:t>30-Aug-22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a:t>Communication Theory (ETE 319)</a:t>
            </a: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1FABE8-8ABD-45D8-883B-376B880D9A33}"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a:t>Communication Systems</a:t>
            </a:r>
          </a:p>
        </p:txBody>
      </p:sp>
      <p:sp>
        <p:nvSpPr>
          <p:cNvPr id="3" name="Subtitle 2"/>
          <p:cNvSpPr>
            <a:spLocks noGrp="1"/>
          </p:cNvSpPr>
          <p:nvPr>
            <p:ph type="subTitle" idx="1"/>
          </p:nvPr>
        </p:nvSpPr>
        <p:spPr>
          <a:xfrm>
            <a:off x="1447800" y="2971800"/>
            <a:ext cx="7406640" cy="1752600"/>
          </a:xfrm>
        </p:spPr>
        <p:txBody>
          <a:bodyPr/>
          <a:lstStyle/>
          <a:p>
            <a:r>
              <a:rPr lang="en-US" dirty="0"/>
              <a:t>Course Name : Digital Communication</a:t>
            </a:r>
          </a:p>
          <a:p>
            <a:r>
              <a:rPr lang="en-US" dirty="0"/>
              <a:t>Course Title    : ICE 237</a:t>
            </a:r>
          </a:p>
        </p:txBody>
      </p:sp>
      <p:sp>
        <p:nvSpPr>
          <p:cNvPr id="5" name="Slide Number Placeholder 4"/>
          <p:cNvSpPr>
            <a:spLocks noGrp="1"/>
          </p:cNvSpPr>
          <p:nvPr>
            <p:ph type="sldNum" sz="quarter" idx="12"/>
          </p:nvPr>
        </p:nvSpPr>
        <p:spPr/>
        <p:txBody>
          <a:bodyPr/>
          <a:lstStyle/>
          <a:p>
            <a:fld id="{721FABE8-8ABD-45D8-883B-376B880D9A33}"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44562"/>
          </a:xfrm>
        </p:spPr>
        <p:txBody>
          <a:bodyPr>
            <a:normAutofit/>
          </a:bodyPr>
          <a:lstStyle/>
          <a:p>
            <a:r>
              <a:rPr lang="en-US" sz="3200" dirty="0"/>
              <a:t>Communication Channels</a:t>
            </a:r>
          </a:p>
        </p:txBody>
      </p:sp>
      <p:sp>
        <p:nvSpPr>
          <p:cNvPr id="3" name="Content Placeholder 2"/>
          <p:cNvSpPr>
            <a:spLocks noGrp="1"/>
          </p:cNvSpPr>
          <p:nvPr>
            <p:ph idx="1"/>
          </p:nvPr>
        </p:nvSpPr>
        <p:spPr>
          <a:xfrm>
            <a:off x="1435608" y="1143000"/>
            <a:ext cx="7498080" cy="5105400"/>
          </a:xfrm>
        </p:spPr>
        <p:txBody>
          <a:bodyPr>
            <a:normAutofit/>
          </a:bodyPr>
          <a:lstStyle/>
          <a:p>
            <a:pPr algn="just">
              <a:buNone/>
            </a:pPr>
            <a:r>
              <a:rPr lang="en-US" sz="2200" dirty="0"/>
              <a:t>Depending on the mode of transmission used, we may distinguish two basic groups of communication channels:</a:t>
            </a:r>
          </a:p>
          <a:p>
            <a:pPr algn="just">
              <a:buNone/>
            </a:pPr>
            <a:r>
              <a:rPr lang="en-US" sz="2200" i="1" dirty="0"/>
              <a:t>1. Guided propagation</a:t>
            </a:r>
          </a:p>
          <a:p>
            <a:pPr marL="539496" indent="-457200" algn="just"/>
            <a:r>
              <a:rPr lang="en-US" sz="2200" i="1" dirty="0"/>
              <a:t>Telephone channels</a:t>
            </a:r>
          </a:p>
          <a:p>
            <a:pPr marL="539496" indent="-457200" algn="just"/>
            <a:r>
              <a:rPr lang="en-US" sz="2200" i="1" dirty="0"/>
              <a:t>Coaxial Cables</a:t>
            </a:r>
          </a:p>
          <a:p>
            <a:pPr marL="539496" indent="-457200" algn="just"/>
            <a:r>
              <a:rPr lang="en-US" sz="2200" i="1" dirty="0"/>
              <a:t>Optical fibers</a:t>
            </a:r>
          </a:p>
          <a:p>
            <a:pPr algn="just">
              <a:buNone/>
            </a:pPr>
            <a:r>
              <a:rPr lang="en-US" sz="2200" i="1" dirty="0"/>
              <a:t>2. free propagation</a:t>
            </a:r>
          </a:p>
          <a:p>
            <a:pPr algn="just"/>
            <a:r>
              <a:rPr lang="en-US" sz="2200" i="1" dirty="0"/>
              <a:t>Wireless broadband channels</a:t>
            </a:r>
          </a:p>
          <a:p>
            <a:pPr algn="just"/>
            <a:r>
              <a:rPr lang="en-US" sz="2200" i="1" dirty="0"/>
              <a:t>Mobile radio channels</a:t>
            </a:r>
          </a:p>
          <a:p>
            <a:pPr algn="just"/>
            <a:r>
              <a:rPr lang="en-US" sz="2200" i="1" dirty="0"/>
              <a:t>Satellite channels</a:t>
            </a:r>
            <a:endParaRPr lang="en-US" sz="2200" dirty="0"/>
          </a:p>
        </p:txBody>
      </p:sp>
      <p:sp>
        <p:nvSpPr>
          <p:cNvPr id="6" name="Slide Number Placeholder 5"/>
          <p:cNvSpPr>
            <a:spLocks noGrp="1"/>
          </p:cNvSpPr>
          <p:nvPr>
            <p:ph type="sldNum" sz="quarter" idx="12"/>
          </p:nvPr>
        </p:nvSpPr>
        <p:spPr/>
        <p:txBody>
          <a:bodyPr/>
          <a:lstStyle/>
          <a:p>
            <a:fld id="{721FABE8-8ABD-45D8-883B-376B880D9A33}"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Telephone Channels</a:t>
            </a:r>
          </a:p>
        </p:txBody>
      </p:sp>
      <p:sp>
        <p:nvSpPr>
          <p:cNvPr id="3" name="Content Placeholder 2"/>
          <p:cNvSpPr>
            <a:spLocks noGrp="1"/>
          </p:cNvSpPr>
          <p:nvPr>
            <p:ph idx="1"/>
          </p:nvPr>
        </p:nvSpPr>
        <p:spPr>
          <a:xfrm>
            <a:off x="1143000" y="1447800"/>
            <a:ext cx="7790688" cy="4800600"/>
          </a:xfrm>
        </p:spPr>
        <p:txBody>
          <a:bodyPr>
            <a:normAutofit/>
          </a:bodyPr>
          <a:lstStyle/>
          <a:p>
            <a:pPr>
              <a:buNone/>
            </a:pPr>
            <a:r>
              <a:rPr lang="en-US" sz="2200" dirty="0"/>
              <a:t>A one-way or two-way path suitable for the transmission of audio signals between two stations.</a:t>
            </a:r>
          </a:p>
          <a:p>
            <a:pPr>
              <a:buNone/>
            </a:pPr>
            <a:r>
              <a:rPr lang="en-US" sz="2200" dirty="0"/>
              <a:t>Audio or speech signals is essentially limited to a band from 300 Hz- 3100 Hz. </a:t>
            </a:r>
          </a:p>
          <a:p>
            <a:pPr>
              <a:buNone/>
            </a:pPr>
            <a:r>
              <a:rPr lang="en-US" sz="2200" dirty="0"/>
              <a:t>The telephone channel is built using twisted pairs for signal transmission.</a:t>
            </a:r>
          </a:p>
          <a:p>
            <a:pPr>
              <a:buNone/>
            </a:pPr>
            <a:endParaRPr lang="en-US" sz="2200" dirty="0"/>
          </a:p>
          <a:p>
            <a:pPr>
              <a:buNone/>
            </a:pPr>
            <a:endParaRPr lang="en-US" sz="2400" dirty="0"/>
          </a:p>
        </p:txBody>
      </p:sp>
      <p:sp>
        <p:nvSpPr>
          <p:cNvPr id="6" name="Slide Number Placeholder 5"/>
          <p:cNvSpPr>
            <a:spLocks noGrp="1"/>
          </p:cNvSpPr>
          <p:nvPr>
            <p:ph type="sldNum" sz="quarter" idx="12"/>
          </p:nvPr>
        </p:nvSpPr>
        <p:spPr/>
        <p:txBody>
          <a:bodyPr/>
          <a:lstStyle/>
          <a:p>
            <a:fld id="{721FABE8-8ABD-45D8-883B-376B880D9A33}" type="slidenum">
              <a:rPr lang="en-US" smtClean="0"/>
              <a:pPr/>
              <a:t>11</a:t>
            </a:fld>
            <a:endParaRPr lang="en-US"/>
          </a:p>
        </p:txBody>
      </p:sp>
      <p:pic>
        <p:nvPicPr>
          <p:cNvPr id="7" name="Picture 2" descr="twisted-pair-cable"/>
          <p:cNvPicPr>
            <a:picLocks noChangeAspect="1" noChangeArrowheads="1"/>
          </p:cNvPicPr>
          <p:nvPr/>
        </p:nvPicPr>
        <p:blipFill>
          <a:blip r:embed="rId2"/>
          <a:srcRect/>
          <a:stretch>
            <a:fillRect/>
          </a:stretch>
        </p:blipFill>
        <p:spPr bwMode="auto">
          <a:xfrm>
            <a:off x="1600200" y="3962400"/>
            <a:ext cx="3200400" cy="1752600"/>
          </a:xfrm>
          <a:prstGeom prst="rect">
            <a:avLst/>
          </a:prstGeom>
          <a:noFill/>
        </p:spPr>
      </p:pic>
      <p:pic>
        <p:nvPicPr>
          <p:cNvPr id="9" name="Picture 4" descr="http://btsadvancedcommunications.files.wordpress.com/2011/11/stputp.jpg?w=300&amp;h=143"/>
          <p:cNvPicPr>
            <a:picLocks noChangeAspect="1" noChangeArrowheads="1"/>
          </p:cNvPicPr>
          <p:nvPr/>
        </p:nvPicPr>
        <p:blipFill>
          <a:blip r:embed="rId3"/>
          <a:srcRect/>
          <a:stretch>
            <a:fillRect/>
          </a:stretch>
        </p:blipFill>
        <p:spPr bwMode="auto">
          <a:xfrm>
            <a:off x="5486400" y="4267200"/>
            <a:ext cx="2857500" cy="136207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792162"/>
          </a:xfrm>
        </p:spPr>
        <p:txBody>
          <a:bodyPr>
            <a:normAutofit/>
          </a:bodyPr>
          <a:lstStyle/>
          <a:p>
            <a:r>
              <a:rPr lang="en-US" sz="3200" dirty="0"/>
              <a:t>Shielded and Unshielded Twisted Pair Cable  </a:t>
            </a:r>
          </a:p>
        </p:txBody>
      </p:sp>
      <p:sp>
        <p:nvSpPr>
          <p:cNvPr id="6" name="Slide Number Placeholder 5"/>
          <p:cNvSpPr>
            <a:spLocks noGrp="1"/>
          </p:cNvSpPr>
          <p:nvPr>
            <p:ph type="sldNum" sz="quarter" idx="12"/>
          </p:nvPr>
        </p:nvSpPr>
        <p:spPr/>
        <p:txBody>
          <a:bodyPr/>
          <a:lstStyle/>
          <a:p>
            <a:fld id="{721FABE8-8ABD-45D8-883B-376B880D9A33}" type="slidenum">
              <a:rPr lang="en-US" smtClean="0"/>
              <a:pPr/>
              <a:t>12</a:t>
            </a:fld>
            <a:endParaRPr lang="en-US"/>
          </a:p>
        </p:txBody>
      </p:sp>
      <p:sp>
        <p:nvSpPr>
          <p:cNvPr id="11" name="TextBox 10"/>
          <p:cNvSpPr txBox="1"/>
          <p:nvPr/>
        </p:nvSpPr>
        <p:spPr>
          <a:xfrm>
            <a:off x="990600" y="1066800"/>
            <a:ext cx="7543800" cy="5262979"/>
          </a:xfrm>
          <a:prstGeom prst="rect">
            <a:avLst/>
          </a:prstGeom>
          <a:noFill/>
        </p:spPr>
        <p:txBody>
          <a:bodyPr wrap="square" rtlCol="0">
            <a:spAutoFit/>
          </a:bodyPr>
          <a:lstStyle/>
          <a:p>
            <a:pPr algn="just"/>
            <a:r>
              <a:rPr lang="en-US" sz="2200" dirty="0"/>
              <a:t>Shielded twisted pair cabling, or STP, has a metallic foil that encases the twisted wire pairs inside a cable. This protects against electromagnetic interference and allows for a faster transmission of data. </a:t>
            </a:r>
          </a:p>
          <a:p>
            <a:pPr algn="just"/>
            <a:r>
              <a:rPr lang="en-US" sz="2200" dirty="0"/>
              <a:t>Unshielded twisted pair comes without any type of shielding at all but is still very capable of handling imbalances that interfere with data transmission</a:t>
            </a:r>
            <a:r>
              <a:rPr lang="en-US" dirty="0"/>
              <a:t>.</a:t>
            </a:r>
          </a:p>
          <a:p>
            <a:pPr algn="just"/>
            <a:r>
              <a:rPr lang="en-US" sz="2200" dirty="0"/>
              <a:t>Since STP cabling works by attracting electromagnetic interference and neutralizing it with a grounded cable, problems can arise if and when that cable is improperly grounded. This type of cabling is also bigger and more sensitive to work with than UTP cable.</a:t>
            </a:r>
          </a:p>
          <a:p>
            <a:pPr algn="just"/>
            <a:r>
              <a:rPr lang="en-US" sz="2200" dirty="0"/>
              <a:t>Unshielded twisted pair cabling has no foil shield and relies on the way the pairs inside the cabling is twisted to cancel electromagnetic interference.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249362"/>
          </a:xfrm>
        </p:spPr>
        <p:txBody>
          <a:bodyPr>
            <a:normAutofit/>
          </a:bodyPr>
          <a:lstStyle/>
          <a:p>
            <a:pPr algn="ctr"/>
            <a:r>
              <a:rPr lang="en-US" sz="3200" dirty="0"/>
              <a:t>Assignment</a:t>
            </a:r>
          </a:p>
        </p:txBody>
      </p:sp>
      <p:sp>
        <p:nvSpPr>
          <p:cNvPr id="3" name="Content Placeholder 2"/>
          <p:cNvSpPr>
            <a:spLocks noGrp="1"/>
          </p:cNvSpPr>
          <p:nvPr>
            <p:ph idx="1"/>
          </p:nvPr>
        </p:nvSpPr>
        <p:spPr>
          <a:xfrm>
            <a:off x="990600" y="1447800"/>
            <a:ext cx="7943088" cy="4800600"/>
          </a:xfrm>
        </p:spPr>
        <p:txBody>
          <a:bodyPr/>
          <a:lstStyle/>
          <a:p>
            <a:pPr algn="ctr">
              <a:buNone/>
            </a:pPr>
            <a:endParaRPr lang="en-US" sz="2800" dirty="0"/>
          </a:p>
          <a:p>
            <a:pPr algn="ctr">
              <a:buNone/>
            </a:pPr>
            <a:endParaRPr lang="en-US" sz="2800" dirty="0"/>
          </a:p>
          <a:p>
            <a:pPr algn="ctr">
              <a:buNone/>
            </a:pPr>
            <a:r>
              <a:rPr lang="en-US" sz="2800" dirty="0"/>
              <a:t>How To Reduce EMI with Twisted Pair Shielded Cable &amp; also differentiate between UTP and STP.</a:t>
            </a:r>
          </a:p>
          <a:p>
            <a:pPr>
              <a:buNone/>
            </a:pPr>
            <a:endParaRPr lang="en-US" dirty="0"/>
          </a:p>
        </p:txBody>
      </p:sp>
      <p:sp>
        <p:nvSpPr>
          <p:cNvPr id="6" name="Slide Number Placeholder 5"/>
          <p:cNvSpPr>
            <a:spLocks noGrp="1"/>
          </p:cNvSpPr>
          <p:nvPr>
            <p:ph type="sldNum" sz="quarter" idx="12"/>
          </p:nvPr>
        </p:nvSpPr>
        <p:spPr/>
        <p:txBody>
          <a:bodyPr/>
          <a:lstStyle/>
          <a:p>
            <a:fld id="{721FABE8-8ABD-45D8-883B-376B880D9A33}"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21FABE8-8ABD-45D8-883B-376B880D9A33}" type="slidenum">
              <a:rPr lang="en-US" smtClean="0"/>
              <a:pPr/>
              <a:t>14</a:t>
            </a:fld>
            <a:endParaRPr lang="en-US"/>
          </a:p>
        </p:txBody>
      </p:sp>
      <p:sp>
        <p:nvSpPr>
          <p:cNvPr id="7" name="Title 1"/>
          <p:cNvSpPr>
            <a:spLocks noGrp="1"/>
          </p:cNvSpPr>
          <p:nvPr>
            <p:ph type="title"/>
          </p:nvPr>
        </p:nvSpPr>
        <p:spPr>
          <a:xfrm>
            <a:off x="1435608" y="274638"/>
            <a:ext cx="7498080" cy="868362"/>
          </a:xfrm>
        </p:spPr>
        <p:txBody>
          <a:bodyPr>
            <a:normAutofit/>
          </a:bodyPr>
          <a:lstStyle/>
          <a:p>
            <a:pPr algn="ctr"/>
            <a:r>
              <a:rPr lang="en-US" sz="3000" dirty="0"/>
              <a:t>Coaxial Cable</a:t>
            </a:r>
          </a:p>
        </p:txBody>
      </p:sp>
      <p:sp>
        <p:nvSpPr>
          <p:cNvPr id="8" name="TextBox 7"/>
          <p:cNvSpPr txBox="1"/>
          <p:nvPr/>
        </p:nvSpPr>
        <p:spPr>
          <a:xfrm>
            <a:off x="1143000" y="1143001"/>
            <a:ext cx="7772400" cy="3139321"/>
          </a:xfrm>
          <a:prstGeom prst="rect">
            <a:avLst/>
          </a:prstGeom>
          <a:noFill/>
        </p:spPr>
        <p:txBody>
          <a:bodyPr wrap="square" rtlCol="0">
            <a:spAutoFit/>
          </a:bodyPr>
          <a:lstStyle/>
          <a:p>
            <a:pPr algn="just"/>
            <a:r>
              <a:rPr lang="en-US" sz="2200" dirty="0"/>
              <a:t>Coaxial cable conducts electrical signal using an inner conductor (usually a solid copper, stranded copper or copper plated steel wire) surrounded by an insulating layer and all enclosed by a shield, typically one to four layers of woven metallic braid and metallic tape. The cable is protected by an outer insulating jacket. Normally, the shield is kept at ground potential and a voltage is applied to the center conductor to carry electrical signals. The advantage of coaxial design is that electric and magnetic fields are confined to the dielectric with little leakage outside the shield.</a:t>
            </a:r>
          </a:p>
        </p:txBody>
      </p:sp>
      <p:pic>
        <p:nvPicPr>
          <p:cNvPr id="9" name="Picture 14" descr="http://upload.wikimedia.org/wikipedia/commons/thumb/f/f4/Coaxial_cable_cutaway.svg/500px-Coaxial_cable_cutaway.svg.png"/>
          <p:cNvPicPr>
            <a:picLocks noChangeAspect="1" noChangeArrowheads="1"/>
          </p:cNvPicPr>
          <p:nvPr/>
        </p:nvPicPr>
        <p:blipFill>
          <a:blip r:embed="rId2"/>
          <a:srcRect/>
          <a:stretch>
            <a:fillRect/>
          </a:stretch>
        </p:blipFill>
        <p:spPr bwMode="auto">
          <a:xfrm>
            <a:off x="2590800" y="4572000"/>
            <a:ext cx="4762500" cy="16764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44562"/>
          </a:xfrm>
        </p:spPr>
        <p:txBody>
          <a:bodyPr>
            <a:normAutofit/>
          </a:bodyPr>
          <a:lstStyle/>
          <a:p>
            <a:pPr algn="ctr"/>
            <a:r>
              <a:rPr lang="en-US" sz="3200" dirty="0"/>
              <a:t>Optical Fibers</a:t>
            </a:r>
          </a:p>
        </p:txBody>
      </p:sp>
      <p:sp>
        <p:nvSpPr>
          <p:cNvPr id="3" name="Content Placeholder 2"/>
          <p:cNvSpPr>
            <a:spLocks noGrp="1"/>
          </p:cNvSpPr>
          <p:nvPr>
            <p:ph idx="1"/>
          </p:nvPr>
        </p:nvSpPr>
        <p:spPr>
          <a:xfrm>
            <a:off x="1066800" y="1143000"/>
            <a:ext cx="7866888" cy="3505200"/>
          </a:xfrm>
        </p:spPr>
        <p:txBody>
          <a:bodyPr>
            <a:normAutofit/>
          </a:bodyPr>
          <a:lstStyle/>
          <a:p>
            <a:pPr algn="just">
              <a:buNone/>
            </a:pPr>
            <a:r>
              <a:rPr lang="en-US" sz="2200" dirty="0"/>
              <a:t>Fiber-optic communication is a method of transmitting information from one place to another by sending pulses of light through an optical fiber. The light forms an electromagnetic carrier wave that is modulated to carry information.</a:t>
            </a:r>
          </a:p>
          <a:p>
            <a:pPr algn="just">
              <a:buNone/>
            </a:pPr>
            <a:r>
              <a:rPr lang="en-US" sz="2200" dirty="0"/>
              <a:t>The process of communicating using fiber-optics involves the following basic steps: Creating the optical signal involving the use of a transmitter, relaying the signal along the fiber, ensuring that the signal does not become too distorted or weak, receiving the optical signal, and converting it into an electrical signal.</a:t>
            </a:r>
          </a:p>
        </p:txBody>
      </p:sp>
      <p:sp>
        <p:nvSpPr>
          <p:cNvPr id="6" name="Slide Number Placeholder 5"/>
          <p:cNvSpPr>
            <a:spLocks noGrp="1"/>
          </p:cNvSpPr>
          <p:nvPr>
            <p:ph type="sldNum" sz="quarter" idx="12"/>
          </p:nvPr>
        </p:nvSpPr>
        <p:spPr/>
        <p:txBody>
          <a:bodyPr/>
          <a:lstStyle/>
          <a:p>
            <a:fld id="{721FABE8-8ABD-45D8-883B-376B880D9A33}" type="slidenum">
              <a:rPr lang="en-US" smtClean="0"/>
              <a:pPr/>
              <a:t>15</a:t>
            </a:fld>
            <a:endParaRPr lang="en-US"/>
          </a:p>
        </p:txBody>
      </p:sp>
      <p:pic>
        <p:nvPicPr>
          <p:cNvPr id="9" name="Picture 4" descr="http://upload.wikimedia.org/wikipedia/commons/4/49/Fibreoptic.jpg"/>
          <p:cNvPicPr>
            <a:picLocks noChangeAspect="1" noChangeArrowheads="1"/>
          </p:cNvPicPr>
          <p:nvPr/>
        </p:nvPicPr>
        <p:blipFill>
          <a:blip r:embed="rId2"/>
          <a:srcRect/>
          <a:stretch>
            <a:fillRect/>
          </a:stretch>
        </p:blipFill>
        <p:spPr bwMode="auto">
          <a:xfrm>
            <a:off x="3352800" y="4724400"/>
            <a:ext cx="3276600" cy="17526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Advantages of optical fiber</a:t>
            </a:r>
          </a:p>
        </p:txBody>
      </p:sp>
      <p:sp>
        <p:nvSpPr>
          <p:cNvPr id="3" name="Content Placeholder 2"/>
          <p:cNvSpPr>
            <a:spLocks noGrp="1"/>
          </p:cNvSpPr>
          <p:nvPr>
            <p:ph idx="1"/>
          </p:nvPr>
        </p:nvSpPr>
        <p:spPr>
          <a:xfrm>
            <a:off x="1143000" y="1447800"/>
            <a:ext cx="7772400" cy="4800600"/>
          </a:xfrm>
        </p:spPr>
        <p:txBody>
          <a:bodyPr>
            <a:normAutofit/>
          </a:bodyPr>
          <a:lstStyle/>
          <a:p>
            <a:r>
              <a:rPr lang="en-US" sz="2200" dirty="0"/>
              <a:t>Enormous Potential Bandwidth </a:t>
            </a:r>
          </a:p>
          <a:p>
            <a:pPr>
              <a:buNone/>
            </a:pPr>
            <a:r>
              <a:rPr lang="en-US" sz="2200" dirty="0"/>
              <a:t>(Theoretical bandwidth: 2x</a:t>
            </a:r>
            <a:r>
              <a:rPr lang="en-US" sz="2400" dirty="0"/>
              <a:t>10</a:t>
            </a:r>
            <a:r>
              <a:rPr lang="en-US" sz="2400" baseline="30000" dirty="0"/>
              <a:t>13</a:t>
            </a:r>
            <a:r>
              <a:rPr lang="en-US" sz="2400" dirty="0"/>
              <a:t>Hz)</a:t>
            </a:r>
          </a:p>
          <a:p>
            <a:r>
              <a:rPr lang="en-US" sz="2400" dirty="0"/>
              <a:t>Low transmission losses, as low as 0.1 dB/km.</a:t>
            </a:r>
          </a:p>
          <a:p>
            <a:r>
              <a:rPr lang="en-US" sz="2400" dirty="0"/>
              <a:t>Immunity to electromagnetic interference.</a:t>
            </a:r>
          </a:p>
          <a:p>
            <a:r>
              <a:rPr lang="en-US" sz="2400" dirty="0"/>
              <a:t>Small size and weight</a:t>
            </a:r>
          </a:p>
          <a:p>
            <a:r>
              <a:rPr lang="en-US" sz="2400" dirty="0"/>
              <a:t>Ruggedness and flexibility.</a:t>
            </a:r>
          </a:p>
          <a:p>
            <a:endParaRPr lang="en-US" sz="2400" baseline="30000" dirty="0"/>
          </a:p>
          <a:p>
            <a:pPr>
              <a:buNone/>
            </a:pPr>
            <a:endParaRPr lang="en-US" sz="2400" dirty="0"/>
          </a:p>
          <a:p>
            <a:endParaRPr lang="en-US" sz="2200" dirty="0"/>
          </a:p>
          <a:p>
            <a:endParaRPr lang="en-US" sz="2200" dirty="0"/>
          </a:p>
        </p:txBody>
      </p:sp>
      <p:sp>
        <p:nvSpPr>
          <p:cNvPr id="6" name="Slide Number Placeholder 5"/>
          <p:cNvSpPr>
            <a:spLocks noGrp="1"/>
          </p:cNvSpPr>
          <p:nvPr>
            <p:ph type="sldNum" sz="quarter" idx="12"/>
          </p:nvPr>
        </p:nvSpPr>
        <p:spPr/>
        <p:txBody>
          <a:bodyPr/>
          <a:lstStyle/>
          <a:p>
            <a:fld id="{721FABE8-8ABD-45D8-883B-376B880D9A33}"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Free Propagation</a:t>
            </a:r>
          </a:p>
        </p:txBody>
      </p:sp>
      <p:sp>
        <p:nvSpPr>
          <p:cNvPr id="3" name="Content Placeholder 2"/>
          <p:cNvSpPr>
            <a:spLocks noGrp="1"/>
          </p:cNvSpPr>
          <p:nvPr>
            <p:ph idx="1"/>
          </p:nvPr>
        </p:nvSpPr>
        <p:spPr>
          <a:xfrm>
            <a:off x="1435608" y="1447800"/>
            <a:ext cx="7498080" cy="2743200"/>
          </a:xfrm>
        </p:spPr>
        <p:txBody>
          <a:bodyPr>
            <a:normAutofit fontScale="92500" lnSpcReduction="20000"/>
          </a:bodyPr>
          <a:lstStyle/>
          <a:p>
            <a:pPr marL="539496" indent="-457200">
              <a:buNone/>
            </a:pPr>
            <a:r>
              <a:rPr lang="en-US" sz="2200" dirty="0"/>
              <a:t>1. Wireless broadcast channels support the transmission and radio signals. </a:t>
            </a:r>
          </a:p>
          <a:p>
            <a:pPr marL="539496" indent="-457200">
              <a:buNone/>
            </a:pPr>
            <a:endParaRPr lang="en-US" sz="2200" dirty="0"/>
          </a:p>
          <a:p>
            <a:pPr marL="539496" indent="-457200">
              <a:buNone/>
            </a:pPr>
            <a:r>
              <a:rPr lang="en-US" sz="2200" dirty="0"/>
              <a:t>2. A mobile radio channel extends the capability of the public telecommunication networks by introducing mobility. </a:t>
            </a:r>
          </a:p>
          <a:p>
            <a:pPr marL="539496" indent="-457200">
              <a:buFont typeface="+mj-lt"/>
              <a:buAutoNum type="arabicPeriod"/>
            </a:pPr>
            <a:endParaRPr lang="en-US" sz="2200" dirty="0"/>
          </a:p>
          <a:p>
            <a:pPr marL="539496" indent="-457200">
              <a:buNone/>
            </a:pPr>
            <a:endParaRPr lang="en-US" sz="2200" dirty="0"/>
          </a:p>
          <a:p>
            <a:pPr marL="539496" indent="-457200">
              <a:buNone/>
            </a:pPr>
            <a:r>
              <a:rPr lang="en-US" sz="2200" dirty="0"/>
              <a:t>3. A satellite channel adds another invaluable dimension to the public telecommunication networks by providing broad area coverage . </a:t>
            </a:r>
          </a:p>
        </p:txBody>
      </p:sp>
      <p:sp>
        <p:nvSpPr>
          <p:cNvPr id="6" name="Slide Number Placeholder 5"/>
          <p:cNvSpPr>
            <a:spLocks noGrp="1"/>
          </p:cNvSpPr>
          <p:nvPr>
            <p:ph type="sldNum" sz="quarter" idx="12"/>
          </p:nvPr>
        </p:nvSpPr>
        <p:spPr/>
        <p:txBody>
          <a:bodyPr/>
          <a:lstStyle/>
          <a:p>
            <a:fld id="{721FABE8-8ABD-45D8-883B-376B880D9A33}"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371600" y="2133600"/>
            <a:ext cx="7406640" cy="1472184"/>
          </a:xfrm>
        </p:spPr>
        <p:txBody>
          <a:bodyPr/>
          <a:lstStyle/>
          <a:p>
            <a:pPr algn="ctr"/>
            <a:r>
              <a:rPr lang="en-US" dirty="0"/>
              <a:t>Thank you All</a:t>
            </a:r>
          </a:p>
        </p:txBody>
      </p:sp>
      <p:sp>
        <p:nvSpPr>
          <p:cNvPr id="6" name="Slide Number Placeholder 5"/>
          <p:cNvSpPr>
            <a:spLocks noGrp="1"/>
          </p:cNvSpPr>
          <p:nvPr>
            <p:ph type="sldNum" sz="quarter" idx="12"/>
          </p:nvPr>
        </p:nvSpPr>
        <p:spPr/>
        <p:txBody>
          <a:bodyPr/>
          <a:lstStyle/>
          <a:p>
            <a:fld id="{721FABE8-8ABD-45D8-883B-376B880D9A33}" type="slidenum">
              <a:rPr lang="en-US" smtClean="0"/>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21FABE8-8ABD-45D8-883B-376B880D9A33}" type="slidenum">
              <a:rPr lang="en-US" smtClean="0"/>
              <a:pPr/>
              <a:t>2</a:t>
            </a:fld>
            <a:endParaRPr lang="en-US"/>
          </a:p>
        </p:txBody>
      </p:sp>
      <p:pic>
        <p:nvPicPr>
          <p:cNvPr id="1026" name="Picture 2"/>
          <p:cNvPicPr>
            <a:picLocks noChangeAspect="1" noChangeArrowheads="1"/>
          </p:cNvPicPr>
          <p:nvPr/>
        </p:nvPicPr>
        <p:blipFill>
          <a:blip r:embed="rId2"/>
          <a:srcRect/>
          <a:stretch>
            <a:fillRect/>
          </a:stretch>
        </p:blipFill>
        <p:spPr bwMode="auto">
          <a:xfrm>
            <a:off x="1371600" y="1371600"/>
            <a:ext cx="6119812" cy="3810000"/>
          </a:xfrm>
          <a:prstGeom prst="rect">
            <a:avLst/>
          </a:prstGeom>
          <a:noFill/>
          <a:ln w="9525">
            <a:noFill/>
            <a:miter lim="800000"/>
            <a:headEnd/>
            <a:tailEnd/>
          </a:ln>
          <a:effectLst/>
        </p:spPr>
      </p:pic>
      <p:sp>
        <p:nvSpPr>
          <p:cNvPr id="7" name="Title 1"/>
          <p:cNvSpPr>
            <a:spLocks noGrp="1"/>
          </p:cNvSpPr>
          <p:nvPr>
            <p:ph type="title"/>
          </p:nvPr>
        </p:nvSpPr>
        <p:spPr>
          <a:xfrm>
            <a:off x="1435608" y="274638"/>
            <a:ext cx="7498080" cy="1143000"/>
          </a:xfrm>
        </p:spPr>
        <p:txBody>
          <a:bodyPr>
            <a:normAutofit/>
          </a:bodyPr>
          <a:lstStyle/>
          <a:p>
            <a:r>
              <a:rPr lang="en-US" sz="3200" dirty="0"/>
              <a:t>Communication Process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Communication Process</a:t>
            </a:r>
          </a:p>
        </p:txBody>
      </p:sp>
      <p:sp>
        <p:nvSpPr>
          <p:cNvPr id="6" name="Slide Number Placeholder 5"/>
          <p:cNvSpPr>
            <a:spLocks noGrp="1"/>
          </p:cNvSpPr>
          <p:nvPr>
            <p:ph type="sldNum" sz="quarter" idx="12"/>
          </p:nvPr>
        </p:nvSpPr>
        <p:spPr/>
        <p:txBody>
          <a:bodyPr/>
          <a:lstStyle/>
          <a:p>
            <a:fld id="{721FABE8-8ABD-45D8-883B-376B880D9A33}" type="slidenum">
              <a:rPr lang="en-US" smtClean="0"/>
              <a:pPr/>
              <a:t>3</a:t>
            </a:fld>
            <a:endParaRPr lang="en-US"/>
          </a:p>
        </p:txBody>
      </p:sp>
      <p:sp>
        <p:nvSpPr>
          <p:cNvPr id="10" name="TextBox 9"/>
          <p:cNvSpPr txBox="1"/>
          <p:nvPr/>
        </p:nvSpPr>
        <p:spPr>
          <a:xfrm>
            <a:off x="1219200" y="1447800"/>
            <a:ext cx="7620000" cy="3886200"/>
          </a:xfrm>
          <a:prstGeom prst="rect">
            <a:avLst/>
          </a:prstGeom>
          <a:noFill/>
        </p:spPr>
        <p:txBody>
          <a:bodyPr wrap="square" rtlCol="0">
            <a:spAutoFit/>
          </a:bodyPr>
          <a:lstStyle/>
          <a:p>
            <a:pPr marL="342900" indent="-342900" algn="just">
              <a:buAutoNum type="arabicPeriod"/>
            </a:pPr>
            <a:r>
              <a:rPr lang="en-US" sz="2400" dirty="0"/>
              <a:t>The generation of message signal like voice, music, picture or computer data.</a:t>
            </a:r>
          </a:p>
          <a:p>
            <a:pPr marL="342900" indent="-342900" algn="just">
              <a:buAutoNum type="arabicPeriod"/>
            </a:pPr>
            <a:r>
              <a:rPr lang="en-US" sz="2400" dirty="0"/>
              <a:t>The description of message signal with a certain measure of precision by a set of symbols: electrical or visual.</a:t>
            </a:r>
          </a:p>
          <a:p>
            <a:pPr marL="342900" indent="-342900" algn="just">
              <a:buAutoNum type="arabicPeriod"/>
            </a:pPr>
            <a:r>
              <a:rPr lang="en-US" sz="2400" dirty="0"/>
              <a:t>The encoding of these symbols in a form that is suitable for transmission over a physical medium of interest.</a:t>
            </a:r>
          </a:p>
          <a:p>
            <a:pPr marL="342900" indent="-342900" algn="just">
              <a:buAutoNum type="arabicPeriod"/>
            </a:pPr>
            <a:r>
              <a:rPr lang="en-US" sz="2400" dirty="0"/>
              <a:t>The transmission of the encoded symbols to the desired destinations.</a:t>
            </a:r>
          </a:p>
          <a:p>
            <a:pPr marL="342900" indent="-342900" algn="just">
              <a:buAutoNum type="arabicPeriod"/>
            </a:pPr>
            <a:r>
              <a:rPr lang="en-US" sz="2400" dirty="0"/>
              <a:t>The decoding and reproduction of the original symbols.</a:t>
            </a:r>
          </a:p>
          <a:p>
            <a:pPr marL="342900" indent="-342900" algn="just">
              <a:buAutoNum type="arabicPeriod"/>
            </a:pPr>
            <a:r>
              <a:rPr lang="en-US" sz="2400" dirty="0"/>
              <a:t>The recreation of the original message signal.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Communication Modes</a:t>
            </a:r>
          </a:p>
        </p:txBody>
      </p:sp>
      <p:sp>
        <p:nvSpPr>
          <p:cNvPr id="6" name="Slide Number Placeholder 5"/>
          <p:cNvSpPr>
            <a:spLocks noGrp="1"/>
          </p:cNvSpPr>
          <p:nvPr>
            <p:ph type="sldNum" sz="quarter" idx="12"/>
          </p:nvPr>
        </p:nvSpPr>
        <p:spPr/>
        <p:txBody>
          <a:bodyPr/>
          <a:lstStyle/>
          <a:p>
            <a:fld id="{721FABE8-8ABD-45D8-883B-376B880D9A33}" type="slidenum">
              <a:rPr lang="en-US" smtClean="0"/>
              <a:pPr/>
              <a:t>4</a:t>
            </a:fld>
            <a:endParaRPr lang="en-US"/>
          </a:p>
        </p:txBody>
      </p:sp>
      <p:sp>
        <p:nvSpPr>
          <p:cNvPr id="10" name="TextBox 9"/>
          <p:cNvSpPr txBox="1"/>
          <p:nvPr/>
        </p:nvSpPr>
        <p:spPr>
          <a:xfrm>
            <a:off x="1219200" y="1371600"/>
            <a:ext cx="7620000" cy="3816429"/>
          </a:xfrm>
          <a:prstGeom prst="rect">
            <a:avLst/>
          </a:prstGeom>
          <a:noFill/>
        </p:spPr>
        <p:txBody>
          <a:bodyPr wrap="square" rtlCol="0">
            <a:spAutoFit/>
          </a:bodyPr>
          <a:lstStyle/>
          <a:p>
            <a:pPr marL="342900" indent="-342900" algn="just"/>
            <a:r>
              <a:rPr lang="en-US" sz="2200" dirty="0">
                <a:latin typeface="+mj-lt"/>
                <a:cs typeface="Arial" pitchFamily="34" charset="0"/>
              </a:rPr>
              <a:t>There are two basic modes of communication:</a:t>
            </a:r>
          </a:p>
          <a:p>
            <a:pPr marL="342900" indent="-342900" algn="just"/>
            <a:endParaRPr lang="en-US" sz="2200" dirty="0">
              <a:latin typeface="+mj-lt"/>
            </a:endParaRPr>
          </a:p>
          <a:p>
            <a:pPr marL="342900" indent="-342900" algn="just"/>
            <a:r>
              <a:rPr lang="en-US" sz="2200" b="1" dirty="0">
                <a:latin typeface="+mj-lt"/>
                <a:cs typeface="Arial" pitchFamily="34" charset="0"/>
              </a:rPr>
              <a:t>Broadcasting: </a:t>
            </a:r>
          </a:p>
          <a:p>
            <a:pPr marL="342900" indent="-342900" algn="just">
              <a:buFont typeface="Arial" pitchFamily="34" charset="0"/>
              <a:buChar char="•"/>
            </a:pPr>
            <a:r>
              <a:rPr lang="en-US" sz="2200" dirty="0">
                <a:latin typeface="+mj-lt"/>
                <a:cs typeface="Arial" pitchFamily="34" charset="0"/>
              </a:rPr>
              <a:t>Needs single powerful transmitter and numerous receivers</a:t>
            </a:r>
          </a:p>
          <a:p>
            <a:pPr marL="342900" indent="-342900" algn="just">
              <a:buFont typeface="Arial" pitchFamily="34" charset="0"/>
              <a:buChar char="•"/>
            </a:pPr>
            <a:r>
              <a:rPr lang="en-US" sz="2200" dirty="0">
                <a:latin typeface="+mj-lt"/>
                <a:cs typeface="Arial" pitchFamily="34" charset="0"/>
              </a:rPr>
              <a:t>Signals flow only one direction .</a:t>
            </a:r>
          </a:p>
          <a:p>
            <a:pPr marL="342900" indent="-342900" algn="just">
              <a:buFont typeface="Arial" pitchFamily="34" charset="0"/>
              <a:buChar char="•"/>
            </a:pPr>
            <a:endParaRPr lang="en-US" sz="2200" dirty="0">
              <a:latin typeface="+mj-lt"/>
              <a:cs typeface="Arial" pitchFamily="34" charset="0"/>
            </a:endParaRPr>
          </a:p>
          <a:p>
            <a:pPr marL="342900" indent="-342900" algn="just"/>
            <a:r>
              <a:rPr lang="en-US" sz="2200" b="1" dirty="0">
                <a:latin typeface="+mj-lt"/>
                <a:cs typeface="Arial" pitchFamily="34" charset="0"/>
              </a:rPr>
              <a:t>Point to point Communication:</a:t>
            </a:r>
          </a:p>
          <a:p>
            <a:pPr marL="342900" indent="-342900" algn="just">
              <a:buFont typeface="Arial" pitchFamily="34" charset="0"/>
              <a:buChar char="•"/>
            </a:pPr>
            <a:r>
              <a:rPr lang="en-US" sz="2200" dirty="0">
                <a:latin typeface="+mj-lt"/>
                <a:cs typeface="Arial" pitchFamily="34" charset="0"/>
              </a:rPr>
              <a:t>Needs a single transmitter and a single receiver</a:t>
            </a:r>
          </a:p>
          <a:p>
            <a:pPr marL="342900" indent="-342900" algn="just">
              <a:buFont typeface="Arial" pitchFamily="34" charset="0"/>
              <a:buChar char="•"/>
            </a:pPr>
            <a:r>
              <a:rPr lang="en-US" sz="2200" dirty="0">
                <a:latin typeface="+mj-lt"/>
                <a:cs typeface="Arial" pitchFamily="34" charset="0"/>
              </a:rPr>
              <a:t>Bidirectional that’s why require transmitter and receiver at each end of the link. </a:t>
            </a:r>
          </a:p>
          <a:p>
            <a:pPr marL="342900" indent="-342900" algn="just">
              <a:buFont typeface="Arial" pitchFamily="34" charset="0"/>
              <a:buChar char="•"/>
            </a:pPr>
            <a:endParaRPr lang="en-US" sz="2200" b="1" dirty="0">
              <a:latin typeface="+mj-lt"/>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7563029-1720-4727-8CE2-67E312DF89CD}" type="datetime1">
              <a:rPr lang="en-US" smtClean="0"/>
              <a:pPr/>
              <a:t>30-Aug-22</a:t>
            </a:fld>
            <a:endParaRPr lang="en-US"/>
          </a:p>
        </p:txBody>
      </p:sp>
      <p:sp>
        <p:nvSpPr>
          <p:cNvPr id="5" name="Footer Placeholder 4"/>
          <p:cNvSpPr>
            <a:spLocks noGrp="1"/>
          </p:cNvSpPr>
          <p:nvPr>
            <p:ph type="ftr" sz="quarter" idx="11"/>
          </p:nvPr>
        </p:nvSpPr>
        <p:spPr/>
        <p:txBody>
          <a:bodyPr/>
          <a:lstStyle/>
          <a:p>
            <a:r>
              <a:rPr lang="en-US"/>
              <a:t>Communication Theory (ETE 319)</a:t>
            </a:r>
          </a:p>
        </p:txBody>
      </p:sp>
      <p:sp>
        <p:nvSpPr>
          <p:cNvPr id="6" name="Slide Number Placeholder 5"/>
          <p:cNvSpPr>
            <a:spLocks noGrp="1"/>
          </p:cNvSpPr>
          <p:nvPr>
            <p:ph type="sldNum" sz="quarter" idx="12"/>
          </p:nvPr>
        </p:nvSpPr>
        <p:spPr/>
        <p:txBody>
          <a:bodyPr/>
          <a:lstStyle/>
          <a:p>
            <a:fld id="{721FABE8-8ABD-45D8-883B-376B880D9A33}" type="slidenum">
              <a:rPr lang="en-US" smtClean="0"/>
              <a:pPr/>
              <a:t>5</a:t>
            </a:fld>
            <a:endParaRPr lang="en-US"/>
          </a:p>
        </p:txBody>
      </p:sp>
      <p:sp>
        <p:nvSpPr>
          <p:cNvPr id="7" name="Title 1"/>
          <p:cNvSpPr>
            <a:spLocks noGrp="1"/>
          </p:cNvSpPr>
          <p:nvPr>
            <p:ph type="title"/>
          </p:nvPr>
        </p:nvSpPr>
        <p:spPr>
          <a:xfrm>
            <a:off x="1435608" y="274638"/>
            <a:ext cx="7498080" cy="1143000"/>
          </a:xfrm>
        </p:spPr>
        <p:txBody>
          <a:bodyPr>
            <a:normAutofit/>
          </a:bodyPr>
          <a:lstStyle/>
          <a:p>
            <a:r>
              <a:rPr lang="en-US" sz="3200" dirty="0"/>
              <a:t>Communication Resources</a:t>
            </a:r>
          </a:p>
        </p:txBody>
      </p:sp>
      <p:sp>
        <p:nvSpPr>
          <p:cNvPr id="9" name="TextBox 8"/>
          <p:cNvSpPr txBox="1"/>
          <p:nvPr/>
        </p:nvSpPr>
        <p:spPr>
          <a:xfrm>
            <a:off x="1676400" y="1524000"/>
            <a:ext cx="7010400" cy="5139869"/>
          </a:xfrm>
          <a:prstGeom prst="rect">
            <a:avLst/>
          </a:prstGeom>
          <a:noFill/>
        </p:spPr>
        <p:txBody>
          <a:bodyPr wrap="square" rtlCol="0">
            <a:spAutoFit/>
          </a:bodyPr>
          <a:lstStyle/>
          <a:p>
            <a:r>
              <a:rPr lang="en-US" sz="2000" dirty="0"/>
              <a:t>Two Primary resources are employed</a:t>
            </a:r>
          </a:p>
          <a:p>
            <a:endParaRPr lang="en-US" sz="2000" dirty="0"/>
          </a:p>
          <a:p>
            <a:pPr marL="342900" indent="-342900">
              <a:buAutoNum type="arabicPeriod"/>
            </a:pPr>
            <a:r>
              <a:rPr lang="en-US" sz="2000" b="1" dirty="0"/>
              <a:t>Transmitted Power</a:t>
            </a:r>
            <a:r>
              <a:rPr lang="en-US" sz="2000" dirty="0"/>
              <a:t>: The transmitted power is the average power of the transmitted signal. </a:t>
            </a:r>
          </a:p>
          <a:p>
            <a:pPr marL="342900" indent="-342900">
              <a:buAutoNum type="arabicPeriod"/>
            </a:pPr>
            <a:r>
              <a:rPr lang="en-US" sz="2000" b="1" dirty="0"/>
              <a:t>Channel Bandwidth</a:t>
            </a:r>
            <a:r>
              <a:rPr lang="en-US" sz="2000" dirty="0"/>
              <a:t>: The channel bandwidth is defined as the band of frequencies allocated for the transmission of the message signal.</a:t>
            </a:r>
          </a:p>
          <a:p>
            <a:pPr marL="342900" indent="-342900"/>
            <a:endParaRPr lang="en-US" sz="2000" dirty="0"/>
          </a:p>
          <a:p>
            <a:pPr marL="342900" indent="-342900"/>
            <a:r>
              <a:rPr lang="en-US" sz="2000" dirty="0"/>
              <a:t>For example, the telephone circuit is a typical band limited channel, whereas a space communication link or satellite channel is typically power limited.</a:t>
            </a:r>
          </a:p>
          <a:p>
            <a:pPr marL="342900" indent="-342900"/>
            <a:endParaRPr lang="en-US" dirty="0"/>
          </a:p>
          <a:p>
            <a:pPr marL="342900" indent="-342900"/>
            <a:endParaRPr lang="en-US" dirty="0"/>
          </a:p>
          <a:p>
            <a:pPr marL="342900" indent="-342900"/>
            <a:endParaRPr lang="en-US" dirty="0"/>
          </a:p>
          <a:p>
            <a:pPr marL="342900" indent="-342900">
              <a:buAutoNum type="arabicPeriod"/>
            </a:pPr>
            <a:endParaRPr lang="en-US" dirty="0"/>
          </a:p>
          <a:p>
            <a:pPr marL="342900" indent="-342900"/>
            <a:endParaRPr lang="en-US" dirty="0"/>
          </a:p>
          <a:p>
            <a:pPr marL="342900" indent="-342900">
              <a:buAutoNum type="arabicPeriod"/>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21FABE8-8ABD-45D8-883B-376B880D9A33}" type="slidenum">
              <a:rPr lang="en-US" smtClean="0"/>
              <a:pPr/>
              <a:t>6</a:t>
            </a:fld>
            <a:endParaRPr lang="en-US"/>
          </a:p>
        </p:txBody>
      </p:sp>
      <p:sp>
        <p:nvSpPr>
          <p:cNvPr id="7" name="Title 1"/>
          <p:cNvSpPr>
            <a:spLocks noGrp="1"/>
          </p:cNvSpPr>
          <p:nvPr>
            <p:ph type="title"/>
          </p:nvPr>
        </p:nvSpPr>
        <p:spPr>
          <a:xfrm>
            <a:off x="1435608" y="274638"/>
            <a:ext cx="7498080" cy="1143000"/>
          </a:xfrm>
        </p:spPr>
        <p:txBody>
          <a:bodyPr>
            <a:normAutofit/>
          </a:bodyPr>
          <a:lstStyle/>
          <a:p>
            <a:r>
              <a:rPr lang="en-US" sz="3200" dirty="0"/>
              <a:t>Sources of information</a:t>
            </a:r>
          </a:p>
        </p:txBody>
      </p:sp>
      <p:sp>
        <p:nvSpPr>
          <p:cNvPr id="9" name="TextBox 8"/>
          <p:cNvSpPr txBox="1"/>
          <p:nvPr/>
        </p:nvSpPr>
        <p:spPr>
          <a:xfrm>
            <a:off x="1295400" y="1447800"/>
            <a:ext cx="7467600" cy="3970318"/>
          </a:xfrm>
          <a:prstGeom prst="rect">
            <a:avLst/>
          </a:prstGeom>
          <a:noFill/>
        </p:spPr>
        <p:txBody>
          <a:bodyPr wrap="square" rtlCol="0">
            <a:spAutoFit/>
          </a:bodyPr>
          <a:lstStyle/>
          <a:p>
            <a:pPr>
              <a:buFont typeface="Arial" pitchFamily="34" charset="0"/>
              <a:buChar char="•"/>
            </a:pPr>
            <a:r>
              <a:rPr lang="en-US" dirty="0"/>
              <a:t>Speech</a:t>
            </a:r>
          </a:p>
          <a:p>
            <a:pPr>
              <a:buFont typeface="Arial" pitchFamily="34" charset="0"/>
              <a:buChar char="•"/>
            </a:pPr>
            <a:r>
              <a:rPr lang="en-US" dirty="0"/>
              <a:t>Music</a:t>
            </a:r>
          </a:p>
          <a:p>
            <a:pPr>
              <a:buFont typeface="Arial" pitchFamily="34" charset="0"/>
              <a:buChar char="•"/>
            </a:pPr>
            <a:r>
              <a:rPr lang="en-US" dirty="0"/>
              <a:t>Computer Data</a:t>
            </a:r>
          </a:p>
          <a:p>
            <a:endParaRPr lang="en-US" dirty="0"/>
          </a:p>
          <a:p>
            <a:pPr algn="just"/>
            <a:r>
              <a:rPr lang="en-US" dirty="0"/>
              <a:t>Computer generated data and television signals are both wide band signals,  in that their power content occupies a wide range of frequencies. An other important characteristics of data communication between personal computer is </a:t>
            </a:r>
            <a:r>
              <a:rPr lang="en-US" i="1" dirty="0" err="1"/>
              <a:t>burstiness</a:t>
            </a:r>
            <a:r>
              <a:rPr lang="en-US" i="1" dirty="0"/>
              <a:t>, </a:t>
            </a:r>
            <a:r>
              <a:rPr lang="en-US" dirty="0"/>
              <a:t>which means the information usually transmitted from one terminal to another in bursts. </a:t>
            </a:r>
          </a:p>
          <a:p>
            <a:pPr algn="just"/>
            <a:r>
              <a:rPr lang="en-US" dirty="0"/>
              <a:t>Another way in which we use the computer is to download compressed forms of text, audio and video data from a service provider at a remote location.  A data compression system consists of an encoder and a decoder, where compression of a incoming data stream and its reconstruction is preformed.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21FABE8-8ABD-45D8-883B-376B880D9A33}" type="slidenum">
              <a:rPr lang="en-US" smtClean="0"/>
              <a:pPr/>
              <a:t>7</a:t>
            </a:fld>
            <a:endParaRPr lang="en-US"/>
          </a:p>
        </p:txBody>
      </p:sp>
      <p:sp>
        <p:nvSpPr>
          <p:cNvPr id="7" name="TextBox 6"/>
          <p:cNvSpPr txBox="1"/>
          <p:nvPr/>
        </p:nvSpPr>
        <p:spPr>
          <a:xfrm>
            <a:off x="1447800" y="1119664"/>
            <a:ext cx="7467600" cy="3816429"/>
          </a:xfrm>
          <a:prstGeom prst="rect">
            <a:avLst/>
          </a:prstGeom>
          <a:noFill/>
        </p:spPr>
        <p:txBody>
          <a:bodyPr wrap="square" rtlCol="0">
            <a:spAutoFit/>
          </a:bodyPr>
          <a:lstStyle/>
          <a:p>
            <a:pPr algn="just"/>
            <a:r>
              <a:rPr lang="en-US" sz="2200" dirty="0"/>
              <a:t>There are two forms of data compression:</a:t>
            </a:r>
          </a:p>
          <a:p>
            <a:pPr algn="just"/>
            <a:endParaRPr lang="en-US" sz="2200" dirty="0"/>
          </a:p>
          <a:p>
            <a:pPr algn="just">
              <a:buFont typeface="Arial" pitchFamily="34" charset="0"/>
              <a:buChar char="•"/>
            </a:pPr>
            <a:r>
              <a:rPr lang="en-US" sz="2200" dirty="0"/>
              <a:t> </a:t>
            </a:r>
            <a:r>
              <a:rPr lang="en-US" sz="2200" i="1" dirty="0"/>
              <a:t>Lossless compression </a:t>
            </a:r>
            <a:r>
              <a:rPr lang="en-US" sz="2200" dirty="0"/>
              <a:t>operates by removing the redundant  information contained in the data of interest. The compression is said to be lossless because it is completely reversible in that the original data can be reconstructed exactly. Lossless compression is also expressed as data compaction. </a:t>
            </a:r>
          </a:p>
          <a:p>
            <a:pPr algn="just">
              <a:buFont typeface="Arial" pitchFamily="34" charset="0"/>
              <a:buChar char="•"/>
            </a:pPr>
            <a:endParaRPr lang="en-US" sz="2200" dirty="0"/>
          </a:p>
          <a:p>
            <a:pPr algn="just">
              <a:buFont typeface="Arial" pitchFamily="34" charset="0"/>
              <a:buChar char="•"/>
            </a:pPr>
            <a:r>
              <a:rPr lang="en-US" sz="2200" i="1" dirty="0" err="1"/>
              <a:t>Lossy</a:t>
            </a:r>
            <a:r>
              <a:rPr lang="en-US" sz="2200" i="1" dirty="0"/>
              <a:t> Compression</a:t>
            </a:r>
            <a:r>
              <a:rPr lang="en-US" sz="2200" dirty="0"/>
              <a:t> involves the loss of information in a controlled manner, the compression data therefore not be completely reversible.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Communication</a:t>
            </a:r>
            <a:r>
              <a:rPr lang="en-US" sz="2800" dirty="0"/>
              <a:t> </a:t>
            </a:r>
            <a:r>
              <a:rPr lang="en-US" sz="3200" dirty="0"/>
              <a:t>Networks</a:t>
            </a:r>
          </a:p>
        </p:txBody>
      </p:sp>
      <p:sp>
        <p:nvSpPr>
          <p:cNvPr id="3" name="Content Placeholder 2"/>
          <p:cNvSpPr>
            <a:spLocks noGrp="1"/>
          </p:cNvSpPr>
          <p:nvPr>
            <p:ph idx="1"/>
          </p:nvPr>
        </p:nvSpPr>
        <p:spPr>
          <a:xfrm>
            <a:off x="1143000" y="1447800"/>
            <a:ext cx="7790688" cy="4800600"/>
          </a:xfrm>
        </p:spPr>
        <p:txBody>
          <a:bodyPr>
            <a:normAutofit/>
          </a:bodyPr>
          <a:lstStyle/>
          <a:p>
            <a:pPr algn="just">
              <a:buNone/>
            </a:pPr>
            <a:r>
              <a:rPr lang="en-US" sz="2200" dirty="0"/>
              <a:t>A communication network consists of an interconnection of a number of routers made up of intelligent processors. Each router has one or more hosts attached to it, hosts are devices that communicate with one another.</a:t>
            </a:r>
          </a:p>
          <a:p>
            <a:pPr>
              <a:buNone/>
            </a:pPr>
            <a:endParaRPr lang="en-US" sz="2200" dirty="0"/>
          </a:p>
        </p:txBody>
      </p:sp>
      <p:sp>
        <p:nvSpPr>
          <p:cNvPr id="6" name="Slide Number Placeholder 5"/>
          <p:cNvSpPr>
            <a:spLocks noGrp="1"/>
          </p:cNvSpPr>
          <p:nvPr>
            <p:ph type="sldNum" sz="quarter" idx="12"/>
          </p:nvPr>
        </p:nvSpPr>
        <p:spPr/>
        <p:txBody>
          <a:bodyPr/>
          <a:lstStyle/>
          <a:p>
            <a:fld id="{721FABE8-8ABD-45D8-883B-376B880D9A33}" type="slidenum">
              <a:rPr lang="en-US" smtClean="0"/>
              <a:pPr/>
              <a:t>8</a:t>
            </a:fld>
            <a:endParaRPr lang="en-US"/>
          </a:p>
        </p:txBody>
      </p:sp>
      <p:pic>
        <p:nvPicPr>
          <p:cNvPr id="1027" name="Picture 3"/>
          <p:cNvPicPr>
            <a:picLocks noChangeAspect="1" noChangeArrowheads="1"/>
          </p:cNvPicPr>
          <p:nvPr/>
        </p:nvPicPr>
        <p:blipFill>
          <a:blip r:embed="rId2"/>
          <a:srcRect/>
          <a:stretch>
            <a:fillRect/>
          </a:stretch>
        </p:blipFill>
        <p:spPr bwMode="auto">
          <a:xfrm>
            <a:off x="2643188" y="3352800"/>
            <a:ext cx="3857625" cy="25146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762000"/>
            <a:ext cx="7943088" cy="5486400"/>
          </a:xfrm>
        </p:spPr>
        <p:txBody>
          <a:bodyPr>
            <a:normAutofit/>
          </a:bodyPr>
          <a:lstStyle/>
          <a:p>
            <a:pPr algn="just">
              <a:buNone/>
            </a:pPr>
            <a:r>
              <a:rPr lang="en-US" sz="2200" dirty="0"/>
              <a:t>The telephone network is an example of a communication network in which circuit switching is used to provide a dedicated communication path or a circuit, between two hosts. The circuit consists of a connected sequence of links from source to destination. Circuit Switching is usually controlled by a centralized hierarchical control mechanism with knowledge of the network’s organization. </a:t>
            </a:r>
          </a:p>
          <a:p>
            <a:pPr algn="just">
              <a:buNone/>
            </a:pPr>
            <a:endParaRPr lang="en-US" sz="2200" dirty="0"/>
          </a:p>
          <a:p>
            <a:pPr algn="just">
              <a:buNone/>
            </a:pPr>
            <a:r>
              <a:rPr lang="en-US" sz="2200" dirty="0"/>
              <a:t>In Packet switching the sharing is done on a demand basis. So it has an advantage over circuit switching in that when a link has traffic to send, the link may be more fully utilized.</a:t>
            </a:r>
          </a:p>
          <a:p>
            <a:pPr>
              <a:buNone/>
            </a:pPr>
            <a:endParaRPr lang="en-US" sz="2200" dirty="0"/>
          </a:p>
        </p:txBody>
      </p:sp>
      <p:sp>
        <p:nvSpPr>
          <p:cNvPr id="6" name="Slide Number Placeholder 5"/>
          <p:cNvSpPr>
            <a:spLocks noGrp="1"/>
          </p:cNvSpPr>
          <p:nvPr>
            <p:ph type="sldNum" sz="quarter" idx="12"/>
          </p:nvPr>
        </p:nvSpPr>
        <p:spPr/>
        <p:txBody>
          <a:bodyPr/>
          <a:lstStyle/>
          <a:p>
            <a:fld id="{721FABE8-8ABD-45D8-883B-376B880D9A33}"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556</TotalTime>
  <Words>1111</Words>
  <Application>Microsoft Office PowerPoint</Application>
  <PresentationFormat>On-screen Show (4:3)</PresentationFormat>
  <Paragraphs>114</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Gill Sans MT</vt:lpstr>
      <vt:lpstr>Verdana</vt:lpstr>
      <vt:lpstr>Wingdings 2</vt:lpstr>
      <vt:lpstr>Solstice</vt:lpstr>
      <vt:lpstr>Communication Systems</vt:lpstr>
      <vt:lpstr>Communication Process</vt:lpstr>
      <vt:lpstr>Communication Process</vt:lpstr>
      <vt:lpstr>Communication Modes</vt:lpstr>
      <vt:lpstr>Communication Resources</vt:lpstr>
      <vt:lpstr>Sources of information</vt:lpstr>
      <vt:lpstr>PowerPoint Presentation</vt:lpstr>
      <vt:lpstr>Communication Networks</vt:lpstr>
      <vt:lpstr>PowerPoint Presentation</vt:lpstr>
      <vt:lpstr>Communication Channels</vt:lpstr>
      <vt:lpstr>Telephone Channels</vt:lpstr>
      <vt:lpstr>Shielded and Unshielded Twisted Pair Cable  </vt:lpstr>
      <vt:lpstr>Assignment</vt:lpstr>
      <vt:lpstr>Coaxial Cable</vt:lpstr>
      <vt:lpstr>Optical Fibers</vt:lpstr>
      <vt:lpstr>Advantages of optical fiber</vt:lpstr>
      <vt:lpstr>Free Propagation</vt:lpstr>
      <vt:lpstr>Thank you 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Probability and Stochastic Process</dc:title>
  <dc:creator>DIU</dc:creator>
  <cp:lastModifiedBy>User</cp:lastModifiedBy>
  <cp:revision>109</cp:revision>
  <dcterms:created xsi:type="dcterms:W3CDTF">2013-07-28T07:50:47Z</dcterms:created>
  <dcterms:modified xsi:type="dcterms:W3CDTF">2022-08-30T02:31:35Z</dcterms:modified>
</cp:coreProperties>
</file>