
<file path=[Content_Types].xml><?xml version="1.0" encoding="utf-8"?>
<Types xmlns="http://schemas.openxmlformats.org/package/2006/content-types">
  <Default ContentType="application/vnd.openxmlformats-officedocument.vmlDrawing" Extension="vml"/>
  <Default ContentType="application/x-fontdata" Extension="fntdata"/>
  <Default ContentType="application/vnd.openxmlformats-officedocument.oleObject" Extension="bin"/>
  <Default ContentType="application/xml" Extension="xml"/>
  <Default ContentType="image/png" Extension="png"/>
  <Default ContentType="application/msword" Extension="doc"/>
  <Default ContentType="application/vnd.ms-excel" Extension="xls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3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msword" PartName="/ppt/embeddings/Microsoft_Office_Word_97_-_2003_Document3.doc"/>
  <Override ContentType="application/msword" PartName="/ppt/embeddings/Microsoft_Office_Word_97_-_2003_Document2.doc"/>
  <Override ContentType="application/msword" PartName="/ppt/embeddings/Microsoft_Office_Word_97_-_2003_Document1.doc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oleObject" PartName="/ppt/embeddings/oleObject3.bin"/>
  <Override ContentType="application/vnd.openxmlformats-officedocument.oleObject" PartName="/ppt/embeddings/oleObject6.bin"/>
  <Override ContentType="application/vnd.openxmlformats-officedocument.oleObject" PartName="/ppt/embeddings/oleObject5.bin"/>
  <Override ContentType="application/vnd.openxmlformats-officedocument.oleObject" PartName="/ppt/embeddings/oleObject4.bin"/>
  <Override ContentType="application/vnd.openxmlformats-officedocument.oleObject" PartName="/ppt/embeddings/oleObject7.bin"/>
  <Override ContentType="application/vnd.openxmlformats-officedocument.oleObject" PartName="/ppt/embeddings/oleObject2.bin"/>
  <Override ContentType="application/vnd.openxmlformats-officedocument.oleObject" PartName="/ppt/embeddings/oleObject1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14.xml"/>
  <Override ContentType="application/vnd.openxmlformats-officedocument.theme+xml" PartName="/ppt/theme/theme6.xml"/>
  <Override ContentType="application/vnd.openxmlformats-officedocument.theme+xml" PartName="/ppt/theme/theme3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9.xml"/>
  <Override ContentType="application/vnd.openxmlformats-officedocument.theme+xml" PartName="/ppt/theme/theme13.xml"/>
  <Override ContentType="application/vnd.openxmlformats-officedocument.theme+xml" PartName="/ppt/theme/theme7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ms-excel" PartName="/ppt/embeddings/Microsoft_Excel_Sheet2.xls"/>
  <Override ContentType="application/vnd.ms-excel" PartName="/ppt/embeddings/Microsoft_Excel_Sheet3.xls"/>
  <Override ContentType="application/vnd.ms-excel" PartName="/ppt/embeddings/Microsoft_Excel_Sheet6.xls"/>
  <Override ContentType="application/vnd.ms-excel" PartName="/ppt/embeddings/Microsoft_Excel_Sheet4.xls"/>
  <Override ContentType="application/vnd.ms-excel" PartName="/ppt/embeddings/Microsoft_Excel_Sheet5.xls"/>
  <Override ContentType="application/vnd.ms-excel" PartName="/ppt/embeddings/Microsoft_Excel_Sheet1.xls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  <p:sldMasterId id="2147483650" r:id="rId5"/>
    <p:sldMasterId id="2147483652" r:id="rId6"/>
    <p:sldMasterId id="2147483654" r:id="rId7"/>
    <p:sldMasterId id="2147483656" r:id="rId8"/>
    <p:sldMasterId id="2147483657" r:id="rId9"/>
    <p:sldMasterId id="2147483659" r:id="rId10"/>
    <p:sldMasterId id="2147483661" r:id="rId11"/>
    <p:sldMasterId id="2147483663" r:id="rId12"/>
    <p:sldMasterId id="2147483665" r:id="rId13"/>
    <p:sldMasterId id="2147483667" r:id="rId14"/>
    <p:sldMasterId id="2147483669" r:id="rId15"/>
    <p:sldMasterId id="2147483671" r:id="rId16"/>
  </p:sldMasterIdLst>
  <p:notesMasterIdLst>
    <p:notesMasterId r:id="rId17"/>
  </p:notes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77" r:id="rId39"/>
    <p:sldId id="278" r:id="rId40"/>
    <p:sldId id="279" r:id="rId41"/>
    <p:sldId id="280" r:id="rId42"/>
    <p:sldId id="281" r:id="rId43"/>
    <p:sldId id="282" r:id="rId44"/>
    <p:sldId id="283" r:id="rId45"/>
    <p:sldId id="284" r:id="rId46"/>
    <p:sldId id="285" r:id="rId47"/>
    <p:sldId id="286" r:id="rId48"/>
    <p:sldId id="287" r:id="rId49"/>
    <p:sldId id="288" r:id="rId50"/>
    <p:sldId id="289" r:id="rId51"/>
    <p:sldId id="290" r:id="rId52"/>
    <p:sldId id="291" r:id="rId53"/>
    <p:sldId id="292" r:id="rId54"/>
    <p:sldId id="293" r:id="rId55"/>
    <p:sldId id="294" r:id="rId56"/>
    <p:sldId id="295" r:id="rId57"/>
    <p:sldId id="296" r:id="rId58"/>
    <p:sldId id="297" r:id="rId59"/>
    <p:sldId id="298" r:id="rId60"/>
    <p:sldId id="299" r:id="rId61"/>
    <p:sldId id="300" r:id="rId62"/>
    <p:sldId id="301" r:id="rId63"/>
    <p:sldId id="302" r:id="rId64"/>
    <p:sldId id="303" r:id="rId65"/>
    <p:sldId id="304" r:id="rId66"/>
  </p:sldIdLst>
  <p:sldSz cy="6858000" cx="9144000"/>
  <p:notesSz cx="7315200" cy="9601200"/>
  <p:embeddedFontLst>
    <p:embeddedFont>
      <p:font typeface="Garamond"/>
      <p:regular r:id="rId67"/>
      <p:bold r:id="rId68"/>
      <p:italic r:id="rId69"/>
      <p:boldItalic r:id="rId70"/>
    </p:embeddedFont>
    <p:embeddedFont>
      <p:font typeface="Old Standard TT"/>
      <p:regular r:id="rId71"/>
      <p:bold r:id="rId72"/>
      <p:italic r:id="rId7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736">
          <p15:clr>
            <a:srgbClr val="000000"/>
          </p15:clr>
        </p15:guide>
      </p15:sldGuideLst>
    </p:ext>
    <p:ext uri="{2D200454-40CA-4A62-9FC3-DE9A4176ACB9}">
      <p15:notesGuideLst>
        <p15:guide id="1" orient="horz" pos="3025">
          <p15:clr>
            <a:srgbClr val="000000"/>
          </p15:clr>
        </p15:guide>
        <p15:guide id="2" pos="2305">
          <p15:clr>
            <a:srgbClr val="000000"/>
          </p15:clr>
        </p15:guide>
      </p15:notesGuideLst>
    </p:ext>
    <p:ext uri="http://customooxmlschemas.google.com/">
      <go:slidesCustomData xmlns:go="http://customooxmlschemas.google.com/" r:id="rId74" roundtripDataSignature="AMtx7mgcYJQ9ezoV9cYJgIWdvsdCV+a3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736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025" orient="horz"/>
        <p:guide pos="2305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23.xml"/><Relationship Id="rId42" Type="http://schemas.openxmlformats.org/officeDocument/2006/relationships/slide" Target="slides/slide25.xml"/><Relationship Id="rId41" Type="http://schemas.openxmlformats.org/officeDocument/2006/relationships/slide" Target="slides/slide24.xml"/><Relationship Id="rId44" Type="http://schemas.openxmlformats.org/officeDocument/2006/relationships/slide" Target="slides/slide27.xml"/><Relationship Id="rId43" Type="http://schemas.openxmlformats.org/officeDocument/2006/relationships/slide" Target="slides/slide26.xml"/><Relationship Id="rId46" Type="http://schemas.openxmlformats.org/officeDocument/2006/relationships/slide" Target="slides/slide29.xml"/><Relationship Id="rId45" Type="http://schemas.openxmlformats.org/officeDocument/2006/relationships/slide" Target="slides/slide2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48" Type="http://schemas.openxmlformats.org/officeDocument/2006/relationships/slide" Target="slides/slide31.xml"/><Relationship Id="rId47" Type="http://schemas.openxmlformats.org/officeDocument/2006/relationships/slide" Target="slides/slide30.xml"/><Relationship Id="rId49" Type="http://schemas.openxmlformats.org/officeDocument/2006/relationships/slide" Target="slides/slide3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73" Type="http://schemas.openxmlformats.org/officeDocument/2006/relationships/font" Target="fonts/OldStandardTT-italic.fntdata"/><Relationship Id="rId72" Type="http://schemas.openxmlformats.org/officeDocument/2006/relationships/font" Target="fonts/OldStandardTT-bold.fntdata"/><Relationship Id="rId31" Type="http://schemas.openxmlformats.org/officeDocument/2006/relationships/slide" Target="slides/slide14.xml"/><Relationship Id="rId30" Type="http://schemas.openxmlformats.org/officeDocument/2006/relationships/slide" Target="slides/slide13.xml"/><Relationship Id="rId74" Type="http://customschemas.google.com/relationships/presentationmetadata" Target="metadata"/><Relationship Id="rId33" Type="http://schemas.openxmlformats.org/officeDocument/2006/relationships/slide" Target="slides/slide16.xml"/><Relationship Id="rId32" Type="http://schemas.openxmlformats.org/officeDocument/2006/relationships/slide" Target="slides/slide15.xml"/><Relationship Id="rId35" Type="http://schemas.openxmlformats.org/officeDocument/2006/relationships/slide" Target="slides/slide18.xml"/><Relationship Id="rId34" Type="http://schemas.openxmlformats.org/officeDocument/2006/relationships/slide" Target="slides/slide17.xml"/><Relationship Id="rId71" Type="http://schemas.openxmlformats.org/officeDocument/2006/relationships/font" Target="fonts/OldStandardTT-regular.fntdata"/><Relationship Id="rId70" Type="http://schemas.openxmlformats.org/officeDocument/2006/relationships/font" Target="fonts/Garamond-boldItalic.fntdata"/><Relationship Id="rId37" Type="http://schemas.openxmlformats.org/officeDocument/2006/relationships/slide" Target="slides/slide20.xml"/><Relationship Id="rId36" Type="http://schemas.openxmlformats.org/officeDocument/2006/relationships/slide" Target="slides/slide19.xml"/><Relationship Id="rId39" Type="http://schemas.openxmlformats.org/officeDocument/2006/relationships/slide" Target="slides/slide22.xml"/><Relationship Id="rId38" Type="http://schemas.openxmlformats.org/officeDocument/2006/relationships/slide" Target="slides/slide21.xml"/><Relationship Id="rId62" Type="http://schemas.openxmlformats.org/officeDocument/2006/relationships/slide" Target="slides/slide45.xml"/><Relationship Id="rId61" Type="http://schemas.openxmlformats.org/officeDocument/2006/relationships/slide" Target="slides/slide44.xml"/><Relationship Id="rId20" Type="http://schemas.openxmlformats.org/officeDocument/2006/relationships/slide" Target="slides/slide3.xml"/><Relationship Id="rId64" Type="http://schemas.openxmlformats.org/officeDocument/2006/relationships/slide" Target="slides/slide47.xml"/><Relationship Id="rId63" Type="http://schemas.openxmlformats.org/officeDocument/2006/relationships/slide" Target="slides/slide46.xml"/><Relationship Id="rId22" Type="http://schemas.openxmlformats.org/officeDocument/2006/relationships/slide" Target="slides/slide5.xml"/><Relationship Id="rId66" Type="http://schemas.openxmlformats.org/officeDocument/2006/relationships/slide" Target="slides/slide49.xml"/><Relationship Id="rId21" Type="http://schemas.openxmlformats.org/officeDocument/2006/relationships/slide" Target="slides/slide4.xml"/><Relationship Id="rId65" Type="http://schemas.openxmlformats.org/officeDocument/2006/relationships/slide" Target="slides/slide48.xml"/><Relationship Id="rId24" Type="http://schemas.openxmlformats.org/officeDocument/2006/relationships/slide" Target="slides/slide7.xml"/><Relationship Id="rId68" Type="http://schemas.openxmlformats.org/officeDocument/2006/relationships/font" Target="fonts/Garamond-bold.fntdata"/><Relationship Id="rId23" Type="http://schemas.openxmlformats.org/officeDocument/2006/relationships/slide" Target="slides/slide6.xml"/><Relationship Id="rId67" Type="http://schemas.openxmlformats.org/officeDocument/2006/relationships/font" Target="fonts/Garamond-regular.fntdata"/><Relationship Id="rId60" Type="http://schemas.openxmlformats.org/officeDocument/2006/relationships/slide" Target="slides/slide43.xml"/><Relationship Id="rId26" Type="http://schemas.openxmlformats.org/officeDocument/2006/relationships/slide" Target="slides/slide9.xml"/><Relationship Id="rId25" Type="http://schemas.openxmlformats.org/officeDocument/2006/relationships/slide" Target="slides/slide8.xml"/><Relationship Id="rId69" Type="http://schemas.openxmlformats.org/officeDocument/2006/relationships/font" Target="fonts/Garamond-italic.fntdata"/><Relationship Id="rId28" Type="http://schemas.openxmlformats.org/officeDocument/2006/relationships/slide" Target="slides/slide11.xml"/><Relationship Id="rId27" Type="http://schemas.openxmlformats.org/officeDocument/2006/relationships/slide" Target="slides/slide10.xml"/><Relationship Id="rId29" Type="http://schemas.openxmlformats.org/officeDocument/2006/relationships/slide" Target="slides/slide12.xml"/><Relationship Id="rId51" Type="http://schemas.openxmlformats.org/officeDocument/2006/relationships/slide" Target="slides/slide34.xml"/><Relationship Id="rId50" Type="http://schemas.openxmlformats.org/officeDocument/2006/relationships/slide" Target="slides/slide33.xml"/><Relationship Id="rId53" Type="http://schemas.openxmlformats.org/officeDocument/2006/relationships/slide" Target="slides/slide36.xml"/><Relationship Id="rId52" Type="http://schemas.openxmlformats.org/officeDocument/2006/relationships/slide" Target="slides/slide35.xml"/><Relationship Id="rId11" Type="http://schemas.openxmlformats.org/officeDocument/2006/relationships/slideMaster" Target="slideMasters/slideMaster8.xml"/><Relationship Id="rId55" Type="http://schemas.openxmlformats.org/officeDocument/2006/relationships/slide" Target="slides/slide38.xml"/><Relationship Id="rId10" Type="http://schemas.openxmlformats.org/officeDocument/2006/relationships/slideMaster" Target="slideMasters/slideMaster7.xml"/><Relationship Id="rId54" Type="http://schemas.openxmlformats.org/officeDocument/2006/relationships/slide" Target="slides/slide37.xml"/><Relationship Id="rId13" Type="http://schemas.openxmlformats.org/officeDocument/2006/relationships/slideMaster" Target="slideMasters/slideMaster10.xml"/><Relationship Id="rId57" Type="http://schemas.openxmlformats.org/officeDocument/2006/relationships/slide" Target="slides/slide40.xml"/><Relationship Id="rId12" Type="http://schemas.openxmlformats.org/officeDocument/2006/relationships/slideMaster" Target="slideMasters/slideMaster9.xml"/><Relationship Id="rId56" Type="http://schemas.openxmlformats.org/officeDocument/2006/relationships/slide" Target="slides/slide39.xml"/><Relationship Id="rId15" Type="http://schemas.openxmlformats.org/officeDocument/2006/relationships/slideMaster" Target="slideMasters/slideMaster12.xml"/><Relationship Id="rId59" Type="http://schemas.openxmlformats.org/officeDocument/2006/relationships/slide" Target="slides/slide42.xml"/><Relationship Id="rId14" Type="http://schemas.openxmlformats.org/officeDocument/2006/relationships/slideMaster" Target="slideMasters/slideMaster11.xml"/><Relationship Id="rId58" Type="http://schemas.openxmlformats.org/officeDocument/2006/relationships/slide" Target="slides/slide41.xml"/><Relationship Id="rId17" Type="http://schemas.openxmlformats.org/officeDocument/2006/relationships/notesMaster" Target="notesMasters/notesMaster1.xml"/><Relationship Id="rId16" Type="http://schemas.openxmlformats.org/officeDocument/2006/relationships/slideMaster" Target="slideMasters/slideMaster13.xml"/><Relationship Id="rId19" Type="http://schemas.openxmlformats.org/officeDocument/2006/relationships/slide" Target="slides/slide2.xml"/><Relationship Id="rId18" Type="http://schemas.openxmlformats.org/officeDocument/2006/relationships/slide" Target="slides/slide1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0.vml.rels><?xml version="1.0" encoding="UTF-8" standalone="yes"?>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34.png"/><Relationship Id="rId3" Type="http://schemas.openxmlformats.org/officeDocument/2006/relationships/image" Target="../media/image29.png"/><Relationship Id="rId4" Type="http://schemas.openxmlformats.org/officeDocument/2006/relationships/image" Target="../media/image36.png"/></Relationships>
</file>

<file path=ppt/drawings/_rels/vmlDrawing2.v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5.v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10.png"/></Relationships>
</file>

<file path=ppt/drawings/_rels/vmlDrawing7.v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8.v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9.vml.rels><?xml version="1.0" encoding="UTF-8" standalone="yes"?>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23.png"/><Relationship Id="rId3" Type="http://schemas.openxmlformats.org/officeDocument/2006/relationships/image" Target="../media/image28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1" type="body"/>
          </p:nvPr>
        </p:nvSpPr>
        <p:spPr>
          <a:xfrm>
            <a:off x="973137" y="4560887"/>
            <a:ext cx="5367337" cy="4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200" lIns="100425" spcFirstLastPara="1" rIns="100425" wrap="square" tIns="502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" name="Google Shape;4;n"/>
          <p:cNvSpPr/>
          <p:nvPr>
            <p:ph idx="2" type="sldImg"/>
          </p:nvPr>
        </p:nvSpPr>
        <p:spPr>
          <a:xfrm>
            <a:off x="1268412" y="728662"/>
            <a:ext cx="4781550" cy="358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:notes"/>
          <p:cNvSpPr/>
          <p:nvPr>
            <p:ph idx="2" type="sldImg"/>
          </p:nvPr>
        </p:nvSpPr>
        <p:spPr>
          <a:xfrm>
            <a:off x="1262062" y="722312"/>
            <a:ext cx="4795837" cy="35972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7" name="Google Shape;167;p1:notes"/>
          <p:cNvSpPr txBox="1"/>
          <p:nvPr>
            <p:ph idx="1" type="body"/>
          </p:nvPr>
        </p:nvSpPr>
        <p:spPr>
          <a:xfrm>
            <a:off x="974725" y="4560887"/>
            <a:ext cx="5365750" cy="4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7475" lIns="95000" spcFirstLastPara="1" rIns="95000" wrap="square" tIns="47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0:notes"/>
          <p:cNvSpPr/>
          <p:nvPr>
            <p:ph idx="2" type="sldImg"/>
          </p:nvPr>
        </p:nvSpPr>
        <p:spPr>
          <a:xfrm>
            <a:off x="1260475" y="720725"/>
            <a:ext cx="4799012" cy="3598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8" name="Google Shape;368;p10:notes"/>
          <p:cNvSpPr txBox="1"/>
          <p:nvPr>
            <p:ph idx="1" type="body"/>
          </p:nvPr>
        </p:nvSpPr>
        <p:spPr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</p:spPr>
        <p:txBody>
          <a:bodyPr anchorCtr="0" anchor="t" bIns="47500" lIns="95025" spcFirstLastPara="1" rIns="95025" wrap="square" tIns="47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1:notes"/>
          <p:cNvSpPr/>
          <p:nvPr>
            <p:ph idx="2" type="sldImg"/>
          </p:nvPr>
        </p:nvSpPr>
        <p:spPr>
          <a:xfrm>
            <a:off x="1260475" y="720725"/>
            <a:ext cx="4799012" cy="3598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6" name="Google Shape;376;p11:notes"/>
          <p:cNvSpPr txBox="1"/>
          <p:nvPr>
            <p:ph idx="1" type="body"/>
          </p:nvPr>
        </p:nvSpPr>
        <p:spPr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</p:spPr>
        <p:txBody>
          <a:bodyPr anchorCtr="0" anchor="t" bIns="47500" lIns="95025" spcFirstLastPara="1" rIns="95025" wrap="square" tIns="47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2:notes"/>
          <p:cNvSpPr/>
          <p:nvPr>
            <p:ph idx="2" type="sldImg"/>
          </p:nvPr>
        </p:nvSpPr>
        <p:spPr>
          <a:xfrm>
            <a:off x="1260475" y="720725"/>
            <a:ext cx="4799012" cy="3598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5" name="Google Shape;385;p12:notes"/>
          <p:cNvSpPr txBox="1"/>
          <p:nvPr>
            <p:ph idx="1" type="body"/>
          </p:nvPr>
        </p:nvSpPr>
        <p:spPr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</p:spPr>
        <p:txBody>
          <a:bodyPr anchorCtr="0" anchor="t" bIns="47500" lIns="95025" spcFirstLastPara="1" rIns="95025" wrap="square" tIns="47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3:notes"/>
          <p:cNvSpPr/>
          <p:nvPr>
            <p:ph idx="2" type="sldImg"/>
          </p:nvPr>
        </p:nvSpPr>
        <p:spPr>
          <a:xfrm>
            <a:off x="1260475" y="720725"/>
            <a:ext cx="4799012" cy="3598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4" name="Google Shape;394;p13:notes"/>
          <p:cNvSpPr txBox="1"/>
          <p:nvPr>
            <p:ph idx="1" type="body"/>
          </p:nvPr>
        </p:nvSpPr>
        <p:spPr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</p:spPr>
        <p:txBody>
          <a:bodyPr anchorCtr="0" anchor="t" bIns="47500" lIns="95025" spcFirstLastPara="1" rIns="95025" wrap="square" tIns="47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4:notes"/>
          <p:cNvSpPr/>
          <p:nvPr>
            <p:ph idx="2" type="sldImg"/>
          </p:nvPr>
        </p:nvSpPr>
        <p:spPr>
          <a:xfrm>
            <a:off x="1260475" y="720725"/>
            <a:ext cx="4799012" cy="3598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3" name="Google Shape;403;p14:notes"/>
          <p:cNvSpPr txBox="1"/>
          <p:nvPr>
            <p:ph idx="1" type="body"/>
          </p:nvPr>
        </p:nvSpPr>
        <p:spPr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</p:spPr>
        <p:txBody>
          <a:bodyPr anchorCtr="0" anchor="t" bIns="47500" lIns="95025" spcFirstLastPara="1" rIns="95025" wrap="square" tIns="47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5:notes"/>
          <p:cNvSpPr/>
          <p:nvPr>
            <p:ph idx="2" type="sldImg"/>
          </p:nvPr>
        </p:nvSpPr>
        <p:spPr>
          <a:xfrm>
            <a:off x="1260475" y="720725"/>
            <a:ext cx="4799012" cy="3598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2" name="Google Shape;412;p15:notes"/>
          <p:cNvSpPr txBox="1"/>
          <p:nvPr>
            <p:ph idx="1" type="body"/>
          </p:nvPr>
        </p:nvSpPr>
        <p:spPr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</p:spPr>
        <p:txBody>
          <a:bodyPr anchorCtr="0" anchor="t" bIns="47500" lIns="95025" spcFirstLastPara="1" rIns="95025" wrap="square" tIns="47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6:notes"/>
          <p:cNvSpPr/>
          <p:nvPr>
            <p:ph idx="2" type="sldImg"/>
          </p:nvPr>
        </p:nvSpPr>
        <p:spPr>
          <a:xfrm>
            <a:off x="1260475" y="720725"/>
            <a:ext cx="4799012" cy="3598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2" name="Google Shape;422;p16:notes"/>
          <p:cNvSpPr txBox="1"/>
          <p:nvPr>
            <p:ph idx="1" type="body"/>
          </p:nvPr>
        </p:nvSpPr>
        <p:spPr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</p:spPr>
        <p:txBody>
          <a:bodyPr anchorCtr="0" anchor="t" bIns="47500" lIns="95025" spcFirstLastPara="1" rIns="95025" wrap="square" tIns="47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7:notes"/>
          <p:cNvSpPr/>
          <p:nvPr>
            <p:ph idx="2" type="sldImg"/>
          </p:nvPr>
        </p:nvSpPr>
        <p:spPr>
          <a:xfrm>
            <a:off x="1260475" y="720725"/>
            <a:ext cx="4799012" cy="3598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1" name="Google Shape;431;p17:notes"/>
          <p:cNvSpPr txBox="1"/>
          <p:nvPr>
            <p:ph idx="1" type="body"/>
          </p:nvPr>
        </p:nvSpPr>
        <p:spPr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</p:spPr>
        <p:txBody>
          <a:bodyPr anchorCtr="0" anchor="t" bIns="47500" lIns="95025" spcFirstLastPara="1" rIns="95025" wrap="square" tIns="47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8:notes"/>
          <p:cNvSpPr/>
          <p:nvPr>
            <p:ph idx="2" type="sldImg"/>
          </p:nvPr>
        </p:nvSpPr>
        <p:spPr>
          <a:xfrm>
            <a:off x="1260475" y="720725"/>
            <a:ext cx="4799012" cy="3598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5" name="Google Shape;445;p18:notes"/>
          <p:cNvSpPr txBox="1"/>
          <p:nvPr>
            <p:ph idx="1" type="body"/>
          </p:nvPr>
        </p:nvSpPr>
        <p:spPr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</p:spPr>
        <p:txBody>
          <a:bodyPr anchorCtr="0" anchor="t" bIns="47500" lIns="95025" spcFirstLastPara="1" rIns="95025" wrap="square" tIns="47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9:notes"/>
          <p:cNvSpPr txBox="1"/>
          <p:nvPr>
            <p:ph idx="1" type="body"/>
          </p:nvPr>
        </p:nvSpPr>
        <p:spPr>
          <a:xfrm>
            <a:off x="973137" y="4560887"/>
            <a:ext cx="5367337" cy="4318000"/>
          </a:xfrm>
          <a:prstGeom prst="rect">
            <a:avLst/>
          </a:prstGeom>
        </p:spPr>
        <p:txBody>
          <a:bodyPr anchorCtr="0" anchor="t" bIns="50200" lIns="100425" spcFirstLastPara="1" rIns="100425" wrap="square" tIns="50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19:notes"/>
          <p:cNvSpPr/>
          <p:nvPr>
            <p:ph idx="2" type="sldImg"/>
          </p:nvPr>
        </p:nvSpPr>
        <p:spPr>
          <a:xfrm>
            <a:off x="1268412" y="728662"/>
            <a:ext cx="4781550" cy="358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:notes"/>
          <p:cNvSpPr/>
          <p:nvPr>
            <p:ph idx="2" type="sldImg"/>
          </p:nvPr>
        </p:nvSpPr>
        <p:spPr>
          <a:xfrm>
            <a:off x="1260475" y="720725"/>
            <a:ext cx="4799012" cy="3598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>
              <a:alpha val="99607"/>
            </a:srgbClr>
          </a:solidFill>
          <a:ln>
            <a:noFill/>
          </a:ln>
        </p:spPr>
      </p:sp>
      <p:sp>
        <p:nvSpPr>
          <p:cNvPr id="177" name="Google Shape;177;p2:notes"/>
          <p:cNvSpPr txBox="1"/>
          <p:nvPr>
            <p:ph idx="1" type="body"/>
          </p:nvPr>
        </p:nvSpPr>
        <p:spPr>
          <a:xfrm>
            <a:off x="974725" y="4559300"/>
            <a:ext cx="5365750" cy="4321175"/>
          </a:xfrm>
          <a:prstGeom prst="rect">
            <a:avLst/>
          </a:prstGeom>
          <a:solidFill>
            <a:srgbClr val="FFFFFF">
              <a:alpha val="99607"/>
            </a:srgbClr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7500" lIns="95025" spcFirstLastPara="1" rIns="95025" wrap="square" tIns="47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0:notes"/>
          <p:cNvSpPr/>
          <p:nvPr>
            <p:ph idx="2" type="sldImg"/>
          </p:nvPr>
        </p:nvSpPr>
        <p:spPr>
          <a:xfrm>
            <a:off x="1260475" y="720725"/>
            <a:ext cx="4799012" cy="3598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5" name="Google Shape;465;p20:notes"/>
          <p:cNvSpPr txBox="1"/>
          <p:nvPr>
            <p:ph idx="1" type="body"/>
          </p:nvPr>
        </p:nvSpPr>
        <p:spPr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</p:spPr>
        <p:txBody>
          <a:bodyPr anchorCtr="0" anchor="t" bIns="47500" lIns="95025" spcFirstLastPara="1" rIns="95025" wrap="square" tIns="47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1:notes"/>
          <p:cNvSpPr txBox="1"/>
          <p:nvPr>
            <p:ph idx="1" type="body"/>
          </p:nvPr>
        </p:nvSpPr>
        <p:spPr>
          <a:xfrm>
            <a:off x="973137" y="4560887"/>
            <a:ext cx="5367337" cy="4318000"/>
          </a:xfrm>
          <a:prstGeom prst="rect">
            <a:avLst/>
          </a:prstGeom>
        </p:spPr>
        <p:txBody>
          <a:bodyPr anchorCtr="0" anchor="t" bIns="50200" lIns="100425" spcFirstLastPara="1" rIns="100425" wrap="square" tIns="50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21:notes"/>
          <p:cNvSpPr/>
          <p:nvPr>
            <p:ph idx="2" type="sldImg"/>
          </p:nvPr>
        </p:nvSpPr>
        <p:spPr>
          <a:xfrm>
            <a:off x="1268412" y="728662"/>
            <a:ext cx="4781550" cy="358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2:notes"/>
          <p:cNvSpPr txBox="1"/>
          <p:nvPr>
            <p:ph idx="1" type="body"/>
          </p:nvPr>
        </p:nvSpPr>
        <p:spPr>
          <a:xfrm>
            <a:off x="973137" y="4560887"/>
            <a:ext cx="5367337" cy="4318000"/>
          </a:xfrm>
          <a:prstGeom prst="rect">
            <a:avLst/>
          </a:prstGeom>
        </p:spPr>
        <p:txBody>
          <a:bodyPr anchorCtr="0" anchor="t" bIns="50200" lIns="100425" spcFirstLastPara="1" rIns="100425" wrap="square" tIns="50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22:notes"/>
          <p:cNvSpPr/>
          <p:nvPr>
            <p:ph idx="2" type="sldImg"/>
          </p:nvPr>
        </p:nvSpPr>
        <p:spPr>
          <a:xfrm>
            <a:off x="1268412" y="728662"/>
            <a:ext cx="4781550" cy="358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3:notes"/>
          <p:cNvSpPr/>
          <p:nvPr>
            <p:ph idx="2" type="sldImg"/>
          </p:nvPr>
        </p:nvSpPr>
        <p:spPr>
          <a:xfrm>
            <a:off x="1260475" y="720725"/>
            <a:ext cx="4799012" cy="3598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1" name="Google Shape;501;p23:notes"/>
          <p:cNvSpPr txBox="1"/>
          <p:nvPr>
            <p:ph idx="1" type="body"/>
          </p:nvPr>
        </p:nvSpPr>
        <p:spPr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</p:spPr>
        <p:txBody>
          <a:bodyPr anchorCtr="0" anchor="t" bIns="47500" lIns="95025" spcFirstLastPara="1" rIns="95025" wrap="square" tIns="47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4:notes"/>
          <p:cNvSpPr txBox="1"/>
          <p:nvPr>
            <p:ph idx="1" type="body"/>
          </p:nvPr>
        </p:nvSpPr>
        <p:spPr>
          <a:xfrm>
            <a:off x="973137" y="4560887"/>
            <a:ext cx="5367337" cy="4318000"/>
          </a:xfrm>
          <a:prstGeom prst="rect">
            <a:avLst/>
          </a:prstGeom>
        </p:spPr>
        <p:txBody>
          <a:bodyPr anchorCtr="0" anchor="t" bIns="50200" lIns="100425" spcFirstLastPara="1" rIns="100425" wrap="square" tIns="50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24:notes"/>
          <p:cNvSpPr/>
          <p:nvPr>
            <p:ph idx="2" type="sldImg"/>
          </p:nvPr>
        </p:nvSpPr>
        <p:spPr>
          <a:xfrm>
            <a:off x="1268412" y="728662"/>
            <a:ext cx="4781550" cy="358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25:notes"/>
          <p:cNvSpPr txBox="1"/>
          <p:nvPr>
            <p:ph idx="1" type="body"/>
          </p:nvPr>
        </p:nvSpPr>
        <p:spPr>
          <a:xfrm>
            <a:off x="973137" y="4560887"/>
            <a:ext cx="5367337" cy="4318000"/>
          </a:xfrm>
          <a:prstGeom prst="rect">
            <a:avLst/>
          </a:prstGeom>
        </p:spPr>
        <p:txBody>
          <a:bodyPr anchorCtr="0" anchor="t" bIns="50200" lIns="100425" spcFirstLastPara="1" rIns="100425" wrap="square" tIns="50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25:notes"/>
          <p:cNvSpPr/>
          <p:nvPr>
            <p:ph idx="2" type="sldImg"/>
          </p:nvPr>
        </p:nvSpPr>
        <p:spPr>
          <a:xfrm>
            <a:off x="1268412" y="728662"/>
            <a:ext cx="4781550" cy="358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6:notes"/>
          <p:cNvSpPr txBox="1"/>
          <p:nvPr>
            <p:ph idx="1" type="body"/>
          </p:nvPr>
        </p:nvSpPr>
        <p:spPr>
          <a:xfrm>
            <a:off x="973137" y="4560887"/>
            <a:ext cx="5367337" cy="4318000"/>
          </a:xfrm>
          <a:prstGeom prst="rect">
            <a:avLst/>
          </a:prstGeom>
        </p:spPr>
        <p:txBody>
          <a:bodyPr anchorCtr="0" anchor="t" bIns="50200" lIns="100425" spcFirstLastPara="1" rIns="100425" wrap="square" tIns="50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26:notes"/>
          <p:cNvSpPr/>
          <p:nvPr>
            <p:ph idx="2" type="sldImg"/>
          </p:nvPr>
        </p:nvSpPr>
        <p:spPr>
          <a:xfrm>
            <a:off x="1268412" y="728662"/>
            <a:ext cx="4781550" cy="358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7:notes"/>
          <p:cNvSpPr/>
          <p:nvPr>
            <p:ph idx="2" type="sldImg"/>
          </p:nvPr>
        </p:nvSpPr>
        <p:spPr>
          <a:xfrm>
            <a:off x="1260475" y="720725"/>
            <a:ext cx="4799012" cy="3598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3" name="Google Shape;533;p27:notes"/>
          <p:cNvSpPr txBox="1"/>
          <p:nvPr>
            <p:ph idx="1" type="body"/>
          </p:nvPr>
        </p:nvSpPr>
        <p:spPr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</p:spPr>
        <p:txBody>
          <a:bodyPr anchorCtr="0" anchor="t" bIns="47500" lIns="95025" spcFirstLastPara="1" rIns="95025" wrap="square" tIns="47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28:notes"/>
          <p:cNvSpPr/>
          <p:nvPr>
            <p:ph idx="2" type="sldImg"/>
          </p:nvPr>
        </p:nvSpPr>
        <p:spPr>
          <a:xfrm>
            <a:off x="1260475" y="720725"/>
            <a:ext cx="4799012" cy="3598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7" name="Google Shape;547;p28:notes"/>
          <p:cNvSpPr txBox="1"/>
          <p:nvPr>
            <p:ph idx="1" type="body"/>
          </p:nvPr>
        </p:nvSpPr>
        <p:spPr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</p:spPr>
        <p:txBody>
          <a:bodyPr anchorCtr="0" anchor="t" bIns="47500" lIns="95025" spcFirstLastPara="1" rIns="95025" wrap="square" tIns="47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29:notes"/>
          <p:cNvSpPr/>
          <p:nvPr>
            <p:ph idx="2" type="sldImg"/>
          </p:nvPr>
        </p:nvSpPr>
        <p:spPr>
          <a:xfrm>
            <a:off x="1260475" y="720725"/>
            <a:ext cx="4799012" cy="3598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5" name="Google Shape;555;p29:notes"/>
          <p:cNvSpPr txBox="1"/>
          <p:nvPr>
            <p:ph idx="1" type="body"/>
          </p:nvPr>
        </p:nvSpPr>
        <p:spPr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</p:spPr>
        <p:txBody>
          <a:bodyPr anchorCtr="0" anchor="t" bIns="47500" lIns="95025" spcFirstLastPara="1" rIns="95025" wrap="square" tIns="47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:notes"/>
          <p:cNvSpPr txBox="1"/>
          <p:nvPr>
            <p:ph idx="1" type="body"/>
          </p:nvPr>
        </p:nvSpPr>
        <p:spPr>
          <a:xfrm>
            <a:off x="973137" y="4560887"/>
            <a:ext cx="5367337" cy="4318000"/>
          </a:xfrm>
          <a:prstGeom prst="rect">
            <a:avLst/>
          </a:prstGeom>
        </p:spPr>
        <p:txBody>
          <a:bodyPr anchorCtr="0" anchor="t" bIns="50200" lIns="100425" spcFirstLastPara="1" rIns="100425" wrap="square" tIns="50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3:notes"/>
          <p:cNvSpPr/>
          <p:nvPr>
            <p:ph idx="2" type="sldImg"/>
          </p:nvPr>
        </p:nvSpPr>
        <p:spPr>
          <a:xfrm>
            <a:off x="1268412" y="728662"/>
            <a:ext cx="4781550" cy="358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30:notes"/>
          <p:cNvSpPr/>
          <p:nvPr>
            <p:ph idx="2" type="sldImg"/>
          </p:nvPr>
        </p:nvSpPr>
        <p:spPr>
          <a:xfrm>
            <a:off x="1260475" y="720725"/>
            <a:ext cx="4799012" cy="3598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3" name="Google Shape;563;p30:notes"/>
          <p:cNvSpPr txBox="1"/>
          <p:nvPr>
            <p:ph idx="1" type="body"/>
          </p:nvPr>
        </p:nvSpPr>
        <p:spPr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</p:spPr>
        <p:txBody>
          <a:bodyPr anchorCtr="0" anchor="t" bIns="47500" lIns="95025" spcFirstLastPara="1" rIns="95025" wrap="square" tIns="47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31:notes"/>
          <p:cNvSpPr/>
          <p:nvPr>
            <p:ph idx="2" type="sldImg"/>
          </p:nvPr>
        </p:nvSpPr>
        <p:spPr>
          <a:xfrm>
            <a:off x="1260475" y="720725"/>
            <a:ext cx="4799012" cy="3598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1" name="Google Shape;571;p31:notes"/>
          <p:cNvSpPr txBox="1"/>
          <p:nvPr>
            <p:ph idx="1" type="body"/>
          </p:nvPr>
        </p:nvSpPr>
        <p:spPr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</p:spPr>
        <p:txBody>
          <a:bodyPr anchorCtr="0" anchor="t" bIns="47500" lIns="95025" spcFirstLastPara="1" rIns="95025" wrap="square" tIns="47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32:notes"/>
          <p:cNvSpPr/>
          <p:nvPr>
            <p:ph idx="2" type="sldImg"/>
          </p:nvPr>
        </p:nvSpPr>
        <p:spPr>
          <a:xfrm>
            <a:off x="1260475" y="720725"/>
            <a:ext cx="4799012" cy="3598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3" name="Google Shape;583;p32:notes"/>
          <p:cNvSpPr txBox="1"/>
          <p:nvPr>
            <p:ph idx="1" type="body"/>
          </p:nvPr>
        </p:nvSpPr>
        <p:spPr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</p:spPr>
        <p:txBody>
          <a:bodyPr anchorCtr="0" anchor="t" bIns="47500" lIns="95025" spcFirstLastPara="1" rIns="95025" wrap="square" tIns="47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33:notes"/>
          <p:cNvSpPr/>
          <p:nvPr>
            <p:ph idx="2" type="sldImg"/>
          </p:nvPr>
        </p:nvSpPr>
        <p:spPr>
          <a:xfrm>
            <a:off x="1260475" y="720725"/>
            <a:ext cx="4799012" cy="3598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3" name="Google Shape;593;p33:notes"/>
          <p:cNvSpPr txBox="1"/>
          <p:nvPr>
            <p:ph idx="1" type="body"/>
          </p:nvPr>
        </p:nvSpPr>
        <p:spPr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</p:spPr>
        <p:txBody>
          <a:bodyPr anchorCtr="0" anchor="t" bIns="47500" lIns="95025" spcFirstLastPara="1" rIns="95025" wrap="square" tIns="47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34:notes"/>
          <p:cNvSpPr txBox="1"/>
          <p:nvPr>
            <p:ph idx="1" type="body"/>
          </p:nvPr>
        </p:nvSpPr>
        <p:spPr>
          <a:xfrm>
            <a:off x="973137" y="4560887"/>
            <a:ext cx="5367337" cy="4318000"/>
          </a:xfrm>
          <a:prstGeom prst="rect">
            <a:avLst/>
          </a:prstGeom>
        </p:spPr>
        <p:txBody>
          <a:bodyPr anchorCtr="0" anchor="t" bIns="50200" lIns="100425" spcFirstLastPara="1" rIns="100425" wrap="square" tIns="50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34:notes"/>
          <p:cNvSpPr/>
          <p:nvPr>
            <p:ph idx="2" type="sldImg"/>
          </p:nvPr>
        </p:nvSpPr>
        <p:spPr>
          <a:xfrm>
            <a:off x="1268412" y="728662"/>
            <a:ext cx="4781550" cy="358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35:notes"/>
          <p:cNvSpPr/>
          <p:nvPr>
            <p:ph idx="2" type="sldImg"/>
          </p:nvPr>
        </p:nvSpPr>
        <p:spPr>
          <a:xfrm>
            <a:off x="1260475" y="720725"/>
            <a:ext cx="4799012" cy="3598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3" name="Google Shape;613;p35:notes"/>
          <p:cNvSpPr txBox="1"/>
          <p:nvPr>
            <p:ph idx="1" type="body"/>
          </p:nvPr>
        </p:nvSpPr>
        <p:spPr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</p:spPr>
        <p:txBody>
          <a:bodyPr anchorCtr="0" anchor="t" bIns="47500" lIns="95025" spcFirstLastPara="1" rIns="95025" wrap="square" tIns="47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36:notes"/>
          <p:cNvSpPr txBox="1"/>
          <p:nvPr>
            <p:ph idx="1" type="body"/>
          </p:nvPr>
        </p:nvSpPr>
        <p:spPr>
          <a:xfrm>
            <a:off x="973137" y="4560887"/>
            <a:ext cx="5367337" cy="4318000"/>
          </a:xfrm>
          <a:prstGeom prst="rect">
            <a:avLst/>
          </a:prstGeom>
        </p:spPr>
        <p:txBody>
          <a:bodyPr anchorCtr="0" anchor="t" bIns="50200" lIns="100425" spcFirstLastPara="1" rIns="100425" wrap="square" tIns="50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36:notes"/>
          <p:cNvSpPr/>
          <p:nvPr>
            <p:ph idx="2" type="sldImg"/>
          </p:nvPr>
        </p:nvSpPr>
        <p:spPr>
          <a:xfrm>
            <a:off x="1268412" y="728662"/>
            <a:ext cx="4781550" cy="358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37:notes"/>
          <p:cNvSpPr txBox="1"/>
          <p:nvPr>
            <p:ph idx="1" type="body"/>
          </p:nvPr>
        </p:nvSpPr>
        <p:spPr>
          <a:xfrm>
            <a:off x="973137" y="4560887"/>
            <a:ext cx="5367337" cy="4318000"/>
          </a:xfrm>
          <a:prstGeom prst="rect">
            <a:avLst/>
          </a:prstGeom>
        </p:spPr>
        <p:txBody>
          <a:bodyPr anchorCtr="0" anchor="t" bIns="50200" lIns="100425" spcFirstLastPara="1" rIns="100425" wrap="square" tIns="50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37:notes"/>
          <p:cNvSpPr/>
          <p:nvPr>
            <p:ph idx="2" type="sldImg"/>
          </p:nvPr>
        </p:nvSpPr>
        <p:spPr>
          <a:xfrm>
            <a:off x="1268412" y="728662"/>
            <a:ext cx="4781550" cy="358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38:notes"/>
          <p:cNvSpPr/>
          <p:nvPr>
            <p:ph idx="2" type="sldImg"/>
          </p:nvPr>
        </p:nvSpPr>
        <p:spPr>
          <a:xfrm>
            <a:off x="1260475" y="720725"/>
            <a:ext cx="4799012" cy="3598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9" name="Google Shape;639;p38:notes"/>
          <p:cNvSpPr txBox="1"/>
          <p:nvPr>
            <p:ph idx="1" type="body"/>
          </p:nvPr>
        </p:nvSpPr>
        <p:spPr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</p:spPr>
        <p:txBody>
          <a:bodyPr anchorCtr="0" anchor="t" bIns="47500" lIns="95025" spcFirstLastPara="1" rIns="95025" wrap="square" tIns="47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39:notes"/>
          <p:cNvSpPr txBox="1"/>
          <p:nvPr>
            <p:ph idx="1" type="body"/>
          </p:nvPr>
        </p:nvSpPr>
        <p:spPr>
          <a:xfrm>
            <a:off x="973137" y="4560887"/>
            <a:ext cx="5367337" cy="4318000"/>
          </a:xfrm>
          <a:prstGeom prst="rect">
            <a:avLst/>
          </a:prstGeom>
        </p:spPr>
        <p:txBody>
          <a:bodyPr anchorCtr="0" anchor="t" bIns="50200" lIns="100425" spcFirstLastPara="1" rIns="100425" wrap="square" tIns="50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39:notes"/>
          <p:cNvSpPr/>
          <p:nvPr>
            <p:ph idx="2" type="sldImg"/>
          </p:nvPr>
        </p:nvSpPr>
        <p:spPr>
          <a:xfrm>
            <a:off x="1268412" y="728662"/>
            <a:ext cx="4781550" cy="358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/>
          <p:nvPr>
            <p:ph idx="2" type="sldImg"/>
          </p:nvPr>
        </p:nvSpPr>
        <p:spPr>
          <a:xfrm>
            <a:off x="1260475" y="720725"/>
            <a:ext cx="4799012" cy="3598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>
              <a:alpha val="99607"/>
            </a:srgbClr>
          </a:solidFill>
          <a:ln>
            <a:noFill/>
          </a:ln>
        </p:spPr>
      </p:sp>
      <p:sp>
        <p:nvSpPr>
          <p:cNvPr id="199" name="Google Shape;199;p4:notes"/>
          <p:cNvSpPr txBox="1"/>
          <p:nvPr>
            <p:ph idx="1" type="body"/>
          </p:nvPr>
        </p:nvSpPr>
        <p:spPr>
          <a:xfrm>
            <a:off x="974725" y="4559300"/>
            <a:ext cx="5365750" cy="4321175"/>
          </a:xfrm>
          <a:prstGeom prst="rect">
            <a:avLst/>
          </a:prstGeom>
          <a:solidFill>
            <a:srgbClr val="FFFFFF">
              <a:alpha val="99607"/>
            </a:srgbClr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7500" lIns="95025" spcFirstLastPara="1" rIns="95025" wrap="square" tIns="47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40:notes"/>
          <p:cNvSpPr txBox="1"/>
          <p:nvPr>
            <p:ph idx="1" type="body"/>
          </p:nvPr>
        </p:nvSpPr>
        <p:spPr>
          <a:xfrm>
            <a:off x="973137" y="4560887"/>
            <a:ext cx="5367337" cy="4318000"/>
          </a:xfrm>
          <a:prstGeom prst="rect">
            <a:avLst/>
          </a:prstGeom>
        </p:spPr>
        <p:txBody>
          <a:bodyPr anchorCtr="0" anchor="t" bIns="50200" lIns="100425" spcFirstLastPara="1" rIns="100425" wrap="square" tIns="50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40:notes"/>
          <p:cNvSpPr/>
          <p:nvPr>
            <p:ph idx="2" type="sldImg"/>
          </p:nvPr>
        </p:nvSpPr>
        <p:spPr>
          <a:xfrm>
            <a:off x="1268412" y="728662"/>
            <a:ext cx="4781550" cy="358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41:notes"/>
          <p:cNvSpPr txBox="1"/>
          <p:nvPr>
            <p:ph idx="1" type="body"/>
          </p:nvPr>
        </p:nvSpPr>
        <p:spPr>
          <a:xfrm>
            <a:off x="973137" y="4560887"/>
            <a:ext cx="5367337" cy="4318000"/>
          </a:xfrm>
          <a:prstGeom prst="rect">
            <a:avLst/>
          </a:prstGeom>
        </p:spPr>
        <p:txBody>
          <a:bodyPr anchorCtr="0" anchor="t" bIns="50200" lIns="100425" spcFirstLastPara="1" rIns="100425" wrap="square" tIns="50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41:notes"/>
          <p:cNvSpPr/>
          <p:nvPr>
            <p:ph idx="2" type="sldImg"/>
          </p:nvPr>
        </p:nvSpPr>
        <p:spPr>
          <a:xfrm>
            <a:off x="1268412" y="728662"/>
            <a:ext cx="4781550" cy="358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42:notes"/>
          <p:cNvSpPr txBox="1"/>
          <p:nvPr>
            <p:ph idx="1" type="body"/>
          </p:nvPr>
        </p:nvSpPr>
        <p:spPr>
          <a:xfrm>
            <a:off x="973137" y="4560887"/>
            <a:ext cx="5367337" cy="4318000"/>
          </a:xfrm>
          <a:prstGeom prst="rect">
            <a:avLst/>
          </a:prstGeom>
        </p:spPr>
        <p:txBody>
          <a:bodyPr anchorCtr="0" anchor="t" bIns="50200" lIns="100425" spcFirstLastPara="1" rIns="100425" wrap="square" tIns="50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42:notes"/>
          <p:cNvSpPr/>
          <p:nvPr>
            <p:ph idx="2" type="sldImg"/>
          </p:nvPr>
        </p:nvSpPr>
        <p:spPr>
          <a:xfrm>
            <a:off x="1268412" y="728662"/>
            <a:ext cx="4781550" cy="358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43:notes"/>
          <p:cNvSpPr txBox="1"/>
          <p:nvPr>
            <p:ph idx="1" type="body"/>
          </p:nvPr>
        </p:nvSpPr>
        <p:spPr>
          <a:xfrm>
            <a:off x="973137" y="4560887"/>
            <a:ext cx="5367337" cy="4318000"/>
          </a:xfrm>
          <a:prstGeom prst="rect">
            <a:avLst/>
          </a:prstGeom>
        </p:spPr>
        <p:txBody>
          <a:bodyPr anchorCtr="0" anchor="t" bIns="50200" lIns="100425" spcFirstLastPara="1" rIns="100425" wrap="square" tIns="50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Google Shape;692;p43:notes"/>
          <p:cNvSpPr/>
          <p:nvPr>
            <p:ph idx="2" type="sldImg"/>
          </p:nvPr>
        </p:nvSpPr>
        <p:spPr>
          <a:xfrm>
            <a:off x="1268412" y="728662"/>
            <a:ext cx="4781550" cy="358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44:notes"/>
          <p:cNvSpPr txBox="1"/>
          <p:nvPr>
            <p:ph idx="1" type="body"/>
          </p:nvPr>
        </p:nvSpPr>
        <p:spPr>
          <a:xfrm>
            <a:off x="973137" y="4560887"/>
            <a:ext cx="5367337" cy="4318000"/>
          </a:xfrm>
          <a:prstGeom prst="rect">
            <a:avLst/>
          </a:prstGeom>
        </p:spPr>
        <p:txBody>
          <a:bodyPr anchorCtr="0" anchor="t" bIns="50200" lIns="100425" spcFirstLastPara="1" rIns="100425" wrap="square" tIns="50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44:notes"/>
          <p:cNvSpPr/>
          <p:nvPr>
            <p:ph idx="2" type="sldImg"/>
          </p:nvPr>
        </p:nvSpPr>
        <p:spPr>
          <a:xfrm>
            <a:off x="1268412" y="728662"/>
            <a:ext cx="4781550" cy="358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45:notes"/>
          <p:cNvSpPr txBox="1"/>
          <p:nvPr>
            <p:ph idx="1" type="body"/>
          </p:nvPr>
        </p:nvSpPr>
        <p:spPr>
          <a:xfrm>
            <a:off x="973137" y="4560887"/>
            <a:ext cx="5367337" cy="4318000"/>
          </a:xfrm>
          <a:prstGeom prst="rect">
            <a:avLst/>
          </a:prstGeom>
        </p:spPr>
        <p:txBody>
          <a:bodyPr anchorCtr="0" anchor="t" bIns="50200" lIns="100425" spcFirstLastPara="1" rIns="100425" wrap="square" tIns="50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p45:notes"/>
          <p:cNvSpPr/>
          <p:nvPr>
            <p:ph idx="2" type="sldImg"/>
          </p:nvPr>
        </p:nvSpPr>
        <p:spPr>
          <a:xfrm>
            <a:off x="1268412" y="728662"/>
            <a:ext cx="4781550" cy="358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46:notes"/>
          <p:cNvSpPr txBox="1"/>
          <p:nvPr>
            <p:ph idx="1" type="body"/>
          </p:nvPr>
        </p:nvSpPr>
        <p:spPr>
          <a:xfrm>
            <a:off x="973137" y="4560887"/>
            <a:ext cx="5367337" cy="4318000"/>
          </a:xfrm>
          <a:prstGeom prst="rect">
            <a:avLst/>
          </a:prstGeom>
        </p:spPr>
        <p:txBody>
          <a:bodyPr anchorCtr="0" anchor="t" bIns="50200" lIns="100425" spcFirstLastPara="1" rIns="100425" wrap="square" tIns="50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p46:notes"/>
          <p:cNvSpPr/>
          <p:nvPr>
            <p:ph idx="2" type="sldImg"/>
          </p:nvPr>
        </p:nvSpPr>
        <p:spPr>
          <a:xfrm>
            <a:off x="1268412" y="728662"/>
            <a:ext cx="4781550" cy="358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47:notes"/>
          <p:cNvSpPr txBox="1"/>
          <p:nvPr>
            <p:ph idx="1" type="body"/>
          </p:nvPr>
        </p:nvSpPr>
        <p:spPr>
          <a:xfrm>
            <a:off x="973137" y="4560887"/>
            <a:ext cx="5367337" cy="4318000"/>
          </a:xfrm>
          <a:prstGeom prst="rect">
            <a:avLst/>
          </a:prstGeom>
        </p:spPr>
        <p:txBody>
          <a:bodyPr anchorCtr="0" anchor="t" bIns="50200" lIns="100425" spcFirstLastPara="1" rIns="100425" wrap="square" tIns="50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9" name="Google Shape;729;p47:notes"/>
          <p:cNvSpPr/>
          <p:nvPr>
            <p:ph idx="2" type="sldImg"/>
          </p:nvPr>
        </p:nvSpPr>
        <p:spPr>
          <a:xfrm>
            <a:off x="1268412" y="728662"/>
            <a:ext cx="4781550" cy="358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48:notes"/>
          <p:cNvSpPr txBox="1"/>
          <p:nvPr>
            <p:ph idx="1" type="body"/>
          </p:nvPr>
        </p:nvSpPr>
        <p:spPr>
          <a:xfrm>
            <a:off x="973137" y="4560887"/>
            <a:ext cx="5367337" cy="4318000"/>
          </a:xfrm>
          <a:prstGeom prst="rect">
            <a:avLst/>
          </a:prstGeom>
        </p:spPr>
        <p:txBody>
          <a:bodyPr anchorCtr="0" anchor="t" bIns="50200" lIns="100425" spcFirstLastPara="1" rIns="100425" wrap="square" tIns="50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p48:notes"/>
          <p:cNvSpPr/>
          <p:nvPr>
            <p:ph idx="2" type="sldImg"/>
          </p:nvPr>
        </p:nvSpPr>
        <p:spPr>
          <a:xfrm>
            <a:off x="1268412" y="728662"/>
            <a:ext cx="4781550" cy="358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49:notes"/>
          <p:cNvSpPr txBox="1"/>
          <p:nvPr>
            <p:ph idx="1" type="body"/>
          </p:nvPr>
        </p:nvSpPr>
        <p:spPr>
          <a:xfrm>
            <a:off x="973137" y="4560887"/>
            <a:ext cx="5367337" cy="4318000"/>
          </a:xfrm>
          <a:prstGeom prst="rect">
            <a:avLst/>
          </a:prstGeom>
        </p:spPr>
        <p:txBody>
          <a:bodyPr anchorCtr="0" anchor="t" bIns="50200" lIns="100425" spcFirstLastPara="1" rIns="100425" wrap="square" tIns="50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5" name="Google Shape;745;p49:notes"/>
          <p:cNvSpPr/>
          <p:nvPr>
            <p:ph idx="2" type="sldImg"/>
          </p:nvPr>
        </p:nvSpPr>
        <p:spPr>
          <a:xfrm>
            <a:off x="1268412" y="728662"/>
            <a:ext cx="4781550" cy="358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:notes"/>
          <p:cNvSpPr/>
          <p:nvPr>
            <p:ph idx="2" type="sldImg"/>
          </p:nvPr>
        </p:nvSpPr>
        <p:spPr>
          <a:xfrm>
            <a:off x="1260475" y="720725"/>
            <a:ext cx="4799012" cy="3598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7" name="Google Shape;207;p5:notes"/>
          <p:cNvSpPr txBox="1"/>
          <p:nvPr>
            <p:ph idx="1" type="body"/>
          </p:nvPr>
        </p:nvSpPr>
        <p:spPr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</p:spPr>
        <p:txBody>
          <a:bodyPr anchorCtr="0" anchor="t" bIns="47500" lIns="95025" spcFirstLastPara="1" rIns="95025" wrap="square" tIns="47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:notes"/>
          <p:cNvSpPr txBox="1"/>
          <p:nvPr>
            <p:ph idx="1" type="body"/>
          </p:nvPr>
        </p:nvSpPr>
        <p:spPr>
          <a:xfrm>
            <a:off x="973137" y="4560887"/>
            <a:ext cx="5367337" cy="4318000"/>
          </a:xfrm>
          <a:prstGeom prst="rect">
            <a:avLst/>
          </a:prstGeom>
        </p:spPr>
        <p:txBody>
          <a:bodyPr anchorCtr="0" anchor="t" bIns="50200" lIns="100425" spcFirstLastPara="1" rIns="100425" wrap="square" tIns="50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6:notes"/>
          <p:cNvSpPr/>
          <p:nvPr>
            <p:ph idx="2" type="sldImg"/>
          </p:nvPr>
        </p:nvSpPr>
        <p:spPr>
          <a:xfrm>
            <a:off x="1268412" y="728662"/>
            <a:ext cx="4781550" cy="358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7:notes"/>
          <p:cNvSpPr txBox="1"/>
          <p:nvPr>
            <p:ph idx="1" type="body"/>
          </p:nvPr>
        </p:nvSpPr>
        <p:spPr>
          <a:xfrm>
            <a:off x="973137" y="4560887"/>
            <a:ext cx="5367337" cy="4318000"/>
          </a:xfrm>
          <a:prstGeom prst="rect">
            <a:avLst/>
          </a:prstGeom>
        </p:spPr>
        <p:txBody>
          <a:bodyPr anchorCtr="0" anchor="t" bIns="50200" lIns="100425" spcFirstLastPara="1" rIns="100425" wrap="square" tIns="50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7:notes"/>
          <p:cNvSpPr/>
          <p:nvPr>
            <p:ph idx="2" type="sldImg"/>
          </p:nvPr>
        </p:nvSpPr>
        <p:spPr>
          <a:xfrm>
            <a:off x="1268412" y="728662"/>
            <a:ext cx="4781550" cy="358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8:notes"/>
          <p:cNvSpPr/>
          <p:nvPr>
            <p:ph idx="2" type="sldImg"/>
          </p:nvPr>
        </p:nvSpPr>
        <p:spPr>
          <a:xfrm>
            <a:off x="1260475" y="720725"/>
            <a:ext cx="4799012" cy="3598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2" name="Google Shape;352;p8:notes"/>
          <p:cNvSpPr txBox="1"/>
          <p:nvPr>
            <p:ph idx="1" type="body"/>
          </p:nvPr>
        </p:nvSpPr>
        <p:spPr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</p:spPr>
        <p:txBody>
          <a:bodyPr anchorCtr="0" anchor="t" bIns="47500" lIns="95025" spcFirstLastPara="1" rIns="95025" wrap="square" tIns="47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9:notes"/>
          <p:cNvSpPr/>
          <p:nvPr>
            <p:ph idx="2" type="sldImg"/>
          </p:nvPr>
        </p:nvSpPr>
        <p:spPr>
          <a:xfrm>
            <a:off x="1260475" y="720725"/>
            <a:ext cx="4799012" cy="35988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0" name="Google Shape;360;p9:notes"/>
          <p:cNvSpPr txBox="1"/>
          <p:nvPr>
            <p:ph idx="1" type="body"/>
          </p:nvPr>
        </p:nvSpPr>
        <p:spPr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</p:spPr>
        <p:txBody>
          <a:bodyPr anchorCtr="0" anchor="t" bIns="47500" lIns="95025" spcFirstLastPara="1" rIns="95025" wrap="square" tIns="47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5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5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5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5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 cap="none" strike="noStrik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 cap="none" strike="noStrik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 cap="none" strike="noStrik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 cap="none" strike="noStrik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 cap="none" strike="noStrik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 cap="none" strike="noStrik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 cap="none" strike="noStrik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 cap="none" strike="noStrik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 cap="none" strike="noStrik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7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Google Shape;137;p7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38" name="Google Shape;138;p7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7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7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showMasterSp="0" type="vertTx">
  <p:cSld name="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72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7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7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7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74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" name="Google Shape;162;p7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7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7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showMasterSp="0" type="txAndObj">
  <p:cSld name="TEXT_AND_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3"/>
          <p:cNvSpPr txBox="1"/>
          <p:nvPr>
            <p:ph type="title"/>
          </p:nvPr>
        </p:nvSpPr>
        <p:spPr>
          <a:xfrm>
            <a:off x="457200" y="2286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3"/>
          <p:cNvSpPr txBox="1"/>
          <p:nvPr>
            <p:ph idx="1" type="body"/>
          </p:nvPr>
        </p:nvSpPr>
        <p:spPr>
          <a:xfrm>
            <a:off x="457200" y="1295400"/>
            <a:ext cx="40386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53"/>
          <p:cNvSpPr txBox="1"/>
          <p:nvPr>
            <p:ph idx="2" type="body"/>
          </p:nvPr>
        </p:nvSpPr>
        <p:spPr>
          <a:xfrm>
            <a:off x="4648200" y="1295400"/>
            <a:ext cx="40386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53"/>
          <p:cNvSpPr txBox="1"/>
          <p:nvPr>
            <p:ph idx="10" type="dt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3"/>
          <p:cNvSpPr txBox="1"/>
          <p:nvPr>
            <p:ph idx="12" type="sldNum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53"/>
          <p:cNvSpPr txBox="1"/>
          <p:nvPr>
            <p:ph idx="11" type="ftr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5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5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6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2" name="Google Shape;72;p6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6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6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6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4" name="Google Shape;84;p6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6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6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 type="twoObj">
  <p:cSld name="TWO_OBJECTS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6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6" name="Google Shape;96;p6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7" name="Google Shape;97;p6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6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6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6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9" name="Google Shape;109;p6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10" name="Google Shape;110;p6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1" name="Google Shape;111;p6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12" name="Google Shape;112;p6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6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6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6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24" name="Google Shape;124;p6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5" name="Google Shape;125;p6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6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6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9.xml"/></Relationships>
</file>

<file path=ppt/slideMasters/_rels/slideMaster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5.xml"/></Relationships>
</file>

<file path=ppt/slideMasters/_rels/slideMaster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7.xml"/></Relationships>
</file>

<file path=ppt/slideMasters/_rels/slideMaster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10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14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2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theme" Target="../theme/theme11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8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3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13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50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5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" name="Google Shape;9;p5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" name="Google Shape;10;p5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 cap="none" strike="noStrik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 cap="none" strike="noStrik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 cap="none" strike="noStrik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 cap="none" strike="noStrik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 cap="none" strike="noStrik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 cap="none" strike="noStrik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 cap="none" strike="noStrik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 cap="none" strike="noStrik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 cap="none" strike="noStrik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67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6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19" name="Google Shape;119;p6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20" name="Google Shape;120;p6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6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6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2" name="Google Shape;132;p6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3" name="Google Shape;133;p6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7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p7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5" name="Google Shape;145;p7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6" name="Google Shape;146;p7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" name="Google Shape;155;p7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Google Shape;156;p7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57" name="Google Shape;157;p7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58" name="Google Shape;158;p7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5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52"/>
          <p:cNvSpPr txBox="1"/>
          <p:nvPr>
            <p:ph idx="10" type="dt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1" name="Google Shape;21;p52"/>
          <p:cNvSpPr txBox="1"/>
          <p:nvPr>
            <p:ph idx="12" type="sldNum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52"/>
          <p:cNvSpPr txBox="1"/>
          <p:nvPr>
            <p:ph idx="11" type="ftr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54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5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4" name="Google Shape;34;p5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5" name="Google Shape;35;p5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56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5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4" name="Google Shape;44;p5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5" name="Google Shape;45;p5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58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5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5" name="Google Shape;55;p5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6" name="Google Shape;56;p5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" name="Google Shape;57;p58"/>
          <p:cNvGrpSpPr/>
          <p:nvPr/>
        </p:nvGrpSpPr>
        <p:grpSpPr>
          <a:xfrm>
            <a:off x="304800" y="838200"/>
            <a:ext cx="8534400" cy="152400"/>
            <a:chOff x="264" y="788"/>
            <a:chExt cx="5232" cy="124"/>
          </a:xfrm>
        </p:grpSpPr>
        <p:sp>
          <p:nvSpPr>
            <p:cNvPr id="58" name="Google Shape;58;p58"/>
            <p:cNvSpPr txBox="1"/>
            <p:nvPr/>
          </p:nvSpPr>
          <p:spPr>
            <a:xfrm>
              <a:off x="264" y="788"/>
              <a:ext cx="5232" cy="61"/>
            </a:xfrm>
            <a:prstGeom prst="rect">
              <a:avLst/>
            </a:prstGeom>
            <a:gradFill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9" name="Google Shape;59;p58"/>
            <p:cNvSpPr txBox="1"/>
            <p:nvPr/>
          </p:nvSpPr>
          <p:spPr>
            <a:xfrm>
              <a:off x="264" y="881"/>
              <a:ext cx="5232" cy="31"/>
            </a:xfrm>
            <a:prstGeom prst="rect">
              <a:avLst/>
            </a:prstGeom>
            <a:gradFill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/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59"/>
          <p:cNvGrpSpPr/>
          <p:nvPr/>
        </p:nvGrpSpPr>
        <p:grpSpPr>
          <a:xfrm>
            <a:off x="304800" y="838200"/>
            <a:ext cx="8534400" cy="152400"/>
            <a:chOff x="264" y="788"/>
            <a:chExt cx="5232" cy="124"/>
          </a:xfrm>
        </p:grpSpPr>
        <p:sp>
          <p:nvSpPr>
            <p:cNvPr id="62" name="Google Shape;62;p59"/>
            <p:cNvSpPr txBox="1"/>
            <p:nvPr/>
          </p:nvSpPr>
          <p:spPr>
            <a:xfrm>
              <a:off x="264" y="788"/>
              <a:ext cx="5232" cy="61"/>
            </a:xfrm>
            <a:prstGeom prst="rect">
              <a:avLst/>
            </a:prstGeom>
            <a:gradFill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3" name="Google Shape;63;p59"/>
            <p:cNvSpPr txBox="1"/>
            <p:nvPr/>
          </p:nvSpPr>
          <p:spPr>
            <a:xfrm>
              <a:off x="264" y="881"/>
              <a:ext cx="5232" cy="31"/>
            </a:xfrm>
            <a:prstGeom prst="rect">
              <a:avLst/>
            </a:prstGeom>
            <a:gradFill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64" name="Google Shape;64;p5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5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5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67" name="Google Shape;67;p5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68" name="Google Shape;68;p5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6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6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9" name="Google Shape;79;p6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0" name="Google Shape;80;p6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6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6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1" name="Google Shape;91;p6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2" name="Google Shape;92;p6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6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6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4" name="Google Shape;104;p6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5" name="Google Shape;105;p6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  <a:defRPr b="0" i="0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vmlDrawing" Target="../drawings/vmlDrawing2.vml"/><Relationship Id="rId4" Type="http://schemas.openxmlformats.org/officeDocument/2006/relationships/oleObject" Target="../embeddings/Microsoft_Office_Word_97_-_2003_Document2.doc"/><Relationship Id="rId5" Type="http://schemas.openxmlformats.org/officeDocument/2006/relationships/oleObject" Target="../embeddings/Microsoft_Office_Word_97_-_2003_Document2.doc"/><Relationship Id="rId6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vmlDrawing" Target="../drawings/vmlDrawing3.v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1.bin"/><Relationship Id="rId6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vmlDrawing" Target="../drawings/vmlDrawing4.vml"/><Relationship Id="rId4" Type="http://schemas.openxmlformats.org/officeDocument/2006/relationships/oleObject" Target="../embeddings/oleObject2.bin"/><Relationship Id="rId5" Type="http://schemas.openxmlformats.org/officeDocument/2006/relationships/oleObject" Target="../embeddings/oleObject2.bin"/><Relationship Id="rId6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vmlDrawing" Target="../drawings/vmlDrawing5.vml"/><Relationship Id="rId4" Type="http://schemas.openxmlformats.org/officeDocument/2006/relationships/oleObject" Target="../embeddings/Microsoft_Office_Word_97_-_2003_Document3.doc"/><Relationship Id="rId5" Type="http://schemas.openxmlformats.org/officeDocument/2006/relationships/oleObject" Target="../embeddings/Microsoft_Office_Word_97_-_2003_Document3.doc"/><Relationship Id="rId6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vmlDrawing" Target="../drawings/vmlDrawing6.vml"/><Relationship Id="rId4" Type="http://schemas.openxmlformats.org/officeDocument/2006/relationships/oleObject" Target="../embeddings/oleObject3.bin"/><Relationship Id="rId9" Type="http://schemas.openxmlformats.org/officeDocument/2006/relationships/image" Target="../media/image10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31.png"/><Relationship Id="rId7" Type="http://schemas.openxmlformats.org/officeDocument/2006/relationships/oleObject" Target="../embeddings/oleObject4.bin"/><Relationship Id="rId8" Type="http://schemas.openxmlformats.org/officeDocument/2006/relationships/oleObject" Target="../embeddings/oleObject4.bin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vmlDrawing" Target="../drawings/vmlDrawing7.vml"/><Relationship Id="rId4" Type="http://schemas.openxmlformats.org/officeDocument/2006/relationships/oleObject" Target="../embeddings/oleObject5.bin"/><Relationship Id="rId5" Type="http://schemas.openxmlformats.org/officeDocument/2006/relationships/oleObject" Target="../embeddings/oleObject5.bin"/><Relationship Id="rId6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vmlDrawing" Target="../drawings/vmlDrawing8.vml"/><Relationship Id="rId4" Type="http://schemas.openxmlformats.org/officeDocument/2006/relationships/oleObject" Target="../embeddings/oleObject6.bin"/><Relationship Id="rId5" Type="http://schemas.openxmlformats.org/officeDocument/2006/relationships/oleObject" Target="../embeddings/oleObject6.bin"/><Relationship Id="rId6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1.doc"/><Relationship Id="rId5" Type="http://schemas.openxmlformats.org/officeDocument/2006/relationships/oleObject" Target="../embeddings/Microsoft_Office_Word_97_-_2003_Document1.doc"/><Relationship Id="rId6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6.png"/><Relationship Id="rId4" Type="http://schemas.openxmlformats.org/officeDocument/2006/relationships/image" Target="../media/image6.png"/><Relationship Id="rId5" Type="http://schemas.openxmlformats.org/officeDocument/2006/relationships/image" Target="../media/image1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6.png"/><Relationship Id="rId4" Type="http://schemas.openxmlformats.org/officeDocument/2006/relationships/image" Target="../media/image3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5.png"/><Relationship Id="rId4" Type="http://schemas.openxmlformats.org/officeDocument/2006/relationships/image" Target="../media/image21.png"/><Relationship Id="rId5" Type="http://schemas.openxmlformats.org/officeDocument/2006/relationships/image" Target="../media/image18.png"/><Relationship Id="rId6" Type="http://schemas.openxmlformats.org/officeDocument/2006/relationships/image" Target="../media/image2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0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vmlDrawing" Target="../drawings/vmlDrawing9.vml"/><Relationship Id="rId4" Type="http://schemas.openxmlformats.org/officeDocument/2006/relationships/oleObject" Target="../embeddings/oleObject7.bin"/><Relationship Id="rId11" Type="http://schemas.openxmlformats.org/officeDocument/2006/relationships/oleObject" Target="../embeddings/Microsoft_Excel_Sheet2.xls"/><Relationship Id="rId10" Type="http://schemas.openxmlformats.org/officeDocument/2006/relationships/oleObject" Target="../embeddings/Microsoft_Excel_Sheet2.xls"/><Relationship Id="rId12" Type="http://schemas.openxmlformats.org/officeDocument/2006/relationships/image" Target="../media/image28.png"/><Relationship Id="rId9" Type="http://schemas.openxmlformats.org/officeDocument/2006/relationships/image" Target="../media/image23.png"/><Relationship Id="rId5" Type="http://schemas.openxmlformats.org/officeDocument/2006/relationships/oleObject" Target="../embeddings/oleObject7.bin"/><Relationship Id="rId6" Type="http://schemas.openxmlformats.org/officeDocument/2006/relationships/image" Target="../media/image32.png"/><Relationship Id="rId7" Type="http://schemas.openxmlformats.org/officeDocument/2006/relationships/oleObject" Target="../embeddings/Microsoft_Excel_Sheet1.xls"/><Relationship Id="rId8" Type="http://schemas.openxmlformats.org/officeDocument/2006/relationships/oleObject" Target="../embeddings/Microsoft_Excel_Sheet1.xls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3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1" Type="http://schemas.openxmlformats.org/officeDocument/2006/relationships/oleObject" Target="../embeddings/Microsoft_Excel_Sheet5.xls"/><Relationship Id="rId10" Type="http://schemas.openxmlformats.org/officeDocument/2006/relationships/oleObject" Target="../embeddings/Microsoft_Excel_Sheet5.xls"/><Relationship Id="rId13" Type="http://schemas.openxmlformats.org/officeDocument/2006/relationships/oleObject" Target="../embeddings/Microsoft_Excel_Sheet6.xls"/><Relationship Id="rId1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vmlDrawing" Target="../drawings/vmlDrawing10.vml"/><Relationship Id="rId4" Type="http://schemas.openxmlformats.org/officeDocument/2006/relationships/oleObject" Target="../embeddings/Microsoft_Excel_Sheet3.xls"/><Relationship Id="rId9" Type="http://schemas.openxmlformats.org/officeDocument/2006/relationships/image" Target="../media/image34.png"/><Relationship Id="rId15" Type="http://schemas.openxmlformats.org/officeDocument/2006/relationships/image" Target="../media/image36.png"/><Relationship Id="rId14" Type="http://schemas.openxmlformats.org/officeDocument/2006/relationships/oleObject" Target="../embeddings/Microsoft_Excel_Sheet6.xls"/><Relationship Id="rId5" Type="http://schemas.openxmlformats.org/officeDocument/2006/relationships/oleObject" Target="../embeddings/Microsoft_Excel_Sheet3.xls"/><Relationship Id="rId6" Type="http://schemas.openxmlformats.org/officeDocument/2006/relationships/image" Target="../media/image22.png"/><Relationship Id="rId7" Type="http://schemas.openxmlformats.org/officeDocument/2006/relationships/oleObject" Target="../embeddings/Microsoft_Excel_Sheet4.xls"/><Relationship Id="rId8" Type="http://schemas.openxmlformats.org/officeDocument/2006/relationships/oleObject" Target="../embeddings/Microsoft_Excel_Sheet4.xls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/>
          </a:p>
        </p:txBody>
      </p:sp>
      <p:sp>
        <p:nvSpPr>
          <p:cNvPr id="170" name="Google Shape;170;p1"/>
          <p:cNvSpPr txBox="1"/>
          <p:nvPr/>
        </p:nvSpPr>
        <p:spPr>
          <a:xfrm>
            <a:off x="1181100" y="3695700"/>
            <a:ext cx="6400800" cy="26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 2: About Data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1" name="Google Shape;171;p1"/>
          <p:cNvGrpSpPr/>
          <p:nvPr/>
        </p:nvGrpSpPr>
        <p:grpSpPr>
          <a:xfrm>
            <a:off x="495300" y="419100"/>
            <a:ext cx="8153400" cy="3009900"/>
            <a:chOff x="495300" y="419588"/>
            <a:chExt cx="8153400" cy="3009412"/>
          </a:xfrm>
        </p:grpSpPr>
        <p:sp>
          <p:nvSpPr>
            <p:cNvPr id="172" name="Google Shape;172;p1"/>
            <p:cNvSpPr txBox="1"/>
            <p:nvPr/>
          </p:nvSpPr>
          <p:spPr>
            <a:xfrm>
              <a:off x="495300" y="800588"/>
              <a:ext cx="8153400" cy="26284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Garamond"/>
                <a:buNone/>
              </a:pPr>
              <a:r>
                <a:t/>
              </a:r>
              <a:endParaRPr b="0" i="0" sz="4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880"/>
                </a:spcBef>
                <a:spcAft>
                  <a:spcPts val="0"/>
                </a:spcAft>
                <a:buClr>
                  <a:schemeClr val="dk1"/>
                </a:buClr>
                <a:buSzPts val="4400"/>
                <a:buFont typeface="Calibri"/>
                <a:buNone/>
              </a:pPr>
              <a:r>
                <a:rPr b="1" i="0" lang="en-US" sz="44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CSE450</a:t>
              </a:r>
              <a:br>
                <a:rPr b="0" i="0" lang="en-US" sz="1800" u="non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</a:br>
              <a:r>
                <a:rPr b="1" i="0" lang="en-US" sz="44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 Mining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mage result for daffodil international university logo" id="173" name="Google Shape;173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086100" y="419588"/>
              <a:ext cx="3286125" cy="8704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4" name="Google Shape;174;p1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r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CSEDIU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0"/>
          <p:cNvSpPr txBox="1"/>
          <p:nvPr>
            <p:ph type="title"/>
          </p:nvPr>
        </p:nvSpPr>
        <p:spPr>
          <a:xfrm>
            <a:off x="228600" y="152400"/>
            <a:ext cx="8585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Types of data sets </a:t>
            </a:r>
            <a:endParaRPr/>
          </a:p>
        </p:txBody>
      </p:sp>
      <p:sp>
        <p:nvSpPr>
          <p:cNvPr id="371" name="Google Shape;371;p10"/>
          <p:cNvSpPr txBox="1"/>
          <p:nvPr>
            <p:ph idx="1" type="body"/>
          </p:nvPr>
        </p:nvSpPr>
        <p:spPr>
          <a:xfrm>
            <a:off x="146050" y="990600"/>
            <a:ext cx="83947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285750" lvl="0" marL="28575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</a:t>
            </a:r>
            <a:endParaRPr/>
          </a:p>
          <a:p>
            <a:pPr indent="-285750" lvl="1" marL="742950" marR="0" rtl="0" algn="l">
              <a:lnSpc>
                <a:spcPct val="9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Matrix</a:t>
            </a:r>
            <a:endParaRPr/>
          </a:p>
          <a:p>
            <a:pPr indent="-285750" lvl="1" marL="742950" marR="0" rtl="0" algn="l">
              <a:lnSpc>
                <a:spcPct val="9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 Data</a:t>
            </a:r>
            <a:endParaRPr/>
          </a:p>
          <a:p>
            <a:pPr indent="-285750" lvl="1" marL="742950" marR="0" rtl="0" algn="l">
              <a:lnSpc>
                <a:spcPct val="9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Transaction Data</a:t>
            </a:r>
            <a:endParaRPr/>
          </a:p>
          <a:p>
            <a:pPr indent="-285750" lvl="0" marL="285750" marR="0" rtl="0" algn="l">
              <a:lnSpc>
                <a:spcPct val="9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Graph</a:t>
            </a:r>
            <a:endParaRPr/>
          </a:p>
          <a:p>
            <a:pPr indent="-285750" lvl="1" marL="742950" marR="0" rtl="0" algn="l">
              <a:lnSpc>
                <a:spcPct val="9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World Wide Web</a:t>
            </a:r>
            <a:endParaRPr/>
          </a:p>
          <a:p>
            <a:pPr indent="-285750" lvl="1" marL="742950" marR="0" rtl="0" algn="l">
              <a:lnSpc>
                <a:spcPct val="9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Molecular Structures</a:t>
            </a:r>
            <a:endParaRPr/>
          </a:p>
          <a:p>
            <a:pPr indent="-285750" lvl="0" marL="285750" marR="0" rtl="0" algn="l">
              <a:lnSpc>
                <a:spcPct val="9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Ordered</a:t>
            </a:r>
            <a:endParaRPr/>
          </a:p>
          <a:p>
            <a:pPr indent="-285750" lvl="1" marL="742950" marR="0" rtl="0" algn="l">
              <a:lnSpc>
                <a:spcPct val="9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Spatial Data</a:t>
            </a:r>
            <a:endParaRPr/>
          </a:p>
          <a:p>
            <a:pPr indent="-285750" lvl="1" marL="742950" marR="0" rtl="0" algn="l">
              <a:lnSpc>
                <a:spcPct val="9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Temporal Data</a:t>
            </a:r>
            <a:endParaRPr/>
          </a:p>
          <a:p>
            <a:pPr indent="-285750" lvl="1" marL="742950" marR="0" rtl="0" algn="l">
              <a:lnSpc>
                <a:spcPct val="9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Sequential Data</a:t>
            </a:r>
            <a:endParaRPr/>
          </a:p>
          <a:p>
            <a:pPr indent="-285750" lvl="1" marL="742950" marR="0" rtl="0" algn="l">
              <a:lnSpc>
                <a:spcPct val="9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Genetic Sequence Data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0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/>
          </a:p>
        </p:txBody>
      </p:sp>
      <p:sp>
        <p:nvSpPr>
          <p:cNvPr id="373" name="Google Shape;373;p10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r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CSEDIU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 Data </a:t>
            </a:r>
            <a:endParaRPr/>
          </a:p>
        </p:txBody>
      </p:sp>
      <p:sp>
        <p:nvSpPr>
          <p:cNvPr id="379" name="Google Shape;379;p11"/>
          <p:cNvSpPr txBox="1"/>
          <p:nvPr>
            <p:ph idx="1" type="body"/>
          </p:nvPr>
        </p:nvSpPr>
        <p:spPr>
          <a:xfrm>
            <a:off x="457200" y="11430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that consists of a collection of records, each of which consists of a fixed set of attributes </a:t>
            </a:r>
            <a:endParaRPr/>
          </a:p>
          <a:p>
            <a: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11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/>
          </a:p>
        </p:txBody>
      </p:sp>
      <p:graphicFrame>
        <p:nvGraphicFramePr>
          <p:cNvPr id="381" name="Google Shape;381;p11"/>
          <p:cNvGraphicFramePr/>
          <p:nvPr/>
        </p:nvGraphicFramePr>
        <p:xfrm>
          <a:off x="2219325" y="2744787"/>
          <a:ext cx="3419475" cy="3656012"/>
        </p:xfrm>
        <a:graphic>
          <a:graphicData uri="http://schemas.openxmlformats.org/presentationml/2006/ole">
            <mc:AlternateContent>
              <mc:Choice Requires="v">
                <p:oleObj r:id="rId4" imgH="3656012" imgW="3419475" progId="Word.Document.8" spid="_x0000_s1">
                  <p:embed/>
                </p:oleObj>
              </mc:Choice>
              <mc:Fallback>
                <p:oleObj r:id="rId5" imgH="3656012" imgW="3419475" progId="Word.Document.8">
                  <p:embed/>
                  <p:pic>
                    <p:nvPicPr>
                      <p:cNvPr id="381" name="Google Shape;381;p11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2219325" y="2744787"/>
                        <a:ext cx="3419475" cy="3656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2" name="Google Shape;382;p11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r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CSEDIU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Matrix </a:t>
            </a:r>
            <a:endParaRPr/>
          </a:p>
        </p:txBody>
      </p:sp>
      <p:sp>
        <p:nvSpPr>
          <p:cNvPr id="388" name="Google Shape;388;p12"/>
          <p:cNvSpPr txBox="1"/>
          <p:nvPr>
            <p:ph idx="1" type="body"/>
          </p:nvPr>
        </p:nvSpPr>
        <p:spPr>
          <a:xfrm>
            <a:off x="457200" y="1295400"/>
            <a:ext cx="8229600" cy="284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data objects have the same fixed set of numeric attributes, then the data objects can be thought of as points in a multi-dimensional space, where each dimension represents a distinct attribute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Such data set can be represented by an m by n matrix, where there are m rows, one for each object, and n columns, one for each attribute</a:t>
            </a:r>
            <a:endParaRPr/>
          </a:p>
        </p:txBody>
      </p:sp>
      <p:sp>
        <p:nvSpPr>
          <p:cNvPr id="389" name="Google Shape;389;p12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/>
          </a:p>
        </p:txBody>
      </p:sp>
      <p:graphicFrame>
        <p:nvGraphicFramePr>
          <p:cNvPr id="390" name="Google Shape;390;p12"/>
          <p:cNvGraphicFramePr/>
          <p:nvPr/>
        </p:nvGraphicFramePr>
        <p:xfrm>
          <a:off x="990600" y="4435475"/>
          <a:ext cx="6705600" cy="1736725"/>
        </p:xfrm>
        <a:graphic>
          <a:graphicData uri="http://schemas.openxmlformats.org/presentationml/2006/ole">
            <mc:AlternateContent>
              <mc:Choice Requires="v">
                <p:oleObj r:id="rId4" imgH="1736725" imgW="6705600" progId="Visio.Drawing.6" spid="_x0000_s1">
                  <p:embed/>
                </p:oleObj>
              </mc:Choice>
              <mc:Fallback>
                <p:oleObj r:id="rId5" imgH="1736725" imgW="6705600" progId="Visio.Drawing.6">
                  <p:embed/>
                  <p:pic>
                    <p:nvPicPr>
                      <p:cNvPr id="390" name="Google Shape;390;p12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990600" y="4435475"/>
                        <a:ext cx="6705600" cy="173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1" name="Google Shape;391;p12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r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CSEDIU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 Data</a:t>
            </a:r>
            <a:endParaRPr/>
          </a:p>
        </p:txBody>
      </p:sp>
      <p:sp>
        <p:nvSpPr>
          <p:cNvPr id="397" name="Google Shape;397;p13"/>
          <p:cNvSpPr txBox="1"/>
          <p:nvPr>
            <p:ph idx="1" type="body"/>
          </p:nvPr>
        </p:nvSpPr>
        <p:spPr>
          <a:xfrm>
            <a:off x="457200" y="1066800"/>
            <a:ext cx="822960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document becomes a `term' vector,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term is a component (attribute) of the vector,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value of each component is the number of times the corresponding term occurs in the document. </a:t>
            </a:r>
            <a:endParaRPr/>
          </a:p>
          <a:p>
            <a:pPr indent="-120650" lvl="1" marL="7429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342900" marR="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13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/>
          </a:p>
        </p:txBody>
      </p:sp>
      <p:graphicFrame>
        <p:nvGraphicFramePr>
          <p:cNvPr id="399" name="Google Shape;399;p13"/>
          <p:cNvGraphicFramePr/>
          <p:nvPr/>
        </p:nvGraphicFramePr>
        <p:xfrm>
          <a:off x="1219200" y="3132137"/>
          <a:ext cx="6705600" cy="3268662"/>
        </p:xfrm>
        <a:graphic>
          <a:graphicData uri="http://schemas.openxmlformats.org/presentationml/2006/ole">
            <mc:AlternateContent>
              <mc:Choice Requires="v">
                <p:oleObj r:id="rId4" imgH="3268662" imgW="6705600" progId="Visio.Drawing.6" spid="_x0000_s1">
                  <p:embed/>
                </p:oleObj>
              </mc:Choice>
              <mc:Fallback>
                <p:oleObj r:id="rId5" imgH="3268662" imgW="6705600" progId="Visio.Drawing.6">
                  <p:embed/>
                  <p:pic>
                    <p:nvPicPr>
                      <p:cNvPr id="399" name="Google Shape;399;p13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219200" y="3132137"/>
                        <a:ext cx="6705600" cy="326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0" name="Google Shape;400;p13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r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CSEDIU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Transaction Data</a:t>
            </a:r>
            <a:endParaRPr/>
          </a:p>
        </p:txBody>
      </p:sp>
      <p:sp>
        <p:nvSpPr>
          <p:cNvPr id="406" name="Google Shape;406;p14"/>
          <p:cNvSpPr txBox="1"/>
          <p:nvPr>
            <p:ph idx="1" type="body"/>
          </p:nvPr>
        </p:nvSpPr>
        <p:spPr>
          <a:xfrm>
            <a:off x="457200" y="1295400"/>
            <a:ext cx="8229600" cy="26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special type of record data, where 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</a:pP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record (transaction) involves a set of items.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</a:pP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example, consider a grocery store.  The set of products purchased by a customer during one shopping trip constitute a transaction, while the individual products that were purchased are the items. </a:t>
            </a:r>
            <a:endParaRPr/>
          </a:p>
        </p:txBody>
      </p:sp>
      <p:sp>
        <p:nvSpPr>
          <p:cNvPr id="407" name="Google Shape;407;p14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/>
          </a:p>
        </p:txBody>
      </p:sp>
      <p:graphicFrame>
        <p:nvGraphicFramePr>
          <p:cNvPr id="408" name="Google Shape;408;p14"/>
          <p:cNvGraphicFramePr/>
          <p:nvPr/>
        </p:nvGraphicFramePr>
        <p:xfrm>
          <a:off x="1905000" y="3962400"/>
          <a:ext cx="4495800" cy="2351087"/>
        </p:xfrm>
        <a:graphic>
          <a:graphicData uri="http://schemas.openxmlformats.org/presentationml/2006/ole">
            <mc:AlternateContent>
              <mc:Choice Requires="v">
                <p:oleObj r:id="rId4" imgH="2351087" imgW="4495800" progId="Word.Document.8" spid="_x0000_s1">
                  <p:embed/>
                </p:oleObj>
              </mc:Choice>
              <mc:Fallback>
                <p:oleObj r:id="rId5" imgH="2351087" imgW="4495800" progId="Word.Document.8">
                  <p:embed/>
                  <p:pic>
                    <p:nvPicPr>
                      <p:cNvPr id="408" name="Google Shape;408;p14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905000" y="3962400"/>
                        <a:ext cx="4495800" cy="235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" name="Google Shape;409;p14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r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CSEDIU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Graph Data </a:t>
            </a:r>
            <a:endParaRPr/>
          </a:p>
        </p:txBody>
      </p:sp>
      <p:sp>
        <p:nvSpPr>
          <p:cNvPr id="415" name="Google Shape;415;p1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Examples: Generic graph and HTML Links </a:t>
            </a:r>
            <a:endParaRPr/>
          </a:p>
        </p:txBody>
      </p:sp>
      <p:sp>
        <p:nvSpPr>
          <p:cNvPr id="416" name="Google Shape;416;p15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/>
          </a:p>
        </p:txBody>
      </p:sp>
      <p:graphicFrame>
        <p:nvGraphicFramePr>
          <p:cNvPr id="417" name="Google Shape;417;p15"/>
          <p:cNvGraphicFramePr/>
          <p:nvPr/>
        </p:nvGraphicFramePr>
        <p:xfrm>
          <a:off x="228600" y="2133600"/>
          <a:ext cx="3556000" cy="2730500"/>
        </p:xfrm>
        <a:graphic>
          <a:graphicData uri="http://schemas.openxmlformats.org/presentationml/2006/ole">
            <mc:AlternateContent>
              <mc:Choice Requires="v">
                <p:oleObj r:id="rId4" imgH="2730500" imgW="3556000" progId="Visio.Drawing.6" spid="_x0000_s1">
                  <p:embed/>
                </p:oleObj>
              </mc:Choice>
              <mc:Fallback>
                <p:oleObj r:id="rId5" imgH="2730500" imgW="3556000" progId="Visio.Drawing.6">
                  <p:embed/>
                  <p:pic>
                    <p:nvPicPr>
                      <p:cNvPr id="417" name="Google Shape;417;p15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228600" y="2133600"/>
                        <a:ext cx="3556000" cy="273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" name="Google Shape;418;p15"/>
          <p:cNvGraphicFramePr/>
          <p:nvPr/>
        </p:nvGraphicFramePr>
        <p:xfrm>
          <a:off x="4419600" y="2133600"/>
          <a:ext cx="4572000" cy="2352675"/>
        </p:xfrm>
        <a:graphic>
          <a:graphicData uri="http://schemas.openxmlformats.org/presentationml/2006/ole">
            <mc:AlternateContent>
              <mc:Choice Requires="v">
                <p:oleObj r:id="rId7" imgH="2352675" imgW="4572000" progId="Visio.Drawing.6" spid="_x0000_s2">
                  <p:embed/>
                </p:oleObj>
              </mc:Choice>
              <mc:Fallback>
                <p:oleObj r:id="rId8" imgH="2352675" imgW="4572000" progId="Visio.Drawing.6">
                  <p:embed/>
                  <p:pic>
                    <p:nvPicPr>
                      <p:cNvPr id="418" name="Google Shape;418;p15"/>
                      <p:cNvPicPr preferRelativeResize="0"/>
                      <p:nvPr/>
                    </p:nvPicPr>
                    <p:blipFill rotWithShape="1">
                      <a:blip r:embed="rId9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4419600" y="2133600"/>
                        <a:ext cx="4572000" cy="235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" name="Google Shape;419;p15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r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CSEDIU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Chemical Data </a:t>
            </a:r>
            <a:endParaRPr/>
          </a:p>
        </p:txBody>
      </p:sp>
      <p:sp>
        <p:nvSpPr>
          <p:cNvPr id="425" name="Google Shape;425;p16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Benzene Molecule: C</a:t>
            </a:r>
            <a:r>
              <a:rPr b="0" baseline="-2500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="0" baseline="-2500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baseline="-2500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16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/>
          </a:p>
        </p:txBody>
      </p:sp>
      <p:graphicFrame>
        <p:nvGraphicFramePr>
          <p:cNvPr id="427" name="Google Shape;427;p16"/>
          <p:cNvGraphicFramePr/>
          <p:nvPr/>
        </p:nvGraphicFramePr>
        <p:xfrm>
          <a:off x="2362200" y="2057400"/>
          <a:ext cx="3921125" cy="3656012"/>
        </p:xfrm>
        <a:graphic>
          <a:graphicData uri="http://schemas.openxmlformats.org/presentationml/2006/ole">
            <mc:AlternateContent>
              <mc:Choice Requires="v">
                <p:oleObj r:id="rId4" imgH="3656012" imgW="3921125" progId="Visio.Drawing.6" spid="_x0000_s1">
                  <p:embed/>
                </p:oleObj>
              </mc:Choice>
              <mc:Fallback>
                <p:oleObj r:id="rId5" imgH="3656012" imgW="3921125" progId="Visio.Drawing.6">
                  <p:embed/>
                  <p:pic>
                    <p:nvPicPr>
                      <p:cNvPr id="427" name="Google Shape;427;p16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2362200" y="2057400"/>
                        <a:ext cx="3921125" cy="3656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8" name="Google Shape;428;p16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r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CSEDIU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Ordered Data </a:t>
            </a:r>
            <a:endParaRPr/>
          </a:p>
        </p:txBody>
      </p:sp>
      <p:sp>
        <p:nvSpPr>
          <p:cNvPr id="434" name="Google Shape;434;p17"/>
          <p:cNvSpPr txBox="1"/>
          <p:nvPr>
            <p:ph idx="1" type="body"/>
          </p:nvPr>
        </p:nvSpPr>
        <p:spPr>
          <a:xfrm>
            <a:off x="457200" y="1219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Sequences of transactions</a:t>
            </a:r>
            <a:endParaRPr/>
          </a:p>
        </p:txBody>
      </p:sp>
      <p:sp>
        <p:nvSpPr>
          <p:cNvPr id="435" name="Google Shape;435;p17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/>
          </a:p>
        </p:txBody>
      </p:sp>
      <p:pic>
        <p:nvPicPr>
          <p:cNvPr id="436" name="Google Shape;43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7725" y="2408237"/>
            <a:ext cx="5121275" cy="3840162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17"/>
          <p:cNvSpPr txBox="1"/>
          <p:nvPr/>
        </p:nvSpPr>
        <p:spPr>
          <a:xfrm>
            <a:off x="2422525" y="5486400"/>
            <a:ext cx="20574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element of the sequence</a:t>
            </a:r>
            <a:endParaRPr/>
          </a:p>
        </p:txBody>
      </p:sp>
      <p:sp>
        <p:nvSpPr>
          <p:cNvPr id="438" name="Google Shape;438;p17"/>
          <p:cNvSpPr/>
          <p:nvPr/>
        </p:nvSpPr>
        <p:spPr>
          <a:xfrm rot="-5400000">
            <a:off x="2994025" y="4457700"/>
            <a:ext cx="533400" cy="1371600"/>
          </a:xfrm>
          <a:prstGeom prst="leftBrace">
            <a:avLst>
              <a:gd fmla="val 1800" name="adj1"/>
              <a:gd fmla="val 10800" name="adj2"/>
            </a:avLst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39" name="Google Shape;439;p17"/>
          <p:cNvSpPr txBox="1"/>
          <p:nvPr/>
        </p:nvSpPr>
        <p:spPr>
          <a:xfrm>
            <a:off x="2514600" y="1828800"/>
            <a:ext cx="20574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Items/Events</a:t>
            </a:r>
            <a:endParaRPr/>
          </a:p>
        </p:txBody>
      </p:sp>
      <p:cxnSp>
        <p:nvCxnSpPr>
          <p:cNvPr id="440" name="Google Shape;440;p17"/>
          <p:cNvCxnSpPr/>
          <p:nvPr/>
        </p:nvCxnSpPr>
        <p:spPr>
          <a:xfrm>
            <a:off x="3124200" y="2286000"/>
            <a:ext cx="0" cy="83820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41" name="Google Shape;441;p17"/>
          <p:cNvCxnSpPr/>
          <p:nvPr/>
        </p:nvCxnSpPr>
        <p:spPr>
          <a:xfrm>
            <a:off x="3581400" y="2286000"/>
            <a:ext cx="0" cy="83820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42" name="Google Shape;442;p17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r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CSEDIU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Ordered Data </a:t>
            </a:r>
            <a:endParaRPr/>
          </a:p>
        </p:txBody>
      </p:sp>
      <p:sp>
        <p:nvSpPr>
          <p:cNvPr id="448" name="Google Shape;448;p18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Genomic sequence data</a:t>
            </a:r>
            <a:endParaRPr/>
          </a:p>
        </p:txBody>
      </p:sp>
      <p:sp>
        <p:nvSpPr>
          <p:cNvPr id="449" name="Google Shape;449;p18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/>
          </a:p>
        </p:txBody>
      </p:sp>
      <p:graphicFrame>
        <p:nvGraphicFramePr>
          <p:cNvPr id="450" name="Google Shape;450;p18"/>
          <p:cNvGraphicFramePr/>
          <p:nvPr/>
        </p:nvGraphicFramePr>
        <p:xfrm>
          <a:off x="1600200" y="1828800"/>
          <a:ext cx="4278312" cy="3651250"/>
        </p:xfrm>
        <a:graphic>
          <a:graphicData uri="http://schemas.openxmlformats.org/presentationml/2006/ole">
            <mc:AlternateContent>
              <mc:Choice Requires="v">
                <p:oleObj r:id="rId4" imgH="3651250" imgW="4278312" progId="Visio.Drawing.6" spid="_x0000_s1">
                  <p:embed/>
                </p:oleObj>
              </mc:Choice>
              <mc:Fallback>
                <p:oleObj r:id="rId5" imgH="3651250" imgW="4278312" progId="Visio.Drawing.6">
                  <p:embed/>
                  <p:pic>
                    <p:nvPicPr>
                      <p:cNvPr id="450" name="Google Shape;450;p18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600200" y="1828800"/>
                        <a:ext cx="4278312" cy="365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1" name="Google Shape;451;p18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r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CSEDIU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Ordered Data</a:t>
            </a:r>
            <a:endParaRPr/>
          </a:p>
        </p:txBody>
      </p:sp>
      <p:pic>
        <p:nvPicPr>
          <p:cNvPr descr="sst_land_temp_82_best" id="457" name="Google Shape;457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4600" y="1828800"/>
            <a:ext cx="6096000" cy="4573587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19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/>
          </a:p>
        </p:txBody>
      </p:sp>
      <p:sp>
        <p:nvSpPr>
          <p:cNvPr id="459" name="Google Shape;459;p19"/>
          <p:cNvSpPr txBox="1"/>
          <p:nvPr>
            <p:ph idx="1" type="body"/>
          </p:nvPr>
        </p:nvSpPr>
        <p:spPr>
          <a:xfrm>
            <a:off x="0" y="12954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Spatio-Temporal Data</a:t>
            </a:r>
            <a:endParaRPr/>
          </a:p>
        </p:txBody>
      </p:sp>
      <p:sp>
        <p:nvSpPr>
          <p:cNvPr id="460" name="Google Shape;460;p19"/>
          <p:cNvSpPr txBox="1"/>
          <p:nvPr/>
        </p:nvSpPr>
        <p:spPr>
          <a:xfrm>
            <a:off x="2667000" y="26670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61" name="Google Shape;461;p19"/>
          <p:cNvSpPr txBox="1"/>
          <p:nvPr/>
        </p:nvSpPr>
        <p:spPr>
          <a:xfrm>
            <a:off x="76200" y="2971800"/>
            <a:ext cx="2286000" cy="1006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Average Monthly Temperature of land and ocean</a:t>
            </a:r>
            <a:endParaRPr/>
          </a:p>
        </p:txBody>
      </p:sp>
      <p:sp>
        <p:nvSpPr>
          <p:cNvPr id="462" name="Google Shape;462;p19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r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CSEDIU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"/>
          <p:cNvSpPr txBox="1"/>
          <p:nvPr>
            <p:ph type="title"/>
          </p:nvPr>
        </p:nvSpPr>
        <p:spPr>
          <a:xfrm>
            <a:off x="457200" y="2286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Data?</a:t>
            </a:r>
            <a:endParaRPr/>
          </a:p>
        </p:txBody>
      </p:sp>
      <p:sp>
        <p:nvSpPr>
          <p:cNvPr id="180" name="Google Shape;180;p2"/>
          <p:cNvSpPr txBox="1"/>
          <p:nvPr>
            <p:ph idx="1" type="body"/>
          </p:nvPr>
        </p:nvSpPr>
        <p:spPr>
          <a:xfrm>
            <a:off x="152400" y="1600200"/>
            <a:ext cx="45720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instance</a:t>
            </a:r>
            <a:r>
              <a:rPr lang="en-US" sz="2400"/>
              <a:t>Collection of data objects and their attributes</a:t>
            </a:r>
            <a:endParaRPr/>
          </a:p>
          <a:p>
            <a:pPr indent="-381000" lvl="0" marL="3429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An attribute is a property or characteristic of an object</a:t>
            </a:r>
            <a:endParaRPr/>
          </a:p>
          <a:p>
            <a:pPr indent="-298450" lvl="1" marL="742950" rtl="0" algn="l"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 sz="2000"/>
              <a:t>Examples: eye color of a person, temperature, etc.</a:t>
            </a:r>
            <a:endParaRPr/>
          </a:p>
          <a:p>
            <a:pPr indent="-298450" lvl="1" marL="742950" rtl="0" algn="l"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 sz="2000"/>
              <a:t>Attribute is also known as variable, field, characteristic, or feature</a:t>
            </a:r>
            <a:endParaRPr/>
          </a:p>
          <a:p>
            <a:pPr indent="-381000" lvl="0" marL="3429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A collection of attributes describe an object</a:t>
            </a:r>
            <a:endParaRPr/>
          </a:p>
          <a:p>
            <a:pPr indent="-298450" lvl="1" marL="742950" rtl="0" algn="l"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 sz="2000"/>
              <a:t>Object is also known as record, point, case, sample, entity, or </a:t>
            </a:r>
            <a:endParaRPr sz="2400"/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"/>
          <p:cNvSpPr txBox="1"/>
          <p:nvPr/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/>
          </a:p>
        </p:txBody>
      </p:sp>
      <p:grpSp>
        <p:nvGrpSpPr>
          <p:cNvPr id="182" name="Google Shape;182;p2"/>
          <p:cNvGrpSpPr/>
          <p:nvPr/>
        </p:nvGrpSpPr>
        <p:grpSpPr>
          <a:xfrm>
            <a:off x="5630862" y="1752600"/>
            <a:ext cx="3513137" cy="4191000"/>
            <a:chOff x="3403" y="1104"/>
            <a:chExt cx="2213" cy="2640"/>
          </a:xfrm>
        </p:grpSpPr>
        <p:graphicFrame>
          <p:nvGraphicFramePr>
            <p:cNvPr id="183" name="Google Shape;183;p2"/>
            <p:cNvGraphicFramePr/>
            <p:nvPr/>
          </p:nvGraphicFramePr>
          <p:xfrm>
            <a:off x="3403" y="1378"/>
            <a:ext cx="2213" cy="2366"/>
          </p:xfrm>
          <a:graphic>
            <a:graphicData uri="http://schemas.openxmlformats.org/presentationml/2006/ole">
              <mc:AlternateContent>
                <mc:Choice Requires="v">
                  <p:oleObj r:id="rId4" imgH="2366" imgW="2213" progId="Word.Document.8" spid="_x0000_s1">
                    <p:embed/>
                  </p:oleObj>
                </mc:Choice>
                <mc:Fallback>
                  <p:oleObj r:id="rId5" imgH="2366" imgW="2213" progId="Word.Document.8">
                    <p:embed/>
                    <p:pic>
                      <p:nvPicPr>
                        <p:cNvPr id="183" name="Google Shape;183;p2"/>
                        <p:cNvPicPr preferRelativeResize="0"/>
                        <p:nvPr/>
                      </p:nvPicPr>
                      <p:blipFill rotWithShape="1">
                        <a:blip r:embed="rId6">
                          <a:alphaModFix/>
                        </a:blip>
                        <a:srcRect b="0" l="0" r="0" t="0"/>
                        <a:stretch/>
                      </p:blipFill>
                      <p:spPr>
                        <a:xfrm>
                          <a:off x="3403" y="1378"/>
                          <a:ext cx="2213" cy="23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" name="Google Shape;184;p2"/>
            <p:cNvSpPr/>
            <p:nvPr/>
          </p:nvSpPr>
          <p:spPr>
            <a:xfrm rot="5400000">
              <a:off x="4340" y="240"/>
              <a:ext cx="240" cy="1968"/>
            </a:xfrm>
            <a:prstGeom prst="leftBrace">
              <a:avLst>
                <a:gd fmla="val 1800" name="adj1"/>
                <a:gd fmla="val 10800" name="adj2"/>
              </a:avLst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185" name="Google Shape;185;p2"/>
          <p:cNvSpPr txBox="1"/>
          <p:nvPr/>
        </p:nvSpPr>
        <p:spPr>
          <a:xfrm>
            <a:off x="6477000" y="1219200"/>
            <a:ext cx="1447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Attributes</a:t>
            </a:r>
            <a:endParaRPr/>
          </a:p>
        </p:txBody>
      </p:sp>
      <p:sp>
        <p:nvSpPr>
          <p:cNvPr id="186" name="Google Shape;186;p2"/>
          <p:cNvSpPr/>
          <p:nvPr/>
        </p:nvSpPr>
        <p:spPr>
          <a:xfrm>
            <a:off x="5257800" y="2667000"/>
            <a:ext cx="381000" cy="3124200"/>
          </a:xfrm>
          <a:prstGeom prst="leftBrace">
            <a:avLst>
              <a:gd fmla="val 1800" name="adj1"/>
              <a:gd fmla="val 10800" name="adj2"/>
            </a:avLst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7" name="Google Shape;187;p2"/>
          <p:cNvSpPr txBox="1"/>
          <p:nvPr/>
        </p:nvSpPr>
        <p:spPr>
          <a:xfrm>
            <a:off x="4267200" y="4098925"/>
            <a:ext cx="1143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Objects</a:t>
            </a:r>
            <a:endParaRPr/>
          </a:p>
        </p:txBody>
      </p:sp>
      <p:sp>
        <p:nvSpPr>
          <p:cNvPr id="188" name="Google Shape;188;p2"/>
          <p:cNvSpPr txBox="1"/>
          <p:nvPr/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r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CSEDIU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Quality </a:t>
            </a:r>
            <a:endParaRPr/>
          </a:p>
        </p:txBody>
      </p:sp>
      <p:sp>
        <p:nvSpPr>
          <p:cNvPr id="468" name="Google Shape;468;p20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kinds of data quality problems?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we detect problems with the data?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can we do about these problems?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 of data quality problems: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Noise and outliers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missing values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duplicate data </a:t>
            </a:r>
            <a:endParaRPr/>
          </a:p>
        </p:txBody>
      </p:sp>
      <p:sp>
        <p:nvSpPr>
          <p:cNvPr id="469" name="Google Shape;469;p20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/>
          </a:p>
        </p:txBody>
      </p:sp>
      <p:sp>
        <p:nvSpPr>
          <p:cNvPr id="470" name="Google Shape;470;p20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r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CSEDIU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Noise</a:t>
            </a:r>
            <a:endParaRPr/>
          </a:p>
        </p:txBody>
      </p:sp>
      <p:sp>
        <p:nvSpPr>
          <p:cNvPr id="476" name="Google Shape;476;p21"/>
          <p:cNvSpPr txBox="1"/>
          <p:nvPr>
            <p:ph idx="1" type="body"/>
          </p:nvPr>
        </p:nvSpPr>
        <p:spPr>
          <a:xfrm>
            <a:off x="457200" y="1295400"/>
            <a:ext cx="82296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Noise refers to modification of original values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Examples: distortion of a person’s voice when talking on a poor phone and “snow” on television screen</a:t>
            </a:r>
            <a:endParaRPr/>
          </a:p>
          <a:p>
            <a:pPr indent="-120650" lvl="1" marL="74295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342900" marR="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21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/>
          </a:p>
        </p:txBody>
      </p:sp>
      <p:pic>
        <p:nvPicPr>
          <p:cNvPr id="478" name="Google Shape;478;p21"/>
          <p:cNvPicPr preferRelativeResize="0"/>
          <p:nvPr/>
        </p:nvPicPr>
        <p:blipFill rotWithShape="1">
          <a:blip r:embed="rId3">
            <a:alphaModFix/>
          </a:blip>
          <a:srcRect b="0" l="6250" r="0" t="0"/>
          <a:stretch/>
        </p:blipFill>
        <p:spPr>
          <a:xfrm>
            <a:off x="609600" y="2813050"/>
            <a:ext cx="4103687" cy="328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21"/>
          <p:cNvPicPr preferRelativeResize="0"/>
          <p:nvPr/>
        </p:nvPicPr>
        <p:blipFill rotWithShape="1">
          <a:blip r:embed="rId4">
            <a:alphaModFix/>
          </a:blip>
          <a:srcRect b="0" l="8392" r="6249" t="0"/>
          <a:stretch/>
        </p:blipFill>
        <p:spPr>
          <a:xfrm>
            <a:off x="5029200" y="2819400"/>
            <a:ext cx="3738562" cy="3284537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21"/>
          <p:cNvSpPr txBox="1"/>
          <p:nvPr/>
        </p:nvSpPr>
        <p:spPr>
          <a:xfrm>
            <a:off x="1676400" y="61722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Sine Waves</a:t>
            </a:r>
            <a:endParaRPr/>
          </a:p>
        </p:txBody>
      </p:sp>
      <p:sp>
        <p:nvSpPr>
          <p:cNvPr id="481" name="Google Shape;481;p21"/>
          <p:cNvSpPr txBox="1"/>
          <p:nvPr/>
        </p:nvSpPr>
        <p:spPr>
          <a:xfrm>
            <a:off x="5181600" y="6248400"/>
            <a:ext cx="2514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Sine Waves + Noise</a:t>
            </a:r>
            <a:endParaRPr/>
          </a:p>
        </p:txBody>
      </p:sp>
      <p:sp>
        <p:nvSpPr>
          <p:cNvPr id="482" name="Google Shape;482;p21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r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CSEDIU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Outliers</a:t>
            </a:r>
            <a:endParaRPr/>
          </a:p>
        </p:txBody>
      </p:sp>
      <p:sp>
        <p:nvSpPr>
          <p:cNvPr id="488" name="Google Shape;488;p2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Outliers are data objects with characteristics that are considerably different than most of the other data objects in the data set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22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/>
          </a:p>
        </p:txBody>
      </p:sp>
      <p:grpSp>
        <p:nvGrpSpPr>
          <p:cNvPr id="490" name="Google Shape;490;p22"/>
          <p:cNvGrpSpPr/>
          <p:nvPr/>
        </p:nvGrpSpPr>
        <p:grpSpPr>
          <a:xfrm>
            <a:off x="1828800" y="2819400"/>
            <a:ext cx="4267200" cy="3505200"/>
            <a:chOff x="3648" y="2448"/>
            <a:chExt cx="2112" cy="1872"/>
          </a:xfrm>
        </p:grpSpPr>
        <p:pic>
          <p:nvPicPr>
            <p:cNvPr id="491" name="Google Shape;491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648" y="2448"/>
              <a:ext cx="2112" cy="18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2" name="Google Shape;492;p22"/>
            <p:cNvSpPr/>
            <p:nvPr/>
          </p:nvSpPr>
          <p:spPr>
            <a:xfrm>
              <a:off x="3766" y="2961"/>
              <a:ext cx="86" cy="84"/>
            </a:xfrm>
            <a:prstGeom prst="ellipse">
              <a:avLst/>
            </a:prstGeom>
            <a:noFill/>
            <a:ln cap="flat" cmpd="sng" w="19050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93" name="Google Shape;493;p22"/>
            <p:cNvSpPr/>
            <p:nvPr/>
          </p:nvSpPr>
          <p:spPr>
            <a:xfrm>
              <a:off x="3907" y="3224"/>
              <a:ext cx="86" cy="84"/>
            </a:xfrm>
            <a:prstGeom prst="ellipse">
              <a:avLst/>
            </a:prstGeom>
            <a:noFill/>
            <a:ln cap="flat" cmpd="sng" w="19050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94" name="Google Shape;494;p22"/>
            <p:cNvSpPr/>
            <p:nvPr/>
          </p:nvSpPr>
          <p:spPr>
            <a:xfrm>
              <a:off x="5612" y="3871"/>
              <a:ext cx="86" cy="85"/>
            </a:xfrm>
            <a:prstGeom prst="ellipse">
              <a:avLst/>
            </a:prstGeom>
            <a:noFill/>
            <a:ln cap="flat" cmpd="sng" w="19050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95" name="Google Shape;495;p22"/>
            <p:cNvSpPr/>
            <p:nvPr/>
          </p:nvSpPr>
          <p:spPr>
            <a:xfrm>
              <a:off x="4319" y="3937"/>
              <a:ext cx="86" cy="84"/>
            </a:xfrm>
            <a:prstGeom prst="ellipse">
              <a:avLst/>
            </a:prstGeom>
            <a:noFill/>
            <a:ln cap="flat" cmpd="sng" w="19050">
              <a:solidFill>
                <a:srgbClr val="FF3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96" name="Google Shape;496;p22"/>
            <p:cNvSpPr txBox="1"/>
            <p:nvPr/>
          </p:nvSpPr>
          <p:spPr>
            <a:xfrm>
              <a:off x="4944" y="3072"/>
              <a:ext cx="192" cy="24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97" name="Google Shape;497;p22"/>
            <p:cNvSpPr txBox="1"/>
            <p:nvPr/>
          </p:nvSpPr>
          <p:spPr>
            <a:xfrm>
              <a:off x="3888" y="3120"/>
              <a:ext cx="192" cy="24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498" name="Google Shape;498;p22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r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CSEDIU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2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Missing Values</a:t>
            </a:r>
            <a:endParaRPr/>
          </a:p>
        </p:txBody>
      </p:sp>
      <p:sp>
        <p:nvSpPr>
          <p:cNvPr id="504" name="Google Shape;504;p2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Reasons for missing values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Information is not collected 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(e.g., people decline to give their age and weight)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Attributes may not be applicable to all cases 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(e.g., annual income is not applicable to children)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Handling missing values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Eliminate Data Objects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Estimate Missing Values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Ignore the Missing Value During Analysis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Replace with all possible values (weighted by their probabilities)</a:t>
            </a:r>
            <a:endParaRPr/>
          </a:p>
        </p:txBody>
      </p:sp>
      <p:sp>
        <p:nvSpPr>
          <p:cNvPr id="505" name="Google Shape;505;p23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/>
          </a:p>
        </p:txBody>
      </p:sp>
      <p:sp>
        <p:nvSpPr>
          <p:cNvPr id="506" name="Google Shape;506;p23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r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CSEDIU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2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Duplicate Data</a:t>
            </a:r>
            <a:endParaRPr/>
          </a:p>
        </p:txBody>
      </p:sp>
      <p:sp>
        <p:nvSpPr>
          <p:cNvPr id="512" name="Google Shape;512;p24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set may include data objects that are duplicates, or almost duplicates of one another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Major issue when merging data from heterogeneous sources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Examples: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Same person with multiple email addresses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cleaning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 of dealing with duplicate data issues</a:t>
            </a:r>
            <a:endParaRPr/>
          </a:p>
        </p:txBody>
      </p:sp>
      <p:sp>
        <p:nvSpPr>
          <p:cNvPr id="513" name="Google Shape;513;p24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/>
          </a:p>
        </p:txBody>
      </p:sp>
      <p:sp>
        <p:nvSpPr>
          <p:cNvPr id="514" name="Google Shape;514;p24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r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CSEDIU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Preprocessing</a:t>
            </a:r>
            <a:endParaRPr/>
          </a:p>
        </p:txBody>
      </p:sp>
      <p:sp>
        <p:nvSpPr>
          <p:cNvPr id="520" name="Google Shape;520;p2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Aggregation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Sampling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Dimensionality Reduction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Feature subset selection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Feature creation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Discretization and Binarization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Attribute Transformation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25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/>
          </a:p>
        </p:txBody>
      </p:sp>
      <p:sp>
        <p:nvSpPr>
          <p:cNvPr id="522" name="Google Shape;522;p25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r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CSEDIU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Aggregation</a:t>
            </a:r>
            <a:endParaRPr/>
          </a:p>
        </p:txBody>
      </p:sp>
      <p:sp>
        <p:nvSpPr>
          <p:cNvPr id="528" name="Google Shape;528;p26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Combining two or more attributes (or objects) into a single attribute (or object)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Purpose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reduction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Reduce the number of attributes or objects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of scale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Cities aggregated into regions, states, countries, etc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“stable” data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Aggregated data tends to have less variability </a:t>
            </a:r>
            <a:endParaRPr/>
          </a:p>
        </p:txBody>
      </p:sp>
      <p:sp>
        <p:nvSpPr>
          <p:cNvPr id="529" name="Google Shape;529;p26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/>
          </a:p>
        </p:txBody>
      </p:sp>
      <p:sp>
        <p:nvSpPr>
          <p:cNvPr id="530" name="Google Shape;530;p26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r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CSEDIU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Aggregation</a:t>
            </a:r>
            <a:endParaRPr/>
          </a:p>
        </p:txBody>
      </p:sp>
      <p:sp>
        <p:nvSpPr>
          <p:cNvPr id="536" name="Google Shape;536;p27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/>
          </a:p>
        </p:txBody>
      </p:sp>
      <p:sp>
        <p:nvSpPr>
          <p:cNvPr id="537" name="Google Shape;537;p27"/>
          <p:cNvSpPr txBox="1"/>
          <p:nvPr/>
        </p:nvSpPr>
        <p:spPr>
          <a:xfrm>
            <a:off x="1676400" y="3657600"/>
            <a:ext cx="1600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38" name="Google Shape;538;p27"/>
          <p:cNvSpPr txBox="1"/>
          <p:nvPr/>
        </p:nvSpPr>
        <p:spPr>
          <a:xfrm>
            <a:off x="838200" y="5654675"/>
            <a:ext cx="2895600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Standard Deviation of Average Monthly Precipitation</a:t>
            </a:r>
            <a:endParaRPr/>
          </a:p>
        </p:txBody>
      </p:sp>
      <p:sp>
        <p:nvSpPr>
          <p:cNvPr id="539" name="Google Shape;539;p27"/>
          <p:cNvSpPr txBox="1"/>
          <p:nvPr/>
        </p:nvSpPr>
        <p:spPr>
          <a:xfrm>
            <a:off x="1717675" y="5984875"/>
            <a:ext cx="1841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40" name="Google Shape;540;p27"/>
          <p:cNvSpPr txBox="1"/>
          <p:nvPr/>
        </p:nvSpPr>
        <p:spPr>
          <a:xfrm>
            <a:off x="5410200" y="5654675"/>
            <a:ext cx="2895600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Standard Deviation of Average Yearly Precipitation</a:t>
            </a:r>
            <a:endParaRPr/>
          </a:p>
        </p:txBody>
      </p:sp>
      <p:pic>
        <p:nvPicPr>
          <p:cNvPr id="541" name="Google Shape;541;p27"/>
          <p:cNvPicPr preferRelativeResize="0"/>
          <p:nvPr/>
        </p:nvPicPr>
        <p:blipFill rotWithShape="1">
          <a:blip r:embed="rId3">
            <a:alphaModFix/>
          </a:blip>
          <a:srcRect b="0" l="2975" r="18163" t="0"/>
          <a:stretch/>
        </p:blipFill>
        <p:spPr>
          <a:xfrm>
            <a:off x="152400" y="1768475"/>
            <a:ext cx="4038600" cy="3840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27"/>
          <p:cNvPicPr preferRelativeResize="0"/>
          <p:nvPr/>
        </p:nvPicPr>
        <p:blipFill rotWithShape="1">
          <a:blip r:embed="rId4">
            <a:alphaModFix/>
          </a:blip>
          <a:srcRect b="0" l="7861" r="5849" t="0"/>
          <a:stretch/>
        </p:blipFill>
        <p:spPr>
          <a:xfrm>
            <a:off x="4648200" y="1768475"/>
            <a:ext cx="4495800" cy="3840162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27"/>
          <p:cNvSpPr txBox="1"/>
          <p:nvPr/>
        </p:nvSpPr>
        <p:spPr>
          <a:xfrm>
            <a:off x="496887" y="1368425"/>
            <a:ext cx="48006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Variation of Precipitation in Australia</a:t>
            </a:r>
            <a:endParaRPr/>
          </a:p>
        </p:txBody>
      </p:sp>
      <p:sp>
        <p:nvSpPr>
          <p:cNvPr id="544" name="Google Shape;544;p27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r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CSEDIU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28"/>
          <p:cNvSpPr txBox="1"/>
          <p:nvPr>
            <p:ph type="title"/>
          </p:nvPr>
        </p:nvSpPr>
        <p:spPr>
          <a:xfrm>
            <a:off x="228600" y="152400"/>
            <a:ext cx="8585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Sampling </a:t>
            </a:r>
            <a:endParaRPr/>
          </a:p>
        </p:txBody>
      </p:sp>
      <p:sp>
        <p:nvSpPr>
          <p:cNvPr id="550" name="Google Shape;550;p28"/>
          <p:cNvSpPr txBox="1"/>
          <p:nvPr>
            <p:ph idx="1" type="body"/>
          </p:nvPr>
        </p:nvSpPr>
        <p:spPr>
          <a:xfrm>
            <a:off x="292100" y="1295400"/>
            <a:ext cx="83947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285750" lvl="0" marL="285750" marR="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Sampling is often used for data selection</a:t>
            </a:r>
            <a:endParaRPr/>
          </a:p>
          <a:p>
            <a:pPr indent="-285750" lvl="1" marL="742950" marR="0" rtl="0" algn="just">
              <a:lnSpc>
                <a:spcPct val="9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often used for both the preliminary investigation of the data and the final data analysis.</a:t>
            </a:r>
            <a:endParaRPr/>
          </a:p>
          <a:p>
            <a:pPr indent="-285750" lvl="0" marL="285750" marR="0" rtl="0" algn="just">
              <a:lnSpc>
                <a:spcPct val="9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Statisticians sample because </a:t>
            </a:r>
            <a:r>
              <a:rPr b="0" i="0" lang="en-US" sz="2800" u="none" cap="none" strike="noStrike">
                <a:solidFill>
                  <a:srgbClr val="CC3300"/>
                </a:solidFill>
                <a:latin typeface="Calibri"/>
                <a:ea typeface="Calibri"/>
                <a:cs typeface="Calibri"/>
                <a:sym typeface="Calibri"/>
              </a:rPr>
              <a:t>obtaining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entire set of data of interest is too expensive or time consuming</a:t>
            </a:r>
            <a:endParaRPr/>
          </a:p>
          <a:p>
            <a:pPr indent="-285750" lvl="0" marL="285750" marR="0" rtl="0" algn="just">
              <a:lnSpc>
                <a:spcPct val="9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Sampling is used in data mining because </a:t>
            </a:r>
            <a:r>
              <a:rPr b="0" i="0" lang="en-US" sz="2800" u="none" cap="none" strike="noStrike">
                <a:solidFill>
                  <a:srgbClr val="CC3300"/>
                </a:solidFill>
                <a:latin typeface="Calibri"/>
                <a:ea typeface="Calibri"/>
                <a:cs typeface="Calibri"/>
                <a:sym typeface="Calibri"/>
              </a:rPr>
              <a:t>processing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entire set of data of interest is too expensive or time consuming</a:t>
            </a:r>
            <a:endParaRPr/>
          </a:p>
        </p:txBody>
      </p:sp>
      <p:sp>
        <p:nvSpPr>
          <p:cNvPr id="551" name="Google Shape;551;p28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/>
          </a:p>
        </p:txBody>
      </p:sp>
      <p:sp>
        <p:nvSpPr>
          <p:cNvPr id="552" name="Google Shape;552;p28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r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CSEDIU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29"/>
          <p:cNvSpPr txBox="1"/>
          <p:nvPr>
            <p:ph type="title"/>
          </p:nvPr>
        </p:nvSpPr>
        <p:spPr>
          <a:xfrm>
            <a:off x="457200" y="1524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Sampling … </a:t>
            </a:r>
            <a:endParaRPr/>
          </a:p>
        </p:txBody>
      </p:sp>
      <p:sp>
        <p:nvSpPr>
          <p:cNvPr id="558" name="Google Shape;558;p2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key principle for effective sampling is the following: 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a sample will work almost as well as using the entire data sets, if the sample is representative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May not be true if have relatively little data or are looking for rare cases or dealing with skewed class distributions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curves can  help assess how much data is needed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sample is representative if it has approximately the same property (of interest) as the original set of data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However, there are times when one purposefully skews the sample</a:t>
            </a:r>
            <a:endParaRPr/>
          </a:p>
        </p:txBody>
      </p:sp>
      <p:sp>
        <p:nvSpPr>
          <p:cNvPr id="559" name="Google Shape;559;p29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/>
          </a:p>
        </p:txBody>
      </p:sp>
      <p:sp>
        <p:nvSpPr>
          <p:cNvPr id="560" name="Google Shape;560;p29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r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CSEDIU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Attribute Values</a:t>
            </a:r>
            <a:endParaRPr/>
          </a:p>
        </p:txBody>
      </p:sp>
      <p:sp>
        <p:nvSpPr>
          <p:cNvPr id="194" name="Google Shape;194;p3"/>
          <p:cNvSpPr txBox="1"/>
          <p:nvPr>
            <p:ph idx="1" type="body"/>
          </p:nvPr>
        </p:nvSpPr>
        <p:spPr>
          <a:xfrm>
            <a:off x="411162" y="1371600"/>
            <a:ext cx="8428037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Attribute values are numbers or symbols assigned to an attribute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Distinction between attributes and attribute values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Same attribute can be mapped to different attribute values</a:t>
            </a:r>
            <a:endParaRPr/>
          </a:p>
          <a:p>
            <a:pPr indent="-228600" lvl="2" marL="11430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Example: height can be measured in feet or meters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 attributes can be mapped to the same set of values</a:t>
            </a:r>
            <a:endParaRPr/>
          </a:p>
          <a:p>
            <a:pPr indent="-228600" lvl="2" marL="11430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Example: Attribute values for ID and age are integers</a:t>
            </a:r>
            <a:endParaRPr/>
          </a:p>
          <a:p>
            <a:pPr indent="-228600" lvl="2" marL="11430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But properties of attribute values can be different</a:t>
            </a:r>
            <a:endParaRPr/>
          </a:p>
          <a:p>
            <a:pPr indent="-228600" lvl="3" marL="16002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 has no limit but age has a maximum and minimum value</a:t>
            </a:r>
            <a:endParaRPr/>
          </a:p>
        </p:txBody>
      </p:sp>
      <p:sp>
        <p:nvSpPr>
          <p:cNvPr id="195" name="Google Shape;195;p3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/>
          </a:p>
        </p:txBody>
      </p:sp>
      <p:sp>
        <p:nvSpPr>
          <p:cNvPr id="196" name="Google Shape;196;p3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r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CSEDIU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30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Types of Sampling</a:t>
            </a:r>
            <a:endParaRPr/>
          </a:p>
        </p:txBody>
      </p:sp>
      <p:sp>
        <p:nvSpPr>
          <p:cNvPr id="566" name="Google Shape;566;p30"/>
          <p:cNvSpPr txBox="1"/>
          <p:nvPr>
            <p:ph idx="1" type="body"/>
          </p:nvPr>
        </p:nvSpPr>
        <p:spPr>
          <a:xfrm>
            <a:off x="457200" y="1295400"/>
            <a:ext cx="84582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 Random Sampling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is an equal probability of selecting any particular item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Sampling without replacement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each item is selected, it is removed from the population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Sampling with replacement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Objects are not removed from the population as they are selected for the sample.   </a:t>
            </a:r>
            <a:endParaRPr/>
          </a:p>
          <a:p>
            <a:pPr indent="-228600" lvl="2" marL="1143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In sampling with replacement, the same object can be picked up more than once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Stratified sampling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Split the data into several partitions; then draw random samples from each partition</a:t>
            </a:r>
            <a:endParaRPr/>
          </a:p>
        </p:txBody>
      </p:sp>
      <p:sp>
        <p:nvSpPr>
          <p:cNvPr id="567" name="Google Shape;567;p30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/>
          </a:p>
        </p:txBody>
      </p:sp>
      <p:sp>
        <p:nvSpPr>
          <p:cNvPr id="568" name="Google Shape;568;p30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r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CSEDIU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31"/>
          <p:cNvSpPr txBox="1"/>
          <p:nvPr>
            <p:ph type="title"/>
          </p:nvPr>
        </p:nvSpPr>
        <p:spPr>
          <a:xfrm>
            <a:off x="279400" y="685800"/>
            <a:ext cx="8585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Sample Size</a:t>
            </a:r>
            <a:endParaRPr/>
          </a:p>
        </p:txBody>
      </p:sp>
      <p:sp>
        <p:nvSpPr>
          <p:cNvPr id="574" name="Google Shape;574;p31"/>
          <p:cNvSpPr txBox="1"/>
          <p:nvPr>
            <p:ph idx="1" type="body"/>
          </p:nvPr>
        </p:nvSpPr>
        <p:spPr>
          <a:xfrm>
            <a:off x="146050" y="990600"/>
            <a:ext cx="83947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82550" lvl="0" marL="285750" marR="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just">
              <a:lnSpc>
                <a:spcPct val="9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575" name="Google Shape;575;p31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/>
          </a:p>
        </p:txBody>
      </p:sp>
      <p:pic>
        <p:nvPicPr>
          <p:cNvPr id="576" name="Google Shape;576;p31"/>
          <p:cNvPicPr preferRelativeResize="0"/>
          <p:nvPr/>
        </p:nvPicPr>
        <p:blipFill rotWithShape="1">
          <a:blip r:embed="rId3">
            <a:alphaModFix/>
          </a:blip>
          <a:srcRect b="0" l="10421" r="12461" t="0"/>
          <a:stretch/>
        </p:blipFill>
        <p:spPr>
          <a:xfrm>
            <a:off x="228600" y="1752600"/>
            <a:ext cx="2819400" cy="274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31"/>
          <p:cNvPicPr preferRelativeResize="0"/>
          <p:nvPr/>
        </p:nvPicPr>
        <p:blipFill rotWithShape="1">
          <a:blip r:embed="rId4">
            <a:alphaModFix/>
          </a:blip>
          <a:srcRect b="11059" l="10421" r="14546" t="13896"/>
          <a:stretch/>
        </p:blipFill>
        <p:spPr>
          <a:xfrm>
            <a:off x="3200400" y="2209800"/>
            <a:ext cx="27432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31"/>
          <p:cNvPicPr preferRelativeResize="0"/>
          <p:nvPr/>
        </p:nvPicPr>
        <p:blipFill rotWithShape="1">
          <a:blip r:embed="rId5">
            <a:alphaModFix/>
          </a:blip>
          <a:srcRect b="0" l="11680" r="13287" t="0"/>
          <a:stretch/>
        </p:blipFill>
        <p:spPr>
          <a:xfrm>
            <a:off x="6096000" y="1828800"/>
            <a:ext cx="2743200" cy="2741612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31"/>
          <p:cNvSpPr txBox="1"/>
          <p:nvPr/>
        </p:nvSpPr>
        <p:spPr>
          <a:xfrm>
            <a:off x="914400" y="4662487"/>
            <a:ext cx="8077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8000 points		    2000 Points		    500 Points</a:t>
            </a:r>
            <a:endParaRPr/>
          </a:p>
        </p:txBody>
      </p:sp>
      <p:sp>
        <p:nvSpPr>
          <p:cNvPr id="580" name="Google Shape;580;p31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r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CSEDIU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32"/>
          <p:cNvSpPr txBox="1"/>
          <p:nvPr>
            <p:ph type="title"/>
          </p:nvPr>
        </p:nvSpPr>
        <p:spPr>
          <a:xfrm>
            <a:off x="228600" y="457200"/>
            <a:ext cx="8585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Sample Size</a:t>
            </a:r>
            <a:endParaRPr/>
          </a:p>
        </p:txBody>
      </p:sp>
      <p:sp>
        <p:nvSpPr>
          <p:cNvPr id="586" name="Google Shape;586;p32"/>
          <p:cNvSpPr txBox="1"/>
          <p:nvPr>
            <p:ph idx="1" type="body"/>
          </p:nvPr>
        </p:nvSpPr>
        <p:spPr>
          <a:xfrm>
            <a:off x="228600" y="1371600"/>
            <a:ext cx="8394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285750" lvl="0" marL="285750" marR="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sample size is necessary to get at least one object from each of 10 groups.</a:t>
            </a:r>
            <a:endParaRPr/>
          </a:p>
        </p:txBody>
      </p:sp>
      <p:sp>
        <p:nvSpPr>
          <p:cNvPr id="587" name="Google Shape;587;p32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/>
          </a:p>
        </p:txBody>
      </p:sp>
      <p:pic>
        <p:nvPicPr>
          <p:cNvPr id="588" name="Google Shape;588;p32"/>
          <p:cNvPicPr preferRelativeResize="0"/>
          <p:nvPr/>
        </p:nvPicPr>
        <p:blipFill rotWithShape="1">
          <a:blip r:embed="rId3">
            <a:alphaModFix/>
          </a:blip>
          <a:srcRect b="0" l="14552" r="0" t="0"/>
          <a:stretch/>
        </p:blipFill>
        <p:spPr>
          <a:xfrm>
            <a:off x="228600" y="2813050"/>
            <a:ext cx="3132137" cy="274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59187" y="2209800"/>
            <a:ext cx="5484812" cy="4113212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32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r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CSEDIU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33"/>
          <p:cNvSpPr txBox="1"/>
          <p:nvPr>
            <p:ph type="title"/>
          </p:nvPr>
        </p:nvSpPr>
        <p:spPr>
          <a:xfrm>
            <a:off x="457200" y="2286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Curse of Dimensionality</a:t>
            </a:r>
            <a:endParaRPr/>
          </a:p>
        </p:txBody>
      </p:sp>
      <p:sp>
        <p:nvSpPr>
          <p:cNvPr id="596" name="Google Shape;596;p33"/>
          <p:cNvSpPr txBox="1"/>
          <p:nvPr>
            <p:ph idx="1" type="body"/>
          </p:nvPr>
        </p:nvSpPr>
        <p:spPr>
          <a:xfrm>
            <a:off x="457200" y="1295400"/>
            <a:ext cx="4040187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dimensionality increases, data becomes increasingly sparse in the space that it occupies</a:t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Definitions of density and distance between points, which is critical for clustering and outlier detection, become less meaningful</a:t>
            </a:r>
            <a:endParaRPr/>
          </a:p>
        </p:txBody>
      </p:sp>
      <p:pic>
        <p:nvPicPr>
          <p:cNvPr id="597" name="Google Shape;597;p3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1447800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Google Shape;598;p33"/>
          <p:cNvSpPr txBox="1"/>
          <p:nvPr/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/>
          </a:p>
        </p:txBody>
      </p:sp>
      <p:sp>
        <p:nvSpPr>
          <p:cNvPr id="599" name="Google Shape;599;p33"/>
          <p:cNvSpPr txBox="1"/>
          <p:nvPr/>
        </p:nvSpPr>
        <p:spPr>
          <a:xfrm>
            <a:off x="1676400" y="3657600"/>
            <a:ext cx="1600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00" name="Google Shape;600;p33"/>
          <p:cNvSpPr txBox="1"/>
          <p:nvPr/>
        </p:nvSpPr>
        <p:spPr>
          <a:xfrm>
            <a:off x="1717675" y="5984875"/>
            <a:ext cx="1841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01" name="Google Shape;601;p33"/>
          <p:cNvSpPr txBox="1"/>
          <p:nvPr/>
        </p:nvSpPr>
        <p:spPr>
          <a:xfrm>
            <a:off x="4648200" y="5181600"/>
            <a:ext cx="4038600" cy="8366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1430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Randomly generate 500 points</a:t>
            </a:r>
            <a:endParaRPr/>
          </a:p>
          <a:p>
            <a:pPr indent="-114300" lvl="0" marL="1143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Compute difference between max and min distance between any pair of points</a:t>
            </a:r>
            <a:endParaRPr/>
          </a:p>
        </p:txBody>
      </p:sp>
      <p:sp>
        <p:nvSpPr>
          <p:cNvPr id="602" name="Google Shape;602;p33"/>
          <p:cNvSpPr txBox="1"/>
          <p:nvPr/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r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CSEDIU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Dimensionality Reduction</a:t>
            </a:r>
            <a:endParaRPr/>
          </a:p>
        </p:txBody>
      </p:sp>
      <p:sp>
        <p:nvSpPr>
          <p:cNvPr id="608" name="Google Shape;608;p34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Purpose: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Avoid curse of dimensionality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 amount of time and memory required by data mining algorithms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Allow data to be more easily visualized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 help to eliminate irrelevant features or reduce noise</a:t>
            </a:r>
            <a:endParaRPr/>
          </a:p>
        </p:txBody>
      </p:sp>
      <p:sp>
        <p:nvSpPr>
          <p:cNvPr id="609" name="Google Shape;609;p34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/>
          </a:p>
        </p:txBody>
      </p:sp>
      <p:sp>
        <p:nvSpPr>
          <p:cNvPr id="610" name="Google Shape;610;p34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r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CSEDIU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3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Feature Subset Selection</a:t>
            </a:r>
            <a:endParaRPr/>
          </a:p>
        </p:txBody>
      </p:sp>
      <p:sp>
        <p:nvSpPr>
          <p:cNvPr id="616" name="Google Shape;616;p35"/>
          <p:cNvSpPr txBox="1"/>
          <p:nvPr>
            <p:ph idx="1" type="body"/>
          </p:nvPr>
        </p:nvSpPr>
        <p:spPr>
          <a:xfrm>
            <a:off x="457200" y="1295400"/>
            <a:ext cx="82296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Another way to reduce dimensionality of data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Redundant features 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duplicate much or all of the information contained in one or more other attributes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purchase price of a product and the amount of sales tax paid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Irrelevant features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contain no information that is useful for the data mining task at hand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students' ID is often irrelevant to the task of predicting students' GPA</a:t>
            </a:r>
            <a:endParaRPr/>
          </a:p>
        </p:txBody>
      </p:sp>
      <p:sp>
        <p:nvSpPr>
          <p:cNvPr id="617" name="Google Shape;617;p35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/>
          </a:p>
        </p:txBody>
      </p:sp>
      <p:sp>
        <p:nvSpPr>
          <p:cNvPr id="618" name="Google Shape;618;p35"/>
          <p:cNvSpPr txBox="1"/>
          <p:nvPr/>
        </p:nvSpPr>
        <p:spPr>
          <a:xfrm>
            <a:off x="1676400" y="3657600"/>
            <a:ext cx="1600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19" name="Google Shape;619;p35"/>
          <p:cNvSpPr txBox="1"/>
          <p:nvPr/>
        </p:nvSpPr>
        <p:spPr>
          <a:xfrm>
            <a:off x="1717675" y="5984875"/>
            <a:ext cx="1841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20" name="Google Shape;620;p35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r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CSEDIU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3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Feature Subset Selection</a:t>
            </a:r>
            <a:endParaRPr/>
          </a:p>
        </p:txBody>
      </p:sp>
      <p:sp>
        <p:nvSpPr>
          <p:cNvPr id="626" name="Google Shape;626;p36"/>
          <p:cNvSpPr txBox="1"/>
          <p:nvPr>
            <p:ph idx="1" type="body"/>
          </p:nvPr>
        </p:nvSpPr>
        <p:spPr>
          <a:xfrm>
            <a:off x="411162" y="1143000"/>
            <a:ext cx="8580437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Techniques: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Brute-force approach: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 all possible feature subsets as input to DM algorithm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Embedded approaches: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Feature selection occurs naturally as part of the data mining algorithm (decision trees)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Filter approaches: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Features are selected before data mining algorithm is run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Wrapper approaches: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Use the data mining algorithm as a black box to find best subset of attributes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36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/>
          </a:p>
        </p:txBody>
      </p:sp>
      <p:sp>
        <p:nvSpPr>
          <p:cNvPr id="628" name="Google Shape;628;p36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r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CSEDIU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3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Feature Creation</a:t>
            </a:r>
            <a:endParaRPr/>
          </a:p>
        </p:txBody>
      </p:sp>
      <p:sp>
        <p:nvSpPr>
          <p:cNvPr id="634" name="Google Shape;634;p37"/>
          <p:cNvSpPr txBox="1"/>
          <p:nvPr>
            <p:ph idx="1" type="body"/>
          </p:nvPr>
        </p:nvSpPr>
        <p:spPr>
          <a:xfrm>
            <a:off x="457200" y="1295400"/>
            <a:ext cx="82296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new attributes that can capture the important information in a data set much more efficiently than the original attributes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Three general methodologies: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Feature Extraction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domain-specific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Mapping Data to New Space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Feature Construction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combining features </a:t>
            </a:r>
            <a:endParaRPr/>
          </a:p>
          <a:p>
            <a:pPr indent="-2286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calculate density from volume and mass</a:t>
            </a:r>
            <a:endParaRPr/>
          </a:p>
        </p:txBody>
      </p:sp>
      <p:sp>
        <p:nvSpPr>
          <p:cNvPr id="635" name="Google Shape;635;p37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/>
          </a:p>
        </p:txBody>
      </p:sp>
      <p:sp>
        <p:nvSpPr>
          <p:cNvPr id="636" name="Google Shape;636;p37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r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CSEDIU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38"/>
          <p:cNvSpPr txBox="1"/>
          <p:nvPr>
            <p:ph type="title"/>
          </p:nvPr>
        </p:nvSpPr>
        <p:spPr>
          <a:xfrm>
            <a:off x="139700" y="533400"/>
            <a:ext cx="8763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Discretization without using </a:t>
            </a:r>
            <a:b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Labels </a:t>
            </a:r>
            <a:endParaRPr/>
          </a:p>
        </p:txBody>
      </p:sp>
      <p:sp>
        <p:nvSpPr>
          <p:cNvPr id="642" name="Google Shape;642;p38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/>
          </a:p>
        </p:txBody>
      </p:sp>
      <p:pic>
        <p:nvPicPr>
          <p:cNvPr id="643" name="Google Shape;64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676400"/>
            <a:ext cx="3657600" cy="183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14800" y="1676400"/>
            <a:ext cx="3810000" cy="183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400" y="4114800"/>
            <a:ext cx="3733800" cy="1949450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38"/>
          <p:cNvSpPr txBox="1"/>
          <p:nvPr/>
        </p:nvSpPr>
        <p:spPr>
          <a:xfrm>
            <a:off x="1676400" y="3657600"/>
            <a:ext cx="1600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47" name="Google Shape;647;p38"/>
          <p:cNvSpPr txBox="1"/>
          <p:nvPr/>
        </p:nvSpPr>
        <p:spPr>
          <a:xfrm>
            <a:off x="1676400" y="36576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  <a:endParaRPr/>
          </a:p>
        </p:txBody>
      </p:sp>
      <p:sp>
        <p:nvSpPr>
          <p:cNvPr id="648" name="Google Shape;648;p38"/>
          <p:cNvSpPr txBox="1"/>
          <p:nvPr/>
        </p:nvSpPr>
        <p:spPr>
          <a:xfrm>
            <a:off x="4876800" y="36576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Equal interval width</a:t>
            </a:r>
            <a:endParaRPr/>
          </a:p>
        </p:txBody>
      </p:sp>
      <p:sp>
        <p:nvSpPr>
          <p:cNvPr id="649" name="Google Shape;649;p38"/>
          <p:cNvSpPr txBox="1"/>
          <p:nvPr/>
        </p:nvSpPr>
        <p:spPr>
          <a:xfrm>
            <a:off x="1143000" y="60198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Equal frequency</a:t>
            </a:r>
            <a:endParaRPr/>
          </a:p>
        </p:txBody>
      </p:sp>
      <p:sp>
        <p:nvSpPr>
          <p:cNvPr id="650" name="Google Shape;650;p38"/>
          <p:cNvSpPr txBox="1"/>
          <p:nvPr/>
        </p:nvSpPr>
        <p:spPr>
          <a:xfrm>
            <a:off x="5334000" y="6019800"/>
            <a:ext cx="1905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K-means</a:t>
            </a:r>
            <a:endParaRPr/>
          </a:p>
        </p:txBody>
      </p:sp>
      <p:pic>
        <p:nvPicPr>
          <p:cNvPr id="651" name="Google Shape;651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38600" y="4191000"/>
            <a:ext cx="3962400" cy="1830387"/>
          </a:xfrm>
          <a:prstGeom prst="rect">
            <a:avLst/>
          </a:prstGeom>
          <a:noFill/>
          <a:ln>
            <a:noFill/>
          </a:ln>
        </p:spPr>
      </p:pic>
      <p:sp>
        <p:nvSpPr>
          <p:cNvPr id="652" name="Google Shape;652;p38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r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CSEDIU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39"/>
          <p:cNvSpPr txBox="1"/>
          <p:nvPr>
            <p:ph type="title"/>
          </p:nvPr>
        </p:nvSpPr>
        <p:spPr>
          <a:xfrm>
            <a:off x="457200" y="285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Attribute Transformation</a:t>
            </a:r>
            <a:endParaRPr/>
          </a:p>
        </p:txBody>
      </p:sp>
      <p:pic>
        <p:nvPicPr>
          <p:cNvPr id="658" name="Google Shape;658;p3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0800" y="3756025"/>
            <a:ext cx="4648200" cy="2797175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p39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/>
          </a:p>
        </p:txBody>
      </p:sp>
      <p:sp>
        <p:nvSpPr>
          <p:cNvPr id="660" name="Google Shape;660;p39"/>
          <p:cNvSpPr txBox="1"/>
          <p:nvPr>
            <p:ph idx="1" type="body"/>
          </p:nvPr>
        </p:nvSpPr>
        <p:spPr>
          <a:xfrm>
            <a:off x="444500" y="1219200"/>
            <a:ext cx="83185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function that maps the entire set of values of a given attribute to a new set of replacement values such that each old value can be identified with one of the new values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</a:pP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 functions: x</a:t>
            </a:r>
            <a:r>
              <a:rPr b="0" baseline="3000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log(x), e</a:t>
            </a:r>
            <a:r>
              <a:rPr b="0" baseline="3000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|x|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</a:pP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Standardization and Normalization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661" name="Google Shape;661;p39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r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CSEDIU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Types of Attributes </a:t>
            </a:r>
            <a:endParaRPr/>
          </a:p>
        </p:txBody>
      </p:sp>
      <p:sp>
        <p:nvSpPr>
          <p:cNvPr id="202" name="Google Shape;202;p4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There are different types of attributes</a:t>
            </a:r>
            <a:endParaRPr/>
          </a:p>
          <a:p>
            <a:pPr indent="-342900" lvl="1" marL="74930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Nominal (Categorical)</a:t>
            </a:r>
            <a:endParaRPr/>
          </a:p>
          <a:p>
            <a:pPr indent="-393700" lvl="2" marL="125730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Examples: ID numbers, eye color, zip codes</a:t>
            </a:r>
            <a:endParaRPr/>
          </a:p>
          <a:p>
            <a:pPr indent="-342900" lvl="1" marL="74930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Ordinal</a:t>
            </a:r>
            <a:endParaRPr/>
          </a:p>
          <a:p>
            <a:pPr indent="-393700" lvl="2" marL="125730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Examples: rankings (e.g., taste of potato chips on a scale from 1-10), grades, height in {tall, medium, short}</a:t>
            </a:r>
            <a:endParaRPr/>
          </a:p>
          <a:p>
            <a:pPr indent="-342900" lvl="1" marL="74930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Interval</a:t>
            </a:r>
            <a:endParaRPr/>
          </a:p>
          <a:p>
            <a:pPr indent="-393700" lvl="2" marL="125730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Examples: calendar dates, temperatures in Celsius or Fahrenheit.</a:t>
            </a:r>
            <a:endParaRPr/>
          </a:p>
          <a:p>
            <a:pPr indent="-342900" lvl="1" marL="74930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–"/>
            </a:pPr>
            <a:r>
              <a:rPr b="0" i="0" lang="en-US" sz="2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Ratio</a:t>
            </a:r>
            <a:endParaRPr/>
          </a:p>
          <a:p>
            <a:pPr indent="-393700" lvl="2" marL="125730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Examples: temperature in Kelvin, length, time, counts </a:t>
            </a:r>
            <a:endParaRPr/>
          </a:p>
          <a:p>
            <a:pPr indent="-203200" lvl="0" marL="3429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4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/>
          </a:p>
        </p:txBody>
      </p:sp>
      <p:sp>
        <p:nvSpPr>
          <p:cNvPr id="204" name="Google Shape;204;p4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r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CSEDIU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40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Similarity and Dissimilarity</a:t>
            </a:r>
            <a:endParaRPr/>
          </a:p>
        </p:txBody>
      </p:sp>
      <p:sp>
        <p:nvSpPr>
          <p:cNvPr id="667" name="Google Shape;667;p40"/>
          <p:cNvSpPr txBox="1"/>
          <p:nvPr>
            <p:ph idx="1" type="body"/>
          </p:nvPr>
        </p:nvSpPr>
        <p:spPr>
          <a:xfrm>
            <a:off x="457200" y="12954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might you need to measure these things?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Similarity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Numerical measure of how alike two data objects are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higher when objects are more alike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Often falls in the range [0,1]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Dissimilarity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Numerical measure of how different are two data objects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Lower when objects are more alike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Minimum dissimilarity is often 0, upper limit varies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Proximity refers to a similarity or dissimilarity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would you measure these?</a:t>
            </a:r>
            <a:endParaRPr/>
          </a:p>
        </p:txBody>
      </p:sp>
      <p:sp>
        <p:nvSpPr>
          <p:cNvPr id="668" name="Google Shape;668;p40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/>
          </a:p>
        </p:txBody>
      </p:sp>
      <p:sp>
        <p:nvSpPr>
          <p:cNvPr id="669" name="Google Shape;669;p40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r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CSEDIU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41"/>
          <p:cNvSpPr txBox="1"/>
          <p:nvPr>
            <p:ph type="title"/>
          </p:nvPr>
        </p:nvSpPr>
        <p:spPr>
          <a:xfrm>
            <a:off x="381000" y="152400"/>
            <a:ext cx="8280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Euclidean Distance</a:t>
            </a:r>
            <a:endParaRPr/>
          </a:p>
        </p:txBody>
      </p:sp>
      <p:sp>
        <p:nvSpPr>
          <p:cNvPr id="675" name="Google Shape;675;p41"/>
          <p:cNvSpPr txBox="1"/>
          <p:nvPr>
            <p:ph idx="1" type="body"/>
          </p:nvPr>
        </p:nvSpPr>
        <p:spPr>
          <a:xfrm>
            <a:off x="682625" y="1295400"/>
            <a:ext cx="7916862" cy="684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Euclidean Distance</a:t>
            </a:r>
            <a:endParaRPr/>
          </a:p>
          <a:p>
            <a:pPr indent="-1333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Where </a:t>
            </a:r>
            <a:r>
              <a:rPr b="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the number of dimensions (attributes) and </a:t>
            </a:r>
            <a:r>
              <a:rPr b="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b="0" baseline="-2500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r>
              <a:rPr b="0" baseline="-2500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are, respectively, the k</a:t>
            </a:r>
            <a:r>
              <a:rPr b="0" baseline="3000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attributes (components) or data objects </a:t>
            </a:r>
            <a:r>
              <a:rPr b="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Standardization is necessary, if scales differ.</a:t>
            </a:r>
            <a:endParaRPr/>
          </a:p>
        </p:txBody>
      </p:sp>
      <p:sp>
        <p:nvSpPr>
          <p:cNvPr id="676" name="Google Shape;676;p41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/>
          </a:p>
        </p:txBody>
      </p:sp>
      <p:pic>
        <p:nvPicPr>
          <p:cNvPr id="677" name="Google Shape;677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0" y="1774825"/>
            <a:ext cx="3854450" cy="1273175"/>
          </a:xfrm>
          <a:prstGeom prst="rect">
            <a:avLst/>
          </a:prstGeom>
          <a:noFill/>
          <a:ln>
            <a:noFill/>
          </a:ln>
        </p:spPr>
      </p:pic>
      <p:sp>
        <p:nvSpPr>
          <p:cNvPr id="678" name="Google Shape;678;p41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r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CSEDIU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42"/>
          <p:cNvSpPr txBox="1"/>
          <p:nvPr>
            <p:ph type="title"/>
          </p:nvPr>
        </p:nvSpPr>
        <p:spPr>
          <a:xfrm>
            <a:off x="381000" y="152400"/>
            <a:ext cx="8280400" cy="552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Euclidean Distance</a:t>
            </a:r>
            <a:endParaRPr/>
          </a:p>
        </p:txBody>
      </p:sp>
      <p:sp>
        <p:nvSpPr>
          <p:cNvPr id="684" name="Google Shape;684;p42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/>
          </a:p>
        </p:txBody>
      </p:sp>
      <p:graphicFrame>
        <p:nvGraphicFramePr>
          <p:cNvPr id="685" name="Google Shape;685;p42"/>
          <p:cNvGraphicFramePr/>
          <p:nvPr/>
        </p:nvGraphicFramePr>
        <p:xfrm>
          <a:off x="381000" y="1295400"/>
          <a:ext cx="3635375" cy="2654300"/>
        </p:xfrm>
        <a:graphic>
          <a:graphicData uri="http://schemas.openxmlformats.org/presentationml/2006/ole">
            <mc:AlternateContent>
              <mc:Choice Requires="v">
                <p:oleObj r:id="rId4" imgH="2654300" imgW="3635375" progId="Visio.Drawing.6" spid="_x0000_s1">
                  <p:embed/>
                </p:oleObj>
              </mc:Choice>
              <mc:Fallback>
                <p:oleObj r:id="rId5" imgH="2654300" imgW="3635375" progId="Visio.Drawing.6">
                  <p:embed/>
                  <p:pic>
                    <p:nvPicPr>
                      <p:cNvPr id="685" name="Google Shape;685;p42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381000" y="1295400"/>
                        <a:ext cx="3635375" cy="265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" name="Google Shape;686;p42"/>
          <p:cNvGraphicFramePr/>
          <p:nvPr/>
        </p:nvGraphicFramePr>
        <p:xfrm>
          <a:off x="4648200" y="1828800"/>
          <a:ext cx="2962275" cy="1363662"/>
        </p:xfrm>
        <a:graphic>
          <a:graphicData uri="http://schemas.openxmlformats.org/presentationml/2006/ole">
            <mc:AlternateContent>
              <mc:Choice Requires="v">
                <p:oleObj r:id="rId7" imgH="1363662" imgW="2962275" progId="Excel.Sheet.8" spid="_x0000_s2">
                  <p:embed/>
                </p:oleObj>
              </mc:Choice>
              <mc:Fallback>
                <p:oleObj r:id="rId8" imgH="1363662" imgW="2962275" progId="Excel.Sheet.8">
                  <p:embed/>
                  <p:pic>
                    <p:nvPicPr>
                      <p:cNvPr id="686" name="Google Shape;686;p42"/>
                      <p:cNvPicPr preferRelativeResize="0"/>
                      <p:nvPr/>
                    </p:nvPicPr>
                    <p:blipFill rotWithShape="1">
                      <a:blip r:embed="rId9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4648200" y="1828800"/>
                        <a:ext cx="2962275" cy="1363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7" name="Google Shape;687;p42"/>
          <p:cNvSpPr txBox="1"/>
          <p:nvPr/>
        </p:nvSpPr>
        <p:spPr>
          <a:xfrm>
            <a:off x="3200400" y="5638800"/>
            <a:ext cx="21336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Distance Matrix</a:t>
            </a:r>
            <a:endParaRPr/>
          </a:p>
        </p:txBody>
      </p:sp>
      <p:graphicFrame>
        <p:nvGraphicFramePr>
          <p:cNvPr id="688" name="Google Shape;688;p42"/>
          <p:cNvGraphicFramePr/>
          <p:nvPr/>
        </p:nvGraphicFramePr>
        <p:xfrm>
          <a:off x="1905000" y="4038600"/>
          <a:ext cx="4927600" cy="1365250"/>
        </p:xfrm>
        <a:graphic>
          <a:graphicData uri="http://schemas.openxmlformats.org/presentationml/2006/ole">
            <mc:AlternateContent>
              <mc:Choice Requires="v">
                <p:oleObj r:id="rId10" imgH="1365250" imgW="4927600" progId="Excel.Sheet.8" spid="_x0000_s3">
                  <p:embed/>
                </p:oleObj>
              </mc:Choice>
              <mc:Fallback>
                <p:oleObj r:id="rId11" imgH="1365250" imgW="4927600" progId="Excel.Sheet.8">
                  <p:embed/>
                  <p:pic>
                    <p:nvPicPr>
                      <p:cNvPr id="688" name="Google Shape;688;p42"/>
                      <p:cNvPicPr preferRelativeResize="0"/>
                      <p:nvPr/>
                    </p:nvPicPr>
                    <p:blipFill rotWithShape="1">
                      <a:blip r:embed="rId12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905000" y="4038600"/>
                        <a:ext cx="4927600" cy="136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9" name="Google Shape;689;p42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r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CSEDIU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43"/>
          <p:cNvSpPr txBox="1"/>
          <p:nvPr>
            <p:ph type="title"/>
          </p:nvPr>
        </p:nvSpPr>
        <p:spPr>
          <a:xfrm>
            <a:off x="381000" y="152400"/>
            <a:ext cx="8280400" cy="552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Minkowski Distance</a:t>
            </a:r>
            <a:endParaRPr/>
          </a:p>
        </p:txBody>
      </p:sp>
      <p:sp>
        <p:nvSpPr>
          <p:cNvPr id="695" name="Google Shape;695;p43"/>
          <p:cNvSpPr txBox="1"/>
          <p:nvPr>
            <p:ph idx="1" type="body"/>
          </p:nvPr>
        </p:nvSpPr>
        <p:spPr>
          <a:xfrm>
            <a:off x="682625" y="1295400"/>
            <a:ext cx="7916862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Minkowski Distance is a generalization of Euclidean Distance</a:t>
            </a:r>
            <a:endParaRPr/>
          </a:p>
          <a:p>
            <a:pPr indent="-1333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Where </a:t>
            </a:r>
            <a:r>
              <a:rPr b="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a parameter, </a:t>
            </a:r>
            <a:r>
              <a:rPr b="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the number of dimensions (attributes) and </a:t>
            </a:r>
            <a:r>
              <a:rPr b="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b="0" baseline="-2500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r>
              <a:rPr b="0" baseline="-2500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are, respectively, the kth attributes (components) or data objects </a:t>
            </a:r>
            <a:r>
              <a:rPr b="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696" name="Google Shape;696;p43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/>
          </a:p>
        </p:txBody>
      </p:sp>
      <p:pic>
        <p:nvPicPr>
          <p:cNvPr id="697" name="Google Shape;697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2133600"/>
            <a:ext cx="4314825" cy="1490662"/>
          </a:xfrm>
          <a:prstGeom prst="rect">
            <a:avLst/>
          </a:prstGeom>
          <a:noFill/>
          <a:ln>
            <a:noFill/>
          </a:ln>
        </p:spPr>
      </p:pic>
      <p:sp>
        <p:nvSpPr>
          <p:cNvPr id="698" name="Google Shape;698;p43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r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CSEDIU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44"/>
          <p:cNvSpPr txBox="1"/>
          <p:nvPr>
            <p:ph type="title"/>
          </p:nvPr>
        </p:nvSpPr>
        <p:spPr>
          <a:xfrm>
            <a:off x="381000" y="152400"/>
            <a:ext cx="8280400" cy="552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Minkowski Distance: Examples</a:t>
            </a:r>
            <a:endParaRPr/>
          </a:p>
        </p:txBody>
      </p:sp>
      <p:sp>
        <p:nvSpPr>
          <p:cNvPr id="704" name="Google Shape;704;p44"/>
          <p:cNvSpPr txBox="1"/>
          <p:nvPr>
            <p:ph idx="1" type="body"/>
          </p:nvPr>
        </p:nvSpPr>
        <p:spPr>
          <a:xfrm>
            <a:off x="304800" y="1143000"/>
            <a:ext cx="84582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1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1.  City block (Manhattan, taxicab, L</a:t>
            </a:r>
            <a:r>
              <a:rPr b="0" baseline="-2500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norm) distance. 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common example of this is the Hamming distance, which is just the number of bits that are different between two binary vectors</a:t>
            </a:r>
            <a:endParaRPr/>
          </a:p>
          <a:p>
            <a:pPr indent="-127000" lvl="4" marL="205740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1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2.  Euclidean distance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p44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/>
          </a:p>
        </p:txBody>
      </p:sp>
      <p:sp>
        <p:nvSpPr>
          <p:cNvPr id="706" name="Google Shape;706;p44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r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CSEDIU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45"/>
          <p:cNvSpPr txBox="1"/>
          <p:nvPr>
            <p:ph type="title"/>
          </p:nvPr>
        </p:nvSpPr>
        <p:spPr>
          <a:xfrm>
            <a:off x="381000" y="152400"/>
            <a:ext cx="8280400" cy="552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Minkowski Distance</a:t>
            </a:r>
            <a:endParaRPr/>
          </a:p>
        </p:txBody>
      </p:sp>
      <p:sp>
        <p:nvSpPr>
          <p:cNvPr id="712" name="Google Shape;712;p45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/>
          </a:p>
        </p:txBody>
      </p:sp>
      <p:sp>
        <p:nvSpPr>
          <p:cNvPr id="713" name="Google Shape;713;p45"/>
          <p:cNvSpPr txBox="1"/>
          <p:nvPr/>
        </p:nvSpPr>
        <p:spPr>
          <a:xfrm>
            <a:off x="4876800" y="5867400"/>
            <a:ext cx="21336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Distance Matrix</a:t>
            </a:r>
            <a:endParaRPr/>
          </a:p>
        </p:txBody>
      </p:sp>
      <p:graphicFrame>
        <p:nvGraphicFramePr>
          <p:cNvPr id="714" name="Google Shape;714;p45"/>
          <p:cNvGraphicFramePr/>
          <p:nvPr/>
        </p:nvGraphicFramePr>
        <p:xfrm>
          <a:off x="304800" y="2587625"/>
          <a:ext cx="2962275" cy="1363662"/>
        </p:xfrm>
        <a:graphic>
          <a:graphicData uri="http://schemas.openxmlformats.org/presentationml/2006/ole">
            <mc:AlternateContent>
              <mc:Choice Requires="v">
                <p:oleObj r:id="rId4" imgH="1363662" imgW="2962275" progId="Excel.Sheet.8" spid="_x0000_s1">
                  <p:embed/>
                </p:oleObj>
              </mc:Choice>
              <mc:Fallback>
                <p:oleObj r:id="rId5" imgH="1363662" imgW="2962275" progId="Excel.Sheet.8">
                  <p:embed/>
                  <p:pic>
                    <p:nvPicPr>
                      <p:cNvPr id="714" name="Google Shape;714;p45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304800" y="2587625"/>
                        <a:ext cx="2962275" cy="1363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5" name="Google Shape;715;p45"/>
          <p:cNvGraphicFramePr/>
          <p:nvPr/>
        </p:nvGraphicFramePr>
        <p:xfrm>
          <a:off x="3810000" y="1292225"/>
          <a:ext cx="4927600" cy="1365250"/>
        </p:xfrm>
        <a:graphic>
          <a:graphicData uri="http://schemas.openxmlformats.org/presentationml/2006/ole">
            <mc:AlternateContent>
              <mc:Choice Requires="v">
                <p:oleObj r:id="rId7" imgH="1365250" imgW="4927600" progId="Excel.Sheet.8" spid="_x0000_s2">
                  <p:embed/>
                </p:oleObj>
              </mc:Choice>
              <mc:Fallback>
                <p:oleObj r:id="rId8" imgH="1365250" imgW="4927600" progId="Excel.Sheet.8">
                  <p:embed/>
                  <p:pic>
                    <p:nvPicPr>
                      <p:cNvPr id="715" name="Google Shape;715;p45"/>
                      <p:cNvPicPr preferRelativeResize="0"/>
                      <p:nvPr/>
                    </p:nvPicPr>
                    <p:blipFill rotWithShape="1">
                      <a:blip r:embed="rId9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3810000" y="1292225"/>
                        <a:ext cx="4927600" cy="136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" name="Google Shape;716;p45"/>
          <p:cNvGraphicFramePr/>
          <p:nvPr/>
        </p:nvGraphicFramePr>
        <p:xfrm>
          <a:off x="3810000" y="2816225"/>
          <a:ext cx="4927600" cy="1365250"/>
        </p:xfrm>
        <a:graphic>
          <a:graphicData uri="http://schemas.openxmlformats.org/presentationml/2006/ole">
            <mc:AlternateContent>
              <mc:Choice Requires="v">
                <p:oleObj r:id="rId10" imgH="1365250" imgW="4927600" progId="Excel.Sheet.8" spid="_x0000_s3">
                  <p:embed/>
                </p:oleObj>
              </mc:Choice>
              <mc:Fallback>
                <p:oleObj r:id="rId11" imgH="1365250" imgW="4927600" progId="Excel.Sheet.8">
                  <p:embed/>
                  <p:pic>
                    <p:nvPicPr>
                      <p:cNvPr id="716" name="Google Shape;716;p45"/>
                      <p:cNvPicPr preferRelativeResize="0"/>
                      <p:nvPr/>
                    </p:nvPicPr>
                    <p:blipFill rotWithShape="1">
                      <a:blip r:embed="rId12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3810000" y="2816225"/>
                        <a:ext cx="4927600" cy="136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" name="Google Shape;717;p45"/>
          <p:cNvGraphicFramePr/>
          <p:nvPr/>
        </p:nvGraphicFramePr>
        <p:xfrm>
          <a:off x="3810000" y="4340225"/>
          <a:ext cx="4872037" cy="1374775"/>
        </p:xfrm>
        <a:graphic>
          <a:graphicData uri="http://schemas.openxmlformats.org/presentationml/2006/ole">
            <mc:AlternateContent>
              <mc:Choice Requires="v">
                <p:oleObj r:id="rId13" imgH="1374775" imgW="4872037" progId="Excel.Sheet.8" spid="_x0000_s4">
                  <p:embed/>
                </p:oleObj>
              </mc:Choice>
              <mc:Fallback>
                <p:oleObj r:id="rId14" imgH="1374775" imgW="4872037" progId="Excel.Sheet.8">
                  <p:embed/>
                  <p:pic>
                    <p:nvPicPr>
                      <p:cNvPr id="717" name="Google Shape;717;p45"/>
                      <p:cNvPicPr preferRelativeResize="0"/>
                      <p:nvPr/>
                    </p:nvPicPr>
                    <p:blipFill rotWithShape="1">
                      <a:blip r:embed="rId15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3810000" y="4340225"/>
                        <a:ext cx="4872037" cy="137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" name="Google Shape;718;p45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r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CSEDIU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46"/>
          <p:cNvSpPr txBox="1"/>
          <p:nvPr>
            <p:ph type="title"/>
          </p:nvPr>
        </p:nvSpPr>
        <p:spPr>
          <a:xfrm>
            <a:off x="381000" y="152400"/>
            <a:ext cx="8280400" cy="552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Similarity Between Binary Vectors</a:t>
            </a:r>
            <a:endParaRPr/>
          </a:p>
        </p:txBody>
      </p:sp>
      <p:sp>
        <p:nvSpPr>
          <p:cNvPr id="724" name="Google Shape;724;p46"/>
          <p:cNvSpPr txBox="1"/>
          <p:nvPr>
            <p:ph idx="1" type="body"/>
          </p:nvPr>
        </p:nvSpPr>
        <p:spPr>
          <a:xfrm>
            <a:off x="639762" y="1143000"/>
            <a:ext cx="8351837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33400" lvl="0" marL="5334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Common situation is that objects, </a:t>
            </a:r>
            <a:r>
              <a:rPr b="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have only binary attributes</a:t>
            </a:r>
            <a:endParaRPr/>
          </a:p>
          <a:p>
            <a:pPr indent="-298450" lvl="4" marL="2171700" marR="0" rtl="0" algn="l">
              <a:lnSpc>
                <a:spcPct val="80000"/>
              </a:lnSpc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33400" lvl="0" marL="5334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Compute similarities using the following quantities</a:t>
            </a:r>
            <a:endParaRPr/>
          </a:p>
          <a:p>
            <a:pPr indent="-533400" lvl="0" marL="533400" marR="0" rtl="0" algn="l">
              <a:lnSpc>
                <a:spcPct val="10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M</a:t>
            </a:r>
            <a:r>
              <a:rPr b="0" baseline="-2500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8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= the number of attributes where p was 0 and q was 1</a:t>
            </a:r>
            <a:endParaRPr/>
          </a:p>
          <a:p>
            <a:pPr indent="-533400" lvl="0" marL="533400" marR="0" rtl="0" algn="l">
              <a:lnSpc>
                <a:spcPct val="10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M</a:t>
            </a:r>
            <a:r>
              <a:rPr b="0" baseline="-2500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</a:t>
            </a:r>
            <a:r>
              <a:rPr b="0" i="0" lang="en-US" sz="18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= the number of attributes where p was 1 and q was 0</a:t>
            </a:r>
            <a:endParaRPr/>
          </a:p>
          <a:p>
            <a:pPr indent="-533400" lvl="0" marL="533400" marR="0" rtl="0" algn="l">
              <a:lnSpc>
                <a:spcPct val="10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M</a:t>
            </a:r>
            <a:r>
              <a:rPr b="0" baseline="-2500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8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= the number of attributes where p was 0 and q was 0</a:t>
            </a:r>
            <a:endParaRPr/>
          </a:p>
          <a:p>
            <a:pPr indent="-533400" lvl="0" marL="533400" marR="0" rtl="0" algn="l">
              <a:lnSpc>
                <a:spcPct val="105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M</a:t>
            </a:r>
            <a:r>
              <a:rPr b="0" baseline="-2500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8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= the number of attributes where p was 1 and q was 1</a:t>
            </a:r>
            <a:endParaRPr/>
          </a:p>
          <a:p>
            <a:pPr indent="-533400" lvl="0" marL="533400" marR="0" rtl="0" algn="l">
              <a:lnSpc>
                <a:spcPct val="105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533400" lvl="0" marL="5334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 Matching and Jaccard Coefficients </a:t>
            </a:r>
            <a:endParaRPr/>
          </a:p>
          <a:p>
            <a:pPr indent="-533400" lvl="0" marL="5334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SMC =  number of matches / number of attributes </a:t>
            </a:r>
            <a:endParaRPr/>
          </a:p>
          <a:p>
            <a:pPr indent="-533400" lvl="0" marL="53340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		 =  (M</a:t>
            </a:r>
            <a:r>
              <a:rPr b="0" baseline="-2500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M</a:t>
            </a:r>
            <a:r>
              <a:rPr b="0" baseline="-2500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00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/ (M</a:t>
            </a:r>
            <a:r>
              <a:rPr b="0" baseline="-2500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M</a:t>
            </a:r>
            <a:r>
              <a:rPr b="0" baseline="-2500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M</a:t>
            </a:r>
            <a:r>
              <a:rPr b="0" baseline="-2500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M</a:t>
            </a:r>
            <a:r>
              <a:rPr b="0" baseline="-2500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00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indent="-533400" lvl="0" marL="533400" marR="0" rtl="0" algn="l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 = number of 11 matches / number of not-both-zero attributes values</a:t>
            </a:r>
            <a:endParaRPr/>
          </a:p>
          <a:p>
            <a:pPr indent="-533400" lvl="0" marL="533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	   = (M</a:t>
            </a:r>
            <a:r>
              <a:rPr b="0" baseline="-2500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/ (M</a:t>
            </a:r>
            <a:r>
              <a:rPr b="0" baseline="-2500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M</a:t>
            </a:r>
            <a:r>
              <a:rPr b="0" baseline="-2500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M</a:t>
            </a:r>
            <a:r>
              <a:rPr b="0" baseline="-2500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/>
          </a:p>
          <a:p>
            <a:pPr indent="-381000" lvl="2" marL="1295400" marR="0" rtl="0" algn="l">
              <a:lnSpc>
                <a:spcPct val="80000"/>
              </a:lnSpc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Useful when almost all values are 0, since SMC would always be close to 1</a:t>
            </a:r>
            <a:endParaRPr/>
          </a:p>
        </p:txBody>
      </p:sp>
      <p:sp>
        <p:nvSpPr>
          <p:cNvPr id="725" name="Google Shape;725;p46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/>
          </a:p>
        </p:txBody>
      </p:sp>
      <p:sp>
        <p:nvSpPr>
          <p:cNvPr id="726" name="Google Shape;726;p46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r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CSEDIU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47"/>
          <p:cNvSpPr txBox="1"/>
          <p:nvPr>
            <p:ph type="title"/>
          </p:nvPr>
        </p:nvSpPr>
        <p:spPr>
          <a:xfrm>
            <a:off x="381000" y="152400"/>
            <a:ext cx="8280400" cy="552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SMC versus Jaccard: Example</a:t>
            </a:r>
            <a:endParaRPr/>
          </a:p>
        </p:txBody>
      </p:sp>
      <p:sp>
        <p:nvSpPr>
          <p:cNvPr id="732" name="Google Shape;732;p47"/>
          <p:cNvSpPr txBox="1"/>
          <p:nvPr>
            <p:ph idx="1" type="body"/>
          </p:nvPr>
        </p:nvSpPr>
        <p:spPr>
          <a:xfrm>
            <a:off x="682625" y="1295400"/>
            <a:ext cx="7916862" cy="4656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33400" lvl="0" marL="533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1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 1 0 0 0 0 0 0 0 0 0    	</a:t>
            </a:r>
            <a:r>
              <a:rPr b="0" i="1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  <a:p>
            <a:pPr indent="-533400" lvl="0" marL="5334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1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 0 0 0 0 0 0 1 0 0 1</a:t>
            </a:r>
            <a:r>
              <a:rPr b="0" i="1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533400" lvl="0" marL="5334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1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33400" lvl="0" marL="533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M</a:t>
            </a:r>
            <a:r>
              <a:rPr b="0" baseline="-2500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= 2   (the number of attributes where p was 0 and q was 1)</a:t>
            </a:r>
            <a:endParaRPr/>
          </a:p>
          <a:p>
            <a:pPr indent="-533400" lvl="0" marL="533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M</a:t>
            </a:r>
            <a:r>
              <a:rPr b="0" baseline="-2500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= 1   (the number of attributes where p was 1 and q was 0)</a:t>
            </a:r>
            <a:endParaRPr/>
          </a:p>
          <a:p>
            <a:pPr indent="-533400" lvl="0" marL="533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M</a:t>
            </a:r>
            <a:r>
              <a:rPr b="0" baseline="-2500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= 7   (the number of attributes where p was 0 and q was 0)</a:t>
            </a:r>
            <a:endParaRPr/>
          </a:p>
          <a:p>
            <a:pPr indent="-533400" lvl="0" marL="533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M</a:t>
            </a:r>
            <a:r>
              <a:rPr b="0" baseline="-2500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= 0   (the number of attributes where p was 1 and q was 1)</a:t>
            </a:r>
            <a:endParaRPr/>
          </a:p>
          <a:p>
            <a:pPr indent="-533400" lvl="0" marL="5334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1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  <a:p>
            <a:pPr indent="-533400" lvl="0" marL="5334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SMC = (M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M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00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)/(M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M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M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M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00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= (0+7) / (2+1+0+7) = 0.7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533400" lvl="0" marL="5334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33400" lvl="0" marL="5334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 = (M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/ (M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M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M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= 0 / (2 + 1 + 0) = 0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p47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/>
          </a:p>
        </p:txBody>
      </p:sp>
      <p:sp>
        <p:nvSpPr>
          <p:cNvPr id="734" name="Google Shape;734;p47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r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CSEDIU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48"/>
          <p:cNvSpPr txBox="1"/>
          <p:nvPr>
            <p:ph type="title"/>
          </p:nvPr>
        </p:nvSpPr>
        <p:spPr>
          <a:xfrm>
            <a:off x="381000" y="152400"/>
            <a:ext cx="8280400" cy="552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Cosine Similarity</a:t>
            </a:r>
            <a:endParaRPr/>
          </a:p>
        </p:txBody>
      </p:sp>
      <p:sp>
        <p:nvSpPr>
          <p:cNvPr id="740" name="Google Shape;740;p48"/>
          <p:cNvSpPr txBox="1"/>
          <p:nvPr>
            <p:ph idx="1" type="body"/>
          </p:nvPr>
        </p:nvSpPr>
        <p:spPr>
          <a:xfrm>
            <a:off x="304800" y="1295400"/>
            <a:ext cx="86868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If </a:t>
            </a:r>
            <a:r>
              <a:rPr b="0" i="1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0" baseline="-25000" i="1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0" i="1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0" baseline="-25000" i="1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two document vectors, then</a:t>
            </a:r>
            <a:endParaRPr/>
          </a:p>
          <a:p>
            <a:pPr indent="-342900" lvl="0" marL="342900" marR="0" rtl="0" algn="just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cos( </a:t>
            </a:r>
            <a:r>
              <a:rPr b="0" i="1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0" baseline="-25000" i="1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1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</a:t>
            </a:r>
            <a:r>
              <a:rPr b="0" baseline="-25000" i="1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) =  (</a:t>
            </a:r>
            <a:r>
              <a:rPr b="0" i="1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0" baseline="-25000" i="1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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1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0" baseline="-25000" i="1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/ ||</a:t>
            </a:r>
            <a:r>
              <a:rPr b="0" i="1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0" baseline="-25000" i="1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|| ||</a:t>
            </a:r>
            <a:r>
              <a:rPr b="0" i="1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0" baseline="-25000" i="1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|| , </a:t>
            </a:r>
            <a:endParaRPr/>
          </a:p>
          <a:p>
            <a:pPr indent="-342900" lvl="0" marL="34290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where </a:t>
            </a: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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indicates vector dot (aka inner) product and ||</a:t>
            </a:r>
            <a:r>
              <a:rPr b="0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|| is  the length of vector </a:t>
            </a:r>
            <a:r>
              <a:rPr b="0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 (i.e., the square root of the vector dot product)</a:t>
            </a:r>
            <a:endParaRPr/>
          </a:p>
          <a:p>
            <a:pPr indent="-228600" lvl="4" marL="2514600" marR="0" rtl="0" algn="just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Example: </a:t>
            </a:r>
            <a:endParaRPr/>
          </a:p>
          <a:p>
            <a:pPr indent="-342900" lvl="0" marL="342900" marR="0" rtl="0" algn="just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1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	</a:t>
            </a:r>
            <a:r>
              <a:rPr b="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0" baseline="-2500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 3 2 0 5 0 0 0 2 0 0 	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	d</a:t>
            </a:r>
            <a:r>
              <a:rPr b="0" baseline="-2500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 1 0 0 0 0 0 0 1 0 2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d</a:t>
            </a:r>
            <a:r>
              <a:rPr b="0" baseline="-25000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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0" baseline="-25000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 3*1 + 2*0 + 0*0 + 5*0 + 0*0 + 0*0 + 0*0 + 2*1 + 0*0 + 0*2 = 5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||</a:t>
            </a:r>
            <a:r>
              <a:rPr b="0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0" baseline="-25000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|| = (3*3+2*2+0*0+5*5+0*0+0*0+0*0+2*2+0*0+0*0)</a:t>
            </a:r>
            <a:r>
              <a:rPr b="1" baseline="3000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0.5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 (42) </a:t>
            </a:r>
            <a:r>
              <a:rPr b="1" baseline="3000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0.5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6.481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||</a:t>
            </a:r>
            <a:r>
              <a:rPr b="0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0" baseline="-25000" i="1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|| = (1*1+0*0+0*0+0*0+0*0+0*0+0*0+1*1+0*0+2*2)</a:t>
            </a:r>
            <a:r>
              <a:rPr b="0" baseline="3000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baseline="3000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0.5</a:t>
            </a:r>
            <a:r>
              <a:rPr b="0" baseline="3000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(6) </a:t>
            </a:r>
            <a:r>
              <a:rPr b="1" baseline="3000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0.5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2.245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	cos( </a:t>
            </a:r>
            <a:r>
              <a:rPr b="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0" baseline="-2500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</a:t>
            </a:r>
            <a:r>
              <a:rPr b="0" baseline="-2500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) = .3150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value close to 1 means the vectors are similar and a value near 0 mean they are nearly totally dissimilar. 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Google Shape;741;p48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/>
          </a:p>
        </p:txBody>
      </p:sp>
      <p:sp>
        <p:nvSpPr>
          <p:cNvPr id="742" name="Google Shape;742;p48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r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CSEDIU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4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Ways to Visualize Data</a:t>
            </a:r>
            <a:endParaRPr/>
          </a:p>
        </p:txBody>
      </p:sp>
      <p:sp>
        <p:nvSpPr>
          <p:cNvPr id="748" name="Google Shape;748;p4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visualization tools are not Data Mining, but can be used in the data mining process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kinds of tools are there?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 charts and histrograms, scatter plots, pie charts, etc.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kdnuggets.com I found this interesting site: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http://services.alphaworks.ibm.com/manyeyes/home</a:t>
            </a:r>
            <a:endParaRPr/>
          </a:p>
        </p:txBody>
      </p:sp>
      <p:sp>
        <p:nvSpPr>
          <p:cNvPr id="749" name="Google Shape;749;p49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/>
          </a:p>
        </p:txBody>
      </p:sp>
      <p:sp>
        <p:nvSpPr>
          <p:cNvPr id="750" name="Google Shape;750;p49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r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CSEDIU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Properties of Attribute Values </a:t>
            </a:r>
            <a:endParaRPr/>
          </a:p>
        </p:txBody>
      </p:sp>
      <p:sp>
        <p:nvSpPr>
          <p:cNvPr id="210" name="Google Shape;210;p5"/>
          <p:cNvSpPr txBox="1"/>
          <p:nvPr>
            <p:ph idx="1" type="body"/>
          </p:nvPr>
        </p:nvSpPr>
        <p:spPr>
          <a:xfrm>
            <a:off x="457200" y="12192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type of an attribute depends on which of the following 4 properties it possesses: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Distinctness:  	=  		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Order:  		&lt;  &gt;  		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Addition:  	+  - 		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Multiplication: 	* /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Attributes with Properties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Nominal attribute: distinctness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Ordinal attribute: distinctness &amp; order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Interval attribute: distinctness, order &amp; addition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Ratio attribute: all 4 properties</a:t>
            </a:r>
            <a:endParaRPr/>
          </a:p>
        </p:txBody>
      </p:sp>
      <p:sp>
        <p:nvSpPr>
          <p:cNvPr id="211" name="Google Shape;211;p5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/>
          </a:p>
        </p:txBody>
      </p:sp>
      <p:sp>
        <p:nvSpPr>
          <p:cNvPr id="212" name="Google Shape;212;p5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r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CSEDIU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oogle Shape;217;p6"/>
          <p:cNvGrpSpPr/>
          <p:nvPr/>
        </p:nvGrpSpPr>
        <p:grpSpPr>
          <a:xfrm>
            <a:off x="381000" y="304800"/>
            <a:ext cx="8534400" cy="6167437"/>
            <a:chOff x="-2" y="-2"/>
            <a:chExt cx="3997" cy="5274"/>
          </a:xfrm>
        </p:grpSpPr>
        <p:grpSp>
          <p:nvGrpSpPr>
            <p:cNvPr id="218" name="Google Shape;218;p6"/>
            <p:cNvGrpSpPr/>
            <p:nvPr/>
          </p:nvGrpSpPr>
          <p:grpSpPr>
            <a:xfrm>
              <a:off x="0" y="0"/>
              <a:ext cx="3995" cy="5270"/>
              <a:chOff x="0" y="0"/>
              <a:chExt cx="3995" cy="5270"/>
            </a:xfrm>
          </p:grpSpPr>
          <p:grpSp>
            <p:nvGrpSpPr>
              <p:cNvPr id="219" name="Google Shape;219;p6"/>
              <p:cNvGrpSpPr/>
              <p:nvPr/>
            </p:nvGrpSpPr>
            <p:grpSpPr>
              <a:xfrm>
                <a:off x="0" y="0"/>
                <a:ext cx="684" cy="596"/>
                <a:chOff x="0" y="0"/>
                <a:chExt cx="684" cy="596"/>
              </a:xfrm>
            </p:grpSpPr>
            <p:sp>
              <p:nvSpPr>
                <p:cNvPr id="220" name="Google Shape;220;p6"/>
                <p:cNvSpPr txBox="1"/>
                <p:nvPr/>
              </p:nvSpPr>
              <p:spPr>
                <a:xfrm>
                  <a:off x="0" y="0"/>
                  <a:ext cx="684" cy="596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endParaRPr>
                </a:p>
              </p:txBody>
            </p:sp>
            <p:grpSp>
              <p:nvGrpSpPr>
                <p:cNvPr id="221" name="Google Shape;221;p6"/>
                <p:cNvGrpSpPr/>
                <p:nvPr/>
              </p:nvGrpSpPr>
              <p:grpSpPr>
                <a:xfrm>
                  <a:off x="0" y="0"/>
                  <a:ext cx="684" cy="596"/>
                  <a:chOff x="0" y="0"/>
                  <a:chExt cx="684" cy="596"/>
                </a:xfrm>
              </p:grpSpPr>
              <p:sp>
                <p:nvSpPr>
                  <p:cNvPr id="222" name="Google Shape;222;p6"/>
                  <p:cNvSpPr txBox="1"/>
                  <p:nvPr/>
                </p:nvSpPr>
                <p:spPr>
                  <a:xfrm>
                    <a:off x="43" y="0"/>
                    <a:ext cx="598" cy="596"/>
                  </a:xfrm>
                  <a:prstGeom prst="rect">
                    <a:avLst/>
                  </a:prstGeom>
                  <a:solidFill>
                    <a:srgbClr val="CC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600"/>
                      <a:buFont typeface="Times New Roman"/>
                      <a:buNone/>
                    </a:pPr>
                    <a:r>
                      <a:rPr b="1" i="0" lang="en-US" sz="160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Attribute Type</a:t>
                    </a:r>
                    <a:endParaRPr/>
                  </a:p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1" i="0" sz="16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23" name="Google Shape;223;p6"/>
                  <p:cNvSpPr txBox="1"/>
                  <p:nvPr/>
                </p:nvSpPr>
                <p:spPr>
                  <a:xfrm>
                    <a:off x="0" y="0"/>
                    <a:ext cx="684" cy="596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rgbClr val="A0A0A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800" u="none">
                      <a:solidFill>
                        <a:schemeClr val="dk1"/>
                      </a:solidFill>
                      <a:latin typeface="Garamond"/>
                      <a:ea typeface="Garamond"/>
                      <a:cs typeface="Garamond"/>
                      <a:sym typeface="Garamond"/>
                    </a:endParaRPr>
                  </a:p>
                </p:txBody>
              </p:sp>
            </p:grpSp>
          </p:grpSp>
          <p:grpSp>
            <p:nvGrpSpPr>
              <p:cNvPr id="224" name="Google Shape;224;p6"/>
              <p:cNvGrpSpPr/>
              <p:nvPr/>
            </p:nvGrpSpPr>
            <p:grpSpPr>
              <a:xfrm>
                <a:off x="684" y="0"/>
                <a:ext cx="1403" cy="596"/>
                <a:chOff x="684" y="0"/>
                <a:chExt cx="1403" cy="596"/>
              </a:xfrm>
            </p:grpSpPr>
            <p:sp>
              <p:nvSpPr>
                <p:cNvPr id="225" name="Google Shape;225;p6"/>
                <p:cNvSpPr txBox="1"/>
                <p:nvPr/>
              </p:nvSpPr>
              <p:spPr>
                <a:xfrm>
                  <a:off x="684" y="0"/>
                  <a:ext cx="1403" cy="596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endParaRPr>
                </a:p>
              </p:txBody>
            </p:sp>
            <p:grpSp>
              <p:nvGrpSpPr>
                <p:cNvPr id="226" name="Google Shape;226;p6"/>
                <p:cNvGrpSpPr/>
                <p:nvPr/>
              </p:nvGrpSpPr>
              <p:grpSpPr>
                <a:xfrm>
                  <a:off x="684" y="0"/>
                  <a:ext cx="1403" cy="596"/>
                  <a:chOff x="684" y="0"/>
                  <a:chExt cx="1403" cy="596"/>
                </a:xfrm>
              </p:grpSpPr>
              <p:sp>
                <p:nvSpPr>
                  <p:cNvPr id="227" name="Google Shape;227;p6"/>
                  <p:cNvSpPr txBox="1"/>
                  <p:nvPr/>
                </p:nvSpPr>
                <p:spPr>
                  <a:xfrm>
                    <a:off x="727" y="0"/>
                    <a:ext cx="1317" cy="596"/>
                  </a:xfrm>
                  <a:prstGeom prst="rect">
                    <a:avLst/>
                  </a:prstGeom>
                  <a:solidFill>
                    <a:srgbClr val="CC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600"/>
                      <a:buFont typeface="Times New Roman"/>
                      <a:buNone/>
                    </a:pPr>
                    <a:r>
                      <a:rPr b="1" i="0" lang="en-US" sz="160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Description</a:t>
                    </a:r>
                    <a:endParaRPr/>
                  </a:p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1" i="0" sz="16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28" name="Google Shape;228;p6"/>
                  <p:cNvSpPr txBox="1"/>
                  <p:nvPr/>
                </p:nvSpPr>
                <p:spPr>
                  <a:xfrm>
                    <a:off x="684" y="0"/>
                    <a:ext cx="1403" cy="596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rgbClr val="A0A0A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800" u="none">
                      <a:solidFill>
                        <a:schemeClr val="dk1"/>
                      </a:solidFill>
                      <a:latin typeface="Garamond"/>
                      <a:ea typeface="Garamond"/>
                      <a:cs typeface="Garamond"/>
                      <a:sym typeface="Garamond"/>
                    </a:endParaRPr>
                  </a:p>
                </p:txBody>
              </p:sp>
            </p:grpSp>
          </p:grpSp>
          <p:grpSp>
            <p:nvGrpSpPr>
              <p:cNvPr id="229" name="Google Shape;229;p6"/>
              <p:cNvGrpSpPr/>
              <p:nvPr/>
            </p:nvGrpSpPr>
            <p:grpSpPr>
              <a:xfrm>
                <a:off x="2087" y="0"/>
                <a:ext cx="950" cy="596"/>
                <a:chOff x="2087" y="0"/>
                <a:chExt cx="950" cy="596"/>
              </a:xfrm>
            </p:grpSpPr>
            <p:sp>
              <p:nvSpPr>
                <p:cNvPr id="230" name="Google Shape;230;p6"/>
                <p:cNvSpPr txBox="1"/>
                <p:nvPr/>
              </p:nvSpPr>
              <p:spPr>
                <a:xfrm>
                  <a:off x="2087" y="0"/>
                  <a:ext cx="950" cy="596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endParaRPr>
                </a:p>
              </p:txBody>
            </p:sp>
            <p:grpSp>
              <p:nvGrpSpPr>
                <p:cNvPr id="231" name="Google Shape;231;p6"/>
                <p:cNvGrpSpPr/>
                <p:nvPr/>
              </p:nvGrpSpPr>
              <p:grpSpPr>
                <a:xfrm>
                  <a:off x="2130" y="0"/>
                  <a:ext cx="907" cy="596"/>
                  <a:chOff x="2130" y="0"/>
                  <a:chExt cx="907" cy="596"/>
                </a:xfrm>
              </p:grpSpPr>
              <p:sp>
                <p:nvSpPr>
                  <p:cNvPr id="232" name="Google Shape;232;p6"/>
                  <p:cNvSpPr txBox="1"/>
                  <p:nvPr/>
                </p:nvSpPr>
                <p:spPr>
                  <a:xfrm>
                    <a:off x="2130" y="0"/>
                    <a:ext cx="864" cy="596"/>
                  </a:xfrm>
                  <a:prstGeom prst="rect">
                    <a:avLst/>
                  </a:prstGeom>
                  <a:solidFill>
                    <a:srgbClr val="CC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600"/>
                      <a:buFont typeface="Times New Roman"/>
                      <a:buNone/>
                    </a:pPr>
                    <a:r>
                      <a:rPr b="1" i="0" lang="en-US" sz="160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Examples</a:t>
                    </a:r>
                    <a:endParaRPr/>
                  </a:p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1" i="0" sz="16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33" name="Google Shape;233;p6"/>
                  <p:cNvSpPr txBox="1"/>
                  <p:nvPr/>
                </p:nvSpPr>
                <p:spPr>
                  <a:xfrm>
                    <a:off x="2211" y="0"/>
                    <a:ext cx="826" cy="596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rgbClr val="A0A0A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800" u="none">
                      <a:solidFill>
                        <a:schemeClr val="dk1"/>
                      </a:solidFill>
                      <a:latin typeface="Garamond"/>
                      <a:ea typeface="Garamond"/>
                      <a:cs typeface="Garamond"/>
                      <a:sym typeface="Garamond"/>
                    </a:endParaRPr>
                  </a:p>
                </p:txBody>
              </p:sp>
            </p:grpSp>
          </p:grpSp>
          <p:grpSp>
            <p:nvGrpSpPr>
              <p:cNvPr id="234" name="Google Shape;234;p6"/>
              <p:cNvGrpSpPr/>
              <p:nvPr/>
            </p:nvGrpSpPr>
            <p:grpSpPr>
              <a:xfrm>
                <a:off x="3037" y="0"/>
                <a:ext cx="849" cy="596"/>
                <a:chOff x="3037" y="0"/>
                <a:chExt cx="849" cy="596"/>
              </a:xfrm>
            </p:grpSpPr>
            <p:sp>
              <p:nvSpPr>
                <p:cNvPr id="235" name="Google Shape;235;p6"/>
                <p:cNvSpPr txBox="1"/>
                <p:nvPr/>
              </p:nvSpPr>
              <p:spPr>
                <a:xfrm>
                  <a:off x="3037" y="0"/>
                  <a:ext cx="849" cy="596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endParaRPr>
                </a:p>
              </p:txBody>
            </p:sp>
            <p:grpSp>
              <p:nvGrpSpPr>
                <p:cNvPr id="236" name="Google Shape;236;p6"/>
                <p:cNvGrpSpPr/>
                <p:nvPr/>
              </p:nvGrpSpPr>
              <p:grpSpPr>
                <a:xfrm>
                  <a:off x="3080" y="0"/>
                  <a:ext cx="806" cy="596"/>
                  <a:chOff x="3080" y="0"/>
                  <a:chExt cx="806" cy="596"/>
                </a:xfrm>
              </p:grpSpPr>
              <p:sp>
                <p:nvSpPr>
                  <p:cNvPr id="237" name="Google Shape;237;p6"/>
                  <p:cNvSpPr txBox="1"/>
                  <p:nvPr/>
                </p:nvSpPr>
                <p:spPr>
                  <a:xfrm>
                    <a:off x="3080" y="0"/>
                    <a:ext cx="763" cy="596"/>
                  </a:xfrm>
                  <a:prstGeom prst="rect">
                    <a:avLst/>
                  </a:prstGeom>
                  <a:solidFill>
                    <a:srgbClr val="CC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600"/>
                      <a:buFont typeface="Times New Roman"/>
                      <a:buNone/>
                    </a:pPr>
                    <a:r>
                      <a:rPr b="1" i="0" lang="en-US" sz="160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Operations</a:t>
                    </a:r>
                    <a:endParaRPr/>
                  </a:p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1" i="0" sz="16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238" name="Google Shape;238;p6"/>
                  <p:cNvSpPr txBox="1"/>
                  <p:nvPr/>
                </p:nvSpPr>
                <p:spPr>
                  <a:xfrm>
                    <a:off x="3174" y="0"/>
                    <a:ext cx="712" cy="596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rgbClr val="A0A0A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800" u="none">
                      <a:solidFill>
                        <a:schemeClr val="dk1"/>
                      </a:solidFill>
                      <a:latin typeface="Garamond"/>
                      <a:ea typeface="Garamond"/>
                      <a:cs typeface="Garamond"/>
                      <a:sym typeface="Garamond"/>
                    </a:endParaRPr>
                  </a:p>
                </p:txBody>
              </p:sp>
            </p:grpSp>
          </p:grpSp>
          <p:grpSp>
            <p:nvGrpSpPr>
              <p:cNvPr id="239" name="Google Shape;239;p6"/>
              <p:cNvGrpSpPr/>
              <p:nvPr/>
            </p:nvGrpSpPr>
            <p:grpSpPr>
              <a:xfrm>
                <a:off x="0" y="596"/>
                <a:ext cx="684" cy="1130"/>
                <a:chOff x="0" y="596"/>
                <a:chExt cx="684" cy="1130"/>
              </a:xfrm>
            </p:grpSpPr>
            <p:sp>
              <p:nvSpPr>
                <p:cNvPr id="240" name="Google Shape;240;p6"/>
                <p:cNvSpPr txBox="1"/>
                <p:nvPr/>
              </p:nvSpPr>
              <p:spPr>
                <a:xfrm>
                  <a:off x="43" y="596"/>
                  <a:ext cx="598" cy="11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Times New Roman"/>
                    <a:buNone/>
                  </a:pPr>
                  <a:r>
                    <a:rPr b="0" i="0" lang="en-US" sz="14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Nominal</a:t>
                  </a:r>
                  <a:endParaRPr/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41" name="Google Shape;241;p6"/>
                <p:cNvSpPr txBox="1"/>
                <p:nvPr/>
              </p:nvSpPr>
              <p:spPr>
                <a:xfrm>
                  <a:off x="0" y="596"/>
                  <a:ext cx="684" cy="1130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endParaRPr>
                </a:p>
              </p:txBody>
            </p:sp>
          </p:grpSp>
          <p:grpSp>
            <p:nvGrpSpPr>
              <p:cNvPr id="242" name="Google Shape;242;p6"/>
              <p:cNvGrpSpPr/>
              <p:nvPr/>
            </p:nvGrpSpPr>
            <p:grpSpPr>
              <a:xfrm>
                <a:off x="684" y="596"/>
                <a:ext cx="1527" cy="1130"/>
                <a:chOff x="684" y="596"/>
                <a:chExt cx="1527" cy="1130"/>
              </a:xfrm>
            </p:grpSpPr>
            <p:sp>
              <p:nvSpPr>
                <p:cNvPr id="243" name="Google Shape;243;p6"/>
                <p:cNvSpPr txBox="1"/>
                <p:nvPr/>
              </p:nvSpPr>
              <p:spPr>
                <a:xfrm>
                  <a:off x="727" y="596"/>
                  <a:ext cx="1317" cy="11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Times New Roman"/>
                    <a:buNone/>
                  </a:pPr>
                  <a:r>
                    <a:rPr b="0" i="0" lang="en-US" sz="14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The values of a nominal attribute are just different names, i.e., nominal attributes provide only enough information to distinguish one object from another. (=, )</a:t>
                  </a:r>
                  <a:endParaRPr/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44" name="Google Shape;244;p6"/>
                <p:cNvSpPr txBox="1"/>
                <p:nvPr/>
              </p:nvSpPr>
              <p:spPr>
                <a:xfrm>
                  <a:off x="684" y="596"/>
                  <a:ext cx="1527" cy="1130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endParaRPr>
                </a:p>
              </p:txBody>
            </p:sp>
          </p:grpSp>
          <p:grpSp>
            <p:nvGrpSpPr>
              <p:cNvPr id="245" name="Google Shape;245;p6"/>
              <p:cNvGrpSpPr/>
              <p:nvPr/>
            </p:nvGrpSpPr>
            <p:grpSpPr>
              <a:xfrm>
                <a:off x="2211" y="596"/>
                <a:ext cx="964" cy="1130"/>
                <a:chOff x="2211" y="596"/>
                <a:chExt cx="964" cy="1130"/>
              </a:xfrm>
            </p:grpSpPr>
            <p:sp>
              <p:nvSpPr>
                <p:cNvPr id="246" name="Google Shape;246;p6"/>
                <p:cNvSpPr txBox="1"/>
                <p:nvPr/>
              </p:nvSpPr>
              <p:spPr>
                <a:xfrm>
                  <a:off x="2239" y="596"/>
                  <a:ext cx="864" cy="11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Times New Roman"/>
                    <a:buNone/>
                  </a:pPr>
                  <a:r>
                    <a:rPr b="0" i="0" lang="en-US" sz="14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zip codes, employee ID numbers, eye color, sex: {</a:t>
                  </a:r>
                  <a:r>
                    <a:rPr b="0" i="1" lang="en-US" sz="14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male, female</a:t>
                  </a:r>
                  <a:r>
                    <a:rPr b="0" i="0" lang="en-US" sz="14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}</a:t>
                  </a:r>
                  <a:endParaRPr/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47" name="Google Shape;247;p6"/>
                <p:cNvSpPr txBox="1"/>
                <p:nvPr/>
              </p:nvSpPr>
              <p:spPr>
                <a:xfrm>
                  <a:off x="2211" y="596"/>
                  <a:ext cx="964" cy="1130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endParaRPr>
                </a:p>
              </p:txBody>
            </p:sp>
          </p:grpSp>
          <p:grpSp>
            <p:nvGrpSpPr>
              <p:cNvPr id="248" name="Google Shape;248;p6"/>
              <p:cNvGrpSpPr/>
              <p:nvPr/>
            </p:nvGrpSpPr>
            <p:grpSpPr>
              <a:xfrm>
                <a:off x="3174" y="596"/>
                <a:ext cx="785" cy="1130"/>
                <a:chOff x="3174" y="596"/>
                <a:chExt cx="785" cy="1130"/>
              </a:xfrm>
            </p:grpSpPr>
            <p:sp>
              <p:nvSpPr>
                <p:cNvPr id="249" name="Google Shape;249;p6"/>
                <p:cNvSpPr txBox="1"/>
                <p:nvPr/>
              </p:nvSpPr>
              <p:spPr>
                <a:xfrm>
                  <a:off x="3196" y="596"/>
                  <a:ext cx="763" cy="11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Times New Roman"/>
                    <a:buNone/>
                  </a:pPr>
                  <a:r>
                    <a:rPr b="0" i="0" lang="en-US" sz="14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mode, entropy</a:t>
                  </a:r>
                  <a:endParaRPr/>
                </a:p>
              </p:txBody>
            </p:sp>
            <p:sp>
              <p:nvSpPr>
                <p:cNvPr id="250" name="Google Shape;250;p6"/>
                <p:cNvSpPr txBox="1"/>
                <p:nvPr/>
              </p:nvSpPr>
              <p:spPr>
                <a:xfrm>
                  <a:off x="3174" y="596"/>
                  <a:ext cx="712" cy="1130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endParaRPr>
                </a:p>
              </p:txBody>
            </p:sp>
          </p:grpSp>
          <p:grpSp>
            <p:nvGrpSpPr>
              <p:cNvPr id="251" name="Google Shape;251;p6"/>
              <p:cNvGrpSpPr/>
              <p:nvPr/>
            </p:nvGrpSpPr>
            <p:grpSpPr>
              <a:xfrm>
                <a:off x="0" y="1726"/>
                <a:ext cx="684" cy="1092"/>
                <a:chOff x="0" y="1726"/>
                <a:chExt cx="684" cy="1092"/>
              </a:xfrm>
            </p:grpSpPr>
            <p:sp>
              <p:nvSpPr>
                <p:cNvPr id="252" name="Google Shape;252;p6"/>
                <p:cNvSpPr txBox="1"/>
                <p:nvPr/>
              </p:nvSpPr>
              <p:spPr>
                <a:xfrm>
                  <a:off x="43" y="1726"/>
                  <a:ext cx="598" cy="109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Times New Roman"/>
                    <a:buNone/>
                  </a:pPr>
                  <a:r>
                    <a:rPr b="0" i="0" lang="en-US" sz="14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Ordinal</a:t>
                  </a:r>
                  <a:endParaRPr/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53" name="Google Shape;253;p6"/>
                <p:cNvSpPr txBox="1"/>
                <p:nvPr/>
              </p:nvSpPr>
              <p:spPr>
                <a:xfrm>
                  <a:off x="0" y="1726"/>
                  <a:ext cx="684" cy="1092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endParaRPr>
                </a:p>
              </p:txBody>
            </p:sp>
          </p:grpSp>
          <p:grpSp>
            <p:nvGrpSpPr>
              <p:cNvPr id="254" name="Google Shape;254;p6"/>
              <p:cNvGrpSpPr/>
              <p:nvPr/>
            </p:nvGrpSpPr>
            <p:grpSpPr>
              <a:xfrm>
                <a:off x="684" y="1726"/>
                <a:ext cx="1527" cy="1092"/>
                <a:chOff x="684" y="1726"/>
                <a:chExt cx="1527" cy="1092"/>
              </a:xfrm>
            </p:grpSpPr>
            <p:sp>
              <p:nvSpPr>
                <p:cNvPr id="255" name="Google Shape;255;p6"/>
                <p:cNvSpPr txBox="1"/>
                <p:nvPr/>
              </p:nvSpPr>
              <p:spPr>
                <a:xfrm>
                  <a:off x="727" y="1726"/>
                  <a:ext cx="1317" cy="109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Times New Roman"/>
                    <a:buNone/>
                  </a:pPr>
                  <a:r>
                    <a:rPr b="0" i="0" lang="en-US" sz="14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The values of an ordinal attribute provide enough information to order objects. (&lt;, &gt;)</a:t>
                  </a:r>
                  <a:endParaRPr/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56" name="Google Shape;256;p6"/>
                <p:cNvSpPr txBox="1"/>
                <p:nvPr/>
              </p:nvSpPr>
              <p:spPr>
                <a:xfrm>
                  <a:off x="684" y="1726"/>
                  <a:ext cx="1527" cy="1092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endParaRPr>
                </a:p>
              </p:txBody>
            </p:sp>
          </p:grpSp>
          <p:grpSp>
            <p:nvGrpSpPr>
              <p:cNvPr id="257" name="Google Shape;257;p6"/>
              <p:cNvGrpSpPr/>
              <p:nvPr/>
            </p:nvGrpSpPr>
            <p:grpSpPr>
              <a:xfrm>
                <a:off x="2211" y="1726"/>
                <a:ext cx="964" cy="1092"/>
                <a:chOff x="2211" y="1726"/>
                <a:chExt cx="964" cy="1092"/>
              </a:xfrm>
            </p:grpSpPr>
            <p:sp>
              <p:nvSpPr>
                <p:cNvPr id="258" name="Google Shape;258;p6"/>
                <p:cNvSpPr txBox="1"/>
                <p:nvPr/>
              </p:nvSpPr>
              <p:spPr>
                <a:xfrm>
                  <a:off x="2275" y="1726"/>
                  <a:ext cx="864" cy="109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Times New Roman"/>
                    <a:buNone/>
                  </a:pPr>
                  <a:r>
                    <a:rPr b="0" i="0" lang="en-US" sz="14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hardness of minerals, {</a:t>
                  </a:r>
                  <a:r>
                    <a:rPr b="0" i="1" lang="en-US" sz="14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good, better, best</a:t>
                  </a:r>
                  <a:r>
                    <a:rPr b="0" i="0" lang="en-US" sz="14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}, </a:t>
                  </a:r>
                  <a:br>
                    <a:rPr b="0" i="0" lang="en-US" sz="1800" u="none">
                      <a:solidFill>
                        <a:schemeClr val="dk1"/>
                      </a:solidFill>
                      <a:latin typeface="Garamond"/>
                      <a:ea typeface="Garamond"/>
                      <a:cs typeface="Garamond"/>
                      <a:sym typeface="Garamond"/>
                    </a:rPr>
                  </a:br>
                  <a:r>
                    <a:rPr b="0" i="0" lang="en-US" sz="14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grades, street numbers</a:t>
                  </a:r>
                  <a:endParaRPr/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59" name="Google Shape;259;p6"/>
                <p:cNvSpPr txBox="1"/>
                <p:nvPr/>
              </p:nvSpPr>
              <p:spPr>
                <a:xfrm>
                  <a:off x="2211" y="1726"/>
                  <a:ext cx="964" cy="1092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endParaRPr>
                </a:p>
              </p:txBody>
            </p:sp>
          </p:grpSp>
          <p:grpSp>
            <p:nvGrpSpPr>
              <p:cNvPr id="260" name="Google Shape;260;p6"/>
              <p:cNvGrpSpPr/>
              <p:nvPr/>
            </p:nvGrpSpPr>
            <p:grpSpPr>
              <a:xfrm>
                <a:off x="3174" y="1692"/>
                <a:ext cx="763" cy="1173"/>
                <a:chOff x="3174" y="1692"/>
                <a:chExt cx="763" cy="1173"/>
              </a:xfrm>
            </p:grpSpPr>
            <p:sp>
              <p:nvSpPr>
                <p:cNvPr id="261" name="Google Shape;261;p6"/>
                <p:cNvSpPr txBox="1"/>
                <p:nvPr/>
              </p:nvSpPr>
              <p:spPr>
                <a:xfrm>
                  <a:off x="3174" y="1757"/>
                  <a:ext cx="763" cy="106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Times New Roman"/>
                    <a:buNone/>
                  </a:pPr>
                  <a:r>
                    <a:rPr b="0" i="0" lang="en-US" sz="14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median, percentiles</a:t>
                  </a:r>
                  <a:endParaRPr/>
                </a:p>
              </p:txBody>
            </p:sp>
            <p:sp>
              <p:nvSpPr>
                <p:cNvPr id="262" name="Google Shape;262;p6"/>
                <p:cNvSpPr txBox="1"/>
                <p:nvPr/>
              </p:nvSpPr>
              <p:spPr>
                <a:xfrm>
                  <a:off x="3174" y="1692"/>
                  <a:ext cx="712" cy="1173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endParaRPr>
                </a:p>
              </p:txBody>
            </p:sp>
          </p:grpSp>
          <p:grpSp>
            <p:nvGrpSpPr>
              <p:cNvPr id="263" name="Google Shape;263;p6"/>
              <p:cNvGrpSpPr/>
              <p:nvPr/>
            </p:nvGrpSpPr>
            <p:grpSpPr>
              <a:xfrm>
                <a:off x="0" y="2818"/>
                <a:ext cx="684" cy="1092"/>
                <a:chOff x="0" y="2818"/>
                <a:chExt cx="684" cy="1092"/>
              </a:xfrm>
            </p:grpSpPr>
            <p:sp>
              <p:nvSpPr>
                <p:cNvPr id="264" name="Google Shape;264;p6"/>
                <p:cNvSpPr txBox="1"/>
                <p:nvPr/>
              </p:nvSpPr>
              <p:spPr>
                <a:xfrm>
                  <a:off x="43" y="2818"/>
                  <a:ext cx="598" cy="109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Times New Roman"/>
                    <a:buNone/>
                  </a:pPr>
                  <a:r>
                    <a:rPr b="0" i="0" lang="en-US" sz="14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Interval</a:t>
                  </a:r>
                  <a:endParaRPr/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65" name="Google Shape;265;p6"/>
                <p:cNvSpPr txBox="1"/>
                <p:nvPr/>
              </p:nvSpPr>
              <p:spPr>
                <a:xfrm>
                  <a:off x="0" y="2818"/>
                  <a:ext cx="684" cy="1092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endParaRPr>
                </a:p>
              </p:txBody>
            </p:sp>
          </p:grpSp>
          <p:grpSp>
            <p:nvGrpSpPr>
              <p:cNvPr id="266" name="Google Shape;266;p6"/>
              <p:cNvGrpSpPr/>
              <p:nvPr/>
            </p:nvGrpSpPr>
            <p:grpSpPr>
              <a:xfrm>
                <a:off x="684" y="2818"/>
                <a:ext cx="1527" cy="1092"/>
                <a:chOff x="684" y="2818"/>
                <a:chExt cx="1527" cy="1092"/>
              </a:xfrm>
            </p:grpSpPr>
            <p:sp>
              <p:nvSpPr>
                <p:cNvPr id="267" name="Google Shape;267;p6"/>
                <p:cNvSpPr txBox="1"/>
                <p:nvPr/>
              </p:nvSpPr>
              <p:spPr>
                <a:xfrm>
                  <a:off x="727" y="2818"/>
                  <a:ext cx="1317" cy="109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Times New Roman"/>
                    <a:buNone/>
                  </a:pPr>
                  <a:r>
                    <a:rPr b="0" i="0" lang="en-US" sz="14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For interval attributes, the differences between values are meaningful, i.e., a unit of measurement exists.  </a:t>
                  </a:r>
                  <a:br>
                    <a:rPr b="0" i="0" lang="en-US" sz="1800" u="none">
                      <a:solidFill>
                        <a:schemeClr val="dk1"/>
                      </a:solidFill>
                      <a:latin typeface="Garamond"/>
                      <a:ea typeface="Garamond"/>
                      <a:cs typeface="Garamond"/>
                      <a:sym typeface="Garamond"/>
                    </a:rPr>
                  </a:br>
                  <a:r>
                    <a:rPr b="0" i="0" lang="en-US" sz="14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(+, - )</a:t>
                  </a:r>
                  <a:endParaRPr/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68" name="Google Shape;268;p6"/>
                <p:cNvSpPr txBox="1"/>
                <p:nvPr/>
              </p:nvSpPr>
              <p:spPr>
                <a:xfrm>
                  <a:off x="684" y="2818"/>
                  <a:ext cx="1527" cy="1092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endParaRPr>
                </a:p>
              </p:txBody>
            </p:sp>
          </p:grpSp>
          <p:grpSp>
            <p:nvGrpSpPr>
              <p:cNvPr id="269" name="Google Shape;269;p6"/>
              <p:cNvGrpSpPr/>
              <p:nvPr/>
            </p:nvGrpSpPr>
            <p:grpSpPr>
              <a:xfrm>
                <a:off x="2211" y="2818"/>
                <a:ext cx="964" cy="1092"/>
                <a:chOff x="2211" y="2818"/>
                <a:chExt cx="964" cy="1092"/>
              </a:xfrm>
            </p:grpSpPr>
            <p:sp>
              <p:nvSpPr>
                <p:cNvPr id="270" name="Google Shape;270;p6"/>
                <p:cNvSpPr txBox="1"/>
                <p:nvPr/>
              </p:nvSpPr>
              <p:spPr>
                <a:xfrm>
                  <a:off x="2275" y="2818"/>
                  <a:ext cx="864" cy="109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Times New Roman"/>
                    <a:buNone/>
                  </a:pPr>
                  <a:r>
                    <a:rPr b="0" i="0" lang="en-US" sz="14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calendar dates, temperature in Celsius or Fahrenheit</a:t>
                  </a:r>
                  <a:endParaRPr/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71" name="Google Shape;271;p6"/>
                <p:cNvSpPr txBox="1"/>
                <p:nvPr/>
              </p:nvSpPr>
              <p:spPr>
                <a:xfrm>
                  <a:off x="2211" y="2818"/>
                  <a:ext cx="964" cy="1092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endParaRPr>
                </a:p>
              </p:txBody>
            </p:sp>
          </p:grpSp>
          <p:grpSp>
            <p:nvGrpSpPr>
              <p:cNvPr id="272" name="Google Shape;272;p6"/>
              <p:cNvGrpSpPr/>
              <p:nvPr/>
            </p:nvGrpSpPr>
            <p:grpSpPr>
              <a:xfrm>
                <a:off x="3174" y="2818"/>
                <a:ext cx="821" cy="1092"/>
                <a:chOff x="3174" y="2818"/>
                <a:chExt cx="821" cy="1092"/>
              </a:xfrm>
            </p:grpSpPr>
            <p:sp>
              <p:nvSpPr>
                <p:cNvPr id="273" name="Google Shape;273;p6"/>
                <p:cNvSpPr txBox="1"/>
                <p:nvPr/>
              </p:nvSpPr>
              <p:spPr>
                <a:xfrm>
                  <a:off x="3232" y="2818"/>
                  <a:ext cx="763" cy="109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Times New Roman"/>
                    <a:buNone/>
                  </a:pPr>
                  <a:r>
                    <a:rPr b="0" i="0" lang="en-US" sz="14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mean, standard deviation</a:t>
                  </a:r>
                  <a:endParaRPr/>
                </a:p>
              </p:txBody>
            </p:sp>
            <p:sp>
              <p:nvSpPr>
                <p:cNvPr id="274" name="Google Shape;274;p6"/>
                <p:cNvSpPr txBox="1"/>
                <p:nvPr/>
              </p:nvSpPr>
              <p:spPr>
                <a:xfrm>
                  <a:off x="3174" y="2818"/>
                  <a:ext cx="712" cy="1092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endParaRPr>
                </a:p>
              </p:txBody>
            </p:sp>
          </p:grpSp>
          <p:grpSp>
            <p:nvGrpSpPr>
              <p:cNvPr id="275" name="Google Shape;275;p6"/>
              <p:cNvGrpSpPr/>
              <p:nvPr/>
            </p:nvGrpSpPr>
            <p:grpSpPr>
              <a:xfrm>
                <a:off x="0" y="3910"/>
                <a:ext cx="684" cy="1360"/>
                <a:chOff x="0" y="3910"/>
                <a:chExt cx="684" cy="1360"/>
              </a:xfrm>
            </p:grpSpPr>
            <p:sp>
              <p:nvSpPr>
                <p:cNvPr id="276" name="Google Shape;276;p6"/>
                <p:cNvSpPr txBox="1"/>
                <p:nvPr/>
              </p:nvSpPr>
              <p:spPr>
                <a:xfrm>
                  <a:off x="43" y="3910"/>
                  <a:ext cx="598" cy="1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Times New Roman"/>
                    <a:buNone/>
                  </a:pPr>
                  <a:r>
                    <a:rPr b="0" i="0" lang="en-US" sz="14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Ratio</a:t>
                  </a:r>
                  <a:endParaRPr/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77" name="Google Shape;277;p6"/>
                <p:cNvSpPr txBox="1"/>
                <p:nvPr/>
              </p:nvSpPr>
              <p:spPr>
                <a:xfrm>
                  <a:off x="0" y="3910"/>
                  <a:ext cx="684" cy="1360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endParaRPr>
                </a:p>
              </p:txBody>
            </p:sp>
          </p:grpSp>
          <p:grpSp>
            <p:nvGrpSpPr>
              <p:cNvPr id="278" name="Google Shape;278;p6"/>
              <p:cNvGrpSpPr/>
              <p:nvPr/>
            </p:nvGrpSpPr>
            <p:grpSpPr>
              <a:xfrm>
                <a:off x="684" y="3910"/>
                <a:ext cx="1527" cy="1360"/>
                <a:chOff x="684" y="3910"/>
                <a:chExt cx="1527" cy="1360"/>
              </a:xfrm>
            </p:grpSpPr>
            <p:sp>
              <p:nvSpPr>
                <p:cNvPr id="279" name="Google Shape;279;p6"/>
                <p:cNvSpPr txBox="1"/>
                <p:nvPr/>
              </p:nvSpPr>
              <p:spPr>
                <a:xfrm>
                  <a:off x="727" y="3910"/>
                  <a:ext cx="1484" cy="1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Times New Roman"/>
                    <a:buNone/>
                  </a:pPr>
                  <a:r>
                    <a:rPr b="0" i="0" lang="en-US" sz="14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For ratio variables, both differences and ratios are meaningful. (*, /)</a:t>
                  </a:r>
                  <a:endParaRPr/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80" name="Google Shape;280;p6"/>
                <p:cNvSpPr txBox="1"/>
                <p:nvPr/>
              </p:nvSpPr>
              <p:spPr>
                <a:xfrm>
                  <a:off x="684" y="3910"/>
                  <a:ext cx="1527" cy="1360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endParaRPr>
                </a:p>
              </p:txBody>
            </p:sp>
          </p:grpSp>
          <p:grpSp>
            <p:nvGrpSpPr>
              <p:cNvPr id="281" name="Google Shape;281;p6"/>
              <p:cNvGrpSpPr/>
              <p:nvPr/>
            </p:nvGrpSpPr>
            <p:grpSpPr>
              <a:xfrm>
                <a:off x="2211" y="3908"/>
                <a:ext cx="964" cy="1362"/>
                <a:chOff x="2211" y="3908"/>
                <a:chExt cx="964" cy="1362"/>
              </a:xfrm>
            </p:grpSpPr>
            <p:sp>
              <p:nvSpPr>
                <p:cNvPr id="282" name="Google Shape;282;p6"/>
                <p:cNvSpPr txBox="1"/>
                <p:nvPr/>
              </p:nvSpPr>
              <p:spPr>
                <a:xfrm>
                  <a:off x="2275" y="3910"/>
                  <a:ext cx="864" cy="1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Times New Roman"/>
                    <a:buNone/>
                  </a:pPr>
                  <a:r>
                    <a:rPr b="0" i="0" lang="en-US" sz="14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temperature in Kelvin, monetary quantities, counts, age, mass, length, electrical current</a:t>
                  </a:r>
                  <a:endParaRPr/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83" name="Google Shape;283;p6"/>
                <p:cNvSpPr txBox="1"/>
                <p:nvPr/>
              </p:nvSpPr>
              <p:spPr>
                <a:xfrm>
                  <a:off x="2211" y="3908"/>
                  <a:ext cx="964" cy="1360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endParaRPr>
                </a:p>
              </p:txBody>
            </p:sp>
          </p:grpSp>
          <p:grpSp>
            <p:nvGrpSpPr>
              <p:cNvPr id="284" name="Google Shape;284;p6"/>
              <p:cNvGrpSpPr/>
              <p:nvPr/>
            </p:nvGrpSpPr>
            <p:grpSpPr>
              <a:xfrm>
                <a:off x="3080" y="3910"/>
                <a:ext cx="806" cy="1360"/>
                <a:chOff x="3080" y="3910"/>
                <a:chExt cx="806" cy="1360"/>
              </a:xfrm>
            </p:grpSpPr>
            <p:sp>
              <p:nvSpPr>
                <p:cNvPr id="285" name="Google Shape;285;p6"/>
                <p:cNvSpPr txBox="1"/>
                <p:nvPr/>
              </p:nvSpPr>
              <p:spPr>
                <a:xfrm>
                  <a:off x="3080" y="3910"/>
                  <a:ext cx="763" cy="1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endParaRPr>
                </a:p>
              </p:txBody>
            </p:sp>
            <p:sp>
              <p:nvSpPr>
                <p:cNvPr id="286" name="Google Shape;286;p6"/>
                <p:cNvSpPr txBox="1"/>
                <p:nvPr/>
              </p:nvSpPr>
              <p:spPr>
                <a:xfrm>
                  <a:off x="3174" y="3910"/>
                  <a:ext cx="712" cy="1360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endParaRPr>
                </a:p>
              </p:txBody>
            </p:sp>
          </p:grpSp>
        </p:grpSp>
        <p:sp>
          <p:nvSpPr>
            <p:cNvPr id="287" name="Google Shape;287;p6"/>
            <p:cNvSpPr txBox="1"/>
            <p:nvPr/>
          </p:nvSpPr>
          <p:spPr>
            <a:xfrm>
              <a:off x="-2" y="-2"/>
              <a:ext cx="3890" cy="5274"/>
            </a:xfrm>
            <a:prstGeom prst="rect">
              <a:avLst/>
            </a:prstGeom>
            <a:noFill/>
            <a:ln cap="flat" cmpd="sng" w="9525">
              <a:solidFill>
                <a:srgbClr val="A0A0A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288" name="Google Shape;288;p6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/>
          </a:p>
        </p:txBody>
      </p:sp>
      <p:sp>
        <p:nvSpPr>
          <p:cNvPr id="289" name="Google Shape;289;p6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r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CSEDIU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Google Shape;294;p7"/>
          <p:cNvGrpSpPr/>
          <p:nvPr/>
        </p:nvGrpSpPr>
        <p:grpSpPr>
          <a:xfrm>
            <a:off x="741362" y="104775"/>
            <a:ext cx="7924800" cy="6276975"/>
            <a:chOff x="-2" y="-2"/>
            <a:chExt cx="3761" cy="4164"/>
          </a:xfrm>
        </p:grpSpPr>
        <p:grpSp>
          <p:nvGrpSpPr>
            <p:cNvPr id="295" name="Google Shape;295;p7"/>
            <p:cNvGrpSpPr/>
            <p:nvPr/>
          </p:nvGrpSpPr>
          <p:grpSpPr>
            <a:xfrm>
              <a:off x="0" y="0"/>
              <a:ext cx="3757" cy="4160"/>
              <a:chOff x="0" y="0"/>
              <a:chExt cx="3757" cy="4160"/>
            </a:xfrm>
          </p:grpSpPr>
          <p:grpSp>
            <p:nvGrpSpPr>
              <p:cNvPr id="296" name="Google Shape;296;p7"/>
              <p:cNvGrpSpPr/>
              <p:nvPr/>
            </p:nvGrpSpPr>
            <p:grpSpPr>
              <a:xfrm>
                <a:off x="0" y="0"/>
                <a:ext cx="684" cy="596"/>
                <a:chOff x="0" y="0"/>
                <a:chExt cx="684" cy="596"/>
              </a:xfrm>
            </p:grpSpPr>
            <p:sp>
              <p:nvSpPr>
                <p:cNvPr id="297" name="Google Shape;297;p7"/>
                <p:cNvSpPr txBox="1"/>
                <p:nvPr/>
              </p:nvSpPr>
              <p:spPr>
                <a:xfrm>
                  <a:off x="0" y="0"/>
                  <a:ext cx="684" cy="596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endParaRPr>
                </a:p>
              </p:txBody>
            </p:sp>
            <p:grpSp>
              <p:nvGrpSpPr>
                <p:cNvPr id="298" name="Google Shape;298;p7"/>
                <p:cNvGrpSpPr/>
                <p:nvPr/>
              </p:nvGrpSpPr>
              <p:grpSpPr>
                <a:xfrm>
                  <a:off x="0" y="0"/>
                  <a:ext cx="684" cy="596"/>
                  <a:chOff x="0" y="0"/>
                  <a:chExt cx="684" cy="596"/>
                </a:xfrm>
              </p:grpSpPr>
              <p:sp>
                <p:nvSpPr>
                  <p:cNvPr id="299" name="Google Shape;299;p7"/>
                  <p:cNvSpPr txBox="1"/>
                  <p:nvPr/>
                </p:nvSpPr>
                <p:spPr>
                  <a:xfrm>
                    <a:off x="43" y="0"/>
                    <a:ext cx="598" cy="596"/>
                  </a:xfrm>
                  <a:prstGeom prst="rect">
                    <a:avLst/>
                  </a:prstGeom>
                  <a:solidFill>
                    <a:srgbClr val="CC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Times New Roman"/>
                      <a:buNone/>
                    </a:pPr>
                    <a:r>
                      <a:rPr b="1" i="0" lang="en-US" sz="180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Attribute Level</a:t>
                    </a:r>
                    <a:endParaRPr/>
                  </a:p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1" i="0" sz="18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00" name="Google Shape;300;p7"/>
                  <p:cNvSpPr txBox="1"/>
                  <p:nvPr/>
                </p:nvSpPr>
                <p:spPr>
                  <a:xfrm>
                    <a:off x="0" y="0"/>
                    <a:ext cx="684" cy="596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rgbClr val="A0A0A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800" u="none">
                      <a:solidFill>
                        <a:schemeClr val="dk1"/>
                      </a:solidFill>
                      <a:latin typeface="Garamond"/>
                      <a:ea typeface="Garamond"/>
                      <a:cs typeface="Garamond"/>
                      <a:sym typeface="Garamond"/>
                    </a:endParaRPr>
                  </a:p>
                </p:txBody>
              </p:sp>
            </p:grpSp>
          </p:grpSp>
          <p:grpSp>
            <p:nvGrpSpPr>
              <p:cNvPr id="301" name="Google Shape;301;p7"/>
              <p:cNvGrpSpPr/>
              <p:nvPr/>
            </p:nvGrpSpPr>
            <p:grpSpPr>
              <a:xfrm>
                <a:off x="684" y="0"/>
                <a:ext cx="1691" cy="596"/>
                <a:chOff x="684" y="0"/>
                <a:chExt cx="1691" cy="596"/>
              </a:xfrm>
            </p:grpSpPr>
            <p:sp>
              <p:nvSpPr>
                <p:cNvPr id="302" name="Google Shape;302;p7"/>
                <p:cNvSpPr txBox="1"/>
                <p:nvPr/>
              </p:nvSpPr>
              <p:spPr>
                <a:xfrm>
                  <a:off x="684" y="0"/>
                  <a:ext cx="1691" cy="596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endParaRPr>
                </a:p>
              </p:txBody>
            </p:sp>
            <p:grpSp>
              <p:nvGrpSpPr>
                <p:cNvPr id="303" name="Google Shape;303;p7"/>
                <p:cNvGrpSpPr/>
                <p:nvPr/>
              </p:nvGrpSpPr>
              <p:grpSpPr>
                <a:xfrm>
                  <a:off x="684" y="0"/>
                  <a:ext cx="1691" cy="596"/>
                  <a:chOff x="684" y="0"/>
                  <a:chExt cx="1691" cy="596"/>
                </a:xfrm>
              </p:grpSpPr>
              <p:sp>
                <p:nvSpPr>
                  <p:cNvPr id="304" name="Google Shape;304;p7"/>
                  <p:cNvSpPr txBox="1"/>
                  <p:nvPr/>
                </p:nvSpPr>
                <p:spPr>
                  <a:xfrm>
                    <a:off x="727" y="0"/>
                    <a:ext cx="1605" cy="596"/>
                  </a:xfrm>
                  <a:prstGeom prst="rect">
                    <a:avLst/>
                  </a:prstGeom>
                  <a:solidFill>
                    <a:srgbClr val="CC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Times New Roman"/>
                      <a:buNone/>
                    </a:pPr>
                    <a:r>
                      <a:rPr b="1" i="0" lang="en-US" sz="180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Transformation</a:t>
                    </a:r>
                    <a:endParaRPr/>
                  </a:p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1" i="0" sz="18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05" name="Google Shape;305;p7"/>
                  <p:cNvSpPr txBox="1"/>
                  <p:nvPr/>
                </p:nvSpPr>
                <p:spPr>
                  <a:xfrm>
                    <a:off x="684" y="0"/>
                    <a:ext cx="1691" cy="596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rgbClr val="A0A0A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800" u="none">
                      <a:solidFill>
                        <a:schemeClr val="dk1"/>
                      </a:solidFill>
                      <a:latin typeface="Garamond"/>
                      <a:ea typeface="Garamond"/>
                      <a:cs typeface="Garamond"/>
                      <a:sym typeface="Garamond"/>
                    </a:endParaRPr>
                  </a:p>
                </p:txBody>
              </p:sp>
            </p:grpSp>
          </p:grpSp>
          <p:grpSp>
            <p:nvGrpSpPr>
              <p:cNvPr id="306" name="Google Shape;306;p7"/>
              <p:cNvGrpSpPr/>
              <p:nvPr/>
            </p:nvGrpSpPr>
            <p:grpSpPr>
              <a:xfrm>
                <a:off x="2375" y="0"/>
                <a:ext cx="1382" cy="596"/>
                <a:chOff x="2375" y="0"/>
                <a:chExt cx="1382" cy="596"/>
              </a:xfrm>
            </p:grpSpPr>
            <p:sp>
              <p:nvSpPr>
                <p:cNvPr id="307" name="Google Shape;307;p7"/>
                <p:cNvSpPr txBox="1"/>
                <p:nvPr/>
              </p:nvSpPr>
              <p:spPr>
                <a:xfrm>
                  <a:off x="2375" y="0"/>
                  <a:ext cx="1382" cy="596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endParaRPr>
                </a:p>
              </p:txBody>
            </p:sp>
            <p:grpSp>
              <p:nvGrpSpPr>
                <p:cNvPr id="308" name="Google Shape;308;p7"/>
                <p:cNvGrpSpPr/>
                <p:nvPr/>
              </p:nvGrpSpPr>
              <p:grpSpPr>
                <a:xfrm>
                  <a:off x="2375" y="0"/>
                  <a:ext cx="1382" cy="596"/>
                  <a:chOff x="2375" y="0"/>
                  <a:chExt cx="1382" cy="596"/>
                </a:xfrm>
              </p:grpSpPr>
              <p:sp>
                <p:nvSpPr>
                  <p:cNvPr id="309" name="Google Shape;309;p7"/>
                  <p:cNvSpPr txBox="1"/>
                  <p:nvPr/>
                </p:nvSpPr>
                <p:spPr>
                  <a:xfrm>
                    <a:off x="2418" y="0"/>
                    <a:ext cx="1296" cy="596"/>
                  </a:xfrm>
                  <a:prstGeom prst="rect">
                    <a:avLst/>
                  </a:prstGeom>
                  <a:solidFill>
                    <a:srgbClr val="CC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Times New Roman"/>
                      <a:buNone/>
                    </a:pPr>
                    <a:r>
                      <a:rPr b="1" i="0" lang="en-US" sz="180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Comments</a:t>
                    </a:r>
                    <a:endParaRPr/>
                  </a:p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1" i="0" sz="18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endParaRPr>
                  </a:p>
                </p:txBody>
              </p:sp>
              <p:sp>
                <p:nvSpPr>
                  <p:cNvPr id="310" name="Google Shape;310;p7"/>
                  <p:cNvSpPr txBox="1"/>
                  <p:nvPr/>
                </p:nvSpPr>
                <p:spPr>
                  <a:xfrm>
                    <a:off x="2375" y="0"/>
                    <a:ext cx="1382" cy="596"/>
                  </a:xfrm>
                  <a:prstGeom prst="rect">
                    <a:avLst/>
                  </a:prstGeom>
                  <a:noFill/>
                  <a:ln cap="flat" cmpd="sng" w="9525">
                    <a:solidFill>
                      <a:srgbClr val="A0A0A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800" u="none">
                      <a:solidFill>
                        <a:schemeClr val="dk1"/>
                      </a:solidFill>
                      <a:latin typeface="Garamond"/>
                      <a:ea typeface="Garamond"/>
                      <a:cs typeface="Garamond"/>
                      <a:sym typeface="Garamond"/>
                    </a:endParaRPr>
                  </a:p>
                </p:txBody>
              </p:sp>
            </p:grpSp>
          </p:grpSp>
          <p:grpSp>
            <p:nvGrpSpPr>
              <p:cNvPr id="311" name="Google Shape;311;p7"/>
              <p:cNvGrpSpPr/>
              <p:nvPr/>
            </p:nvGrpSpPr>
            <p:grpSpPr>
              <a:xfrm>
                <a:off x="0" y="596"/>
                <a:ext cx="684" cy="824"/>
                <a:chOff x="0" y="596"/>
                <a:chExt cx="684" cy="824"/>
              </a:xfrm>
            </p:grpSpPr>
            <p:sp>
              <p:nvSpPr>
                <p:cNvPr id="312" name="Google Shape;312;p7"/>
                <p:cNvSpPr txBox="1"/>
                <p:nvPr/>
              </p:nvSpPr>
              <p:spPr>
                <a:xfrm>
                  <a:off x="43" y="596"/>
                  <a:ext cx="598" cy="8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imes New Roman"/>
                    <a:buNone/>
                  </a:pPr>
                  <a:r>
                    <a:rPr b="0" i="0" lang="en-US" sz="18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Nominal</a:t>
                  </a:r>
                  <a:endParaRPr/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13" name="Google Shape;313;p7"/>
                <p:cNvSpPr txBox="1"/>
                <p:nvPr/>
              </p:nvSpPr>
              <p:spPr>
                <a:xfrm>
                  <a:off x="0" y="596"/>
                  <a:ext cx="684" cy="824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endParaRPr>
                </a:p>
              </p:txBody>
            </p:sp>
          </p:grpSp>
          <p:grpSp>
            <p:nvGrpSpPr>
              <p:cNvPr id="314" name="Google Shape;314;p7"/>
              <p:cNvGrpSpPr/>
              <p:nvPr/>
            </p:nvGrpSpPr>
            <p:grpSpPr>
              <a:xfrm>
                <a:off x="684" y="596"/>
                <a:ext cx="1691" cy="824"/>
                <a:chOff x="684" y="596"/>
                <a:chExt cx="1691" cy="824"/>
              </a:xfrm>
            </p:grpSpPr>
            <p:sp>
              <p:nvSpPr>
                <p:cNvPr id="315" name="Google Shape;315;p7"/>
                <p:cNvSpPr txBox="1"/>
                <p:nvPr/>
              </p:nvSpPr>
              <p:spPr>
                <a:xfrm>
                  <a:off x="727" y="596"/>
                  <a:ext cx="1605" cy="8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imes New Roman"/>
                    <a:buNone/>
                  </a:pPr>
                  <a:r>
                    <a:rPr b="0" i="0" lang="en-US" sz="18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Any permutation of values</a:t>
                  </a:r>
                  <a:endParaRPr/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16" name="Google Shape;316;p7"/>
                <p:cNvSpPr txBox="1"/>
                <p:nvPr/>
              </p:nvSpPr>
              <p:spPr>
                <a:xfrm>
                  <a:off x="684" y="596"/>
                  <a:ext cx="1691" cy="824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endParaRPr>
                </a:p>
              </p:txBody>
            </p:sp>
          </p:grpSp>
          <p:grpSp>
            <p:nvGrpSpPr>
              <p:cNvPr id="317" name="Google Shape;317;p7"/>
              <p:cNvGrpSpPr/>
              <p:nvPr/>
            </p:nvGrpSpPr>
            <p:grpSpPr>
              <a:xfrm>
                <a:off x="2375" y="596"/>
                <a:ext cx="1382" cy="824"/>
                <a:chOff x="2375" y="596"/>
                <a:chExt cx="1382" cy="824"/>
              </a:xfrm>
            </p:grpSpPr>
            <p:sp>
              <p:nvSpPr>
                <p:cNvPr id="318" name="Google Shape;318;p7"/>
                <p:cNvSpPr txBox="1"/>
                <p:nvPr/>
              </p:nvSpPr>
              <p:spPr>
                <a:xfrm>
                  <a:off x="2418" y="596"/>
                  <a:ext cx="1296" cy="8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imes New Roman"/>
                    <a:buNone/>
                  </a:pPr>
                  <a:r>
                    <a:rPr b="0" i="0" lang="en-US" sz="18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If all employee ID numbers were reassigned, would it make any difference?</a:t>
                  </a:r>
                  <a:endParaRPr/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19" name="Google Shape;319;p7"/>
                <p:cNvSpPr txBox="1"/>
                <p:nvPr/>
              </p:nvSpPr>
              <p:spPr>
                <a:xfrm>
                  <a:off x="2375" y="596"/>
                  <a:ext cx="1382" cy="824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endParaRPr>
                </a:p>
              </p:txBody>
            </p:sp>
          </p:grpSp>
          <p:grpSp>
            <p:nvGrpSpPr>
              <p:cNvPr id="320" name="Google Shape;320;p7"/>
              <p:cNvGrpSpPr/>
              <p:nvPr/>
            </p:nvGrpSpPr>
            <p:grpSpPr>
              <a:xfrm>
                <a:off x="0" y="1420"/>
                <a:ext cx="684" cy="1092"/>
                <a:chOff x="0" y="1420"/>
                <a:chExt cx="684" cy="1092"/>
              </a:xfrm>
            </p:grpSpPr>
            <p:sp>
              <p:nvSpPr>
                <p:cNvPr id="321" name="Google Shape;321;p7"/>
                <p:cNvSpPr txBox="1"/>
                <p:nvPr/>
              </p:nvSpPr>
              <p:spPr>
                <a:xfrm>
                  <a:off x="43" y="1420"/>
                  <a:ext cx="598" cy="109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imes New Roman"/>
                    <a:buNone/>
                  </a:pPr>
                  <a:r>
                    <a:rPr b="0" i="0" lang="en-US" sz="18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Ordinal</a:t>
                  </a:r>
                  <a:endParaRPr/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22" name="Google Shape;322;p7"/>
                <p:cNvSpPr txBox="1"/>
                <p:nvPr/>
              </p:nvSpPr>
              <p:spPr>
                <a:xfrm>
                  <a:off x="0" y="1420"/>
                  <a:ext cx="684" cy="1092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endParaRPr>
                </a:p>
              </p:txBody>
            </p:sp>
          </p:grpSp>
          <p:grpSp>
            <p:nvGrpSpPr>
              <p:cNvPr id="323" name="Google Shape;323;p7"/>
              <p:cNvGrpSpPr/>
              <p:nvPr/>
            </p:nvGrpSpPr>
            <p:grpSpPr>
              <a:xfrm>
                <a:off x="684" y="1420"/>
                <a:ext cx="1691" cy="1092"/>
                <a:chOff x="684" y="1420"/>
                <a:chExt cx="1691" cy="1092"/>
              </a:xfrm>
            </p:grpSpPr>
            <p:sp>
              <p:nvSpPr>
                <p:cNvPr id="324" name="Google Shape;324;p7"/>
                <p:cNvSpPr txBox="1"/>
                <p:nvPr/>
              </p:nvSpPr>
              <p:spPr>
                <a:xfrm>
                  <a:off x="727" y="1420"/>
                  <a:ext cx="1605" cy="109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imes New Roman"/>
                    <a:buNone/>
                  </a:pPr>
                  <a:r>
                    <a:rPr b="0" i="0" lang="en-US" sz="18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An order preserving change of values, i.e., </a:t>
                  </a:r>
                  <a:br>
                    <a:rPr b="0" i="0" lang="en-US" sz="1800" u="none">
                      <a:solidFill>
                        <a:schemeClr val="dk1"/>
                      </a:solidFill>
                      <a:latin typeface="Garamond"/>
                      <a:ea typeface="Garamond"/>
                      <a:cs typeface="Garamond"/>
                      <a:sym typeface="Garamond"/>
                    </a:rPr>
                  </a:br>
                  <a:r>
                    <a:rPr b="0" i="1" lang="en-US" sz="18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new_value = f(old_value) </a:t>
                  </a:r>
                  <a:br>
                    <a:rPr b="0" i="0" lang="en-US" sz="1800" u="none">
                      <a:solidFill>
                        <a:schemeClr val="dk1"/>
                      </a:solidFill>
                      <a:latin typeface="Garamond"/>
                      <a:ea typeface="Garamond"/>
                      <a:cs typeface="Garamond"/>
                      <a:sym typeface="Garamond"/>
                    </a:rPr>
                  </a:br>
                  <a:r>
                    <a:rPr b="0" i="0" lang="en-US" sz="18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where </a:t>
                  </a:r>
                  <a:r>
                    <a:rPr b="0" i="1" lang="en-US" sz="18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f</a:t>
                  </a:r>
                  <a:r>
                    <a:rPr b="0" i="0" lang="en-US" sz="18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 is a monotonic function.</a:t>
                  </a:r>
                  <a:endParaRPr/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25" name="Google Shape;325;p7"/>
                <p:cNvSpPr txBox="1"/>
                <p:nvPr/>
              </p:nvSpPr>
              <p:spPr>
                <a:xfrm>
                  <a:off x="684" y="1420"/>
                  <a:ext cx="1691" cy="1092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endParaRPr>
                </a:p>
              </p:txBody>
            </p:sp>
          </p:grpSp>
          <p:grpSp>
            <p:nvGrpSpPr>
              <p:cNvPr id="326" name="Google Shape;326;p7"/>
              <p:cNvGrpSpPr/>
              <p:nvPr/>
            </p:nvGrpSpPr>
            <p:grpSpPr>
              <a:xfrm>
                <a:off x="2375" y="1420"/>
                <a:ext cx="1382" cy="1092"/>
                <a:chOff x="2375" y="1420"/>
                <a:chExt cx="1382" cy="1092"/>
              </a:xfrm>
            </p:grpSpPr>
            <p:sp>
              <p:nvSpPr>
                <p:cNvPr id="327" name="Google Shape;327;p7"/>
                <p:cNvSpPr txBox="1"/>
                <p:nvPr/>
              </p:nvSpPr>
              <p:spPr>
                <a:xfrm>
                  <a:off x="2418" y="1420"/>
                  <a:ext cx="1296" cy="109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imes New Roman"/>
                    <a:buNone/>
                  </a:pPr>
                  <a:r>
                    <a:rPr b="0" i="0" lang="en-US" sz="18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An attribute encompassing the notion of good, better best can be represented equally well by the values {1, 2, 3} or by { 0.5, 1, 10}.</a:t>
                  </a:r>
                  <a:endParaRPr/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28" name="Google Shape;328;p7"/>
                <p:cNvSpPr txBox="1"/>
                <p:nvPr/>
              </p:nvSpPr>
              <p:spPr>
                <a:xfrm>
                  <a:off x="2375" y="1420"/>
                  <a:ext cx="1382" cy="1092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endParaRPr>
                </a:p>
              </p:txBody>
            </p:sp>
          </p:grpSp>
          <p:grpSp>
            <p:nvGrpSpPr>
              <p:cNvPr id="329" name="Google Shape;329;p7"/>
              <p:cNvGrpSpPr/>
              <p:nvPr/>
            </p:nvGrpSpPr>
            <p:grpSpPr>
              <a:xfrm>
                <a:off x="0" y="2512"/>
                <a:ext cx="684" cy="1092"/>
                <a:chOff x="0" y="2512"/>
                <a:chExt cx="684" cy="1092"/>
              </a:xfrm>
            </p:grpSpPr>
            <p:sp>
              <p:nvSpPr>
                <p:cNvPr id="330" name="Google Shape;330;p7"/>
                <p:cNvSpPr txBox="1"/>
                <p:nvPr/>
              </p:nvSpPr>
              <p:spPr>
                <a:xfrm>
                  <a:off x="43" y="2512"/>
                  <a:ext cx="598" cy="109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imes New Roman"/>
                    <a:buNone/>
                  </a:pPr>
                  <a:r>
                    <a:rPr b="0" i="0" lang="en-US" sz="18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Interval</a:t>
                  </a:r>
                  <a:endParaRPr/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31" name="Google Shape;331;p7"/>
                <p:cNvSpPr txBox="1"/>
                <p:nvPr/>
              </p:nvSpPr>
              <p:spPr>
                <a:xfrm>
                  <a:off x="0" y="2512"/>
                  <a:ext cx="684" cy="1092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endParaRPr>
                </a:p>
              </p:txBody>
            </p:sp>
          </p:grpSp>
          <p:grpSp>
            <p:nvGrpSpPr>
              <p:cNvPr id="332" name="Google Shape;332;p7"/>
              <p:cNvGrpSpPr/>
              <p:nvPr/>
            </p:nvGrpSpPr>
            <p:grpSpPr>
              <a:xfrm>
                <a:off x="684" y="2512"/>
                <a:ext cx="1691" cy="1092"/>
                <a:chOff x="684" y="2512"/>
                <a:chExt cx="1691" cy="1092"/>
              </a:xfrm>
            </p:grpSpPr>
            <p:sp>
              <p:nvSpPr>
                <p:cNvPr id="333" name="Google Shape;333;p7"/>
                <p:cNvSpPr txBox="1"/>
                <p:nvPr/>
              </p:nvSpPr>
              <p:spPr>
                <a:xfrm>
                  <a:off x="727" y="2512"/>
                  <a:ext cx="1605" cy="109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imes New Roman"/>
                    <a:buNone/>
                  </a:pPr>
                  <a:r>
                    <a:rPr b="0" i="1" lang="en-US" sz="18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new_value =a * old_value + b </a:t>
                  </a:r>
                  <a:r>
                    <a:rPr b="0" i="0" lang="en-US" sz="18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where a and b are constants</a:t>
                  </a:r>
                  <a:endParaRPr/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34" name="Google Shape;334;p7"/>
                <p:cNvSpPr txBox="1"/>
                <p:nvPr/>
              </p:nvSpPr>
              <p:spPr>
                <a:xfrm>
                  <a:off x="684" y="2512"/>
                  <a:ext cx="1691" cy="1092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endParaRPr>
                </a:p>
              </p:txBody>
            </p:sp>
          </p:grpSp>
          <p:grpSp>
            <p:nvGrpSpPr>
              <p:cNvPr id="335" name="Google Shape;335;p7"/>
              <p:cNvGrpSpPr/>
              <p:nvPr/>
            </p:nvGrpSpPr>
            <p:grpSpPr>
              <a:xfrm>
                <a:off x="2375" y="2512"/>
                <a:ext cx="1382" cy="1092"/>
                <a:chOff x="2375" y="2512"/>
                <a:chExt cx="1382" cy="1092"/>
              </a:xfrm>
            </p:grpSpPr>
            <p:sp>
              <p:nvSpPr>
                <p:cNvPr id="336" name="Google Shape;336;p7"/>
                <p:cNvSpPr txBox="1"/>
                <p:nvPr/>
              </p:nvSpPr>
              <p:spPr>
                <a:xfrm>
                  <a:off x="2418" y="2512"/>
                  <a:ext cx="1296" cy="109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imes New Roman"/>
                    <a:buNone/>
                  </a:pPr>
                  <a:r>
                    <a:rPr b="0" i="0" lang="en-US" sz="18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Thus, the Fahrenheit and Celsius temperature scales differ in terms of where their zero value is and the size of a unit (degree).</a:t>
                  </a:r>
                  <a:endParaRPr/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37" name="Google Shape;337;p7"/>
                <p:cNvSpPr txBox="1"/>
                <p:nvPr/>
              </p:nvSpPr>
              <p:spPr>
                <a:xfrm>
                  <a:off x="2375" y="2512"/>
                  <a:ext cx="1382" cy="1092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endParaRPr>
                </a:p>
              </p:txBody>
            </p:sp>
          </p:grpSp>
          <p:grpSp>
            <p:nvGrpSpPr>
              <p:cNvPr id="338" name="Google Shape;338;p7"/>
              <p:cNvGrpSpPr/>
              <p:nvPr/>
            </p:nvGrpSpPr>
            <p:grpSpPr>
              <a:xfrm>
                <a:off x="0" y="3604"/>
                <a:ext cx="684" cy="556"/>
                <a:chOff x="0" y="3604"/>
                <a:chExt cx="684" cy="556"/>
              </a:xfrm>
            </p:grpSpPr>
            <p:sp>
              <p:nvSpPr>
                <p:cNvPr id="339" name="Google Shape;339;p7"/>
                <p:cNvSpPr txBox="1"/>
                <p:nvPr/>
              </p:nvSpPr>
              <p:spPr>
                <a:xfrm>
                  <a:off x="43" y="3604"/>
                  <a:ext cx="598" cy="55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imes New Roman"/>
                    <a:buNone/>
                  </a:pPr>
                  <a:r>
                    <a:rPr b="0" i="0" lang="en-US" sz="18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Ratio</a:t>
                  </a:r>
                  <a:endParaRPr/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40" name="Google Shape;340;p7"/>
                <p:cNvSpPr txBox="1"/>
                <p:nvPr/>
              </p:nvSpPr>
              <p:spPr>
                <a:xfrm>
                  <a:off x="0" y="3604"/>
                  <a:ext cx="684" cy="556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endParaRPr>
                </a:p>
              </p:txBody>
            </p:sp>
          </p:grpSp>
          <p:grpSp>
            <p:nvGrpSpPr>
              <p:cNvPr id="341" name="Google Shape;341;p7"/>
              <p:cNvGrpSpPr/>
              <p:nvPr/>
            </p:nvGrpSpPr>
            <p:grpSpPr>
              <a:xfrm>
                <a:off x="684" y="3604"/>
                <a:ext cx="1691" cy="556"/>
                <a:chOff x="684" y="3604"/>
                <a:chExt cx="1691" cy="556"/>
              </a:xfrm>
            </p:grpSpPr>
            <p:sp>
              <p:nvSpPr>
                <p:cNvPr id="342" name="Google Shape;342;p7"/>
                <p:cNvSpPr txBox="1"/>
                <p:nvPr/>
              </p:nvSpPr>
              <p:spPr>
                <a:xfrm>
                  <a:off x="727" y="3604"/>
                  <a:ext cx="1605" cy="55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imes New Roman"/>
                    <a:buNone/>
                  </a:pPr>
                  <a:r>
                    <a:rPr b="0" i="1" lang="en-US" sz="18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new_value = a * old_value</a:t>
                  </a:r>
                  <a:endParaRPr/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1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43" name="Google Shape;343;p7"/>
                <p:cNvSpPr txBox="1"/>
                <p:nvPr/>
              </p:nvSpPr>
              <p:spPr>
                <a:xfrm>
                  <a:off x="684" y="3604"/>
                  <a:ext cx="1691" cy="556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endParaRPr>
                </a:p>
              </p:txBody>
            </p:sp>
          </p:grpSp>
          <p:grpSp>
            <p:nvGrpSpPr>
              <p:cNvPr id="344" name="Google Shape;344;p7"/>
              <p:cNvGrpSpPr/>
              <p:nvPr/>
            </p:nvGrpSpPr>
            <p:grpSpPr>
              <a:xfrm>
                <a:off x="2375" y="3604"/>
                <a:ext cx="1382" cy="556"/>
                <a:chOff x="2375" y="3604"/>
                <a:chExt cx="1382" cy="556"/>
              </a:xfrm>
            </p:grpSpPr>
            <p:sp>
              <p:nvSpPr>
                <p:cNvPr id="345" name="Google Shape;345;p7"/>
                <p:cNvSpPr txBox="1"/>
                <p:nvPr/>
              </p:nvSpPr>
              <p:spPr>
                <a:xfrm>
                  <a:off x="2418" y="3604"/>
                  <a:ext cx="1296" cy="55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Times New Roman"/>
                    <a:buNone/>
                  </a:pPr>
                  <a:r>
                    <a:rPr b="0" i="0" lang="en-US" sz="180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Length can be measured in meters or feet.</a:t>
                  </a:r>
                  <a:endParaRPr/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46" name="Google Shape;346;p7"/>
                <p:cNvSpPr txBox="1"/>
                <p:nvPr/>
              </p:nvSpPr>
              <p:spPr>
                <a:xfrm>
                  <a:off x="2375" y="3604"/>
                  <a:ext cx="1382" cy="556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A0A0A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endParaRPr>
                </a:p>
              </p:txBody>
            </p:sp>
          </p:grpSp>
        </p:grpSp>
        <p:sp>
          <p:nvSpPr>
            <p:cNvPr id="347" name="Google Shape;347;p7"/>
            <p:cNvSpPr txBox="1"/>
            <p:nvPr/>
          </p:nvSpPr>
          <p:spPr>
            <a:xfrm>
              <a:off x="-2" y="-2"/>
              <a:ext cx="3761" cy="4164"/>
            </a:xfrm>
            <a:prstGeom prst="rect">
              <a:avLst/>
            </a:prstGeom>
            <a:noFill/>
            <a:ln cap="flat" cmpd="sng" w="9525">
              <a:solidFill>
                <a:srgbClr val="A0A0A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348" name="Google Shape;348;p7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/>
          </a:p>
        </p:txBody>
      </p:sp>
      <p:sp>
        <p:nvSpPr>
          <p:cNvPr id="349" name="Google Shape;349;p7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r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CSEDIU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Discrete and Continuous Attributes </a:t>
            </a:r>
            <a:endParaRPr/>
          </a:p>
        </p:txBody>
      </p:sp>
      <p:sp>
        <p:nvSpPr>
          <p:cNvPr id="355" name="Google Shape;355;p8"/>
          <p:cNvSpPr txBox="1"/>
          <p:nvPr>
            <p:ph idx="1" type="body"/>
          </p:nvPr>
        </p:nvSpPr>
        <p:spPr>
          <a:xfrm>
            <a:off x="457200" y="1600200"/>
            <a:ext cx="84582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Discrete Attribute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 only a finite or countably infinite set of values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Examples: zip codes, counts, or the set of words in a collection of documents 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Often represented as integer variables.   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 binary attributes are a special case of discrete attributes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114300" lvl="4" marL="205740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Continuous Attribute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 real numbers as attribute values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Examples: temperature, height, or weight.  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Practically, real values can only be measured and represented using a finite number of digits.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Continuous attributes are typically represented as floating-point variables.  </a:t>
            </a:r>
            <a:endParaRPr/>
          </a:p>
          <a:p>
            <a:pPr indent="-203200" lvl="0" marL="3429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8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/>
          </a:p>
        </p:txBody>
      </p:sp>
      <p:sp>
        <p:nvSpPr>
          <p:cNvPr id="357" name="Google Shape;357;p8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r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CSEDIU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9"/>
          <p:cNvSpPr txBox="1"/>
          <p:nvPr>
            <p:ph type="title"/>
          </p:nvPr>
        </p:nvSpPr>
        <p:spPr>
          <a:xfrm>
            <a:off x="228600" y="304800"/>
            <a:ext cx="8585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 Characteristics of Structured Data</a:t>
            </a:r>
            <a:endParaRPr/>
          </a:p>
        </p:txBody>
      </p:sp>
      <p:sp>
        <p:nvSpPr>
          <p:cNvPr id="363" name="Google Shape;363;p9"/>
          <p:cNvSpPr txBox="1"/>
          <p:nvPr>
            <p:ph idx="1" type="body"/>
          </p:nvPr>
        </p:nvSpPr>
        <p:spPr>
          <a:xfrm>
            <a:off x="146050" y="1371600"/>
            <a:ext cx="884555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285750" lvl="1" marL="74295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Dimensionality</a:t>
            </a:r>
            <a:endParaRPr/>
          </a:p>
          <a:p>
            <a:pPr indent="-228600" lvl="2" marL="1143000" marR="0" rtl="0" algn="l">
              <a:lnSpc>
                <a:spcPct val="9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Curse of Dimensionality</a:t>
            </a:r>
            <a:endParaRPr/>
          </a:p>
          <a:p>
            <a:pPr indent="-228600" lvl="2" marL="1143000" marR="0" rtl="0" algn="l">
              <a:lnSpc>
                <a:spcPct val="95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curse of dimensionality?</a:t>
            </a:r>
            <a:endParaRPr/>
          </a:p>
          <a:p>
            <a:pPr indent="-285750" lvl="1" marL="742950" marR="0" rtl="0" algn="l">
              <a:lnSpc>
                <a:spcPct val="9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Sparsity</a:t>
            </a:r>
            <a:endParaRPr/>
          </a:p>
          <a:p>
            <a:pPr indent="-228600" lvl="2" marL="1143000" marR="0" rtl="0" algn="l">
              <a:lnSpc>
                <a:spcPct val="9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presence counts</a:t>
            </a:r>
            <a:endParaRPr/>
          </a:p>
          <a:p>
            <a:pPr indent="-228600" lvl="2" marL="1143000" marR="0" rtl="0" algn="l">
              <a:lnSpc>
                <a:spcPct val="95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Given me an example of data that  is probably sparse</a:t>
            </a:r>
            <a:endParaRPr/>
          </a:p>
          <a:p>
            <a:pPr indent="-285750" lvl="1" marL="742950" marR="0" rtl="0" algn="l">
              <a:lnSpc>
                <a:spcPct val="9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Resolution</a:t>
            </a:r>
            <a:endParaRPr/>
          </a:p>
          <a:p>
            <a:pPr indent="-228600" lvl="2" marL="1143000" marR="0" rtl="0" algn="l">
              <a:lnSpc>
                <a:spcPct val="9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Patterns depend on the scale</a:t>
            </a:r>
            <a:endParaRPr/>
          </a:p>
          <a:p>
            <a:pPr indent="-228600" lvl="2" marL="1143000" marR="0" rtl="0" algn="l">
              <a:lnSpc>
                <a:spcPct val="95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an example of how changing resolution can help</a:t>
            </a:r>
            <a:endParaRPr/>
          </a:p>
          <a:p>
            <a:pPr indent="-228600" lvl="3" marL="1600200" marR="0" rtl="0" algn="l">
              <a:lnSpc>
                <a:spcPct val="9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Hint: think about weather patterns, rainfall over a time period</a:t>
            </a:r>
            <a:endParaRPr/>
          </a:p>
        </p:txBody>
      </p:sp>
      <p:sp>
        <p:nvSpPr>
          <p:cNvPr id="364" name="Google Shape;364;p9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/>
          </a:p>
        </p:txBody>
      </p:sp>
      <p:sp>
        <p:nvSpPr>
          <p:cNvPr id="365" name="Google Shape;365;p9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Garamond"/>
              <a:buNone/>
            </a:pPr>
            <a:r>
              <a:rPr b="0" i="0" lang="en-US" sz="1200" u="none">
                <a:solidFill>
                  <a:srgbClr val="898989"/>
                </a:solidFill>
                <a:latin typeface="Garamond"/>
                <a:ea typeface="Garamond"/>
                <a:cs typeface="Garamond"/>
                <a:sym typeface="Garamond"/>
              </a:rPr>
              <a:t>CSEDIU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1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4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7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6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9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5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10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8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1998-03-18T13:44:31Z</dcterms:created>
  <dc:creator>Computations</dc:creator>
</cp:coreProperties>
</file>