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43-3828-44A9-89FE-D3A23B29D204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6080-FF95-40CE-936B-1F384FF35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43-3828-44A9-89FE-D3A23B29D204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6080-FF95-40CE-936B-1F384FF35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43-3828-44A9-89FE-D3A23B29D204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6080-FF95-40CE-936B-1F384FF35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43-3828-44A9-89FE-D3A23B29D204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6080-FF95-40CE-936B-1F384FF35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43-3828-44A9-89FE-D3A23B29D204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6080-FF95-40CE-936B-1F384FF35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43-3828-44A9-89FE-D3A23B29D204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6080-FF95-40CE-936B-1F384FF35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43-3828-44A9-89FE-D3A23B29D204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6080-FF95-40CE-936B-1F384FF35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43-3828-44A9-89FE-D3A23B29D204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6080-FF95-40CE-936B-1F384FF35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43-3828-44A9-89FE-D3A23B29D204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6080-FF95-40CE-936B-1F384FF35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43-3828-44A9-89FE-D3A23B29D204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6080-FF95-40CE-936B-1F384FF35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F5E43-3828-44A9-89FE-D3A23B29D204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A6080-FF95-40CE-936B-1F384FF35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F5E43-3828-44A9-89FE-D3A23B29D204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A6080-FF95-40CE-936B-1F384FF35D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Subject Verb Agreement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Single ‘Gerund’ takes a single verb.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Watching cartoon </a:t>
            </a:r>
            <a:r>
              <a:rPr lang="en-US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 a fun.</a:t>
            </a:r>
          </a:p>
          <a:p>
            <a:pPr>
              <a:buNone/>
            </a:pPr>
            <a:r>
              <a:rPr lang="en-US" dirty="0" smtClean="0"/>
              <a:t>Rising early </a:t>
            </a:r>
            <a:r>
              <a:rPr lang="en-US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 good for health.</a:t>
            </a:r>
          </a:p>
          <a:p>
            <a:pPr>
              <a:buNone/>
            </a:pPr>
            <a:r>
              <a:rPr lang="en-US" dirty="0" smtClean="0"/>
              <a:t>Reading newspaper </a:t>
            </a:r>
            <a:r>
              <a:rPr lang="en-US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 good for general knowledge.</a:t>
            </a:r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457200" y="2743200"/>
            <a:ext cx="8458200" cy="17526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5 (Quiz)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Swimming and running _______ good for health. (is/are)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collective noun </a:t>
            </a:r>
            <a:r>
              <a:rPr lang="en-US" dirty="0" smtClean="0"/>
              <a:t>takes a singular verb.</a:t>
            </a:r>
          </a:p>
          <a:p>
            <a:endParaRPr lang="en-US" dirty="0"/>
          </a:p>
          <a:p>
            <a:r>
              <a:rPr lang="en-US" dirty="0" err="1" smtClean="0"/>
              <a:t>Rahim</a:t>
            </a:r>
            <a:r>
              <a:rPr lang="en-US" dirty="0" smtClean="0"/>
              <a:t>			Man			</a:t>
            </a:r>
            <a:r>
              <a:rPr lang="en-US" dirty="0" smtClean="0">
                <a:solidFill>
                  <a:srgbClr val="FF0000"/>
                </a:solidFill>
              </a:rPr>
              <a:t>Army</a:t>
            </a:r>
          </a:p>
          <a:p>
            <a:endParaRPr lang="en-US" dirty="0"/>
          </a:p>
          <a:p>
            <a:r>
              <a:rPr lang="en-US" dirty="0" err="1" smtClean="0"/>
              <a:t>Mohesh</a:t>
            </a:r>
            <a:r>
              <a:rPr lang="en-US" dirty="0" smtClean="0"/>
              <a:t>			Cow 			</a:t>
            </a:r>
            <a:r>
              <a:rPr lang="en-US" dirty="0" smtClean="0">
                <a:solidFill>
                  <a:srgbClr val="FF0000"/>
                </a:solidFill>
              </a:rPr>
              <a:t>Herd</a:t>
            </a:r>
          </a:p>
          <a:p>
            <a:endParaRPr lang="en-US" dirty="0"/>
          </a:p>
          <a:p>
            <a:r>
              <a:rPr lang="en-US" dirty="0" smtClean="0"/>
              <a:t>Mr. </a:t>
            </a:r>
            <a:r>
              <a:rPr lang="en-US" dirty="0" err="1" smtClean="0"/>
              <a:t>Rahim</a:t>
            </a:r>
            <a:r>
              <a:rPr lang="en-US" dirty="0" smtClean="0"/>
              <a:t>		Man			</a:t>
            </a:r>
            <a:r>
              <a:rPr lang="en-US" dirty="0" smtClean="0">
                <a:solidFill>
                  <a:srgbClr val="FF0000"/>
                </a:solidFill>
              </a:rPr>
              <a:t>Jury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133600" y="3048000"/>
            <a:ext cx="190500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438400" y="4267200"/>
            <a:ext cx="160020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819400" y="5486400"/>
            <a:ext cx="121920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029200" y="4267200"/>
            <a:ext cx="175260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181600" y="3124200"/>
            <a:ext cx="160020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029200" y="5486400"/>
            <a:ext cx="182880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6 (Example)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	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	The team </a:t>
            </a:r>
            <a:r>
              <a:rPr lang="en-US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 working on the field.</a:t>
            </a:r>
          </a:p>
          <a:p>
            <a:pPr>
              <a:buNone/>
            </a:pPr>
            <a:r>
              <a:rPr lang="en-US" dirty="0" smtClean="0"/>
              <a:t>		This class </a:t>
            </a:r>
            <a:r>
              <a:rPr lang="en-US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 very attentive.</a:t>
            </a:r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1066800" y="2514600"/>
            <a:ext cx="6172200" cy="17526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6 (Exception)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	The jury </a:t>
            </a:r>
            <a:r>
              <a:rPr lang="en-US" dirty="0" smtClean="0">
                <a:solidFill>
                  <a:srgbClr val="FF0000"/>
                </a:solidFill>
              </a:rPr>
              <a:t>has</a:t>
            </a:r>
            <a:r>
              <a:rPr lang="en-US" dirty="0" smtClean="0"/>
              <a:t> given its verdict.</a:t>
            </a:r>
          </a:p>
          <a:p>
            <a:pPr>
              <a:buNone/>
            </a:pPr>
            <a:r>
              <a:rPr lang="en-US" dirty="0" smtClean="0"/>
              <a:t>	The jury </a:t>
            </a:r>
            <a:r>
              <a:rPr lang="en-US" dirty="0" smtClean="0">
                <a:solidFill>
                  <a:srgbClr val="FF0000"/>
                </a:solidFill>
              </a:rPr>
              <a:t>are</a:t>
            </a:r>
            <a:r>
              <a:rPr lang="en-US" dirty="0" smtClean="0"/>
              <a:t> divided among their opinion.</a:t>
            </a:r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533400" y="2514600"/>
            <a:ext cx="7391400" cy="17526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 of a single poem/book/film/novel/song etc. takes a single verb.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3 Idiots </a:t>
            </a:r>
            <a:r>
              <a:rPr lang="en-US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 my favorite film.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i="1" dirty="0" smtClean="0"/>
              <a:t>Romeo and Juliet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 a good drama.</a:t>
            </a:r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762000" y="3276600"/>
            <a:ext cx="5943600" cy="12192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singular verb form is usually used for units of measurement or time.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Four </a:t>
            </a:r>
            <a:r>
              <a:rPr lang="en-US" i="1" dirty="0" smtClean="0"/>
              <a:t>quarts of oil </a:t>
            </a:r>
            <a:r>
              <a:rPr lang="en-US" i="1" dirty="0" smtClean="0">
                <a:solidFill>
                  <a:srgbClr val="FF0000"/>
                </a:solidFill>
              </a:rPr>
              <a:t>was</a:t>
            </a:r>
            <a:r>
              <a:rPr lang="en-US" dirty="0" smtClean="0"/>
              <a:t> required to get the car running.</a:t>
            </a:r>
          </a:p>
          <a:p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838200" y="3810000"/>
            <a:ext cx="7543800" cy="12192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A mistake: Don’t get confused about the subject.</a:t>
            </a:r>
          </a:p>
          <a:p>
            <a:endParaRPr lang="en-US" dirty="0"/>
          </a:p>
          <a:p>
            <a:pPr lvl="0">
              <a:buNone/>
            </a:pPr>
            <a:r>
              <a:rPr lang="en-US" dirty="0" smtClean="0"/>
              <a:t>	The </a:t>
            </a:r>
            <a:r>
              <a:rPr lang="en-US" dirty="0"/>
              <a:t>quality of the mangoes </a:t>
            </a:r>
            <a:r>
              <a:rPr lang="en-US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 </a:t>
            </a:r>
            <a:r>
              <a:rPr lang="en-US" dirty="0"/>
              <a:t>not good. </a:t>
            </a:r>
          </a:p>
          <a:p>
            <a:pPr lvl="0">
              <a:buNone/>
            </a:pPr>
            <a:r>
              <a:rPr lang="en-US" dirty="0"/>
              <a:t> </a:t>
            </a:r>
            <a:r>
              <a:rPr lang="en-US" dirty="0" smtClean="0"/>
              <a:t>	The </a:t>
            </a:r>
            <a:r>
              <a:rPr lang="en-US" dirty="0"/>
              <a:t>women who went to the market </a:t>
            </a:r>
            <a:r>
              <a:rPr lang="en-US" dirty="0" smtClean="0">
                <a:solidFill>
                  <a:srgbClr val="FF0000"/>
                </a:solidFill>
              </a:rPr>
              <a:t>are</a:t>
            </a:r>
            <a:r>
              <a:rPr lang="en-US" dirty="0" smtClean="0"/>
              <a:t> very </a:t>
            </a:r>
            <a:r>
              <a:rPr lang="en-US" dirty="0"/>
              <a:t>happy. </a:t>
            </a:r>
          </a:p>
          <a:p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685800" y="3352800"/>
            <a:ext cx="7696200" cy="16764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following kinds of sentences the object of preposition decides the verb forms.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Half of the mangoes </a:t>
            </a:r>
            <a:r>
              <a:rPr lang="en-US" dirty="0" smtClean="0">
                <a:solidFill>
                  <a:srgbClr val="FF0000"/>
                </a:solidFill>
              </a:rPr>
              <a:t>are</a:t>
            </a:r>
            <a:r>
              <a:rPr lang="en-US" dirty="0" smtClean="0"/>
              <a:t> rotten.</a:t>
            </a:r>
          </a:p>
          <a:p>
            <a:pPr>
              <a:buNone/>
            </a:pPr>
            <a:r>
              <a:rPr lang="en-US" dirty="0" smtClean="0"/>
              <a:t>	Half of the mango </a:t>
            </a:r>
            <a:r>
              <a:rPr lang="en-US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 here on the plate.</a:t>
            </a:r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838200" y="3200400"/>
            <a:ext cx="6553200" cy="12192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introductory ‘</a:t>
            </a:r>
            <a:r>
              <a:rPr lang="en-US" dirty="0" smtClean="0">
                <a:solidFill>
                  <a:srgbClr val="00B050"/>
                </a:solidFill>
              </a:rPr>
              <a:t>There</a:t>
            </a:r>
            <a:r>
              <a:rPr lang="en-US" dirty="0" smtClean="0"/>
              <a:t>’ the subject is available right after the verb.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	There </a:t>
            </a:r>
            <a:r>
              <a:rPr lang="en-US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 a book on the desk.</a:t>
            </a:r>
          </a:p>
          <a:p>
            <a:pPr>
              <a:buNone/>
            </a:pPr>
            <a:r>
              <a:rPr lang="en-US" dirty="0" smtClean="0"/>
              <a:t>		There </a:t>
            </a:r>
            <a:r>
              <a:rPr lang="en-US" dirty="0" smtClean="0">
                <a:solidFill>
                  <a:srgbClr val="FF0000"/>
                </a:solidFill>
              </a:rPr>
              <a:t>are</a:t>
            </a:r>
            <a:r>
              <a:rPr lang="en-US" dirty="0" smtClean="0"/>
              <a:t> two books on the desk.</a:t>
            </a:r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1371600" y="3200400"/>
            <a:ext cx="5638800" cy="12954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Singular subject takes a singular verb.</a:t>
            </a:r>
          </a:p>
          <a:p>
            <a:pPr>
              <a:buNone/>
            </a:pPr>
            <a:r>
              <a:rPr lang="en-US" dirty="0" smtClean="0"/>
              <a:t>	&amp;</a:t>
            </a:r>
          </a:p>
          <a:p>
            <a:r>
              <a:rPr lang="en-US" dirty="0" smtClean="0"/>
              <a:t>Plural subjects take a plural verb.</a:t>
            </a: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A man </a:t>
            </a:r>
            <a:r>
              <a:rPr lang="en-US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 sitting there.</a:t>
            </a:r>
          </a:p>
          <a:p>
            <a:pPr>
              <a:buNone/>
            </a:pPr>
            <a:r>
              <a:rPr lang="en-US" dirty="0" smtClean="0"/>
              <a:t>			Two men </a:t>
            </a:r>
            <a:r>
              <a:rPr lang="en-US" dirty="0" smtClean="0">
                <a:solidFill>
                  <a:srgbClr val="FF0000"/>
                </a:solidFill>
              </a:rPr>
              <a:t>are</a:t>
            </a:r>
            <a:r>
              <a:rPr lang="en-US" dirty="0" smtClean="0"/>
              <a:t> sitting there.</a:t>
            </a:r>
            <a:endParaRPr lang="en-US" dirty="0"/>
          </a:p>
        </p:txBody>
      </p:sp>
      <p:sp>
        <p:nvSpPr>
          <p:cNvPr id="8" name="Flowchart: Process 7"/>
          <p:cNvSpPr/>
          <p:nvPr/>
        </p:nvSpPr>
        <p:spPr>
          <a:xfrm>
            <a:off x="1981200" y="3810000"/>
            <a:ext cx="5029200" cy="16002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subjects joined by ‘and’ take a plural verb.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Rahim</a:t>
            </a:r>
            <a:r>
              <a:rPr lang="en-US" dirty="0" smtClean="0"/>
              <a:t> and </a:t>
            </a:r>
            <a:r>
              <a:rPr lang="en-US" dirty="0" err="1" smtClean="0"/>
              <a:t>Karim</a:t>
            </a:r>
            <a:r>
              <a:rPr lang="en-US" dirty="0" smtClean="0"/>
              <a:t> _______ playing football.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	        (is/are)</a:t>
            </a:r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609600" y="2743200"/>
            <a:ext cx="8001000" cy="12192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1 (Exception)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two subjects joined by ‘and’ denote to the same meaning/subject the verb is singular.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	The horse and carriage __</a:t>
            </a:r>
            <a:r>
              <a:rPr lang="en-US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___ ready at the door.</a:t>
            </a:r>
          </a:p>
          <a:p>
            <a:pPr>
              <a:buNone/>
            </a:pPr>
            <a:r>
              <a:rPr lang="en-US" dirty="0" smtClean="0"/>
              <a:t>	Time and tide __</a:t>
            </a:r>
            <a:r>
              <a:rPr lang="en-US" dirty="0" smtClean="0">
                <a:solidFill>
                  <a:srgbClr val="FF0000"/>
                </a:solidFill>
              </a:rPr>
              <a:t>waits</a:t>
            </a:r>
            <a:r>
              <a:rPr lang="en-US" dirty="0" smtClean="0"/>
              <a:t>___ for none.  </a:t>
            </a:r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685800" y="3200400"/>
            <a:ext cx="7696200" cy="19812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novelist and the poet </a:t>
            </a:r>
            <a:r>
              <a:rPr lang="en-US" dirty="0" smtClean="0">
                <a:solidFill>
                  <a:srgbClr val="FF0000"/>
                </a:solidFill>
              </a:rPr>
              <a:t>are</a:t>
            </a:r>
            <a:r>
              <a:rPr lang="en-US" dirty="0" smtClean="0"/>
              <a:t> present.</a:t>
            </a:r>
          </a:p>
          <a:p>
            <a:r>
              <a:rPr lang="en-US" dirty="0" smtClean="0"/>
              <a:t>The novelist and poet </a:t>
            </a:r>
            <a:r>
              <a:rPr lang="en-US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 present.</a:t>
            </a:r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457200" y="2743200"/>
            <a:ext cx="8153400" cy="14478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 each/every/no one/one/ anyone/someone etc. are in the subject the verb is always singular.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Each boy and each girl </a:t>
            </a:r>
            <a:r>
              <a:rPr lang="en-US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 given a ticket.</a:t>
            </a:r>
          </a:p>
          <a:p>
            <a:pPr>
              <a:buNone/>
            </a:pPr>
            <a:r>
              <a:rPr lang="en-US" dirty="0" smtClean="0"/>
              <a:t>Nobody </a:t>
            </a:r>
            <a:r>
              <a:rPr lang="en-US" dirty="0" smtClean="0">
                <a:solidFill>
                  <a:srgbClr val="FF0000"/>
                </a:solidFill>
              </a:rPr>
              <a:t>loves</a:t>
            </a:r>
            <a:r>
              <a:rPr lang="en-US" dirty="0" smtClean="0"/>
              <a:t> a liar.</a:t>
            </a:r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457200" y="3810000"/>
            <a:ext cx="8229600" cy="12192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some/many/few/both/several/all etc. are in the subject the verb is always plural.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	All of my friends </a:t>
            </a:r>
            <a:r>
              <a:rPr lang="en-US" dirty="0" smtClean="0">
                <a:solidFill>
                  <a:srgbClr val="FF0000"/>
                </a:solidFill>
              </a:rPr>
              <a:t>are</a:t>
            </a:r>
            <a:r>
              <a:rPr lang="en-US" dirty="0" smtClean="0"/>
              <a:t> coming.</a:t>
            </a:r>
          </a:p>
          <a:p>
            <a:pPr>
              <a:buNone/>
            </a:pPr>
            <a:r>
              <a:rPr lang="en-US" dirty="0" smtClean="0"/>
              <a:t>	Few students </a:t>
            </a:r>
            <a:r>
              <a:rPr lang="en-US" dirty="0" smtClean="0">
                <a:solidFill>
                  <a:srgbClr val="FF0000"/>
                </a:solidFill>
              </a:rPr>
              <a:t>are</a:t>
            </a:r>
            <a:r>
              <a:rPr lang="en-US" dirty="0" smtClean="0"/>
              <a:t> tired.</a:t>
            </a:r>
            <a:endParaRPr lang="en-US" dirty="0"/>
          </a:p>
        </p:txBody>
      </p:sp>
      <p:sp>
        <p:nvSpPr>
          <p:cNvPr id="4" name="Flowchart: Process 3"/>
          <p:cNvSpPr/>
          <p:nvPr/>
        </p:nvSpPr>
        <p:spPr>
          <a:xfrm>
            <a:off x="609600" y="3276600"/>
            <a:ext cx="5181600" cy="12192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4038600" cy="45259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Either … or…</a:t>
            </a:r>
          </a:p>
          <a:p>
            <a:r>
              <a:rPr lang="en-US" dirty="0" smtClean="0"/>
              <a:t>Neither … nor…</a:t>
            </a:r>
          </a:p>
          <a:p>
            <a:r>
              <a:rPr lang="en-US" dirty="0" smtClean="0"/>
              <a:t>Not only… but also…</a:t>
            </a:r>
          </a:p>
          <a:p>
            <a:r>
              <a:rPr lang="en-US" dirty="0" smtClean="0"/>
              <a:t>….or…</a:t>
            </a:r>
          </a:p>
          <a:p>
            <a:r>
              <a:rPr lang="en-US" dirty="0" smtClean="0"/>
              <a:t>…nor…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They always take </a:t>
            </a:r>
            <a:r>
              <a:rPr lang="en-US" dirty="0" smtClean="0">
                <a:solidFill>
                  <a:srgbClr val="FF0000"/>
                </a:solidFill>
              </a:rPr>
              <a:t>two subjects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verb follows the </a:t>
            </a:r>
            <a:r>
              <a:rPr lang="en-US" dirty="0" smtClean="0">
                <a:solidFill>
                  <a:srgbClr val="FF0000"/>
                </a:solidFill>
              </a:rPr>
              <a:t>subject sitting nearer</a:t>
            </a:r>
            <a:r>
              <a:rPr lang="en-US" dirty="0" smtClean="0"/>
              <a:t> to it.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28600" y="2057400"/>
            <a:ext cx="3810000" cy="3352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Process 6"/>
          <p:cNvSpPr/>
          <p:nvPr/>
        </p:nvSpPr>
        <p:spPr>
          <a:xfrm>
            <a:off x="4572000" y="2286000"/>
            <a:ext cx="4267200" cy="33528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4 (Example)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Neither </a:t>
            </a:r>
            <a:r>
              <a:rPr lang="en-US" dirty="0" err="1"/>
              <a:t>Rahim</a:t>
            </a:r>
            <a:r>
              <a:rPr lang="en-US" dirty="0"/>
              <a:t> nor his brothers </a:t>
            </a:r>
            <a:r>
              <a:rPr lang="en-US" dirty="0" smtClean="0">
                <a:solidFill>
                  <a:srgbClr val="FF0000"/>
                </a:solidFill>
              </a:rPr>
              <a:t>are</a:t>
            </a:r>
            <a:r>
              <a:rPr lang="en-US" dirty="0" smtClean="0"/>
              <a:t> </a:t>
            </a:r>
            <a:r>
              <a:rPr lang="en-US" dirty="0"/>
              <a:t>present here. </a:t>
            </a:r>
            <a:endParaRPr lang="en-US" dirty="0" smtClean="0"/>
          </a:p>
          <a:p>
            <a:pPr lvl="0">
              <a:buNone/>
            </a:pPr>
            <a:endParaRPr lang="en-US" dirty="0"/>
          </a:p>
          <a:p>
            <a:pPr lvl="0"/>
            <a:r>
              <a:rPr lang="en-US" dirty="0"/>
              <a:t>Neither </a:t>
            </a:r>
            <a:r>
              <a:rPr lang="en-US" dirty="0" err="1"/>
              <a:t>Rahim</a:t>
            </a:r>
            <a:r>
              <a:rPr lang="en-US" dirty="0"/>
              <a:t> nor his brother </a:t>
            </a:r>
            <a:r>
              <a:rPr lang="en-US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 present </a:t>
            </a:r>
            <a:r>
              <a:rPr lang="en-US" dirty="0"/>
              <a:t>here</a:t>
            </a:r>
            <a:r>
              <a:rPr lang="en-US" dirty="0" smtClean="0"/>
              <a:t>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Neither </a:t>
            </a:r>
            <a:r>
              <a:rPr lang="en-US" dirty="0" err="1"/>
              <a:t>Rahim’s</a:t>
            </a:r>
            <a:r>
              <a:rPr lang="en-US" dirty="0"/>
              <a:t> brothers nor </a:t>
            </a:r>
            <a:r>
              <a:rPr lang="en-US" dirty="0" err="1"/>
              <a:t>Rahim</a:t>
            </a:r>
            <a:r>
              <a:rPr lang="en-US" dirty="0"/>
              <a:t> himself </a:t>
            </a:r>
            <a:r>
              <a:rPr lang="en-US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 </a:t>
            </a:r>
            <a:r>
              <a:rPr lang="en-US" dirty="0"/>
              <a:t>present here. 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dirty="0"/>
              <a:t>Neither </a:t>
            </a:r>
            <a:r>
              <a:rPr lang="en-US" dirty="0" err="1"/>
              <a:t>Rahim’s</a:t>
            </a:r>
            <a:r>
              <a:rPr lang="en-US" dirty="0"/>
              <a:t> brother nor </a:t>
            </a:r>
            <a:r>
              <a:rPr lang="en-US" dirty="0" err="1"/>
              <a:t>Rahim</a:t>
            </a:r>
            <a:r>
              <a:rPr lang="en-US" dirty="0"/>
              <a:t> himself </a:t>
            </a:r>
            <a:r>
              <a:rPr lang="en-US" dirty="0" smtClean="0">
                <a:solidFill>
                  <a:srgbClr val="FF0000"/>
                </a:solidFill>
              </a:rPr>
              <a:t>is </a:t>
            </a:r>
            <a:r>
              <a:rPr lang="en-US" dirty="0"/>
              <a:t>present here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329</Words>
  <Application>Microsoft Office PowerPoint</Application>
  <PresentationFormat>On-screen Show (4:3)</PresentationFormat>
  <Paragraphs>105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Subject Verb Agreement</vt:lpstr>
      <vt:lpstr>Basic Rule</vt:lpstr>
      <vt:lpstr>Rule 1</vt:lpstr>
      <vt:lpstr>Rule 1 (Exception)</vt:lpstr>
      <vt:lpstr>Difference?</vt:lpstr>
      <vt:lpstr>Rule 2</vt:lpstr>
      <vt:lpstr>Rule 3</vt:lpstr>
      <vt:lpstr>Rule 4</vt:lpstr>
      <vt:lpstr>Rule 4 (Example)</vt:lpstr>
      <vt:lpstr>Rule 5</vt:lpstr>
      <vt:lpstr>Rule 5 (Quiz)</vt:lpstr>
      <vt:lpstr>Rule 6</vt:lpstr>
      <vt:lpstr>Rule 6 (Example)</vt:lpstr>
      <vt:lpstr>Rule 6 (Exception)</vt:lpstr>
      <vt:lpstr>Rule 7</vt:lpstr>
      <vt:lpstr>Rule 8</vt:lpstr>
      <vt:lpstr>Rule 9</vt:lpstr>
      <vt:lpstr>Rule 10</vt:lpstr>
      <vt:lpstr>Rule 11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 Verb Agreement</dc:title>
  <dc:creator>su</dc:creator>
  <cp:lastModifiedBy>su</cp:lastModifiedBy>
  <cp:revision>21</cp:revision>
  <dcterms:created xsi:type="dcterms:W3CDTF">2015-06-21T06:38:31Z</dcterms:created>
  <dcterms:modified xsi:type="dcterms:W3CDTF">2019-02-07T12:20:45Z</dcterms:modified>
</cp:coreProperties>
</file>