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79" r:id="rId3"/>
    <p:sldId id="280" r:id="rId4"/>
    <p:sldId id="281" r:id="rId5"/>
    <p:sldId id="282" r:id="rId6"/>
    <p:sldId id="275" r:id="rId7"/>
    <p:sldId id="276" r:id="rId8"/>
    <p:sldId id="277" r:id="rId9"/>
    <p:sldId id="27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FC532B-0AFB-4C95-BA00-D1A649AA46EC}" type="datetimeFigureOut">
              <a:rPr lang="en-US" smtClean="0"/>
              <a:pPr/>
              <a:t>6/5/2021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A5D59F-A8AB-4552-B959-5010944CA010}" type="slidenum">
              <a:rPr lang="en-US" smtClean="0"/>
              <a:pPr/>
              <a:t>‹#›</a:t>
            </a:fld>
            <a:endParaRPr lang="en-US"/>
          </a:p>
        </p:txBody>
      </p:sp>
    </p:spTree>
    <p:extLst>
      <p:ext uri="{BB962C8B-B14F-4D97-AF65-F5344CB8AC3E}">
        <p14:creationId xmlns:p14="http://schemas.microsoft.com/office/powerpoint/2010/main" val="1544990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74B585B7-25C2-4387-BA12-BFE81513D46A}" type="slidenum">
              <a:rPr lang="en-US"/>
              <a:pPr/>
              <a:t>1</a:t>
            </a:fld>
            <a:endParaRPr lang="en-US"/>
          </a:p>
        </p:txBody>
      </p:sp>
      <p:sp>
        <p:nvSpPr>
          <p:cNvPr id="284674" name="Rectangle 2"/>
          <p:cNvSpPr>
            <a:spLocks noGrp="1" noRot="1" noChangeAspect="1" noChangeArrowheads="1" noTextEdit="1"/>
          </p:cNvSpPr>
          <p:nvPr>
            <p:ph type="sldImg"/>
          </p:nvPr>
        </p:nvSpPr>
        <p:spPr>
          <a:xfrm>
            <a:off x="1143000" y="685800"/>
            <a:ext cx="4572000" cy="3429000"/>
          </a:xfrm>
          <a:ln/>
          <a:extLst>
            <a:ext uri="{FAA26D3D-D897-4be2-8F04-BA451C77F1D7}">
              <ma14:placeholderFlag xmlns="" xmlns:ma14="http://schemas.microsoft.com/office/mac/drawingml/2011/main" val="1"/>
            </a:ext>
          </a:extLst>
        </p:spPr>
      </p:sp>
      <p:sp>
        <p:nvSpPr>
          <p:cNvPr id="284675" name="Rectangle 3"/>
          <p:cNvSpPr>
            <a:spLocks noGrp="1" noChangeArrowheads="1"/>
          </p:cNvSpPr>
          <p:nvPr>
            <p:ph type="body" idx="1"/>
          </p:nvPr>
        </p:nvSpPr>
        <p:spPr/>
        <p:txBody>
          <a:bodyPr/>
          <a:lstStyle/>
          <a:p>
            <a:pPr>
              <a:defRPr/>
            </a:pPr>
            <a:endParaRPr lang="en-US" smtClean="0">
              <a:ea typeface="ＭＳ Ｐゴシック" charset="0"/>
              <a:cs typeface="+mn-cs"/>
            </a:endParaRPr>
          </a:p>
        </p:txBody>
      </p:sp>
    </p:spTree>
    <p:extLst>
      <p:ext uri="{BB962C8B-B14F-4D97-AF65-F5344CB8AC3E}">
        <p14:creationId xmlns:p14="http://schemas.microsoft.com/office/powerpoint/2010/main" val="544670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E0A6ADA3-F647-4FAD-BE6F-C9E97783E94C}" type="slidenum">
              <a:rPr lang="en-US"/>
              <a:pPr/>
              <a:t>6</a:t>
            </a:fld>
            <a:endParaRPr lang="en-US"/>
          </a:p>
        </p:txBody>
      </p:sp>
      <p:sp>
        <p:nvSpPr>
          <p:cNvPr id="303106" name="Rectangle 2"/>
          <p:cNvSpPr>
            <a:spLocks noGrp="1" noRot="1" noChangeAspect="1" noChangeArrowheads="1" noTextEdit="1"/>
          </p:cNvSpPr>
          <p:nvPr>
            <p:ph type="sldImg"/>
          </p:nvPr>
        </p:nvSpPr>
        <p:spPr>
          <a:xfrm>
            <a:off x="1143000" y="685800"/>
            <a:ext cx="4572000" cy="3429000"/>
          </a:xfrm>
          <a:ln/>
          <a:extLst>
            <a:ext uri="{FAA26D3D-D897-4be2-8F04-BA451C77F1D7}">
              <ma14:placeholderFlag xmlns="" xmlns:ma14="http://schemas.microsoft.com/office/mac/drawingml/2011/main" val="1"/>
            </a:ext>
          </a:extLst>
        </p:spPr>
      </p:sp>
      <p:sp>
        <p:nvSpPr>
          <p:cNvPr id="303107" name="Rectangle 3"/>
          <p:cNvSpPr>
            <a:spLocks noGrp="1" noChangeArrowheads="1"/>
          </p:cNvSpPr>
          <p:nvPr>
            <p:ph type="body" idx="1"/>
          </p:nvPr>
        </p:nvSpPr>
        <p:spPr/>
        <p:txBody>
          <a:bodyPr/>
          <a:lstStyle/>
          <a:p>
            <a:pPr>
              <a:defRPr/>
            </a:pPr>
            <a:endParaRPr lang="en-US" smtClean="0">
              <a:ea typeface="ＭＳ Ｐゴシック" charset="0"/>
              <a:cs typeface="+mn-cs"/>
            </a:endParaRPr>
          </a:p>
        </p:txBody>
      </p:sp>
    </p:spTree>
    <p:extLst>
      <p:ext uri="{BB962C8B-B14F-4D97-AF65-F5344CB8AC3E}">
        <p14:creationId xmlns:p14="http://schemas.microsoft.com/office/powerpoint/2010/main" val="2941617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EA0EA2EE-9765-48F6-AF97-DAFA0E345239}" type="slidenum">
              <a:rPr lang="en-US"/>
              <a:pPr/>
              <a:t>7</a:t>
            </a:fld>
            <a:endParaRPr lang="en-US"/>
          </a:p>
        </p:txBody>
      </p:sp>
      <p:sp>
        <p:nvSpPr>
          <p:cNvPr id="304130" name="Rectangle 2"/>
          <p:cNvSpPr>
            <a:spLocks noGrp="1" noRot="1" noChangeAspect="1" noChangeArrowheads="1" noTextEdit="1"/>
          </p:cNvSpPr>
          <p:nvPr>
            <p:ph type="sldImg"/>
          </p:nvPr>
        </p:nvSpPr>
        <p:spPr>
          <a:xfrm>
            <a:off x="1143000" y="685800"/>
            <a:ext cx="4572000" cy="3429000"/>
          </a:xfrm>
          <a:ln/>
          <a:extLst>
            <a:ext uri="{FAA26D3D-D897-4be2-8F04-BA451C77F1D7}">
              <ma14:placeholderFlag xmlns="" xmlns:ma14="http://schemas.microsoft.com/office/mac/drawingml/2011/main" val="1"/>
            </a:ext>
          </a:extLst>
        </p:spPr>
      </p:sp>
      <p:sp>
        <p:nvSpPr>
          <p:cNvPr id="304131" name="Rectangle 3"/>
          <p:cNvSpPr>
            <a:spLocks noGrp="1" noChangeArrowheads="1"/>
          </p:cNvSpPr>
          <p:nvPr>
            <p:ph type="body" idx="1"/>
          </p:nvPr>
        </p:nvSpPr>
        <p:spPr/>
        <p:txBody>
          <a:bodyPr/>
          <a:lstStyle/>
          <a:p>
            <a:pPr>
              <a:defRPr/>
            </a:pPr>
            <a:endParaRPr lang="en-US" smtClean="0">
              <a:ea typeface="ＭＳ Ｐゴシック" charset="0"/>
              <a:cs typeface="+mn-cs"/>
            </a:endParaRPr>
          </a:p>
        </p:txBody>
      </p:sp>
    </p:spTree>
    <p:extLst>
      <p:ext uri="{BB962C8B-B14F-4D97-AF65-F5344CB8AC3E}">
        <p14:creationId xmlns:p14="http://schemas.microsoft.com/office/powerpoint/2010/main" val="2388610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DF49A1DC-F3FC-4312-9BFE-6A87C0048D51}" type="slidenum">
              <a:rPr lang="en-US"/>
              <a:pPr/>
              <a:t>8</a:t>
            </a:fld>
            <a:endParaRPr lang="en-US"/>
          </a:p>
        </p:txBody>
      </p:sp>
      <p:sp>
        <p:nvSpPr>
          <p:cNvPr id="309250" name="Rectangle 2"/>
          <p:cNvSpPr>
            <a:spLocks noGrp="1" noRot="1" noChangeAspect="1" noChangeArrowheads="1" noTextEdit="1"/>
          </p:cNvSpPr>
          <p:nvPr>
            <p:ph type="sldImg"/>
          </p:nvPr>
        </p:nvSpPr>
        <p:spPr>
          <a:xfrm>
            <a:off x="1143000" y="685800"/>
            <a:ext cx="4572000" cy="3429000"/>
          </a:xfrm>
          <a:ln/>
          <a:extLst>
            <a:ext uri="{FAA26D3D-D897-4be2-8F04-BA451C77F1D7}">
              <ma14:placeholderFlag xmlns="" xmlns:ma14="http://schemas.microsoft.com/office/mac/drawingml/2011/main" val="1"/>
            </a:ext>
          </a:extLst>
        </p:spPr>
      </p:sp>
      <p:sp>
        <p:nvSpPr>
          <p:cNvPr id="309251" name="Rectangle 3"/>
          <p:cNvSpPr>
            <a:spLocks noGrp="1" noChangeArrowheads="1"/>
          </p:cNvSpPr>
          <p:nvPr>
            <p:ph type="body" idx="1"/>
          </p:nvPr>
        </p:nvSpPr>
        <p:spPr/>
        <p:txBody>
          <a:bodyPr/>
          <a:lstStyle/>
          <a:p>
            <a:pPr>
              <a:defRPr/>
            </a:pPr>
            <a:endParaRPr lang="en-US" smtClean="0">
              <a:ea typeface="ＭＳ Ｐゴシック" charset="0"/>
              <a:cs typeface="+mn-cs"/>
            </a:endParaRPr>
          </a:p>
        </p:txBody>
      </p:sp>
    </p:spTree>
    <p:extLst>
      <p:ext uri="{BB962C8B-B14F-4D97-AF65-F5344CB8AC3E}">
        <p14:creationId xmlns:p14="http://schemas.microsoft.com/office/powerpoint/2010/main" val="3386780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49B90418-2457-412A-A657-AE567E9531F9}" type="slidenum">
              <a:rPr lang="en-US"/>
              <a:pPr/>
              <a:t>9</a:t>
            </a:fld>
            <a:endParaRPr lang="en-US"/>
          </a:p>
        </p:txBody>
      </p:sp>
      <p:sp>
        <p:nvSpPr>
          <p:cNvPr id="310274" name="Rectangle 2"/>
          <p:cNvSpPr>
            <a:spLocks noGrp="1" noRot="1" noChangeAspect="1" noChangeArrowheads="1" noTextEdit="1"/>
          </p:cNvSpPr>
          <p:nvPr>
            <p:ph type="sldImg"/>
          </p:nvPr>
        </p:nvSpPr>
        <p:spPr>
          <a:xfrm>
            <a:off x="1143000" y="685800"/>
            <a:ext cx="4572000" cy="3429000"/>
          </a:xfrm>
          <a:ln/>
          <a:extLst>
            <a:ext uri="{FAA26D3D-D897-4be2-8F04-BA451C77F1D7}">
              <ma14:placeholderFlag xmlns="" xmlns:ma14="http://schemas.microsoft.com/office/mac/drawingml/2011/main" val="1"/>
            </a:ext>
          </a:extLst>
        </p:spPr>
      </p:sp>
      <p:sp>
        <p:nvSpPr>
          <p:cNvPr id="310275" name="Rectangle 3"/>
          <p:cNvSpPr>
            <a:spLocks noGrp="1" noChangeArrowheads="1"/>
          </p:cNvSpPr>
          <p:nvPr>
            <p:ph type="body" idx="1"/>
          </p:nvPr>
        </p:nvSpPr>
        <p:spPr/>
        <p:txBody>
          <a:bodyPr/>
          <a:lstStyle/>
          <a:p>
            <a:pPr>
              <a:defRPr/>
            </a:pPr>
            <a:endParaRPr lang="en-US" smtClean="0">
              <a:ea typeface="ＭＳ Ｐゴシック" charset="0"/>
              <a:cs typeface="+mn-cs"/>
            </a:endParaRPr>
          </a:p>
        </p:txBody>
      </p:sp>
    </p:spTree>
    <p:extLst>
      <p:ext uri="{BB962C8B-B14F-4D97-AF65-F5344CB8AC3E}">
        <p14:creationId xmlns:p14="http://schemas.microsoft.com/office/powerpoint/2010/main" val="3370908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5"/>
          <p:cNvSpPr>
            <a:spLocks noChangeArrowheads="1"/>
          </p:cNvSpPr>
          <p:nvPr/>
        </p:nvSpPr>
        <p:spPr bwMode="auto">
          <a:xfrm>
            <a:off x="914400" y="1676400"/>
            <a:ext cx="77724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defRPr/>
            </a:pPr>
            <a:r>
              <a:rPr lang="en-US" sz="3200" dirty="0" smtClean="0">
                <a:solidFill>
                  <a:schemeClr val="tx2">
                    <a:lumMod val="60000"/>
                    <a:lumOff val="40000"/>
                  </a:schemeClr>
                </a:solidFill>
                <a:latin typeface="Arial" charset="0"/>
                <a:ea typeface="ＭＳ Ｐゴシック" charset="0"/>
              </a:rPr>
              <a:t>Web Concepts</a:t>
            </a:r>
            <a:r>
              <a:rPr lang="en-US" sz="3200" dirty="0">
                <a:solidFill>
                  <a:schemeClr val="tx2">
                    <a:lumMod val="60000"/>
                    <a:lumOff val="40000"/>
                  </a:schemeClr>
                </a:solidFill>
                <a:latin typeface="Arial" charset="0"/>
                <a:ea typeface="ＭＳ Ｐゴシック" charset="0"/>
              </a:rPr>
              <a:t/>
            </a:r>
            <a:br>
              <a:rPr lang="en-US" sz="3200" dirty="0">
                <a:solidFill>
                  <a:schemeClr val="tx2">
                    <a:lumMod val="60000"/>
                    <a:lumOff val="40000"/>
                  </a:schemeClr>
                </a:solidFill>
                <a:latin typeface="Arial" charset="0"/>
                <a:ea typeface="ＭＳ Ｐゴシック" charset="0"/>
              </a:rPr>
            </a:br>
            <a:endParaRPr lang="en-US" dirty="0">
              <a:solidFill>
                <a:schemeClr val="tx2">
                  <a:lumMod val="60000"/>
                  <a:lumOff val="40000"/>
                </a:schemeClr>
              </a:solidFill>
              <a:latin typeface="Arial" charset="0"/>
              <a:ea typeface="ＭＳ Ｐゴシック"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UI Design?</a:t>
            </a:r>
            <a:endParaRPr lang="en-US" dirty="0"/>
          </a:p>
        </p:txBody>
      </p:sp>
      <p:sp>
        <p:nvSpPr>
          <p:cNvPr id="3" name="Content Placeholder 2"/>
          <p:cNvSpPr>
            <a:spLocks noGrp="1"/>
          </p:cNvSpPr>
          <p:nvPr>
            <p:ph idx="1"/>
          </p:nvPr>
        </p:nvSpPr>
        <p:spPr/>
        <p:txBody>
          <a:bodyPr/>
          <a:lstStyle/>
          <a:p>
            <a:r>
              <a:rPr lang="en-US" dirty="0"/>
              <a:t>UI design refers to the visual design of a digital product’s interface. It’s the process of creating interfaces (namely apps and websites) with a focus on look, style, and interactivity. A UI designer will design the movement between different screens, and create the visual elements—and their interactive properties—that facilitate user interaction. </a:t>
            </a:r>
          </a:p>
        </p:txBody>
      </p:sp>
    </p:spTree>
    <p:extLst>
      <p:ext uri="{BB962C8B-B14F-4D97-AF65-F5344CB8AC3E}">
        <p14:creationId xmlns:p14="http://schemas.microsoft.com/office/powerpoint/2010/main" val="1854971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a UI Designer do?</a:t>
            </a:r>
            <a:endParaRPr lang="en-US" dirty="0"/>
          </a:p>
        </p:txBody>
      </p:sp>
      <p:sp>
        <p:nvSpPr>
          <p:cNvPr id="3" name="Content Placeholder 2"/>
          <p:cNvSpPr>
            <a:spLocks noGrp="1"/>
          </p:cNvSpPr>
          <p:nvPr>
            <p:ph idx="1"/>
          </p:nvPr>
        </p:nvSpPr>
        <p:spPr/>
        <p:txBody>
          <a:bodyPr>
            <a:normAutofit fontScale="70000" lnSpcReduction="20000"/>
          </a:bodyPr>
          <a:lstStyle/>
          <a:p>
            <a:r>
              <a:rPr lang="en-US" dirty="0"/>
              <a:t>While UI design is largely a visual discipline, UI designers work on a vast array of projects. In order to design accessible, user-friendly interfaces, UI designers bring empathy into every stage of the design process—from designing screens, icons, and interactions, to creating a style guide that ensures consistency and the proper implementation of a visual language across an entire product. They also take great care in making sure the product is accessible and inclusive for </a:t>
            </a:r>
            <a:r>
              <a:rPr lang="en-US" b="1" dirty="0"/>
              <a:t>all</a:t>
            </a:r>
            <a:r>
              <a:rPr lang="en-US" dirty="0"/>
              <a:t> users, as opposed to a select few.</a:t>
            </a:r>
          </a:p>
          <a:p>
            <a:r>
              <a:rPr lang="en-US" dirty="0"/>
              <a:t>Think about your favorite app. When you first downloaded it, you didn’t spend hours working out how to use it—you just started using it straight away. This is because the UI designer uses stylistic elements like patterns, spacing, and color to guide the user in a way that feels natural.</a:t>
            </a:r>
          </a:p>
          <a:p>
            <a:endParaRPr lang="en-US" dirty="0"/>
          </a:p>
        </p:txBody>
      </p:sp>
    </p:spTree>
    <p:extLst>
      <p:ext uri="{BB962C8B-B14F-4D97-AF65-F5344CB8AC3E}">
        <p14:creationId xmlns:p14="http://schemas.microsoft.com/office/powerpoint/2010/main" val="1219587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Difference between UI and UX</a:t>
            </a:r>
            <a:endParaRPr lang="en-US" dirty="0"/>
          </a:p>
        </p:txBody>
      </p:sp>
      <p:sp>
        <p:nvSpPr>
          <p:cNvPr id="3" name="Content Placeholder 2"/>
          <p:cNvSpPr>
            <a:spLocks noGrp="1"/>
          </p:cNvSpPr>
          <p:nvPr>
            <p:ph idx="1"/>
          </p:nvPr>
        </p:nvSpPr>
        <p:spPr/>
        <p:txBody>
          <a:bodyPr>
            <a:normAutofit fontScale="77500" lnSpcReduction="20000"/>
          </a:bodyPr>
          <a:lstStyle/>
          <a:p>
            <a:r>
              <a:rPr lang="en-US" dirty="0"/>
              <a:t>UI design and UX (user experience) design are often used interchangeably. While they both share the same end goal of providing a good experience for the user, UI designers and UX designers work different sides of the same coin. </a:t>
            </a:r>
          </a:p>
          <a:p>
            <a:r>
              <a:rPr lang="en-US" dirty="0"/>
              <a:t>UX designers enhance user satisfaction by improving the usability and accessibility of a product, while </a:t>
            </a:r>
            <a:r>
              <a:rPr lang="en-US" dirty="0">
                <a:solidFill>
                  <a:srgbClr val="FF0000"/>
                </a:solidFill>
              </a:rPr>
              <a:t>UI designers enhance user satisfaction</a:t>
            </a:r>
            <a:r>
              <a:rPr lang="en-US" dirty="0"/>
              <a:t> by making the product’s interface look and feel enjoyable for the user. UX designers draw out the map of the product, which UI designers then flesh it out with visual and interactive </a:t>
            </a:r>
            <a:r>
              <a:rPr lang="en-US" dirty="0" err="1"/>
              <a:t>touchpoints</a:t>
            </a:r>
            <a:r>
              <a:rPr lang="en-US" dirty="0"/>
              <a:t>. UX and UI designers often work in tandem to maximize the responsiveness, efficiency, and accessibility of a website.</a:t>
            </a:r>
          </a:p>
          <a:p>
            <a:endParaRPr lang="en-US" dirty="0"/>
          </a:p>
        </p:txBody>
      </p:sp>
    </p:spTree>
    <p:extLst>
      <p:ext uri="{BB962C8B-B14F-4D97-AF65-F5344CB8AC3E}">
        <p14:creationId xmlns:p14="http://schemas.microsoft.com/office/powerpoint/2010/main" val="124983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UI elements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There </a:t>
            </a:r>
            <a:r>
              <a:rPr lang="en-US" dirty="0"/>
              <a:t>are four main categories of UI elements: </a:t>
            </a:r>
          </a:p>
          <a:p>
            <a:r>
              <a:rPr lang="en-US" b="1" dirty="0"/>
              <a:t>Input controls</a:t>
            </a:r>
            <a:r>
              <a:rPr lang="en-US" dirty="0"/>
              <a:t> allow users to input information into the system. These include drop-down menus, forms, and buttons—just like you’ll be designing on your app screen. </a:t>
            </a:r>
          </a:p>
          <a:p>
            <a:r>
              <a:rPr lang="en-US" b="1" dirty="0"/>
              <a:t>Navigational components</a:t>
            </a:r>
            <a:r>
              <a:rPr lang="en-US" dirty="0"/>
              <a:t> help users navigate an app or website. These include a tab bar or hamburger menu. </a:t>
            </a:r>
          </a:p>
          <a:p>
            <a:r>
              <a:rPr lang="en-US" b="1" dirty="0"/>
              <a:t>Informational components</a:t>
            </a:r>
            <a:r>
              <a:rPr lang="en-US" dirty="0"/>
              <a:t> share information with users, such as a pop-up box or progress bar.</a:t>
            </a:r>
          </a:p>
          <a:p>
            <a:r>
              <a:rPr lang="en-US" b="1" dirty="0"/>
              <a:t>Containers</a:t>
            </a:r>
            <a:r>
              <a:rPr lang="en-US" dirty="0"/>
              <a:t> hold related content together.</a:t>
            </a:r>
          </a:p>
          <a:p>
            <a:endParaRPr lang="en-US" dirty="0"/>
          </a:p>
        </p:txBody>
      </p:sp>
    </p:spTree>
    <p:extLst>
      <p:ext uri="{BB962C8B-B14F-4D97-AF65-F5344CB8AC3E}">
        <p14:creationId xmlns:p14="http://schemas.microsoft.com/office/powerpoint/2010/main" val="2718470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r>
              <a:rPr lang="en-US"/>
              <a:t>Chapter 7: Focusing on Users and Their Tasks</a:t>
            </a:r>
          </a:p>
        </p:txBody>
      </p:sp>
      <p:sp>
        <p:nvSpPr>
          <p:cNvPr id="6" name="Slide Number Placeholder 5"/>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B6B96988-AEAE-4F93-80D1-D2A3406E5EDC}" type="slidenum">
              <a:rPr lang="en-US"/>
              <a:pPr/>
              <a:t>6</a:t>
            </a:fld>
            <a:endParaRPr lang="en-US"/>
          </a:p>
        </p:txBody>
      </p:sp>
      <p:sp>
        <p:nvSpPr>
          <p:cNvPr id="249858" name="Rectangle 2"/>
          <p:cNvSpPr>
            <a:spLocks noGrp="1" noChangeArrowheads="1"/>
          </p:cNvSpPr>
          <p:nvPr>
            <p:ph type="title"/>
          </p:nvPr>
        </p:nvSpPr>
        <p:spPr/>
        <p:txBody>
          <a:bodyPr/>
          <a:lstStyle/>
          <a:p>
            <a:pPr>
              <a:defRPr/>
            </a:pPr>
            <a:r>
              <a:rPr lang="en-GB" dirty="0" smtClean="0">
                <a:solidFill>
                  <a:schemeClr val="tx2">
                    <a:lumMod val="60000"/>
                    <a:lumOff val="40000"/>
                  </a:schemeClr>
                </a:solidFill>
                <a:ea typeface="+mj-ea"/>
                <a:cs typeface="Times" charset="0"/>
              </a:rPr>
              <a:t>Evaluating User Interfaces</a:t>
            </a:r>
            <a:r>
              <a:rPr lang="en-US" dirty="0" smtClean="0">
                <a:solidFill>
                  <a:schemeClr val="tx2">
                    <a:lumMod val="60000"/>
                    <a:lumOff val="40000"/>
                  </a:schemeClr>
                </a:solidFill>
                <a:ea typeface="+mj-ea"/>
                <a:cs typeface="+mj-cs"/>
              </a:rPr>
              <a:t> </a:t>
            </a:r>
          </a:p>
        </p:txBody>
      </p:sp>
      <p:sp>
        <p:nvSpPr>
          <p:cNvPr id="249859" name="Rectangle 3"/>
          <p:cNvSpPr>
            <a:spLocks noGrp="1" noChangeArrowheads="1"/>
          </p:cNvSpPr>
          <p:nvPr>
            <p:ph type="body" idx="1"/>
          </p:nvPr>
        </p:nvSpPr>
        <p:spPr/>
        <p:txBody>
          <a:bodyPr>
            <a:normAutofit lnSpcReduction="10000"/>
          </a:bodyPr>
          <a:lstStyle/>
          <a:p>
            <a:pPr marL="0" indent="0">
              <a:lnSpc>
                <a:spcPct val="90000"/>
              </a:lnSpc>
              <a:buNone/>
              <a:defRPr/>
            </a:pPr>
            <a:r>
              <a:rPr lang="en-GB" dirty="0" smtClean="0">
                <a:ea typeface="+mn-ea"/>
                <a:cs typeface="Times" charset="0"/>
              </a:rPr>
              <a:t>Heuristic evaluation</a:t>
            </a:r>
            <a:r>
              <a:rPr lang="en-US" dirty="0" smtClean="0">
                <a:ea typeface="+mn-ea"/>
                <a:cs typeface="+mn-cs"/>
              </a:rPr>
              <a:t> </a:t>
            </a:r>
          </a:p>
          <a:p>
            <a:pPr lvl="1">
              <a:lnSpc>
                <a:spcPct val="90000"/>
              </a:lnSpc>
              <a:buFontTx/>
              <a:buNone/>
              <a:defRPr/>
            </a:pPr>
            <a:r>
              <a:rPr lang="en-GB" dirty="0" smtClean="0">
                <a:ea typeface="+mn-ea"/>
                <a:cs typeface="Times" charset="0"/>
              </a:rPr>
              <a:t>1. Pick some use cases to evaluate</a:t>
            </a:r>
            <a:r>
              <a:rPr lang="en-US" dirty="0" smtClean="0">
                <a:ea typeface="+mn-ea"/>
              </a:rPr>
              <a:t>.</a:t>
            </a:r>
          </a:p>
          <a:p>
            <a:pPr lvl="3">
              <a:lnSpc>
                <a:spcPct val="90000"/>
              </a:lnSpc>
              <a:buFontTx/>
              <a:buNone/>
              <a:defRPr/>
            </a:pPr>
            <a:endParaRPr lang="en-US" dirty="0" smtClean="0">
              <a:ea typeface="+mn-ea"/>
            </a:endParaRPr>
          </a:p>
          <a:p>
            <a:pPr lvl="1">
              <a:lnSpc>
                <a:spcPct val="90000"/>
              </a:lnSpc>
              <a:buFontTx/>
              <a:buNone/>
              <a:defRPr/>
            </a:pPr>
            <a:r>
              <a:rPr lang="en-GB" dirty="0" smtClean="0">
                <a:ea typeface="+mn-ea"/>
                <a:cs typeface="Times" charset="0"/>
              </a:rPr>
              <a:t>2. For each window, page or dialog that appears during the execution of the use case</a:t>
            </a:r>
          </a:p>
          <a:p>
            <a:pPr lvl="2">
              <a:lnSpc>
                <a:spcPct val="90000"/>
              </a:lnSpc>
              <a:defRPr/>
            </a:pPr>
            <a:r>
              <a:rPr lang="en-GB" dirty="0" smtClean="0">
                <a:ea typeface="+mn-ea"/>
                <a:cs typeface="Times" charset="0"/>
              </a:rPr>
              <a:t>Study it in detail to look for possible usability defects</a:t>
            </a:r>
            <a:r>
              <a:rPr lang="en-US" dirty="0" smtClean="0">
                <a:ea typeface="+mn-ea"/>
              </a:rPr>
              <a:t>.</a:t>
            </a:r>
          </a:p>
          <a:p>
            <a:pPr lvl="3" algn="just">
              <a:lnSpc>
                <a:spcPct val="90000"/>
              </a:lnSpc>
              <a:buFontTx/>
              <a:buNone/>
              <a:defRPr/>
            </a:pPr>
            <a:endParaRPr lang="en-GB" dirty="0" smtClean="0">
              <a:ea typeface="+mn-ea"/>
              <a:cs typeface="Times New Roman" charset="0"/>
            </a:endParaRPr>
          </a:p>
          <a:p>
            <a:pPr lvl="1" algn="just">
              <a:lnSpc>
                <a:spcPct val="90000"/>
              </a:lnSpc>
              <a:buFontTx/>
              <a:buNone/>
              <a:defRPr/>
            </a:pPr>
            <a:r>
              <a:rPr lang="en-GB" dirty="0" smtClean="0">
                <a:ea typeface="+mn-ea"/>
                <a:cs typeface="Times New Roman" charset="0"/>
              </a:rPr>
              <a:t>3. When you discover a usability defect write down the following information:</a:t>
            </a:r>
          </a:p>
          <a:p>
            <a:pPr lvl="2" algn="just">
              <a:lnSpc>
                <a:spcPct val="90000"/>
              </a:lnSpc>
              <a:defRPr/>
            </a:pPr>
            <a:r>
              <a:rPr lang="en-GB" dirty="0" smtClean="0">
                <a:ea typeface="+mn-ea"/>
                <a:cs typeface="Times New Roman" charset="0"/>
              </a:rPr>
              <a:t>A short description of the defect. </a:t>
            </a:r>
          </a:p>
          <a:p>
            <a:pPr lvl="2" algn="just">
              <a:lnSpc>
                <a:spcPct val="90000"/>
              </a:lnSpc>
              <a:defRPr/>
            </a:pPr>
            <a:r>
              <a:rPr lang="en-GB" dirty="0" smtClean="0">
                <a:ea typeface="+mn-ea"/>
                <a:cs typeface="Times" charset="0"/>
              </a:rPr>
              <a:t>Your ideas for how the defect might be fixed.</a:t>
            </a:r>
            <a:r>
              <a:rPr lang="en-US" dirty="0" smtClean="0">
                <a:ea typeface="+mn-ea"/>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r>
              <a:rPr lang="en-US"/>
              <a:t>Chapter 7: Focusing on Users and Their Tasks</a:t>
            </a:r>
          </a:p>
        </p:txBody>
      </p:sp>
      <p:sp>
        <p:nvSpPr>
          <p:cNvPr id="6" name="Slide Number Placeholder 5"/>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43C20FD9-A3F1-44B1-8CA9-85C4567B04F8}" type="slidenum">
              <a:rPr lang="en-US"/>
              <a:pPr/>
              <a:t>7</a:t>
            </a:fld>
            <a:endParaRPr lang="en-US"/>
          </a:p>
        </p:txBody>
      </p:sp>
      <p:sp>
        <p:nvSpPr>
          <p:cNvPr id="251906" name="Rectangle 2"/>
          <p:cNvSpPr>
            <a:spLocks noGrp="1" noChangeArrowheads="1"/>
          </p:cNvSpPr>
          <p:nvPr>
            <p:ph type="title"/>
          </p:nvPr>
        </p:nvSpPr>
        <p:spPr/>
        <p:txBody>
          <a:bodyPr/>
          <a:lstStyle/>
          <a:p>
            <a:pPr>
              <a:defRPr/>
            </a:pPr>
            <a:r>
              <a:rPr lang="en-GB" dirty="0" smtClean="0">
                <a:solidFill>
                  <a:schemeClr val="tx2">
                    <a:lumMod val="60000"/>
                    <a:lumOff val="40000"/>
                  </a:schemeClr>
                </a:solidFill>
                <a:ea typeface="+mj-ea"/>
                <a:cs typeface="Times" charset="0"/>
              </a:rPr>
              <a:t>Evaluating User Interfaces</a:t>
            </a:r>
            <a:endParaRPr lang="en-US" dirty="0" smtClean="0">
              <a:solidFill>
                <a:schemeClr val="tx2">
                  <a:lumMod val="60000"/>
                  <a:lumOff val="40000"/>
                </a:schemeClr>
              </a:solidFill>
              <a:ea typeface="+mj-ea"/>
              <a:cs typeface="+mj-cs"/>
            </a:endParaRPr>
          </a:p>
        </p:txBody>
      </p:sp>
      <p:sp>
        <p:nvSpPr>
          <p:cNvPr id="251907" name="Rectangle 3"/>
          <p:cNvSpPr>
            <a:spLocks noGrp="1" noChangeArrowheads="1"/>
          </p:cNvSpPr>
          <p:nvPr>
            <p:ph type="body" idx="1"/>
          </p:nvPr>
        </p:nvSpPr>
        <p:spPr/>
        <p:txBody>
          <a:bodyPr>
            <a:normAutofit fontScale="85000" lnSpcReduction="10000"/>
          </a:bodyPr>
          <a:lstStyle/>
          <a:p>
            <a:pPr marL="0" indent="0" algn="just">
              <a:lnSpc>
                <a:spcPct val="90000"/>
              </a:lnSpc>
              <a:buNone/>
              <a:defRPr/>
            </a:pPr>
            <a:r>
              <a:rPr lang="en-GB" dirty="0" smtClean="0">
                <a:ea typeface="+mn-ea"/>
                <a:cs typeface="Times" charset="0"/>
              </a:rPr>
              <a:t>Evaluation by observation of users</a:t>
            </a:r>
            <a:r>
              <a:rPr lang="en-US" dirty="0" smtClean="0">
                <a:ea typeface="+mn-ea"/>
                <a:cs typeface="+mn-cs"/>
              </a:rPr>
              <a:t> </a:t>
            </a:r>
          </a:p>
          <a:p>
            <a:pPr lvl="1" algn="just">
              <a:lnSpc>
                <a:spcPct val="90000"/>
              </a:lnSpc>
              <a:defRPr/>
            </a:pPr>
            <a:r>
              <a:rPr lang="en-GB" dirty="0" smtClean="0">
                <a:ea typeface="+mn-ea"/>
                <a:cs typeface="Times" charset="0"/>
              </a:rPr>
              <a:t>Select users corresponding to each of the most important actors</a:t>
            </a:r>
            <a:r>
              <a:rPr lang="en-US" dirty="0" smtClean="0">
                <a:ea typeface="+mn-ea"/>
              </a:rPr>
              <a:t> </a:t>
            </a:r>
          </a:p>
          <a:p>
            <a:pPr lvl="1" algn="just">
              <a:lnSpc>
                <a:spcPct val="90000"/>
              </a:lnSpc>
              <a:defRPr/>
            </a:pPr>
            <a:r>
              <a:rPr lang="en-GB" dirty="0" smtClean="0">
                <a:ea typeface="+mn-ea"/>
                <a:cs typeface="Times" charset="0"/>
              </a:rPr>
              <a:t>Select the most important use cases</a:t>
            </a:r>
            <a:r>
              <a:rPr lang="en-US" dirty="0" smtClean="0">
                <a:ea typeface="+mn-ea"/>
              </a:rPr>
              <a:t> </a:t>
            </a:r>
          </a:p>
          <a:p>
            <a:pPr lvl="1" algn="just">
              <a:lnSpc>
                <a:spcPct val="90000"/>
              </a:lnSpc>
              <a:defRPr/>
            </a:pPr>
            <a:r>
              <a:rPr lang="en-GB" dirty="0" smtClean="0">
                <a:ea typeface="+mn-ea"/>
                <a:cs typeface="Times" charset="0"/>
              </a:rPr>
              <a:t>Write sufficient instructions about each of the scenarios</a:t>
            </a:r>
            <a:r>
              <a:rPr lang="en-US" dirty="0" smtClean="0">
                <a:ea typeface="+mn-ea"/>
              </a:rPr>
              <a:t> </a:t>
            </a:r>
          </a:p>
          <a:p>
            <a:pPr lvl="1" algn="just">
              <a:lnSpc>
                <a:spcPct val="90000"/>
              </a:lnSpc>
              <a:defRPr/>
            </a:pPr>
            <a:r>
              <a:rPr lang="en-GB" dirty="0" smtClean="0">
                <a:ea typeface="+mn-ea"/>
                <a:cs typeface="Times" charset="0"/>
              </a:rPr>
              <a:t>Arrange evaluation sessions with users</a:t>
            </a:r>
            <a:r>
              <a:rPr lang="en-US" dirty="0" smtClean="0">
                <a:ea typeface="+mn-ea"/>
              </a:rPr>
              <a:t> </a:t>
            </a:r>
          </a:p>
          <a:p>
            <a:pPr lvl="1" algn="just">
              <a:lnSpc>
                <a:spcPct val="90000"/>
              </a:lnSpc>
              <a:defRPr/>
            </a:pPr>
            <a:r>
              <a:rPr lang="en-GB" dirty="0" smtClean="0">
                <a:ea typeface="+mn-ea"/>
                <a:cs typeface="Times" charset="0"/>
              </a:rPr>
              <a:t>Explain the purpose of the evaluation</a:t>
            </a:r>
            <a:r>
              <a:rPr lang="en-US" dirty="0" smtClean="0">
                <a:ea typeface="+mn-ea"/>
              </a:rPr>
              <a:t> </a:t>
            </a:r>
          </a:p>
          <a:p>
            <a:pPr lvl="1" algn="just">
              <a:lnSpc>
                <a:spcPct val="90000"/>
              </a:lnSpc>
              <a:defRPr/>
            </a:pPr>
            <a:r>
              <a:rPr lang="en-GB" dirty="0" smtClean="0">
                <a:ea typeface="+mn-ea"/>
                <a:cs typeface="Times" charset="0"/>
              </a:rPr>
              <a:t>Preferably video each session</a:t>
            </a:r>
            <a:r>
              <a:rPr lang="en-US" dirty="0" smtClean="0">
                <a:ea typeface="+mn-ea"/>
              </a:rPr>
              <a:t> </a:t>
            </a:r>
          </a:p>
          <a:p>
            <a:pPr lvl="1" algn="just">
              <a:lnSpc>
                <a:spcPct val="90000"/>
              </a:lnSpc>
              <a:defRPr/>
            </a:pPr>
            <a:r>
              <a:rPr lang="en-GB" dirty="0" smtClean="0">
                <a:ea typeface="+mn-ea"/>
                <a:cs typeface="Times" charset="0"/>
              </a:rPr>
              <a:t>Converse with the users as they are performing the tasks</a:t>
            </a:r>
            <a:r>
              <a:rPr lang="en-US" dirty="0" smtClean="0">
                <a:ea typeface="+mn-ea"/>
              </a:rPr>
              <a:t> </a:t>
            </a:r>
          </a:p>
          <a:p>
            <a:pPr lvl="1" algn="just">
              <a:lnSpc>
                <a:spcPct val="90000"/>
              </a:lnSpc>
              <a:defRPr/>
            </a:pPr>
            <a:r>
              <a:rPr lang="en-GB" dirty="0" smtClean="0">
                <a:ea typeface="+mn-ea"/>
                <a:cs typeface="Times" charset="0"/>
              </a:rPr>
              <a:t>When the users finish all the tasks, de-brief them</a:t>
            </a:r>
            <a:r>
              <a:rPr lang="en-US" dirty="0" smtClean="0">
                <a:ea typeface="+mn-ea"/>
              </a:rPr>
              <a:t> </a:t>
            </a:r>
          </a:p>
          <a:p>
            <a:pPr lvl="1" algn="just">
              <a:lnSpc>
                <a:spcPct val="90000"/>
              </a:lnSpc>
              <a:defRPr/>
            </a:pPr>
            <a:r>
              <a:rPr lang="en-GB" dirty="0" smtClean="0">
                <a:ea typeface="+mn-ea"/>
                <a:cs typeface="Times" charset="0"/>
              </a:rPr>
              <a:t>Take note of any difficulties experienced by the users</a:t>
            </a:r>
            <a:r>
              <a:rPr lang="en-US" dirty="0" smtClean="0">
                <a:ea typeface="+mn-ea"/>
              </a:rPr>
              <a:t> </a:t>
            </a:r>
          </a:p>
          <a:p>
            <a:pPr lvl="1" algn="just">
              <a:lnSpc>
                <a:spcPct val="90000"/>
              </a:lnSpc>
              <a:defRPr/>
            </a:pPr>
            <a:r>
              <a:rPr lang="en-GB" dirty="0" smtClean="0">
                <a:ea typeface="+mn-ea"/>
                <a:cs typeface="Times" charset="0"/>
              </a:rPr>
              <a:t>Formulate recommended changes</a:t>
            </a:r>
            <a:r>
              <a:rPr lang="en-US" dirty="0" smtClean="0">
                <a:ea typeface="+mn-ea"/>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r>
              <a:rPr lang="en-US"/>
              <a:t>Chapter 7: Focusing on Users and Their Tasks</a:t>
            </a:r>
          </a:p>
        </p:txBody>
      </p:sp>
      <p:sp>
        <p:nvSpPr>
          <p:cNvPr id="6" name="Slide Number Placeholder 5"/>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2E737752-7C2B-46F8-9F53-C3E75715FF63}" type="slidenum">
              <a:rPr lang="en-US"/>
              <a:pPr/>
              <a:t>8</a:t>
            </a:fld>
            <a:endParaRPr lang="en-US"/>
          </a:p>
        </p:txBody>
      </p:sp>
      <p:sp>
        <p:nvSpPr>
          <p:cNvPr id="271362" name="Rectangle 2"/>
          <p:cNvSpPr>
            <a:spLocks noGrp="1" noChangeArrowheads="1"/>
          </p:cNvSpPr>
          <p:nvPr>
            <p:ph type="title"/>
          </p:nvPr>
        </p:nvSpPr>
        <p:spPr/>
        <p:txBody>
          <a:bodyPr>
            <a:normAutofit/>
          </a:bodyPr>
          <a:lstStyle/>
          <a:p>
            <a:pPr>
              <a:defRPr/>
            </a:pPr>
            <a:r>
              <a:rPr lang="en-GB" dirty="0" smtClean="0">
                <a:solidFill>
                  <a:schemeClr val="tx2">
                    <a:lumMod val="60000"/>
                    <a:lumOff val="40000"/>
                  </a:schemeClr>
                </a:solidFill>
                <a:ea typeface="+mj-ea"/>
                <a:cs typeface="Times" charset="0"/>
              </a:rPr>
              <a:t> Difficulties and Risks in UI Design</a:t>
            </a:r>
            <a:r>
              <a:rPr lang="en-US" dirty="0" smtClean="0">
                <a:solidFill>
                  <a:schemeClr val="tx2">
                    <a:lumMod val="60000"/>
                    <a:lumOff val="40000"/>
                  </a:schemeClr>
                </a:solidFill>
                <a:ea typeface="+mj-ea"/>
                <a:cs typeface="+mj-cs"/>
              </a:rPr>
              <a:t> </a:t>
            </a:r>
          </a:p>
        </p:txBody>
      </p:sp>
      <p:sp>
        <p:nvSpPr>
          <p:cNvPr id="271363" name="Rectangle 3"/>
          <p:cNvSpPr>
            <a:spLocks noGrp="1" noChangeArrowheads="1"/>
          </p:cNvSpPr>
          <p:nvPr>
            <p:ph type="body" idx="1"/>
          </p:nvPr>
        </p:nvSpPr>
        <p:spPr/>
        <p:txBody>
          <a:bodyPr/>
          <a:lstStyle/>
          <a:p>
            <a:pPr lvl="1" algn="just">
              <a:lnSpc>
                <a:spcPct val="90000"/>
              </a:lnSpc>
              <a:defRPr/>
            </a:pPr>
            <a:r>
              <a:rPr lang="en-GB" b="1" dirty="0" smtClean="0">
                <a:ea typeface="+mn-ea"/>
                <a:cs typeface="Times New Roman" charset="0"/>
              </a:rPr>
              <a:t>Users differ widely</a:t>
            </a:r>
          </a:p>
          <a:p>
            <a:pPr lvl="2" algn="just">
              <a:lnSpc>
                <a:spcPct val="90000"/>
              </a:lnSpc>
              <a:defRPr/>
            </a:pPr>
            <a:r>
              <a:rPr lang="en-GB" i="1" smtClean="0">
                <a:ea typeface="+mn-ea"/>
                <a:cs typeface="Times New Roman" charset="0"/>
              </a:rPr>
              <a:t>Account for differences among users when you design the system. </a:t>
            </a:r>
          </a:p>
          <a:p>
            <a:pPr lvl="2" algn="just">
              <a:lnSpc>
                <a:spcPct val="90000"/>
              </a:lnSpc>
              <a:defRPr/>
            </a:pPr>
            <a:r>
              <a:rPr lang="en-GB" i="1" dirty="0" smtClean="0">
                <a:ea typeface="+mn-ea"/>
                <a:cs typeface="Times New Roman" charset="0"/>
              </a:rPr>
              <a:t>Design it for internationalization. </a:t>
            </a:r>
          </a:p>
          <a:p>
            <a:pPr lvl="2" algn="just">
              <a:lnSpc>
                <a:spcPct val="90000"/>
              </a:lnSpc>
              <a:defRPr/>
            </a:pPr>
            <a:r>
              <a:rPr lang="en-GB" i="1" dirty="0" smtClean="0">
                <a:ea typeface="+mn-ea"/>
                <a:cs typeface="Times New Roman" charset="0"/>
              </a:rPr>
              <a:t>When you perform usability studies, try the system with many different types of users.</a:t>
            </a:r>
            <a:endParaRPr lang="en-GB" dirty="0" smtClean="0">
              <a:ea typeface="+mn-ea"/>
              <a:cs typeface="Times New Roman" charset="0"/>
            </a:endParaRPr>
          </a:p>
          <a:p>
            <a:pPr lvl="1" algn="just">
              <a:lnSpc>
                <a:spcPct val="90000"/>
              </a:lnSpc>
              <a:defRPr/>
            </a:pPr>
            <a:r>
              <a:rPr lang="en-GB" b="1" dirty="0" smtClean="0">
                <a:ea typeface="+mn-ea"/>
                <a:cs typeface="Times New Roman" charset="0"/>
              </a:rPr>
              <a:t>User interface implementation technology changes rapidly</a:t>
            </a:r>
          </a:p>
          <a:p>
            <a:pPr lvl="2" algn="just">
              <a:lnSpc>
                <a:spcPct val="90000"/>
              </a:lnSpc>
              <a:defRPr/>
            </a:pPr>
            <a:r>
              <a:rPr lang="en-GB" i="1" dirty="0" smtClean="0">
                <a:ea typeface="+mn-ea"/>
                <a:cs typeface="Times New Roman" charset="0"/>
              </a:rPr>
              <a:t>Stick to simpler UI frameworks widely used by others.</a:t>
            </a:r>
          </a:p>
          <a:p>
            <a:pPr lvl="2" algn="just">
              <a:lnSpc>
                <a:spcPct val="90000"/>
              </a:lnSpc>
              <a:defRPr/>
            </a:pPr>
            <a:r>
              <a:rPr lang="en-GB" i="1" dirty="0" smtClean="0">
                <a:ea typeface="+mn-ea"/>
                <a:cs typeface="Times New Roman" charset="0"/>
              </a:rPr>
              <a:t>Avoid fancy and unusual UI designs involving specialized controls that will be hard to change.</a:t>
            </a:r>
            <a:endParaRPr lang="en-GB" sz="2000" dirty="0" smtClean="0">
              <a:ea typeface="+mn-ea"/>
              <a:cs typeface="Times New Roman"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r>
              <a:rPr lang="en-US"/>
              <a:t>Chapter 7: Focusing on Users and Their Tasks</a:t>
            </a:r>
          </a:p>
        </p:txBody>
      </p:sp>
      <p:sp>
        <p:nvSpPr>
          <p:cNvPr id="6" name="Slide Number Placeholder 5"/>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4DCD1F28-0C02-496B-AFCF-1A30EC99F2F1}" type="slidenum">
              <a:rPr lang="en-US"/>
              <a:pPr/>
              <a:t>9</a:t>
            </a:fld>
            <a:endParaRPr lang="en-US"/>
          </a:p>
        </p:txBody>
      </p:sp>
      <p:sp>
        <p:nvSpPr>
          <p:cNvPr id="275458" name="Rectangle 2"/>
          <p:cNvSpPr>
            <a:spLocks noGrp="1" noChangeArrowheads="1"/>
          </p:cNvSpPr>
          <p:nvPr>
            <p:ph type="title"/>
          </p:nvPr>
        </p:nvSpPr>
        <p:spPr/>
        <p:txBody>
          <a:bodyPr/>
          <a:lstStyle/>
          <a:p>
            <a:pPr>
              <a:defRPr/>
            </a:pPr>
            <a:r>
              <a:rPr lang="en-GB" dirty="0" smtClean="0">
                <a:solidFill>
                  <a:schemeClr val="tx2">
                    <a:lumMod val="60000"/>
                    <a:lumOff val="40000"/>
                  </a:schemeClr>
                </a:solidFill>
                <a:ea typeface="+mj-ea"/>
                <a:cs typeface="Times" charset="0"/>
              </a:rPr>
              <a:t>Difficulties and Risks in UI Design</a:t>
            </a:r>
            <a:endParaRPr lang="en-GB" dirty="0" smtClean="0">
              <a:solidFill>
                <a:schemeClr val="tx2">
                  <a:lumMod val="60000"/>
                  <a:lumOff val="40000"/>
                </a:schemeClr>
              </a:solidFill>
              <a:ea typeface="+mj-ea"/>
              <a:cs typeface="Times New Roman" charset="0"/>
            </a:endParaRPr>
          </a:p>
        </p:txBody>
      </p:sp>
      <p:sp>
        <p:nvSpPr>
          <p:cNvPr id="275459" name="Rectangle 3"/>
          <p:cNvSpPr>
            <a:spLocks noGrp="1" noChangeArrowheads="1"/>
          </p:cNvSpPr>
          <p:nvPr>
            <p:ph type="body" idx="1"/>
          </p:nvPr>
        </p:nvSpPr>
        <p:spPr/>
        <p:txBody>
          <a:bodyPr>
            <a:normAutofit lnSpcReduction="10000"/>
          </a:bodyPr>
          <a:lstStyle/>
          <a:p>
            <a:pPr lvl="1" algn="just">
              <a:lnSpc>
                <a:spcPct val="90000"/>
              </a:lnSpc>
              <a:defRPr/>
            </a:pPr>
            <a:r>
              <a:rPr lang="en-GB" b="1" smtClean="0">
                <a:ea typeface="+mn-ea"/>
                <a:cs typeface="Times New Roman" charset="0"/>
              </a:rPr>
              <a:t>User interface design and implementation can often take the majority of work in an application</a:t>
            </a:r>
            <a:r>
              <a:rPr lang="en-GB" smtClean="0">
                <a:ea typeface="+mn-ea"/>
                <a:cs typeface="Times New Roman" charset="0"/>
              </a:rPr>
              <a:t>:</a:t>
            </a:r>
          </a:p>
          <a:p>
            <a:pPr lvl="2" algn="just">
              <a:lnSpc>
                <a:spcPct val="90000"/>
              </a:lnSpc>
              <a:defRPr/>
            </a:pPr>
            <a:r>
              <a:rPr lang="en-GB" i="1" smtClean="0">
                <a:ea typeface="+mn-ea"/>
                <a:cs typeface="Times" charset="0"/>
              </a:rPr>
              <a:t>Make UI design an integral part of the software engineering process.</a:t>
            </a:r>
          </a:p>
          <a:p>
            <a:pPr lvl="2" algn="just">
              <a:lnSpc>
                <a:spcPct val="90000"/>
              </a:lnSpc>
              <a:defRPr/>
            </a:pPr>
            <a:r>
              <a:rPr lang="en-GB" i="1" smtClean="0">
                <a:ea typeface="+mn-ea"/>
                <a:cs typeface="Times" charset="0"/>
              </a:rPr>
              <a:t>Allocate time for many iterations of prototyping and evaluation.</a:t>
            </a:r>
            <a:r>
              <a:rPr lang="en-US" smtClean="0">
                <a:ea typeface="+mn-ea"/>
              </a:rPr>
              <a:t> </a:t>
            </a:r>
          </a:p>
          <a:p>
            <a:pPr lvl="1" algn="just">
              <a:lnSpc>
                <a:spcPct val="90000"/>
              </a:lnSpc>
              <a:defRPr/>
            </a:pPr>
            <a:r>
              <a:rPr lang="en-GB" b="1" smtClean="0">
                <a:ea typeface="+mn-ea"/>
                <a:cs typeface="Times New Roman" charset="0"/>
              </a:rPr>
              <a:t>Developers often underestimate the weaknesses of a GUI</a:t>
            </a:r>
            <a:endParaRPr lang="en-US" b="1" smtClean="0">
              <a:ea typeface="+mn-ea"/>
              <a:cs typeface="Times New Roman" charset="0"/>
            </a:endParaRPr>
          </a:p>
          <a:p>
            <a:pPr lvl="2" algn="just">
              <a:lnSpc>
                <a:spcPct val="90000"/>
              </a:lnSpc>
              <a:defRPr/>
            </a:pPr>
            <a:r>
              <a:rPr lang="en-GB" i="1" smtClean="0">
                <a:ea typeface="+mn-ea"/>
                <a:cs typeface="Times" charset="0"/>
              </a:rPr>
              <a:t>Ensure all software engineers have training in UI development.</a:t>
            </a:r>
          </a:p>
          <a:p>
            <a:pPr lvl="2" algn="just">
              <a:lnSpc>
                <a:spcPct val="90000"/>
              </a:lnSpc>
              <a:defRPr/>
            </a:pPr>
            <a:r>
              <a:rPr lang="en-GB" i="1" smtClean="0">
                <a:ea typeface="+mn-ea"/>
                <a:cs typeface="Times" charset="0"/>
              </a:rPr>
              <a:t>Always test with users.</a:t>
            </a:r>
          </a:p>
          <a:p>
            <a:pPr lvl="2" algn="just">
              <a:lnSpc>
                <a:spcPct val="90000"/>
              </a:lnSpc>
              <a:defRPr/>
            </a:pPr>
            <a:r>
              <a:rPr lang="en-GB" i="1" smtClean="0">
                <a:ea typeface="+mn-ea"/>
                <a:cs typeface="Times" charset="0"/>
              </a:rPr>
              <a:t>Study the UIs of other software.</a:t>
            </a:r>
            <a:endParaRPr lang="en-US" smtClean="0">
              <a:ea typeface="+mn-e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444</TotalTime>
  <Words>562</Words>
  <Application>Microsoft Office PowerPoint</Application>
  <PresentationFormat>On-screen Show (4:3)</PresentationFormat>
  <Paragraphs>66</Paragraphs>
  <Slides>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ＭＳ Ｐゴシック</vt:lpstr>
      <vt:lpstr>Arial</vt:lpstr>
      <vt:lpstr>Calibri</vt:lpstr>
      <vt:lpstr>Times</vt:lpstr>
      <vt:lpstr>Times New Roman</vt:lpstr>
      <vt:lpstr>Office Theme</vt:lpstr>
      <vt:lpstr>PowerPoint Presentation</vt:lpstr>
      <vt:lpstr>What is UI Design?</vt:lpstr>
      <vt:lpstr>What does a UI Designer do?</vt:lpstr>
      <vt:lpstr>Difference between UI and UX</vt:lpstr>
      <vt:lpstr>UI elements</vt:lpstr>
      <vt:lpstr>Evaluating User Interfaces </vt:lpstr>
      <vt:lpstr>Evaluating User Interfaces</vt:lpstr>
      <vt:lpstr> Difficulties and Risks in UI Design </vt:lpstr>
      <vt:lpstr>Difficulties and Risks in UI Design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Jakaria</dc:creator>
  <cp:lastModifiedBy>User</cp:lastModifiedBy>
  <cp:revision>36</cp:revision>
  <dcterms:created xsi:type="dcterms:W3CDTF">2006-08-16T00:00:00Z</dcterms:created>
  <dcterms:modified xsi:type="dcterms:W3CDTF">2021-06-05T17:31:21Z</dcterms:modified>
</cp:coreProperties>
</file>