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77" r:id="rId4"/>
    <p:sldId id="310" r:id="rId5"/>
    <p:sldId id="311" r:id="rId6"/>
    <p:sldId id="300" r:id="rId7"/>
    <p:sldId id="312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272" r:id="rId16"/>
    <p:sldId id="308" r:id="rId17"/>
    <p:sldId id="309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4/28/2020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4/28/2020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4/28/2020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48254" y="3378136"/>
            <a:ext cx="5592417" cy="1205947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1348" y="2210831"/>
            <a:ext cx="7454668" cy="742406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Basic SQL Queries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15661">
            <a:off x="7123113" y="3454171"/>
            <a:ext cx="1996196" cy="46178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Presented By</a:t>
            </a:r>
          </a:p>
        </p:txBody>
      </p:sp>
      <p:sp>
        <p:nvSpPr>
          <p:cNvPr id="4" name="Rectangle 3"/>
          <p:cNvSpPr/>
          <p:nvPr/>
        </p:nvSpPr>
        <p:spPr>
          <a:xfrm>
            <a:off x="9023712" y="3779912"/>
            <a:ext cx="2584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Md. Zahid Hasan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Zahid.cse@diu.edu.bd</a:t>
            </a:r>
            <a:endParaRPr lang="en-US" sz="20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96750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6976939" cy="5565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Set Operations</a:t>
            </a:r>
            <a:endParaRPr lang="en-US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033671" y="1522848"/>
            <a:ext cx="9899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SQL operations union, intersect, and except operate on relations and correspond to the mathematical set-theory operations ∪,∩, and −.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735" y="2539283"/>
            <a:ext cx="6099660" cy="30133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6976939" cy="5565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Union Operation</a:t>
            </a:r>
            <a:endParaRPr lang="en-US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033671" y="1522848"/>
            <a:ext cx="9899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To find the set of all courses taught either in Fall 2009 or in Spring 2010, or both, we write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841" y="2647226"/>
            <a:ext cx="5695917" cy="24548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6976939" cy="5565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Union Operation</a:t>
            </a:r>
            <a:endParaRPr lang="en-US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033671" y="1522848"/>
            <a:ext cx="9899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To find the set of all courses taught either in Fall 2009 or in Spring 2010, or both, we write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841" y="2647226"/>
            <a:ext cx="5695917" cy="24548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6976939" cy="5565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Intersect Operation</a:t>
            </a:r>
            <a:endParaRPr lang="en-US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033671" y="1522848"/>
            <a:ext cx="9899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To find the set of all courses taught in the Fall 2009 as well as in Spring 2010 we write: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186" y="2664205"/>
            <a:ext cx="6100763" cy="25836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6976939" cy="5565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Except Operation</a:t>
            </a:r>
            <a:endParaRPr lang="en-US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033671" y="1522848"/>
            <a:ext cx="9899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To find all courses taught in the Fall 2009 semester but not in the Spring 2010 semester, we write: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057" y="2610158"/>
            <a:ext cx="5851480" cy="24654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Nested Query using Set Operation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3670" y="1621591"/>
            <a:ext cx="10416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We begin by finding all courses taught in Spring 2010, and we write the </a:t>
            </a:r>
            <a:r>
              <a:rPr lang="en-US" dirty="0" err="1" smtClean="0"/>
              <a:t>subquery</a:t>
            </a:r>
            <a:endParaRPr lang="en-US" dirty="0"/>
          </a:p>
        </p:txBody>
      </p:sp>
      <p:pic>
        <p:nvPicPr>
          <p:cNvPr id="10" name="Picture 9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455" y="2211409"/>
            <a:ext cx="4729398" cy="9646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92695" y="3484169"/>
            <a:ext cx="10071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We then need to find those courses that were taught in the Fall 2009 and that appear in the set of courses obtained in the </a:t>
            </a:r>
            <a:r>
              <a:rPr lang="en-US" dirty="0" err="1" smtClean="0"/>
              <a:t>subquery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158" y="4231496"/>
            <a:ext cx="6159199" cy="1652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Nested Query using Set Operation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3670" y="1621591"/>
            <a:ext cx="10416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We use the not in construct in a way similar to the in construct. 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For example,  to find all the courses taught in the Fall 2009 semester but not in the Spring 2010semester, we can write:</a:t>
            </a:r>
            <a:endParaRPr lang="en-US" sz="2000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053" y="3458817"/>
            <a:ext cx="5948713" cy="16167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Nested Query using Set Operation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3670" y="1621591"/>
            <a:ext cx="10416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The following query selects the names of instructors whose names are neither “Mozart” nor “Einstein”.</a:t>
            </a:r>
            <a:endParaRPr lang="en-US" sz="2000" dirty="0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942" y="2995974"/>
            <a:ext cx="5452468" cy="1202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778" y="2338486"/>
            <a:ext cx="7833622" cy="1152939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“The road to success and the road to failure are almost exactly the same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8021" y="3561347"/>
            <a:ext cx="2515993" cy="36094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Colin R. Davis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5812666" cy="55659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Lesson এ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শিখব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630016"/>
            <a:ext cx="9618828" cy="395263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Delete </a:t>
            </a:r>
            <a:r>
              <a:rPr lang="en-US" sz="2800" b="1" dirty="0" smtClean="0"/>
              <a:t>Operation</a:t>
            </a:r>
          </a:p>
          <a:p>
            <a:r>
              <a:rPr lang="en-US" sz="2800" b="1" dirty="0" smtClean="0"/>
              <a:t>Update Operation</a:t>
            </a:r>
            <a:endParaRPr lang="en-US" sz="2800" b="1" dirty="0" smtClean="0"/>
          </a:p>
          <a:p>
            <a:endParaRPr lang="en-US" sz="2800" b="1" dirty="0" smtClean="0"/>
          </a:p>
          <a:p>
            <a:endParaRPr sz="3200" dirty="0"/>
          </a:p>
        </p:txBody>
      </p:sp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6976939" cy="5565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Delete </a:t>
            </a:r>
            <a:r>
              <a:rPr lang="en-US" dirty="0" smtClean="0"/>
              <a:t>Operation</a:t>
            </a:r>
            <a:endParaRPr lang="en-US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990599" y="1511514"/>
            <a:ext cx="10287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Deletes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tuples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relation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instructor relation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itself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still exists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but it is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empty.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31749" y="2718083"/>
            <a:ext cx="5002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delete </a:t>
            </a:r>
            <a:r>
              <a:rPr lang="en-US" sz="2800" dirty="0" smtClean="0"/>
              <a:t>from instructor</a:t>
            </a:r>
            <a:r>
              <a:rPr lang="en-US" sz="2800" dirty="0" smtClean="0"/>
              <a:t>;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6976939" cy="5565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Delete </a:t>
            </a:r>
            <a:r>
              <a:rPr lang="en-US" dirty="0" smtClean="0"/>
              <a:t>Operation</a:t>
            </a:r>
            <a:endParaRPr lang="en-US" b="1" dirty="0" smtClean="0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134" y="1368813"/>
            <a:ext cx="6777666" cy="48781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6976939" cy="5565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Delete </a:t>
            </a:r>
            <a:r>
              <a:rPr lang="en-US" dirty="0" smtClean="0"/>
              <a:t>Operation</a:t>
            </a:r>
            <a:endParaRPr lang="en-US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990599" y="1511514"/>
            <a:ext cx="10287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For example, </a:t>
            </a:r>
            <a:r>
              <a:rPr lang="en-US" sz="2000" dirty="0" smtClean="0"/>
              <a:t>suppose that </a:t>
            </a:r>
            <a:r>
              <a:rPr lang="en-US" sz="2000" dirty="0" smtClean="0"/>
              <a:t>we want to delete the records of all instructors with salary below the </a:t>
            </a:r>
            <a:r>
              <a:rPr lang="en-US" sz="2000" dirty="0" smtClean="0"/>
              <a:t>average at </a:t>
            </a:r>
            <a:r>
              <a:rPr lang="en-US" sz="2000" dirty="0" smtClean="0"/>
              <a:t>the university. We could write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5792" y="3317869"/>
            <a:ext cx="9117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delete </a:t>
            </a:r>
            <a:r>
              <a:rPr lang="en-US" dirty="0" smtClean="0"/>
              <a:t>from instructor where salary &lt; (</a:t>
            </a:r>
            <a:r>
              <a:rPr lang="en-US" dirty="0" smtClean="0"/>
              <a:t>select </a:t>
            </a:r>
            <a:r>
              <a:rPr lang="en-US" dirty="0" err="1" smtClean="0"/>
              <a:t>avg</a:t>
            </a:r>
            <a:r>
              <a:rPr lang="en-US" dirty="0" smtClean="0"/>
              <a:t> (</a:t>
            </a:r>
            <a:r>
              <a:rPr lang="en-US" dirty="0" smtClean="0"/>
              <a:t>salary</a:t>
            </a:r>
            <a:r>
              <a:rPr lang="en-US" dirty="0" smtClean="0"/>
              <a:t>) from instructor</a:t>
            </a:r>
            <a:r>
              <a:rPr lang="en-US" dirty="0" smtClean="0"/>
              <a:t>);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6976939" cy="5565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Update </a:t>
            </a:r>
            <a:r>
              <a:rPr lang="en-US" dirty="0" smtClean="0"/>
              <a:t>Operation</a:t>
            </a:r>
            <a:endParaRPr lang="en-US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073425" y="1589109"/>
            <a:ext cx="10442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Suppose that annual salary increases are being made, and salaries of all </a:t>
            </a:r>
            <a:r>
              <a:rPr lang="en-US" dirty="0" smtClean="0"/>
              <a:t>instructors </a:t>
            </a:r>
            <a:r>
              <a:rPr lang="en-US" dirty="0" smtClean="0"/>
              <a:t>are to be increased by 5 percent. We write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98287" y="2594978"/>
            <a:ext cx="6639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Update instructor  set   salary = salary * </a:t>
            </a:r>
            <a:r>
              <a:rPr lang="en-US" sz="2000" dirty="0" smtClean="0">
                <a:solidFill>
                  <a:srgbClr val="FF0000"/>
                </a:solidFill>
              </a:rPr>
              <a:t>1.05;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52939" y="3470918"/>
            <a:ext cx="9925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If a salary increase is to be paid only to instructors with salary of less </a:t>
            </a:r>
            <a:r>
              <a:rPr lang="en-US" dirty="0" smtClean="0"/>
              <a:t>than $</a:t>
            </a:r>
            <a:r>
              <a:rPr lang="en-US" dirty="0" smtClean="0"/>
              <a:t>70,000, we can write: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630017" y="4696096"/>
            <a:ext cx="88259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Update instructor set salary=salary * 1.05 where salary &lt; 70000</a:t>
            </a:r>
            <a:r>
              <a:rPr lang="en-US" sz="2000" dirty="0" smtClean="0">
                <a:solidFill>
                  <a:srgbClr val="FF0000"/>
                </a:solidFill>
              </a:rPr>
              <a:t>;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6976939" cy="5565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Update </a:t>
            </a:r>
            <a:r>
              <a:rPr lang="en-US" dirty="0" smtClean="0"/>
              <a:t>Operation</a:t>
            </a:r>
            <a:endParaRPr lang="en-US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113181" y="1999926"/>
            <a:ext cx="104427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“Give a 5 percent salary raise to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instructors whose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salary is less than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average ” as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follows: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31235" y="3270839"/>
            <a:ext cx="102439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Update instructor set salary = salary * 1.05 where salary &lt;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                                              ( select </a:t>
            </a:r>
            <a:r>
              <a:rPr lang="en-US" sz="2000" dirty="0" err="1" smtClean="0">
                <a:solidFill>
                  <a:srgbClr val="FF0000"/>
                </a:solidFill>
              </a:rPr>
              <a:t>avg</a:t>
            </a:r>
            <a:r>
              <a:rPr lang="en-US" sz="2000" dirty="0" smtClean="0">
                <a:solidFill>
                  <a:srgbClr val="FF0000"/>
                </a:solidFill>
              </a:rPr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salary</a:t>
            </a:r>
            <a:r>
              <a:rPr lang="en-US" sz="2000" dirty="0" smtClean="0">
                <a:solidFill>
                  <a:srgbClr val="FF0000"/>
                </a:solidFill>
              </a:rPr>
              <a:t>) from instructor</a:t>
            </a:r>
            <a:r>
              <a:rPr lang="en-US" sz="2000" dirty="0" smtClean="0">
                <a:solidFill>
                  <a:srgbClr val="FF0000"/>
                </a:solidFill>
              </a:rPr>
              <a:t>);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6976939" cy="5565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Rename Operation</a:t>
            </a:r>
            <a:endParaRPr lang="en-US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219200" y="1774640"/>
            <a:ext cx="9899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“Find the names of all instructors whose salary is greater than at least one instructor in the  Biology department.”We can write the SQL expression: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526" y="2928730"/>
            <a:ext cx="6871651" cy="10866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6976939" cy="5565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Ordering the Display of </a:t>
            </a:r>
            <a:r>
              <a:rPr lang="en-US" dirty="0" err="1" smtClean="0"/>
              <a:t>Tuples</a:t>
            </a:r>
            <a:endParaRPr lang="en-US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007166" y="1708379"/>
            <a:ext cx="9899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To list in alphabetic order all instructors in the </a:t>
            </a:r>
            <a:r>
              <a:rPr lang="en-US" sz="2000" dirty="0" err="1" smtClean="0"/>
              <a:t>Physicsdepartment</a:t>
            </a:r>
            <a:r>
              <a:rPr lang="en-US" sz="2000" dirty="0" smtClean="0"/>
              <a:t>, we write: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747" y="2503125"/>
            <a:ext cx="3040295" cy="1075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86678" y="3665020"/>
            <a:ext cx="103101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 wish to list the entire instructor relation in descending order of salary. If several</a:t>
            </a:r>
          </a:p>
          <a:p>
            <a:r>
              <a:rPr lang="en-US" dirty="0" smtClean="0"/>
              <a:t>instructors have the same salary, we order them in ascending order by name. We express this query in SQL as follows:</a:t>
            </a:r>
            <a:endParaRPr lang="en-US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493" y="4874057"/>
            <a:ext cx="3376124" cy="9701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843</TotalTime>
  <Words>557</Words>
  <PresentationFormat>Custom</PresentationFormat>
  <Paragraphs>50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tf03431377</vt:lpstr>
      <vt:lpstr>Basic SQL Queries</vt:lpstr>
      <vt:lpstr>এই Lesson এ কি শিখব? </vt:lpstr>
      <vt:lpstr>Delete Operation</vt:lpstr>
      <vt:lpstr>Delete Operation</vt:lpstr>
      <vt:lpstr>Delete Operation</vt:lpstr>
      <vt:lpstr>Update Operation</vt:lpstr>
      <vt:lpstr>Update Operation</vt:lpstr>
      <vt:lpstr>Rename Operation</vt:lpstr>
      <vt:lpstr>Ordering the Display of Tuples</vt:lpstr>
      <vt:lpstr>Set Operations</vt:lpstr>
      <vt:lpstr>The Union Operation</vt:lpstr>
      <vt:lpstr>The Union Operation</vt:lpstr>
      <vt:lpstr>The Intersect Operation</vt:lpstr>
      <vt:lpstr>The Except Operation</vt:lpstr>
      <vt:lpstr>Nested Query using Set Operation</vt:lpstr>
      <vt:lpstr>Nested Query using Set Operation</vt:lpstr>
      <vt:lpstr>Nested Query using Set Operation</vt:lpstr>
      <vt:lpstr>“The road to success and the road to failure are almost exactly the same.”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Introduction</dc:title>
  <dc:creator>User</dc:creator>
  <cp:lastModifiedBy>User</cp:lastModifiedBy>
  <cp:revision>215</cp:revision>
  <dcterms:created xsi:type="dcterms:W3CDTF">2020-04-17T10:09:40Z</dcterms:created>
  <dcterms:modified xsi:type="dcterms:W3CDTF">2020-04-28T10:51:55Z</dcterms:modified>
</cp:coreProperties>
</file>