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420" r:id="rId2"/>
    <p:sldId id="402" r:id="rId3"/>
    <p:sldId id="415" r:id="rId4"/>
    <p:sldId id="418" r:id="rId5"/>
    <p:sldId id="334" r:id="rId6"/>
    <p:sldId id="399" r:id="rId7"/>
    <p:sldId id="398" r:id="rId8"/>
    <p:sldId id="409" r:id="rId9"/>
    <p:sldId id="419" r:id="rId10"/>
    <p:sldId id="400" r:id="rId11"/>
    <p:sldId id="405" r:id="rId12"/>
    <p:sldId id="410" r:id="rId13"/>
    <p:sldId id="377" r:id="rId14"/>
    <p:sldId id="378" r:id="rId15"/>
    <p:sldId id="356" r:id="rId16"/>
    <p:sldId id="357" r:id="rId17"/>
    <p:sldId id="358" r:id="rId18"/>
    <p:sldId id="359" r:id="rId19"/>
    <p:sldId id="348" r:id="rId20"/>
    <p:sldId id="349" r:id="rId21"/>
    <p:sldId id="411" r:id="rId22"/>
    <p:sldId id="341" r:id="rId23"/>
    <p:sldId id="423" r:id="rId24"/>
    <p:sldId id="424" r:id="rId25"/>
    <p:sldId id="340" r:id="rId26"/>
    <p:sldId id="346" r:id="rId27"/>
    <p:sldId id="347" r:id="rId28"/>
    <p:sldId id="374" r:id="rId29"/>
    <p:sldId id="360" r:id="rId30"/>
    <p:sldId id="412" r:id="rId31"/>
    <p:sldId id="361" r:id="rId32"/>
    <p:sldId id="269" r:id="rId33"/>
    <p:sldId id="270" r:id="rId34"/>
    <p:sldId id="396" r:id="rId35"/>
    <p:sldId id="375" r:id="rId36"/>
    <p:sldId id="404" r:id="rId37"/>
    <p:sldId id="395" r:id="rId38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2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5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88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17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6473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917683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70629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22357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8456" autoAdjust="0"/>
  </p:normalViewPr>
  <p:slideViewPr>
    <p:cSldViewPr>
      <p:cViewPr varScale="1">
        <p:scale>
          <a:sx n="61" d="100"/>
          <a:sy n="61" d="100"/>
        </p:scale>
        <p:origin x="636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D7636A-9EE1-4051-9331-694190B77486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6A9246-06A0-45C3-9C76-1A7FD614B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46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89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84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79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73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83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629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57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65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01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6419892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09600" y="5824097"/>
            <a:ext cx="13533120" cy="14668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3533120" cy="109728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52946" indent="0" algn="ctr">
              <a:buNone/>
            </a:lvl2pPr>
            <a:lvl3pPr marL="1305895" indent="0" algn="ctr">
              <a:buNone/>
            </a:lvl3pPr>
            <a:lvl4pPr marL="1958843" indent="0" algn="ctr">
              <a:buNone/>
            </a:lvl4pPr>
            <a:lvl5pPr marL="2611791" indent="0" algn="ctr">
              <a:buNone/>
            </a:lvl5pPr>
            <a:lvl6pPr marL="3264735" indent="0" algn="ctr">
              <a:buNone/>
            </a:lvl6pPr>
            <a:lvl7pPr marL="3917683" indent="0" algn="ctr">
              <a:buNone/>
            </a:lvl7pPr>
            <a:lvl8pPr marL="4570629" indent="0" algn="ctr">
              <a:buNone/>
            </a:lvl8pPr>
            <a:lvl9pPr marL="52235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5F19-1069-483A-910F-4B2AA8631EB9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65DD-740F-480E-BB93-7C01B745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1F5-1033-409F-98A8-9A472D26234C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A295-67A4-42AE-88A3-0003581AF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2800" y="659134"/>
            <a:ext cx="29260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659134"/>
            <a:ext cx="99974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7D5E-39C7-4EF3-80DB-E3A7E5E64E1A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6359-A575-47AF-9154-D334C26A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32D1-D352-45B3-8B2E-9ADCC3AEF7AB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730240" y="91447"/>
            <a:ext cx="4632960" cy="3467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A892-9E53-4B62-86C4-FDED6FFB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4133885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011680"/>
            <a:ext cx="13533120" cy="1463040"/>
          </a:xfrm>
        </p:spPr>
        <p:txBody>
          <a:bodyPr anchor="b"/>
          <a:lstStyle>
            <a:lvl1pPr marL="0" indent="0" algn="r">
              <a:buNone/>
              <a:defRPr sz="29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8760" y="3536507"/>
            <a:ext cx="13898880" cy="142179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4878-01A8-419F-9F47-FD72C649347B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9104-F23B-4C64-A598-AE2B8610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920240"/>
            <a:ext cx="670560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94944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30FA-B9FC-498A-AA0C-EDA203E87925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33B7-2EB9-4CA3-BEFC-7F0FA061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822960" y="722377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7680" y="6492242"/>
            <a:ext cx="13776960" cy="10591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0310" y="800100"/>
            <a:ext cx="6864890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7432042" y="800100"/>
            <a:ext cx="6867586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310" y="1579247"/>
            <a:ext cx="6864890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7437968" y="1579247"/>
            <a:ext cx="6861658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95CD-706B-4240-B1F7-4CBD7489C322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67360" y="7772400"/>
            <a:ext cx="121920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E663-66F6-4094-8B0D-F79FC1DCB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000C-D507-4042-B035-A8213B49E7DB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96B8-DABE-48CC-AD33-C2E293D0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D394-81D4-4F85-8134-AC295C5FF0C2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897F-3619-490D-839E-A1C9A2063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822960" y="701895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1520" y="6583682"/>
            <a:ext cx="13533120" cy="624840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731531" y="731520"/>
            <a:ext cx="4813301" cy="57607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20080" y="731520"/>
            <a:ext cx="8544560" cy="576072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C3BD-E044-4B14-AE46-46E4C7285333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B239-7B99-4964-AF58-A4896C3E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5608320" y="739961"/>
            <a:ext cx="8046720" cy="43891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5992512"/>
            <a:ext cx="9387840" cy="626746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09600" y="6639862"/>
            <a:ext cx="9387840" cy="922020"/>
          </a:xfrm>
        </p:spPr>
        <p:txBody>
          <a:bodyPr lIns="156708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645D-48AC-4978-A49A-B58848C150C1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1CC-9F65-462E-8A71-21710E271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87680" y="1864996"/>
            <a:ext cx="13898880" cy="54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589" tIns="65295" rIns="130589" bIns="6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363200" y="91447"/>
            <a:ext cx="402336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123B1-913F-4EDA-B704-689395753778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998720" y="91447"/>
            <a:ext cx="536448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167360" y="7772404"/>
            <a:ext cx="1219200" cy="29337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33F52-82DA-498F-8806-D389B8B8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87680" y="548640"/>
            <a:ext cx="13898880" cy="1005840"/>
          </a:xfrm>
          <a:prstGeom prst="rect">
            <a:avLst/>
          </a:prstGeom>
        </p:spPr>
        <p:txBody>
          <a:bodyPr vert="horz" lIns="130589" tIns="65295" rIns="130589" bIns="65295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22960" y="126959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1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5pPr>
      <a:lvl6pPr marL="65294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6pPr>
      <a:lvl7pPr marL="1305895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7pPr>
      <a:lvl8pPr marL="195884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8pPr>
      <a:lvl9pPr marL="2611791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9pPr>
    </p:titleStyle>
    <p:bodyStyle>
      <a:lvl1pPr marL="489711" indent="-48971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600" kern="1200">
          <a:solidFill>
            <a:schemeClr val="tx2"/>
          </a:solidFill>
          <a:latin typeface="+mn-lt"/>
          <a:ea typeface="+mn-ea"/>
          <a:cs typeface="+mn-cs"/>
        </a:defRPr>
      </a:lvl1pPr>
      <a:lvl2pPr marL="1061040" indent="-4080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4000" kern="1200">
          <a:solidFill>
            <a:schemeClr val="tx2"/>
          </a:solidFill>
          <a:latin typeface="+mn-lt"/>
          <a:ea typeface="+mn-ea"/>
          <a:cs typeface="+mn-cs"/>
        </a:defRPr>
      </a:lvl2pPr>
      <a:lvl3pPr marL="1632368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85314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900" kern="1200">
          <a:solidFill>
            <a:schemeClr val="tx2"/>
          </a:solidFill>
          <a:latin typeface="+mn-lt"/>
          <a:ea typeface="+mn-ea"/>
          <a:cs typeface="+mn-cs"/>
        </a:defRPr>
      </a:lvl4pPr>
      <a:lvl5pPr marL="2938260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591206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6pPr>
      <a:lvl7pPr marL="4244153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4897102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550050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1303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Welcome to the Introductory Class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81" y="1600200"/>
            <a:ext cx="46482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5880"/>
            <a:ext cx="8295892" cy="62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G_20170828_202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81202"/>
            <a:ext cx="6096000" cy="5838863"/>
          </a:xfrm>
          <a:prstGeom prst="rect">
            <a:avLst/>
          </a:prstGeom>
          <a:noFill/>
        </p:spPr>
      </p:pic>
      <p:pic>
        <p:nvPicPr>
          <p:cNvPr id="3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04" y="1905002"/>
            <a:ext cx="7568971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Reveal Yourself !!!!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066800"/>
            <a:ext cx="12039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Insight Values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1295400" y="2286000"/>
            <a:ext cx="12039600" cy="4604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mention the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objectives of this session??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33120" cy="4114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Explore the objectives of this course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Investigate the key issues of course outline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Demonstrate the course approach 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Illustrate the way of teaching and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Analyze the rules and regulations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13533120" cy="3886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Identify some references for readings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Understand the students background and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Motivate them for future development  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Signify the lecture areas and outcomes of this course </a:t>
            </a:r>
            <a:endParaRPr lang="en-US" sz="3600" dirty="0">
              <a:solidFill>
                <a:srgbClr val="002060"/>
              </a:solidFill>
              <a:latin typeface="Eras Demi ITC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13563600" cy="7086600"/>
          </a:xfrm>
        </p:spPr>
        <p:txBody>
          <a:bodyPr>
            <a:noAutofit/>
          </a:bodyPr>
          <a:lstStyle/>
          <a:p>
            <a:pPr algn="just"/>
            <a:r>
              <a:rPr lang="en-US" sz="3100" b="1" dirty="0" err="1">
                <a:solidFill>
                  <a:srgbClr val="9900CC"/>
                </a:solidFill>
                <a:latin typeface="Eras Demi ITC" pitchFamily="34" charset="0"/>
              </a:rPr>
              <a:t>Mostak</a:t>
            </a:r>
            <a:r>
              <a:rPr lang="en-US" sz="3100" b="1" dirty="0">
                <a:solidFill>
                  <a:srgbClr val="9900CC"/>
                </a:solidFill>
                <a:latin typeface="Eras Demi ITC" pitchFamily="34" charset="0"/>
              </a:rPr>
              <a:t> Ahmad 142-15-3800, Aug 8, 2015 (CSE)</a:t>
            </a:r>
          </a:p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First day of the 4th semester. I'm walking along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27 road. Usually, I should have a cheerful mind as after a long vacation of the semester break, I was going to meet with my beloved friends. But I didn't do so &amp; the reason was something had been happened wrongly &amp; this was I enrolled myself in the B section. Not because of I enrolled myself in the B section, actually, my mind was full of sorrows since in that section the Bangladesh Studies course would be taken by a Royal Bengal Tiger whose name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or something else. I didn't know him but the senior brothers informed us that he is not less than as ferocious as a Royal Bengal Tiger. </a:t>
            </a:r>
          </a:p>
          <a:p>
            <a:pPr algn="just"/>
            <a:r>
              <a:rPr lang="en-US" sz="2900" dirty="0">
                <a:solidFill>
                  <a:srgbClr val="002060"/>
                </a:solidFill>
                <a:latin typeface="Eras Demi ITC" pitchFamily="34" charset="0"/>
              </a:rPr>
              <a:t>      </a:t>
            </a:r>
            <a:endParaRPr lang="en-US" sz="2900" dirty="0">
              <a:solidFill>
                <a:srgbClr val="002060"/>
              </a:solidFill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63600" cy="60960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only difference between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and Tiger uncle is, the Tiger uncle lives in the forest where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at Daffodil varsity. After hearing this we got feared &amp; we begged suggestion from them how we would be escaped. The senior brother's the only and the just only suggestion was not to be enrolled in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section. I was late as I had already enrolled myself in that section. My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fearness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grew little more when I had come to know to that lots of students left the section. However, nothing was to do then. I accepted my lot being compelled. I entered the class &amp; did the whole class.</a:t>
            </a: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 may never believe what was my mind condition after the class. What I heard &amp; what I had just enjoyed. What a fantastic teacher he is! What a wonderful skill to take a class he possesses! I really surprised. I have never seen such kind of ideal teacher in my life before. From the first class , he went to my heart. Nothing is constant in the earth. Beginning is the pre-alarm of the ending. In this flow today I'm going to attend to my last class of Bangladesh Studies. Same to the first class, I'm walking along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27 road.</a:t>
            </a:r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64770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But today I'm really feeling lucky to have such kind of teacher '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'. In my life I never forget him. He is not only a good teacher, his teaching technique is not only awesome , rather his attitude , his punctuality, his manner , specially his smile attract me most. I not only learn about my course from him , but learn how to possess a good personality , how to be a good human being. </a:t>
            </a: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At the last, I can proudly say that Bangladesh Studies teach me more than the course.</a:t>
            </a:r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 will really miss Bangladesh Studies...</a:t>
            </a:r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 will really miss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Sir....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97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9900CC"/>
                </a:solidFill>
                <a:latin typeface="Eras Bold ITC" pitchFamily="34" charset="0"/>
              </a:rPr>
              <a:t>   Insight Objective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20240"/>
            <a:ext cx="13533120" cy="5318760"/>
          </a:xfrm>
        </p:spPr>
        <p:txBody>
          <a:bodyPr>
            <a:normAutofit/>
          </a:bodyPr>
          <a:lstStyle/>
          <a:p>
            <a:pPr marL="391766" indent="-391766" algn="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What do you understand from the above picture?</a:t>
            </a:r>
          </a:p>
        </p:txBody>
      </p:sp>
      <p:pic>
        <p:nvPicPr>
          <p:cNvPr id="6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1600202"/>
            <a:ext cx="1348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are you in here?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524002"/>
            <a:ext cx="8763000" cy="9906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One Question for You!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4322"/>
            <a:ext cx="14325600" cy="944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9900CC"/>
                </a:solidFill>
                <a:latin typeface="Eras Bold ITC" pitchFamily="34" charset="0"/>
              </a:rPr>
              <a:t>Your Answer!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13" name="Content Placeholder 8" descr="https://encrypted-tbn3.gstatic.com/images?q=tbn:ANd9GcSRbkirmKPmCQ26nVwYNbtBUWI__agbOBM0uVRgJgN8xw7BAWWmo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802" y="1447803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447803"/>
            <a:ext cx="6827520" cy="6248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A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little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drop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of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water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makes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a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mighty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             ocean.</a:t>
            </a:r>
          </a:p>
          <a:p>
            <a:pPr>
              <a:buNone/>
            </a:pPr>
            <a:r>
              <a:rPr lang="en-US" sz="3600" b="1" dirty="0">
                <a:solidFill>
                  <a:srgbClr val="9900CC"/>
                </a:solidFill>
                <a:latin typeface="Eras Demi ITC" pitchFamily="34" charset="0"/>
                <a:cs typeface="Times New Roman" pitchFamily="18" charset="0"/>
              </a:rPr>
              <a:t>    A little drop of water makes a mighty ocean.</a:t>
            </a:r>
          </a:p>
          <a:p>
            <a:pPr>
              <a:buNone/>
            </a:pPr>
            <a:endParaRPr lang="en-US" sz="2900" dirty="0">
              <a:solidFill>
                <a:schemeClr val="tx1"/>
              </a:solidFill>
              <a:latin typeface="Eras Demi ITC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990600" y="2057400"/>
            <a:ext cx="128016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do you need to</a:t>
            </a:r>
            <a:r>
              <a:rPr kumimoji="0" lang="en-US" sz="5800" b="0" i="0" u="none" strike="noStrike" kern="1200" cap="none" spc="0" normalizeH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carry on your journey with this course??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Course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13533120" cy="5029200"/>
          </a:xfrm>
        </p:spPr>
        <p:txBody>
          <a:bodyPr>
            <a:noAutofit/>
          </a:bodyPr>
          <a:lstStyle/>
          <a:p>
            <a:endParaRPr lang="en-US" sz="3100" dirty="0"/>
          </a:p>
          <a:p>
            <a:endParaRPr lang="en-US" sz="3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538C3-4496-F495-B5C0-A212FB96B1BC}"/>
              </a:ext>
            </a:extLst>
          </p:cNvPr>
          <p:cNvSpPr txBox="1"/>
          <p:nvPr/>
        </p:nvSpPr>
        <p:spPr>
          <a:xfrm>
            <a:off x="304800" y="1714143"/>
            <a:ext cx="1371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Attain a comprehensive knowledge, theoretical perspectives, research design and holistic understanding of research approaches to </a:t>
            </a:r>
            <a:r>
              <a:rPr lang="en-US" sz="2400" b="1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conducting social research </a:t>
            </a: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 the pragmatic world.</a:t>
            </a:r>
            <a:endParaRPr lang="en-US" sz="2000" dirty="0"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just"/>
            <a:endParaRPr lang="en-US" dirty="0"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Comprehend </a:t>
            </a:r>
            <a:r>
              <a:rPr lang="en-US" sz="2400" b="1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different methods</a:t>
            </a: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techniques of research conduction in the writing of research proposal, picking off proper methodology, data collection and fieldwork, sampling designs, strategies of analyzing results and writing up a research report.</a:t>
            </a:r>
          </a:p>
          <a:p>
            <a:pPr algn="just"/>
            <a:endParaRPr lang="en-US" dirty="0"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Build-up depth understanding of theoretical approaches, comparative and </a:t>
            </a:r>
            <a:r>
              <a:rPr lang="en-US" sz="2400" b="1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critical analysis of literature </a:t>
            </a: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 resolve challenges in the arena of social sciences.</a:t>
            </a:r>
          </a:p>
          <a:p>
            <a:pPr algn="just"/>
            <a:endParaRPr lang="en-US" dirty="0"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Develop appropriate strategies of </a:t>
            </a:r>
            <a:r>
              <a:rPr lang="en-US" sz="2400" b="1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data analysis </a:t>
            </a: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and learn different types of analysis techniques through ethical consideration.</a:t>
            </a:r>
          </a:p>
          <a:p>
            <a:pPr algn="just"/>
            <a:endParaRPr lang="en-US" dirty="0"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Assist in developing experts in the areas of </a:t>
            </a:r>
            <a:r>
              <a:rPr lang="en-US" sz="2400" b="1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 sciences research </a:t>
            </a:r>
            <a:r>
              <a:rPr lang="en-US" sz="2400" dirty="0"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and applying their understandings, skills through supervision and research project outcomes evaluation through different software packages.  </a:t>
            </a:r>
          </a:p>
          <a:p>
            <a:endParaRPr lang="en-US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1696" y="568290"/>
            <a:ext cx="12412718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</a:t>
            </a:r>
            <a:r>
              <a:rPr lang="en-GB" sz="4400" b="1" dirty="0">
                <a:solidFill>
                  <a:srgbClr val="9900CC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PLOs aligned with the Course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05A27C-FE32-8CAB-1279-B74075BF3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82921"/>
              </p:ext>
            </p:extLst>
          </p:nvPr>
        </p:nvGraphicFramePr>
        <p:xfrm>
          <a:off x="980089" y="1828800"/>
          <a:ext cx="12964511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24">
                  <a:extLst>
                    <a:ext uri="{9D8B030D-6E8A-4147-A177-3AD203B41FA5}">
                      <a16:colId xmlns:a16="http://schemas.microsoft.com/office/drawing/2014/main" val="690464956"/>
                    </a:ext>
                  </a:extLst>
                </a:gridCol>
                <a:gridCol w="1899462">
                  <a:extLst>
                    <a:ext uri="{9D8B030D-6E8A-4147-A177-3AD203B41FA5}">
                      <a16:colId xmlns:a16="http://schemas.microsoft.com/office/drawing/2014/main" val="1944744850"/>
                    </a:ext>
                  </a:extLst>
                </a:gridCol>
                <a:gridCol w="9849625">
                  <a:extLst>
                    <a:ext uri="{9D8B030D-6E8A-4147-A177-3AD203B41FA5}">
                      <a16:colId xmlns:a16="http://schemas.microsoft.com/office/drawing/2014/main" val="247176491"/>
                    </a:ext>
                  </a:extLst>
                </a:gridCol>
              </a:tblGrid>
              <a:tr h="520959">
                <a:tc>
                  <a:txBody>
                    <a:bodyPr/>
                    <a:lstStyle/>
                    <a:p>
                      <a:endParaRPr lang="en-US" sz="240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Eras Demi ITC" panose="020B0805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389854"/>
                  </a:ext>
                </a:extLst>
              </a:tr>
              <a:tr h="1667069">
                <a:tc>
                  <a:txBody>
                    <a:bodyPr/>
                    <a:lstStyle/>
                    <a:p>
                      <a:pPr marL="9144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PLO3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Problem Analysis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286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Identify, formulate, research the literature and analyze complex developmental challenges faced by both the developing and developed world.</a:t>
                      </a:r>
                    </a:p>
                    <a:p>
                      <a:pPr marL="67945" marR="6286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92316"/>
                  </a:ext>
                </a:extLst>
              </a:tr>
              <a:tr h="16670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PLO7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Social Research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Apply appropriate social research methods, tools and techniques and design and conduct own research in the selected domains of interest</a:t>
                      </a:r>
                    </a:p>
                    <a:p>
                      <a:pPr marL="67945" marR="6096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4103185"/>
                  </a:ext>
                </a:extLst>
              </a:tr>
              <a:tr h="1250302">
                <a:tc>
                  <a:txBody>
                    <a:bodyPr/>
                    <a:lstStyle/>
                    <a:p>
                      <a:pPr marL="9144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PLO12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Ethics and</a:t>
                      </a:r>
                    </a:p>
                    <a:p>
                      <a:pPr marL="67945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Morality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731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Uphold highest standards of ethics and moral code both in professional and personal life</a:t>
                      </a:r>
                    </a:p>
                    <a:p>
                      <a:pPr marL="67945" marR="6731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830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59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13944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Lecture Plans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876097"/>
            <a:ext cx="13487400" cy="6353503"/>
          </a:xfrm>
        </p:spPr>
        <p:txBody>
          <a:bodyPr>
            <a:noAutofit/>
          </a:bodyPr>
          <a:lstStyle/>
          <a:p>
            <a:pPr marL="457086" indent="-45708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Topic:1  Introduction to Course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 :2 Basic Foundation of Scientific Research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 : 3 Writing a Research Proposal/ Research Design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Eras Demi ITC" pitchFamily="34" charset="0"/>
              </a:rPr>
              <a:t>Task: Class Test/Assignment-1 and Review of the Previous Syllabus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Topic: 4 Statement of the Problem, Setting Research  Objectives and Questions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Topic: 5 Literature Review and Criticism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Topic-6 Referencing and Avoiding Plagiarism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Eras Demi ITC" pitchFamily="34" charset="0"/>
              </a:rPr>
              <a:t>Task: Class Test/Assignment-2 and Review of the Previous Syllabus and Presentation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Eras Demi ITC" pitchFamily="34" charset="0"/>
              </a:rPr>
              <a:t>Midterm Examination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endParaRPr lang="en-US" sz="1800" dirty="0">
              <a:solidFill>
                <a:schemeClr val="tx1"/>
              </a:solidFill>
              <a:latin typeface="Eras Demi ITC" pitchFamily="34" charset="0"/>
            </a:endParaRP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endParaRPr lang="en-US" sz="1800" dirty="0">
              <a:solidFill>
                <a:srgbClr val="9900CC"/>
              </a:solidFill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14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" y="685800"/>
            <a:ext cx="13944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Lecture Plans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3617" y="1905000"/>
            <a:ext cx="13487400" cy="5791200"/>
          </a:xfrm>
        </p:spPr>
        <p:txBody>
          <a:bodyPr>
            <a:noAutofit/>
          </a:bodyPr>
          <a:lstStyle/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Topic-7 Paraphrasing and Avoiding Plagiarism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Topic-8 Research Methodology (Quantitative, Qualitative, and Mixed)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Topic-9 Qualitative Data Collection Methods (Part-1)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Topic-10 Qualitative Data Collection Methods (Part-2)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Topic-11 Writing Research Methodology Section and Research Ethics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Eras Demi ITC" pitchFamily="34" charset="0"/>
              </a:rPr>
              <a:t>Task: Class Test/Assignment-3 and Review of the Previous Class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Eras Demi ITC" pitchFamily="34" charset="0"/>
              </a:rPr>
              <a:t>Topic-12 Analyzing Data and Writing Result, Discussion, Conclusion and Implication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latin typeface="Eras Demi ITC" pitchFamily="34" charset="0"/>
              </a:rPr>
              <a:t>Final Examination 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endParaRPr lang="en-US" sz="2800" b="1" dirty="0">
              <a:solidFill>
                <a:schemeClr val="tx1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Course Approach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3"/>
            <a:ext cx="69342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approach of this course highly imparts the neutral or rational tone to streamline the goal and ensure minimal academic jargon.  Moreover, this course avoids all sorts of non-judgmental manners that impede to understand the insight values and facts of Bangladesh. 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2050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600200"/>
            <a:ext cx="5791200" cy="448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Methods of Teaching &amp; Learning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51054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Teaching will cover the areas of lectures, power point presentations, </a:t>
            </a: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</a:rPr>
              <a:t>participative discussions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and problem solving. Students are highly encouraged to participate in discussion and problem solving sessions. Active participation in the class will carry credit. On the other hand, </a:t>
            </a: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</a:rPr>
              <a:t>Group study/Team work/Peer study method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will be followed for better understanding.</a:t>
            </a:r>
          </a:p>
        </p:txBody>
      </p:sp>
      <p:pic>
        <p:nvPicPr>
          <p:cNvPr id="8" name="Picture 2" descr="C:\Users\Administrator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2" y="3886199"/>
            <a:ext cx="4953000" cy="2501662"/>
          </a:xfrm>
          <a:prstGeom prst="rect">
            <a:avLst/>
          </a:prstGeom>
          <a:noFill/>
        </p:spPr>
      </p:pic>
      <p:pic>
        <p:nvPicPr>
          <p:cNvPr id="10" name="Picture 9" descr="C:\Users\Administrator\Desktop\IMG_9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524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705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Rules and Regulations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0"/>
            <a:ext cx="13335000" cy="6172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Students must wear DIU ID for entering the classroom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Active participation in both physical and digital will be encouraged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60% Class attendance is mandatory for assessing course teacher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University rules and regulations will be followed very strictly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Students must keep silence their mobile phone during the class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No dress code but have to ensure decency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Neat and clean and ensure rational manner in everywhere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If anyone miss any CT Exam, submission their assignment/ presentation in time, never give them any opportunity for future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6311"/>
            <a:ext cx="13106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Marks Distribution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219201"/>
            <a:ext cx="13335000" cy="63246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17831"/>
              </p:ext>
            </p:extLst>
          </p:nvPr>
        </p:nvGraphicFramePr>
        <p:xfrm>
          <a:off x="381000" y="1976051"/>
          <a:ext cx="13106400" cy="498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S/N</a:t>
                      </a:r>
                      <a:endParaRPr lang="en-US" sz="3200" dirty="0"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/>
                          <a:ea typeface="Times New Roman"/>
                          <a:cs typeface="Times New Roman"/>
                        </a:rPr>
                        <a:t>Distribution Area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+mn-ea"/>
                          <a:cs typeface="+mn-cs"/>
                        </a:rPr>
                        <a:t>Marks</a:t>
                      </a:r>
                      <a:endParaRPr lang="en-US" sz="3200" dirty="0">
                        <a:solidFill>
                          <a:srgbClr val="002060"/>
                        </a:solidFill>
                        <a:latin typeface="Eras Demi IT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Class Attendance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07/05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Quiz/ Class Test 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15/10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Midterm Exam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25/20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Presentation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08/10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Assignment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05/15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Final Exam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40/40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4800" dirty="0">
                <a:solidFill>
                  <a:srgbClr val="9900CC"/>
                </a:solidFill>
                <a:latin typeface="Eras Bold ITC" pitchFamily="34" charset="0"/>
              </a:rPr>
              <a:t>Research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means???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14020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9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 Scripts !!</a:t>
            </a:r>
          </a:p>
        </p:txBody>
      </p:sp>
      <p:pic>
        <p:nvPicPr>
          <p:cNvPr id="1027" name="Picture 3" descr="C:\Users\Administrator\Downloads\IMG_20170824_08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33400" y="2514600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G_20170824_085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752600"/>
            <a:ext cx="4572000" cy="6096000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70824_08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91001" y="2514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65760"/>
            <a:ext cx="14249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Reference Books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13335000" cy="67056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Aminuzzaman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S. M. (2011). Essentials of Social Research. </a:t>
            </a: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Osder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Publications.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Atkinson, P., Coffey, A. et al. (2003). 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Key Themes in Qualitative Research: Continuities and Changes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California, </a:t>
            </a: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AltaMira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Press.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Atkinson, P. and M. Hammersley (1994). 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Ethnography and Participant Observation. Handbook of Qualitative Research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N. K. Denzin and Y. S. Lincoln. Thousand Oaks, Sage: 248–261.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Blaxter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L., C. Hughes, et al. (2001). 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To Research?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Buckingham. Philadelphia, Open University Press.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Bryman, A. (1988). 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Quantity and Quality in Social Research.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London, Unwin Hyman.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Bryman, A. (2008). 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 Research Methods.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Oxford </a:t>
            </a: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Oxford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University Press.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Corbetta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P. (2003). 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 Research: Theory, Methods and Techniques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London, Thousand </a:t>
            </a:r>
            <a:r>
              <a:rPr lang="en-US" sz="2400" b="1" dirty="0" err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Oaks.New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Delhi, Sage Publications.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Creswell, J. W. and V. L. P. Clark (2007</a:t>
            </a:r>
            <a:r>
              <a:rPr lang="en-US" sz="2400" b="1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). Designing and Conducting Mixed Methods Research.</a:t>
            </a:r>
            <a:r>
              <a:rPr lang="en-US" sz="2400" b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Thousand Oaks, London. New Delhi, Sage Publications.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514221" indent="-514221">
              <a:buFont typeface="Wingdings" pitchFamily="2" charset="2"/>
              <a:buChar char="q"/>
            </a:pPr>
            <a:endParaRPr lang="en-US" sz="28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425811" y="3586627"/>
            <a:ext cx="6092360" cy="28138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</a:pPr>
            <a:br>
              <a:rPr lang="en-US" sz="3840" b="1" dirty="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rPr>
            </a:br>
            <a:endParaRPr dirty="0"/>
          </a:p>
        </p:txBody>
      </p:sp>
      <p:sp>
        <p:nvSpPr>
          <p:cNvPr id="4" name="Google Shape;155;p3"/>
          <p:cNvSpPr txBox="1">
            <a:spLocks/>
          </p:cNvSpPr>
          <p:nvPr/>
        </p:nvSpPr>
        <p:spPr>
          <a:xfrm>
            <a:off x="1211921" y="1064524"/>
            <a:ext cx="11005555" cy="47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3399FF"/>
              </a:buClr>
              <a:buSzPts val="3200"/>
            </a:pPr>
            <a:br>
              <a:rPr lang="en-US" sz="6480" b="1" dirty="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6480" dirty="0"/>
          </a:p>
        </p:txBody>
      </p:sp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10" y="1708356"/>
            <a:ext cx="7972544" cy="2813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59" y="3445407"/>
            <a:ext cx="6794238" cy="2628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2" y="6611518"/>
            <a:ext cx="76509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Visit: https://youtu.be/zQSOFSsnE9w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13B3B-776A-D4F0-09B7-C53F193ACE53}"/>
              </a:ext>
            </a:extLst>
          </p:cNvPr>
          <p:cNvSpPr/>
          <p:nvPr/>
        </p:nvSpPr>
        <p:spPr>
          <a:xfrm>
            <a:off x="887759" y="750880"/>
            <a:ext cx="12854882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400" dirty="0">
                <a:solidFill>
                  <a:srgbClr val="9900CC"/>
                </a:solidFill>
                <a:latin typeface="Eras Demi ITC" panose="020B0805030504020804" pitchFamily="34" charset="0"/>
              </a:rPr>
              <a:t>  </a:t>
            </a:r>
            <a:r>
              <a:rPr lang="en-GB" sz="44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Unleashing Incredible Potential with a Mentor</a:t>
            </a:r>
            <a:endParaRPr lang="en-US" sz="44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1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4717" y="4555979"/>
            <a:ext cx="125636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FF"/>
                </a:solidFill>
                <a:latin typeface="Eras Demi ITC" panose="020B0805030504020804" pitchFamily="34" charset="0"/>
                <a:cs typeface="Calibri" panose="020F0502020204030204" pitchFamily="34" charset="0"/>
              </a:rPr>
              <a:t>Please Visit: https://www.youtube.com/watch?v=MN_msjj5nsM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330" y="1048834"/>
            <a:ext cx="138950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6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endParaRPr lang="en-US" sz="40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image.png"/>
          <p:cNvSpPr>
            <a:spLocks noChangeAspect="1" noChangeArrowheads="1"/>
          </p:cNvSpPr>
          <p:nvPr/>
        </p:nvSpPr>
        <p:spPr bwMode="auto">
          <a:xfrm>
            <a:off x="369570" y="952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4717" y="5194949"/>
            <a:ext cx="11496883" cy="28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https://www.youtube.com/watch?v=uogUizAgSmA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https://youtu.be/fJjKkTgYQf0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https://www.youtube.com/watch?v=jZs6YTs6Y9I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https://www.youtube.com/watch?v=WrJyVsXfQ6I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Faccbook</a:t>
            </a: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https://www.facebook.com/dayalchandra01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17" y="1901829"/>
            <a:ext cx="6373156" cy="2569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2" y="1944315"/>
            <a:ext cx="5929871" cy="25691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F6432A-1019-8AE9-F98C-99EC690FB396}"/>
              </a:ext>
            </a:extLst>
          </p:cNvPr>
          <p:cNvSpPr/>
          <p:nvPr/>
        </p:nvSpPr>
        <p:spPr>
          <a:xfrm>
            <a:off x="353804" y="752948"/>
            <a:ext cx="1412367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400" dirty="0">
                <a:solidFill>
                  <a:srgbClr val="9900CC"/>
                </a:solidFill>
                <a:latin typeface="Eras Demi ITC" panose="020B0805030504020804" pitchFamily="34" charset="0"/>
              </a:rPr>
              <a:t> ‘</a:t>
            </a:r>
            <a:r>
              <a:rPr lang="en-GB" sz="40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 is Nothing Without Hard Works’-</a:t>
            </a:r>
            <a:r>
              <a:rPr lang="en-GB" sz="4000" b="1" dirty="0" err="1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Dayal</a:t>
            </a:r>
            <a:r>
              <a:rPr lang="en-GB" sz="40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Chandra</a:t>
            </a:r>
            <a:endParaRPr lang="en-US" sz="40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0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46760"/>
            <a:ext cx="13182600" cy="853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Come out of the Box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1026" name="Picture 2" descr="E:\Development Studies\MDS\New folder\IMG_20151229_14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707" y="1752600"/>
            <a:ext cx="3771900" cy="5029200"/>
          </a:xfrm>
          <a:prstGeom prst="rect">
            <a:avLst/>
          </a:prstGeom>
          <a:noFill/>
        </p:spPr>
      </p:pic>
      <p:pic>
        <p:nvPicPr>
          <p:cNvPr id="1027" name="Picture 3" descr="E:\Development Studies\MDS\New folder\IMG_20151229_22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752600"/>
            <a:ext cx="5029200" cy="5045082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51229_145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44877"/>
            <a:ext cx="132588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Approaching for Future Development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13258800" cy="4419603"/>
          </a:xfrm>
          <a:solidFill>
            <a:schemeClr val="bg2"/>
          </a:solidFill>
        </p:spPr>
        <p:txBody>
          <a:bodyPr/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How to develop yourself? Your Commitment/passionate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Area of Development: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Knowledge of English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IT,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Smartness,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and be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Communicative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Never demean yourself, Philosophy: just make or mar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9900CC"/>
                </a:solidFill>
                <a:latin typeface="Eras Demi ITC" pitchFamily="34" charset="0"/>
              </a:rPr>
              <a:t>We have to love ourselves with all our heart and with all our soul and with all our mind and with all our strength.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17220"/>
            <a:ext cx="13258800" cy="1028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Development Discourse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920240"/>
            <a:ext cx="13182600" cy="5143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en-US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Avoiding most common mistakes  in English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capital letter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auxiliary verb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s/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article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 of many/much/some /amount/number etc.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Spelling and finally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Organization of a sentence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140970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Feedback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13258800" cy="67818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Q1: What do you think about our today’s class?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Q2: Can you assess this class? Is it participatory oriented?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Q3: Give your suggestions for making classroom very active. </a:t>
            </a:r>
          </a:p>
          <a:p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          </a:t>
            </a:r>
            <a:r>
              <a:rPr lang="en-US" sz="4000" dirty="0">
                <a:solidFill>
                  <a:srgbClr val="002060"/>
                </a:solidFill>
                <a:latin typeface="Eras Demi ITC" pitchFamily="34" charset="0"/>
              </a:rPr>
              <a:t>Please answer through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: </a:t>
            </a:r>
            <a:r>
              <a:rPr lang="en-US" sz="4800" dirty="0">
                <a:solidFill>
                  <a:srgbClr val="0070C0"/>
                </a:solidFill>
                <a:latin typeface="Eras Demi ITC" pitchFamily="34" charset="0"/>
              </a:rPr>
              <a:t>gg.gg/</a:t>
            </a:r>
            <a:r>
              <a:rPr lang="en-US" sz="4800" dirty="0" err="1">
                <a:solidFill>
                  <a:srgbClr val="0070C0"/>
                </a:solidFill>
                <a:latin typeface="Eras Demi ITC" pitchFamily="34" charset="0"/>
              </a:rPr>
              <a:t>fhsfeedback</a:t>
            </a:r>
            <a:endParaRPr lang="en-US" sz="4800" dirty="0">
              <a:solidFill>
                <a:srgbClr val="0070C0"/>
              </a:solidFill>
              <a:latin typeface="Eras Demi ITC" pitchFamily="34" charset="0"/>
            </a:endParaRPr>
          </a:p>
          <a:p>
            <a:pPr marL="514221" indent="-514221" algn="r"/>
            <a:endParaRPr lang="en-US" sz="4000" dirty="0">
              <a:solidFill>
                <a:srgbClr val="9900CC"/>
              </a:solidFill>
              <a:latin typeface="Eras Demi ITC" pitchFamily="34" charset="0"/>
            </a:endParaRPr>
          </a:p>
          <a:p>
            <a:pPr marL="514221" indent="-514221" algn="r"/>
            <a:r>
              <a:rPr lang="en-US" sz="4000" dirty="0">
                <a:solidFill>
                  <a:srgbClr val="9900CC"/>
                </a:solidFill>
                <a:latin typeface="Eras Demi ITC" pitchFamily="34" charset="0"/>
              </a:rPr>
              <a:t>Thank you all with the journey of Bangladesh Studies  </a:t>
            </a: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838200" y="883146"/>
            <a:ext cx="12954000" cy="64633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Your Answer!!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Research in common parlance refers to a </a:t>
            </a:r>
            <a:r>
              <a:rPr lang="en-US" sz="2400" b="1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search for knowledge</a:t>
            </a:r>
            <a:r>
              <a:rPr lang="en-US" sz="2400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Once can also define research as a </a:t>
            </a:r>
            <a:r>
              <a:rPr lang="en-US" sz="2400" b="1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scientific and systematic search for pertinent information </a:t>
            </a:r>
            <a:r>
              <a:rPr lang="en-US" sz="2400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 a specific topic. But some people consider research as a movement, a movement from the known to the unknown.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Redman and </a:t>
            </a:r>
            <a:r>
              <a:rPr lang="en-US" sz="2400" dirty="0" err="1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Mory</a:t>
            </a:r>
            <a:r>
              <a:rPr lang="en-US" sz="2400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define research as a </a:t>
            </a:r>
            <a:r>
              <a:rPr lang="en-US" sz="2400" b="1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“systematized effort to gain new knowledge</a:t>
            </a:r>
            <a:r>
              <a:rPr lang="en-US" sz="2400" dirty="0">
                <a:solidFill>
                  <a:schemeClr val="tx1"/>
                </a:solidFill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” (The Romance of Research, 1923, p.10).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tx1"/>
              </a:solidFill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Leedy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(1989, p.5) defines the term research from the utilitarian point of view: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Research is a procedure by which we attempt to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find systematically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and with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support of demonstrable fact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answer to a question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or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resolution of a problem.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tx1"/>
              </a:solidFill>
              <a:latin typeface="Eras Demi ITC" panose="020B08050305040208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Kerlinger (1970, p. 8) uses more technical words to define it as: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ras Demi ITC" panose="020B08050305040208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‘the systematic, controlled, emphatical and critical investigation of hypothetical propositions about presumed nexus among natural phenomena’.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2"/>
            <a:ext cx="14630400" cy="944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900CC"/>
                </a:solidFill>
                <a:latin typeface="Eras Bold ITC" pitchFamily="34" charset="0"/>
              </a:rPr>
              <a:t>  Outcomes of the Research</a:t>
            </a:r>
            <a:endParaRPr lang="en-US" sz="44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7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4339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ttp://animalonline.info/wp-content/uploads/2014/07/cold-water-fish-tanks;fish-tank-;-hd-aquarium-fish-types-freshwater-fish-for-aquariums-ima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600201"/>
            <a:ext cx="510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8" descr="https://encrypted-tbn3.gstatic.com/images?q=tbn:ANd9GcSRbkirmKPmCQ26nVwYNbtBUWI__agbOBM0uVRgJgN8xw7BAWWmoA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6286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2"/>
            <a:ext cx="9601200" cy="1142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9900CC"/>
                </a:solidFill>
                <a:latin typeface="Eras Bold ITC" pitchFamily="34" charset="0"/>
                <a:cs typeface="Calibri" pitchFamily="34" charset="0"/>
              </a:rPr>
              <a:t>Introduction to Course</a:t>
            </a: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6172200" y="2209802"/>
            <a:ext cx="1752600" cy="15578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447800" y="4038602"/>
            <a:ext cx="12070080" cy="33035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0589" tIns="65295" rIns="130589" bIns="65295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00" b="1" dirty="0"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Md.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Fouad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Hossain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Sarker</a:t>
            </a:r>
            <a:endParaRPr lang="en-US" sz="4000" b="1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Associate Professor and Head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Department of Development Studies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latin typeface="Eras Bold ITC" pitchFamily="34" charset="0"/>
              </a:rPr>
              <a:t>Daffodil International University (DIU)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9900CC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914400"/>
            <a:ext cx="10134600" cy="9905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Unlock Your Potentiality!!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7046"/>
            <a:ext cx="6629400" cy="5031954"/>
          </a:xfrm>
          <a:prstGeom prst="rect">
            <a:avLst/>
          </a:prstGeom>
          <a:noFill/>
        </p:spPr>
      </p:pic>
      <p:pic>
        <p:nvPicPr>
          <p:cNvPr id="9" name="Picture 3" descr="C:\Users\Administrator\Desktop\15823679_905466839589253_356512841332293481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09800"/>
            <a:ext cx="6629400" cy="503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define your role??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ictures for lesson\IMG_20170805_204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981200"/>
            <a:ext cx="7099095" cy="5257800"/>
          </a:xfrm>
          <a:prstGeom prst="rect">
            <a:avLst/>
          </a:prstGeom>
          <a:noFill/>
        </p:spPr>
      </p:pic>
      <p:pic>
        <p:nvPicPr>
          <p:cNvPr id="3" name="Picture 5" descr="C:\Users\Administrator\Desktop\Pictures for lesson\IMG_20170828_192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981202"/>
            <a:ext cx="5410200" cy="518725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Your Role 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5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3496</TotalTime>
  <Words>1991</Words>
  <Application>Microsoft Office PowerPoint</Application>
  <PresentationFormat>Custom</PresentationFormat>
  <Paragraphs>196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Eras Bold ITC</vt:lpstr>
      <vt:lpstr>Eras Demi ITC</vt:lpstr>
      <vt:lpstr>Franklin Gothic Book</vt:lpstr>
      <vt:lpstr>Franklin Gothic Medium</vt:lpstr>
      <vt:lpstr>Segoe UI Historic</vt:lpstr>
      <vt:lpstr>Tahoma</vt:lpstr>
      <vt:lpstr>Trebuchet MS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development of BD</dc:title>
  <dc:creator>VAMPIRE</dc:creator>
  <cp:lastModifiedBy>FHS</cp:lastModifiedBy>
  <cp:revision>629</cp:revision>
  <dcterms:created xsi:type="dcterms:W3CDTF">2006-08-16T00:00:00Z</dcterms:created>
  <dcterms:modified xsi:type="dcterms:W3CDTF">2024-02-02T09:33:44Z</dcterms:modified>
</cp:coreProperties>
</file>