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2" r:id="rId4"/>
    <p:sldId id="288" r:id="rId5"/>
    <p:sldId id="285" r:id="rId6"/>
    <p:sldId id="258" r:id="rId7"/>
    <p:sldId id="276" r:id="rId8"/>
    <p:sldId id="277" r:id="rId9"/>
    <p:sldId id="280" r:id="rId10"/>
    <p:sldId id="290" r:id="rId11"/>
    <p:sldId id="283" r:id="rId12"/>
    <p:sldId id="292" r:id="rId13"/>
    <p:sldId id="308" r:id="rId14"/>
    <p:sldId id="294" r:id="rId15"/>
    <p:sldId id="309" r:id="rId16"/>
    <p:sldId id="293" r:id="rId17"/>
    <p:sldId id="303" r:id="rId18"/>
    <p:sldId id="266" r:id="rId19"/>
    <p:sldId id="305" r:id="rId20"/>
    <p:sldId id="306" r:id="rId21"/>
    <p:sldId id="267" r:id="rId22"/>
    <p:sldId id="304" r:id="rId23"/>
    <p:sldId id="307" r:id="rId24"/>
    <p:sldId id="310" r:id="rId25"/>
    <p:sldId id="299"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01" autoAdjust="0"/>
  </p:normalViewPr>
  <p:slideViewPr>
    <p:cSldViewPr>
      <p:cViewPr varScale="1">
        <p:scale>
          <a:sx n="65" d="100"/>
          <a:sy n="65" d="100"/>
        </p:scale>
        <p:origin x="73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castro90.blog.com/files/2013/01/Respiratory-System-unlabeled.jpg"/>
          <p:cNvPicPr>
            <a:picLocks noChangeAspect="1" noChangeArrowheads="1"/>
          </p:cNvPicPr>
          <p:nvPr/>
        </p:nvPicPr>
        <p:blipFill>
          <a:blip r:embed="rId2"/>
          <a:srcRect/>
          <a:stretch>
            <a:fillRect/>
          </a:stretch>
        </p:blipFill>
        <p:spPr bwMode="auto">
          <a:xfrm>
            <a:off x="4343400" y="228600"/>
            <a:ext cx="4800600" cy="6248400"/>
          </a:xfrm>
          <a:prstGeom prst="rect">
            <a:avLst/>
          </a:prstGeom>
          <a:noFill/>
        </p:spPr>
      </p:pic>
      <p:sp>
        <p:nvSpPr>
          <p:cNvPr id="6" name="Title 1"/>
          <p:cNvSpPr txBox="1">
            <a:spLocks/>
          </p:cNvSpPr>
          <p:nvPr/>
        </p:nvSpPr>
        <p:spPr>
          <a:xfrm>
            <a:off x="76200" y="1044575"/>
            <a:ext cx="5867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Respiratory system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ternal respiration  ppt"/>
          <p:cNvPicPr>
            <a:picLocks noChangeAspect="1" noChangeArrowheads="1"/>
          </p:cNvPicPr>
          <p:nvPr/>
        </p:nvPicPr>
        <p:blipFill rotWithShape="1">
          <a:blip r:embed="rId2">
            <a:extLst>
              <a:ext uri="{28A0092B-C50C-407E-A947-70E740481C1C}">
                <a14:useLocalDpi xmlns:a14="http://schemas.microsoft.com/office/drawing/2010/main" val="0"/>
              </a:ext>
            </a:extLst>
          </a:blip>
          <a:srcRect t="47986" r="13938" b="32570"/>
          <a:stretch/>
        </p:blipFill>
        <p:spPr bwMode="auto">
          <a:xfrm>
            <a:off x="-19050" y="381000"/>
            <a:ext cx="592836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ellular Respiration Cellular respiration breaks down glucose ..."/>
          <p:cNvPicPr>
            <a:picLocks noChangeAspect="1" noChangeArrowheads="1"/>
          </p:cNvPicPr>
          <p:nvPr/>
        </p:nvPicPr>
        <p:blipFill rotWithShape="1">
          <a:blip r:embed="rId3">
            <a:extLst>
              <a:ext uri="{28A0092B-C50C-407E-A947-70E740481C1C}">
                <a14:useLocalDpi xmlns:a14="http://schemas.microsoft.com/office/drawing/2010/main" val="0"/>
              </a:ext>
            </a:extLst>
          </a:blip>
          <a:srcRect l="3292" t="19792" b="58217"/>
          <a:stretch/>
        </p:blipFill>
        <p:spPr bwMode="auto">
          <a:xfrm>
            <a:off x="-28575" y="2336581"/>
            <a:ext cx="5609592" cy="1111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ellular Respiration Cellular respiration breaks down glucose ..."/>
          <p:cNvPicPr>
            <a:picLocks noChangeAspect="1" noChangeArrowheads="1"/>
          </p:cNvPicPr>
          <p:nvPr/>
        </p:nvPicPr>
        <p:blipFill rotWithShape="1">
          <a:blip r:embed="rId3">
            <a:extLst>
              <a:ext uri="{28A0092B-C50C-407E-A947-70E740481C1C}">
                <a14:useLocalDpi xmlns:a14="http://schemas.microsoft.com/office/drawing/2010/main" val="0"/>
              </a:ext>
            </a:extLst>
          </a:blip>
          <a:srcRect l="3321" t="59927" r="4492" b="22365"/>
          <a:stretch/>
        </p:blipFill>
        <p:spPr bwMode="auto">
          <a:xfrm>
            <a:off x="152400" y="4724400"/>
            <a:ext cx="7943850" cy="13782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ellular Respiration Cellular respiration breaks down glucose ..."/>
          <p:cNvPicPr>
            <a:picLocks noChangeAspect="1" noChangeArrowheads="1"/>
          </p:cNvPicPr>
          <p:nvPr/>
        </p:nvPicPr>
        <p:blipFill rotWithShape="1">
          <a:blip r:embed="rId3">
            <a:extLst>
              <a:ext uri="{28A0092B-C50C-407E-A947-70E740481C1C}">
                <a14:useLocalDpi xmlns:a14="http://schemas.microsoft.com/office/drawing/2010/main" val="0"/>
              </a:ext>
            </a:extLst>
          </a:blip>
          <a:srcRect l="21875" t="2604" r="18750" b="88021"/>
          <a:stretch/>
        </p:blipFill>
        <p:spPr bwMode="auto">
          <a:xfrm>
            <a:off x="285750" y="1956350"/>
            <a:ext cx="2743200" cy="2884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ellular Respiration BIOLOGY. - ppt video online download"/>
          <p:cNvPicPr>
            <a:picLocks noChangeAspect="1" noChangeArrowheads="1"/>
          </p:cNvPicPr>
          <p:nvPr/>
        </p:nvPicPr>
        <p:blipFill rotWithShape="1">
          <a:blip r:embed="rId4">
            <a:extLst>
              <a:ext uri="{28A0092B-C50C-407E-A947-70E740481C1C}">
                <a14:useLocalDpi xmlns:a14="http://schemas.microsoft.com/office/drawing/2010/main" val="0"/>
              </a:ext>
            </a:extLst>
          </a:blip>
          <a:srcRect l="8299" t="25763" r="19201" b="62014"/>
          <a:stretch/>
        </p:blipFill>
        <p:spPr bwMode="auto">
          <a:xfrm>
            <a:off x="152400" y="3939166"/>
            <a:ext cx="4724400" cy="5973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internal respiration  ppt"/>
          <p:cNvPicPr>
            <a:picLocks noChangeAspect="1" noChangeArrowheads="1"/>
          </p:cNvPicPr>
          <p:nvPr/>
        </p:nvPicPr>
        <p:blipFill rotWithShape="1">
          <a:blip r:embed="rId5">
            <a:extLst>
              <a:ext uri="{28A0092B-C50C-407E-A947-70E740481C1C}">
                <a14:useLocalDpi xmlns:a14="http://schemas.microsoft.com/office/drawing/2010/main" val="0"/>
              </a:ext>
            </a:extLst>
          </a:blip>
          <a:srcRect l="4580" t="20840" r="52762" b="12987"/>
          <a:stretch/>
        </p:blipFill>
        <p:spPr bwMode="auto">
          <a:xfrm>
            <a:off x="5791200" y="101711"/>
            <a:ext cx="3228975" cy="33466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5750" y="3595824"/>
            <a:ext cx="1828800" cy="3433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Types</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55909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External respiration ppt"/>
          <p:cNvPicPr>
            <a:picLocks noChangeAspect="1" noChangeArrowheads="1"/>
          </p:cNvPicPr>
          <p:nvPr/>
        </p:nvPicPr>
        <p:blipFill rotWithShape="1">
          <a:blip r:embed="rId2">
            <a:extLst>
              <a:ext uri="{28A0092B-C50C-407E-A947-70E740481C1C}">
                <a14:useLocalDpi xmlns:a14="http://schemas.microsoft.com/office/drawing/2010/main" val="0"/>
              </a:ext>
            </a:extLst>
          </a:blip>
          <a:srcRect b="5822"/>
          <a:stretch/>
        </p:blipFill>
        <p:spPr bwMode="auto">
          <a:xfrm>
            <a:off x="381000" y="228600"/>
            <a:ext cx="80772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885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23" r="5957" b="86639"/>
          <a:stretch/>
        </p:blipFill>
        <p:spPr>
          <a:xfrm>
            <a:off x="304800" y="290511"/>
            <a:ext cx="5257800" cy="609599"/>
          </a:xfrm>
          <a:prstGeom prst="rect">
            <a:avLst/>
          </a:prstGeom>
        </p:spPr>
      </p:pic>
      <p:pic>
        <p:nvPicPr>
          <p:cNvPr id="6" name="Picture 5"/>
          <p:cNvPicPr>
            <a:picLocks noChangeAspect="1"/>
          </p:cNvPicPr>
          <p:nvPr/>
        </p:nvPicPr>
        <p:blipFill rotWithShape="1">
          <a:blip r:embed="rId3"/>
          <a:srcRect l="10000" t="13333" r="833" b="10000"/>
          <a:stretch/>
        </p:blipFill>
        <p:spPr>
          <a:xfrm>
            <a:off x="533400" y="973070"/>
            <a:ext cx="7607750" cy="4849523"/>
          </a:xfrm>
          <a:prstGeom prst="rect">
            <a:avLst/>
          </a:prstGeom>
          <a:solidFill>
            <a:schemeClr val="tx1"/>
          </a:solidFill>
        </p:spPr>
      </p:pic>
      <p:sp>
        <p:nvSpPr>
          <p:cNvPr id="9" name="Rectangle 8"/>
          <p:cNvSpPr/>
          <p:nvPr/>
        </p:nvSpPr>
        <p:spPr>
          <a:xfrm>
            <a:off x="6057900" y="815342"/>
            <a:ext cx="2590800" cy="13340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1" name="Picture 10"/>
          <p:cNvPicPr>
            <a:picLocks noChangeAspect="1"/>
          </p:cNvPicPr>
          <p:nvPr/>
        </p:nvPicPr>
        <p:blipFill rotWithShape="1">
          <a:blip r:embed="rId2"/>
          <a:srcRect l="3070" t="46765" r="54616" b="31587"/>
          <a:stretch/>
        </p:blipFill>
        <p:spPr>
          <a:xfrm>
            <a:off x="6166055" y="943272"/>
            <a:ext cx="2362200" cy="1027860"/>
          </a:xfrm>
          <a:prstGeom prst="rect">
            <a:avLst/>
          </a:prstGeom>
        </p:spPr>
      </p:pic>
      <p:cxnSp>
        <p:nvCxnSpPr>
          <p:cNvPr id="19" name="Curved Connector 18"/>
          <p:cNvCxnSpPr/>
          <p:nvPr/>
        </p:nvCxnSpPr>
        <p:spPr>
          <a:xfrm>
            <a:off x="5029200" y="520278"/>
            <a:ext cx="1028700" cy="531528"/>
          </a:xfrm>
          <a:prstGeom prst="curved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4425360" y="1139228"/>
            <a:ext cx="1740695" cy="235868"/>
          </a:xfrm>
          <a:prstGeom prst="bentConnector3">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Down Arrow 34"/>
          <p:cNvSpPr/>
          <p:nvPr/>
        </p:nvSpPr>
        <p:spPr>
          <a:xfrm>
            <a:off x="3490912" y="5686075"/>
            <a:ext cx="90488" cy="195128"/>
          </a:xfrm>
          <a:prstGeom prst="downArrow">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34" name="Round Single Corner Rectangle 33"/>
          <p:cNvSpPr/>
          <p:nvPr/>
        </p:nvSpPr>
        <p:spPr>
          <a:xfrm>
            <a:off x="7023346" y="5921858"/>
            <a:ext cx="1627393" cy="867125"/>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lgn="ctr"/>
            <a:endParaRPr lang="en-US" dirty="0" smtClean="0"/>
          </a:p>
          <a:p>
            <a:pPr marL="0" lvl="1"/>
            <a:r>
              <a:rPr lang="en-US" dirty="0" smtClean="0"/>
              <a:t>Controls </a:t>
            </a:r>
            <a:r>
              <a:rPr lang="en-US" dirty="0"/>
              <a:t>the intensity of inspiration.</a:t>
            </a:r>
          </a:p>
          <a:p>
            <a:pPr algn="ctr"/>
            <a:endParaRPr lang="en-US" dirty="0"/>
          </a:p>
        </p:txBody>
      </p:sp>
      <p:sp>
        <p:nvSpPr>
          <p:cNvPr id="37" name="Round Single Corner Rectangle 36"/>
          <p:cNvSpPr/>
          <p:nvPr/>
        </p:nvSpPr>
        <p:spPr>
          <a:xfrm>
            <a:off x="4557252" y="5928661"/>
            <a:ext cx="1866900" cy="900598"/>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lgn="ctr"/>
            <a:endParaRPr lang="en-US" dirty="0" smtClean="0"/>
          </a:p>
          <a:p>
            <a:pPr marL="0" lvl="1" algn="ctr"/>
            <a:r>
              <a:rPr lang="en-US" dirty="0" smtClean="0"/>
              <a:t>Control rate </a:t>
            </a:r>
            <a:r>
              <a:rPr lang="en-US" dirty="0"/>
              <a:t>and pattern of breathing</a:t>
            </a:r>
          </a:p>
          <a:p>
            <a:pPr algn="ctr"/>
            <a:endParaRPr lang="en-US" dirty="0"/>
          </a:p>
        </p:txBody>
      </p:sp>
      <p:sp>
        <p:nvSpPr>
          <p:cNvPr id="40" name="Round Single Corner Rectangle 39"/>
          <p:cNvSpPr/>
          <p:nvPr/>
        </p:nvSpPr>
        <p:spPr>
          <a:xfrm>
            <a:off x="2286000" y="5952580"/>
            <a:ext cx="1866900" cy="805680"/>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lgn="ctr">
              <a:tabLst>
                <a:tab pos="914400" algn="l"/>
              </a:tabLst>
            </a:pPr>
            <a:r>
              <a:rPr lang="en-US" dirty="0" smtClean="0"/>
              <a:t>Control force expiration</a:t>
            </a:r>
            <a:endParaRPr lang="en-US" dirty="0"/>
          </a:p>
          <a:p>
            <a:pPr algn="ctr"/>
            <a:endParaRPr lang="en-US" dirty="0"/>
          </a:p>
        </p:txBody>
      </p:sp>
      <p:sp>
        <p:nvSpPr>
          <p:cNvPr id="36" name="Rectangle 35"/>
          <p:cNvSpPr/>
          <p:nvPr/>
        </p:nvSpPr>
        <p:spPr>
          <a:xfrm>
            <a:off x="145601" y="5724361"/>
            <a:ext cx="124505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lgn="ctr"/>
            <a:r>
              <a:rPr lang="en-US" dirty="0" smtClean="0"/>
              <a:t>Control inspiration</a:t>
            </a:r>
            <a:endParaRPr lang="en-US" dirty="0"/>
          </a:p>
          <a:p>
            <a:pPr algn="ctr"/>
            <a:endParaRPr lang="en-US" dirty="0"/>
          </a:p>
        </p:txBody>
      </p:sp>
      <p:sp>
        <p:nvSpPr>
          <p:cNvPr id="44" name="Down Arrow 43"/>
          <p:cNvSpPr/>
          <p:nvPr/>
        </p:nvSpPr>
        <p:spPr>
          <a:xfrm>
            <a:off x="5312913" y="5715381"/>
            <a:ext cx="90488" cy="195128"/>
          </a:xfrm>
          <a:prstGeom prst="downArrow">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5" name="Down Arrow 44"/>
          <p:cNvSpPr/>
          <p:nvPr/>
        </p:nvSpPr>
        <p:spPr>
          <a:xfrm>
            <a:off x="7543800" y="5679525"/>
            <a:ext cx="90488" cy="195128"/>
          </a:xfrm>
          <a:prstGeom prst="downArrow">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cxnSp>
        <p:nvCxnSpPr>
          <p:cNvPr id="50" name="Elbow Connector 49"/>
          <p:cNvCxnSpPr/>
          <p:nvPr/>
        </p:nvCxnSpPr>
        <p:spPr>
          <a:xfrm rot="10800000" flipV="1">
            <a:off x="1371600" y="5679525"/>
            <a:ext cx="457200" cy="230984"/>
          </a:xfrm>
          <a:prstGeom prst="bentConnector3">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6829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457200"/>
            <a:ext cx="8229600" cy="6172200"/>
          </a:xfrm>
          <a:prstGeom prst="rect">
            <a:avLst/>
          </a:prstGeom>
        </p:spPr>
      </p:pic>
    </p:spTree>
    <p:extLst>
      <p:ext uri="{BB962C8B-B14F-4D97-AF65-F5344CB8AC3E}">
        <p14:creationId xmlns:p14="http://schemas.microsoft.com/office/powerpoint/2010/main" val="144643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519" t="-1" r="35339" b="64610"/>
          <a:stretch/>
        </p:blipFill>
        <p:spPr>
          <a:xfrm>
            <a:off x="289560" y="4333894"/>
            <a:ext cx="3119740" cy="2219305"/>
          </a:xfrm>
          <a:prstGeom prst="rect">
            <a:avLst/>
          </a:prstGeom>
        </p:spPr>
      </p:pic>
      <p:pic>
        <p:nvPicPr>
          <p:cNvPr id="7" name="Picture 6"/>
          <p:cNvPicPr>
            <a:picLocks noChangeAspect="1"/>
          </p:cNvPicPr>
          <p:nvPr/>
        </p:nvPicPr>
        <p:blipFill rotWithShape="1">
          <a:blip r:embed="rId3"/>
          <a:srcRect l="45366" t="2983" r="2665" b="10479"/>
          <a:stretch/>
        </p:blipFill>
        <p:spPr>
          <a:xfrm>
            <a:off x="304800" y="76200"/>
            <a:ext cx="3276600" cy="4257695"/>
          </a:xfrm>
          <a:prstGeom prst="rect">
            <a:avLst/>
          </a:prstGeom>
        </p:spPr>
      </p:pic>
      <p:pic>
        <p:nvPicPr>
          <p:cNvPr id="3076" name="Picture 4" descr="CONTROL OF RESPIRATION Flashcards | Quiz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920" y="152400"/>
            <a:ext cx="5715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439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304800"/>
            <a:ext cx="8835444" cy="5943844"/>
          </a:xfrm>
          <a:prstGeom prst="rect">
            <a:avLst/>
          </a:prstGeom>
        </p:spPr>
      </p:pic>
    </p:spTree>
    <p:extLst>
      <p:ext uri="{BB962C8B-B14F-4D97-AF65-F5344CB8AC3E}">
        <p14:creationId xmlns:p14="http://schemas.microsoft.com/office/powerpoint/2010/main" val="4247305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regulation of respiration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65532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52400" y="3886200"/>
            <a:ext cx="8724132" cy="2743200"/>
          </a:xfrm>
          <a:prstGeom prst="rect">
            <a:avLst/>
          </a:prstGeom>
        </p:spPr>
      </p:pic>
    </p:spTree>
    <p:extLst>
      <p:ext uri="{BB962C8B-B14F-4D97-AF65-F5344CB8AC3E}">
        <p14:creationId xmlns:p14="http://schemas.microsoft.com/office/powerpoint/2010/main" val="2985554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975"/>
          <a:stretch/>
        </p:blipFill>
        <p:spPr>
          <a:xfrm>
            <a:off x="381000" y="1795419"/>
            <a:ext cx="8382000" cy="5562600"/>
          </a:xfrm>
          <a:prstGeom prst="rect">
            <a:avLst/>
          </a:prstGeom>
        </p:spPr>
      </p:pic>
      <p:pic>
        <p:nvPicPr>
          <p:cNvPr id="3" name="Picture 2"/>
          <p:cNvPicPr>
            <a:picLocks noChangeAspect="1"/>
          </p:cNvPicPr>
          <p:nvPr/>
        </p:nvPicPr>
        <p:blipFill rotWithShape="1">
          <a:blip r:embed="rId3"/>
          <a:srcRect l="5204" r="6323" b="4"/>
          <a:stretch/>
        </p:blipFill>
        <p:spPr>
          <a:xfrm>
            <a:off x="481012" y="523855"/>
            <a:ext cx="8419902" cy="990620"/>
          </a:xfrm>
          <a:prstGeom prst="rect">
            <a:avLst/>
          </a:prstGeom>
        </p:spPr>
      </p:pic>
      <p:pic>
        <p:nvPicPr>
          <p:cNvPr id="4" name="Picture 3"/>
          <p:cNvPicPr>
            <a:picLocks noChangeAspect="1"/>
          </p:cNvPicPr>
          <p:nvPr/>
        </p:nvPicPr>
        <p:blipFill rotWithShape="1">
          <a:blip r:embed="rId2"/>
          <a:srcRect l="74091" t="3049" r="12274" b="90789"/>
          <a:stretch/>
        </p:blipFill>
        <p:spPr>
          <a:xfrm>
            <a:off x="4914900" y="1019165"/>
            <a:ext cx="1143000" cy="381000"/>
          </a:xfrm>
          <a:prstGeom prst="rect">
            <a:avLst/>
          </a:prstGeom>
        </p:spPr>
      </p:pic>
      <p:sp>
        <p:nvSpPr>
          <p:cNvPr id="6" name="Down Arrow 5"/>
          <p:cNvSpPr/>
          <p:nvPr/>
        </p:nvSpPr>
        <p:spPr>
          <a:xfrm>
            <a:off x="5334000" y="1414429"/>
            <a:ext cx="152400" cy="3809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44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Oxygen transport mechanism</a:t>
            </a:r>
          </a:p>
        </p:txBody>
      </p:sp>
      <p:sp>
        <p:nvSpPr>
          <p:cNvPr id="3" name="Content Placeholder 2"/>
          <p:cNvSpPr>
            <a:spLocks noGrp="1"/>
          </p:cNvSpPr>
          <p:nvPr>
            <p:ph idx="1"/>
          </p:nvPr>
        </p:nvSpPr>
        <p:spPr/>
        <p:txBody>
          <a:bodyPr>
            <a:normAutofit fontScale="70000" lnSpcReduction="20000"/>
          </a:bodyPr>
          <a:lstStyle/>
          <a:p>
            <a:r>
              <a:rPr lang="en-US" dirty="0"/>
              <a:t>In the lungs, oxygen diffuses from alveolar air into the blood because the venous blood has a lower partial pressure. </a:t>
            </a:r>
          </a:p>
          <a:p>
            <a:r>
              <a:rPr lang="en-US" dirty="0"/>
              <a:t>The oxygen dissolves in the blood. Only a small amount is carried as a physical solution (0.31 ml per 100 ml). The remainder of the oxygen is carried in chemical combination with the hemoglobin in red blood cells .</a:t>
            </a:r>
          </a:p>
          <a:p>
            <a:r>
              <a:rPr lang="en-US" dirty="0"/>
              <a:t>Hemoglobin (molecular weight of 68,000) is made from 4 </a:t>
            </a:r>
            <a:r>
              <a:rPr lang="en-US" dirty="0" err="1"/>
              <a:t>hemes</a:t>
            </a:r>
            <a:r>
              <a:rPr lang="en-US" dirty="0"/>
              <a:t>, a </a:t>
            </a:r>
            <a:r>
              <a:rPr lang="en-US" dirty="0" err="1"/>
              <a:t>porphyrin</a:t>
            </a:r>
            <a:r>
              <a:rPr lang="en-US" dirty="0"/>
              <a:t> ring containing iron and </a:t>
            </a:r>
            <a:r>
              <a:rPr lang="en-US" dirty="0" err="1"/>
              <a:t>globin</a:t>
            </a:r>
            <a:r>
              <a:rPr lang="en-US" dirty="0"/>
              <a:t>, a 4 protein chains. Oxygen is bound to the iron for the transport process.</a:t>
            </a:r>
          </a:p>
          <a:p>
            <a:pPr lvl="4">
              <a:buNone/>
            </a:pPr>
            <a:r>
              <a:rPr lang="pt-BR" sz="3100" dirty="0"/>
              <a:t>HHb + O</a:t>
            </a:r>
            <a:r>
              <a:rPr lang="pt-BR" sz="2300" dirty="0"/>
              <a:t>2 </a:t>
            </a:r>
            <a:r>
              <a:rPr lang="pt-BR" sz="3100" dirty="0">
                <a:sym typeface="Wingdings" pitchFamily="2" charset="2"/>
              </a:rPr>
              <a:t>&lt;=======</a:t>
            </a:r>
            <a:r>
              <a:rPr lang="pt-BR" sz="3100" dirty="0"/>
              <a:t>&gt; HbO</a:t>
            </a:r>
            <a:r>
              <a:rPr lang="pt-BR" sz="2600" dirty="0"/>
              <a:t>2</a:t>
            </a:r>
            <a:r>
              <a:rPr lang="pt-BR" sz="3100" dirty="0"/>
              <a:t> + H+</a:t>
            </a:r>
          </a:p>
          <a:p>
            <a:r>
              <a:rPr lang="en-US" dirty="0" err="1"/>
              <a:t>Oxyhemoglobin</a:t>
            </a:r>
            <a:r>
              <a:rPr lang="en-US" dirty="0"/>
              <a:t> can be caused to release oxygen by the addition of H</a:t>
            </a:r>
            <a:r>
              <a:rPr lang="en-US" baseline="30000" dirty="0"/>
              <a:t>+</a:t>
            </a:r>
            <a:r>
              <a:rPr lang="en-US" dirty="0"/>
              <a:t> ions at the cells. The difference in pH (7.44) of arterial blood and venous blood (pH = 7.35) is sufficient to cause release of oxygen from hemoglobin at the tissue cells.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229600" cy="5486400"/>
          </a:xfrm>
          <a:prstGeom prst="rect">
            <a:avLst/>
          </a:prstGeom>
        </p:spPr>
      </p:pic>
    </p:spTree>
    <p:extLst>
      <p:ext uri="{BB962C8B-B14F-4D97-AF65-F5344CB8AC3E}">
        <p14:creationId xmlns:p14="http://schemas.microsoft.com/office/powerpoint/2010/main" val="1181159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mechanism of respiration ppt"/>
          <p:cNvPicPr>
            <a:picLocks noChangeAspect="1" noChangeArrowheads="1"/>
          </p:cNvPicPr>
          <p:nvPr/>
        </p:nvPicPr>
        <p:blipFill rotWithShape="1">
          <a:blip r:embed="rId2">
            <a:extLst>
              <a:ext uri="{28A0092B-C50C-407E-A947-70E740481C1C}">
                <a14:useLocalDpi xmlns:a14="http://schemas.microsoft.com/office/drawing/2010/main" val="0"/>
              </a:ext>
            </a:extLst>
          </a:blip>
          <a:srcRect t="5010" b="11482"/>
          <a:stretch/>
        </p:blipFill>
        <p:spPr bwMode="auto">
          <a:xfrm>
            <a:off x="762000" y="762000"/>
            <a:ext cx="7467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126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42" t="1" b="-94"/>
          <a:stretch/>
        </p:blipFill>
        <p:spPr>
          <a:xfrm>
            <a:off x="589128" y="609600"/>
            <a:ext cx="7335671" cy="5715000"/>
          </a:xfrm>
          <a:prstGeom prst="rect">
            <a:avLst/>
          </a:prstGeom>
        </p:spPr>
      </p:pic>
    </p:spTree>
    <p:extLst>
      <p:ext uri="{BB962C8B-B14F-4D97-AF65-F5344CB8AC3E}">
        <p14:creationId xmlns:p14="http://schemas.microsoft.com/office/powerpoint/2010/main" val="143452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Carbon dioxide transport mechanism </a:t>
            </a:r>
          </a:p>
        </p:txBody>
      </p:sp>
      <p:sp>
        <p:nvSpPr>
          <p:cNvPr id="3" name="Content Placeholder 2"/>
          <p:cNvSpPr>
            <a:spLocks noGrp="1"/>
          </p:cNvSpPr>
          <p:nvPr>
            <p:ph idx="1"/>
          </p:nvPr>
        </p:nvSpPr>
        <p:spPr>
          <a:xfrm>
            <a:off x="533400" y="1295400"/>
            <a:ext cx="8229600" cy="5105400"/>
          </a:xfrm>
        </p:spPr>
        <p:txBody>
          <a:bodyPr>
            <a:normAutofit lnSpcReduction="10000"/>
          </a:bodyPr>
          <a:lstStyle/>
          <a:p>
            <a:r>
              <a:rPr lang="en-US" sz="2400" dirty="0"/>
              <a:t>Carbon dioxide produced in the tissue cells diffuses into the blood plasma.</a:t>
            </a:r>
          </a:p>
          <a:p>
            <a:r>
              <a:rPr lang="en-US" sz="2400" dirty="0"/>
              <a:t>The largest fraction of carbon dioxide diffuses into the red blood cells. The carbon dioxide in the red blood cells is transported as: dissolved CO</a:t>
            </a:r>
            <a:r>
              <a:rPr lang="en-US" sz="2400" baseline="-25000" dirty="0"/>
              <a:t>2</a:t>
            </a:r>
            <a:r>
              <a:rPr lang="en-US" sz="2400" dirty="0"/>
              <a:t>, combined with hemoglobin, or as bicarbonate,(largest fraction).</a:t>
            </a:r>
          </a:p>
          <a:p>
            <a:pPr>
              <a:buNone/>
            </a:pPr>
            <a:r>
              <a:rPr lang="en-US" sz="2400" dirty="0"/>
              <a:t>	The formation of bicarbonate ions, (HCO</a:t>
            </a:r>
            <a:r>
              <a:rPr lang="en-US" sz="2400" baseline="-25000" dirty="0"/>
              <a:t>3</a:t>
            </a:r>
            <a:r>
              <a:rPr lang="en-US" sz="2400" baseline="30000" dirty="0"/>
              <a:t>-</a:t>
            </a:r>
            <a:r>
              <a:rPr lang="en-US" sz="2400" dirty="0"/>
              <a:t> ) takes place by the following reactions:</a:t>
            </a:r>
          </a:p>
          <a:p>
            <a:pPr>
              <a:buNone/>
            </a:pPr>
            <a:r>
              <a:rPr lang="en-US" sz="2400" dirty="0"/>
              <a:t>		Hydration of CO</a:t>
            </a:r>
            <a:r>
              <a:rPr lang="en-US" sz="2400" baseline="-25000" dirty="0"/>
              <a:t>2</a:t>
            </a:r>
            <a:r>
              <a:rPr lang="en-US" sz="2400" dirty="0"/>
              <a:t>: CO</a:t>
            </a:r>
            <a:r>
              <a:rPr lang="en-US" sz="2400" baseline="-25000" dirty="0"/>
              <a:t>2</a:t>
            </a:r>
            <a:r>
              <a:rPr lang="en-US" sz="2400" dirty="0"/>
              <a:t> + HOH </a:t>
            </a:r>
            <a:r>
              <a:rPr lang="en-US" sz="2400" dirty="0">
                <a:sym typeface="Wingdings" pitchFamily="2" charset="2"/>
              </a:rPr>
              <a:t></a:t>
            </a:r>
            <a:r>
              <a:rPr lang="en-US" sz="2400" dirty="0"/>
              <a:t> H</a:t>
            </a:r>
            <a:r>
              <a:rPr lang="en-US" sz="2400" baseline="-25000" dirty="0"/>
              <a:t>2</a:t>
            </a:r>
            <a:r>
              <a:rPr lang="en-US" sz="2400" dirty="0"/>
              <a:t>CO</a:t>
            </a:r>
            <a:r>
              <a:rPr lang="en-US" sz="2400" baseline="-25000" dirty="0"/>
              <a:t>3</a:t>
            </a:r>
            <a:r>
              <a:rPr lang="en-US" sz="2400" dirty="0"/>
              <a:t/>
            </a:r>
            <a:br>
              <a:rPr lang="en-US" sz="2400" dirty="0"/>
            </a:br>
            <a:r>
              <a:rPr lang="en-US" sz="2400" dirty="0"/>
              <a:t>	Dissociation of H</a:t>
            </a:r>
            <a:r>
              <a:rPr lang="en-US" sz="2400" baseline="-25000" dirty="0"/>
              <a:t>2</a:t>
            </a:r>
            <a:r>
              <a:rPr lang="en-US" sz="2400" dirty="0"/>
              <a:t>CO</a:t>
            </a:r>
            <a:r>
              <a:rPr lang="en-US" sz="2400" baseline="-25000" dirty="0"/>
              <a:t>3</a:t>
            </a:r>
            <a:r>
              <a:rPr lang="en-US" sz="2400" dirty="0"/>
              <a:t>: H</a:t>
            </a:r>
            <a:r>
              <a:rPr lang="en-US" sz="2400" baseline="-25000" dirty="0"/>
              <a:t>2</a:t>
            </a:r>
            <a:r>
              <a:rPr lang="en-US" sz="2400" dirty="0"/>
              <a:t>CO</a:t>
            </a:r>
            <a:r>
              <a:rPr lang="en-US" sz="2400" baseline="-25000" dirty="0"/>
              <a:t>3</a:t>
            </a:r>
            <a:r>
              <a:rPr lang="en-US" sz="2400" dirty="0"/>
              <a:t> </a:t>
            </a:r>
            <a:r>
              <a:rPr lang="en-US" sz="2400" dirty="0">
                <a:sym typeface="Wingdings" pitchFamily="2" charset="2"/>
              </a:rPr>
              <a:t></a:t>
            </a:r>
            <a:r>
              <a:rPr lang="en-US" sz="2400" dirty="0"/>
              <a:t> H</a:t>
            </a:r>
            <a:r>
              <a:rPr lang="en-US" sz="2400" baseline="30000" dirty="0"/>
              <a:t>+</a:t>
            </a:r>
            <a:r>
              <a:rPr lang="en-US" sz="2400" dirty="0"/>
              <a:t> + HCO</a:t>
            </a:r>
            <a:r>
              <a:rPr lang="en-US" sz="2400" baseline="-25000" dirty="0"/>
              <a:t>3</a:t>
            </a:r>
            <a:r>
              <a:rPr lang="en-US" sz="2400" baseline="30000" dirty="0"/>
              <a:t>-</a:t>
            </a:r>
          </a:p>
          <a:p>
            <a:r>
              <a:rPr lang="en-US" sz="2400" dirty="0"/>
              <a:t>Bicarbonate diffuses out of the red blood cells into the plasma in venous blood and visa versa in arterial blood. </a:t>
            </a:r>
          </a:p>
          <a:p>
            <a:r>
              <a:rPr lang="en-US" sz="2400" dirty="0"/>
              <a:t>The change in pH in arterial blood caused by the diffusion of CO</a:t>
            </a:r>
            <a:r>
              <a:rPr lang="en-US" sz="2400" b="1" baseline="-25000" dirty="0"/>
              <a:t>2</a:t>
            </a:r>
            <a:r>
              <a:rPr lang="en-US" sz="2400" dirty="0"/>
              <a:t> out of the blood into the lungs.</a:t>
            </a:r>
          </a:p>
          <a:p>
            <a:endParaRPr lang="en-US" baseline="30000" dirty="0"/>
          </a:p>
          <a:p>
            <a:endParaRPr lang="en-US" baseline="30000" dirty="0"/>
          </a:p>
          <a:p>
            <a:endParaRPr lang="en-US"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2 transport in respiratory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7921625" cy="464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351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ypoxia"/>
          <p:cNvPicPr>
            <a:picLocks noChangeAspect="1" noChangeArrowheads="1"/>
          </p:cNvPicPr>
          <p:nvPr/>
        </p:nvPicPr>
        <p:blipFill rotWithShape="1">
          <a:blip r:embed="rId2">
            <a:extLst>
              <a:ext uri="{28A0092B-C50C-407E-A947-70E740481C1C}">
                <a14:useLocalDpi xmlns:a14="http://schemas.microsoft.com/office/drawing/2010/main" val="0"/>
              </a:ext>
            </a:extLst>
          </a:blip>
          <a:srcRect l="3135" t="7829" r="2821" b="22025"/>
          <a:stretch/>
        </p:blipFill>
        <p:spPr bwMode="auto">
          <a:xfrm>
            <a:off x="28575" y="457200"/>
            <a:ext cx="5034642"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l="5016" t="8246" r="16144" b="18268"/>
          <a:stretch/>
        </p:blipFill>
        <p:spPr>
          <a:xfrm>
            <a:off x="5181600" y="152400"/>
            <a:ext cx="3962400" cy="2971800"/>
          </a:xfrm>
          <a:prstGeom prst="rect">
            <a:avLst/>
          </a:prstGeom>
        </p:spPr>
      </p:pic>
      <p:pic>
        <p:nvPicPr>
          <p:cNvPr id="4" name="Picture 3"/>
          <p:cNvPicPr>
            <a:picLocks noChangeAspect="1"/>
          </p:cNvPicPr>
          <p:nvPr/>
        </p:nvPicPr>
        <p:blipFill rotWithShape="1">
          <a:blip r:embed="rId4"/>
          <a:srcRect l="3540" t="27102" r="4425" b="12686"/>
          <a:stretch/>
        </p:blipFill>
        <p:spPr>
          <a:xfrm>
            <a:off x="704850" y="3325442"/>
            <a:ext cx="7533457" cy="3532558"/>
          </a:xfrm>
          <a:prstGeom prst="rect">
            <a:avLst/>
          </a:prstGeom>
        </p:spPr>
      </p:pic>
      <p:sp>
        <p:nvSpPr>
          <p:cNvPr id="3" name="Rectangle 2"/>
          <p:cNvSpPr/>
          <p:nvPr/>
        </p:nvSpPr>
        <p:spPr>
          <a:xfrm>
            <a:off x="228600" y="4114800"/>
            <a:ext cx="4572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b="1" dirty="0" smtClean="0">
                <a:solidFill>
                  <a:schemeClr val="tx1"/>
                </a:solidFill>
              </a:rPr>
              <a:t>TYPES</a:t>
            </a:r>
            <a:endParaRPr lang="en-US" sz="2800" b="1" dirty="0">
              <a:solidFill>
                <a:schemeClr val="tx1"/>
              </a:solidFill>
            </a:endParaRPr>
          </a:p>
        </p:txBody>
      </p:sp>
    </p:spTree>
    <p:extLst>
      <p:ext uri="{BB962C8B-B14F-4D97-AF65-F5344CB8AC3E}">
        <p14:creationId xmlns:p14="http://schemas.microsoft.com/office/powerpoint/2010/main" val="2124029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ypoxia Cellular deficiency of oxygen ….4 types: [1] Hypoxic ..."/>
          <p:cNvPicPr>
            <a:picLocks noChangeAspect="1" noChangeArrowheads="1"/>
          </p:cNvPicPr>
          <p:nvPr/>
        </p:nvPicPr>
        <p:blipFill rotWithShape="1">
          <a:blip r:embed="rId2">
            <a:extLst>
              <a:ext uri="{28A0092B-C50C-407E-A947-70E740481C1C}">
                <a14:useLocalDpi xmlns:a14="http://schemas.microsoft.com/office/drawing/2010/main" val="0"/>
              </a:ext>
            </a:extLst>
          </a:blip>
          <a:srcRect t="5334" r="7000" b="10666"/>
          <a:stretch/>
        </p:blipFill>
        <p:spPr bwMode="auto">
          <a:xfrm>
            <a:off x="1447800" y="0"/>
            <a:ext cx="5511801"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t="20042" b="6472"/>
          <a:stretch/>
        </p:blipFill>
        <p:spPr>
          <a:xfrm>
            <a:off x="1447800" y="3733800"/>
            <a:ext cx="5511802" cy="2684485"/>
          </a:xfrm>
          <a:prstGeom prst="rect">
            <a:avLst/>
          </a:prstGeom>
        </p:spPr>
      </p:pic>
    </p:spTree>
    <p:extLst>
      <p:ext uri="{BB962C8B-B14F-4D97-AF65-F5344CB8AC3E}">
        <p14:creationId xmlns:p14="http://schemas.microsoft.com/office/powerpoint/2010/main" val="947313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490"/>
          <a:stretch/>
        </p:blipFill>
        <p:spPr>
          <a:xfrm>
            <a:off x="512242" y="381000"/>
            <a:ext cx="7564957" cy="5714999"/>
          </a:xfrm>
          <a:prstGeom prst="rect">
            <a:avLst/>
          </a:prstGeom>
        </p:spPr>
      </p:pic>
    </p:spTree>
    <p:extLst>
      <p:ext uri="{BB962C8B-B14F-4D97-AF65-F5344CB8AC3E}">
        <p14:creationId xmlns:p14="http://schemas.microsoft.com/office/powerpoint/2010/main" val="581031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EMIC - Life is the most difficult exam.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2"/>
          <a:srcRect b="4538"/>
          <a:stretch/>
        </p:blipFill>
        <p:spPr>
          <a:xfrm>
            <a:off x="1555531" y="609600"/>
            <a:ext cx="4043855" cy="4343400"/>
          </a:xfrm>
          <a:prstGeom prst="rect">
            <a:avLst/>
          </a:prstGeom>
        </p:spPr>
      </p:pic>
      <p:pic>
        <p:nvPicPr>
          <p:cNvPr id="6" name="Picture 5"/>
          <p:cNvPicPr>
            <a:picLocks noChangeAspect="1"/>
          </p:cNvPicPr>
          <p:nvPr/>
        </p:nvPicPr>
        <p:blipFill>
          <a:blip r:embed="rId3"/>
          <a:stretch>
            <a:fillRect/>
          </a:stretch>
        </p:blipFill>
        <p:spPr>
          <a:xfrm>
            <a:off x="6172199" y="3581400"/>
            <a:ext cx="1603249" cy="914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External respiration ppt"/>
          <p:cNvPicPr>
            <a:picLocks noChangeAspect="1" noChangeArrowheads="1"/>
          </p:cNvPicPr>
          <p:nvPr/>
        </p:nvPicPr>
        <p:blipFill rotWithShape="1">
          <a:blip r:embed="rId2">
            <a:extLst>
              <a:ext uri="{28A0092B-C50C-407E-A947-70E740481C1C}">
                <a14:useLocalDpi xmlns:a14="http://schemas.microsoft.com/office/drawing/2010/main" val="0"/>
              </a:ext>
            </a:extLst>
          </a:blip>
          <a:srcRect l="1632" t="22519" r="43289" b="17225"/>
          <a:stretch/>
        </p:blipFill>
        <p:spPr bwMode="auto">
          <a:xfrm>
            <a:off x="609600" y="2555945"/>
            <a:ext cx="4314326" cy="27040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1003161"/>
            <a:ext cx="8153400" cy="923330"/>
          </a:xfrm>
          <a:prstGeom prst="rect">
            <a:avLst/>
          </a:prstGeom>
        </p:spPr>
        <p:txBody>
          <a:bodyPr wrap="square">
            <a:spAutoFit/>
          </a:bodyPr>
          <a:lstStyle/>
          <a:p>
            <a:r>
              <a:rPr lang="en-US" dirty="0"/>
              <a:t>A physiological process which means the transport of oxygen from atmosphere to the body cell for oxidation of the ingested food materials and elimination of carbon dioxide and other volatile metabolic end products from the cell to the atmosphere.</a:t>
            </a:r>
          </a:p>
        </p:txBody>
      </p:sp>
      <p:sp>
        <p:nvSpPr>
          <p:cNvPr id="3" name="Rectangle 2"/>
          <p:cNvSpPr/>
          <p:nvPr/>
        </p:nvSpPr>
        <p:spPr>
          <a:xfrm>
            <a:off x="3733800" y="380999"/>
            <a:ext cx="1676400" cy="461665"/>
          </a:xfrm>
          <a:prstGeom prst="rect">
            <a:avLst/>
          </a:prstGeom>
        </p:spPr>
        <p:txBody>
          <a:bodyPr wrap="square">
            <a:spAutoFit/>
          </a:bodyPr>
          <a:lstStyle/>
          <a:p>
            <a:r>
              <a:rPr lang="en-US" sz="2400" b="1" dirty="0"/>
              <a:t>Respiration</a:t>
            </a:r>
          </a:p>
        </p:txBody>
      </p:sp>
      <p:sp>
        <p:nvSpPr>
          <p:cNvPr id="4" name="Rectangle 3"/>
          <p:cNvSpPr/>
          <p:nvPr/>
        </p:nvSpPr>
        <p:spPr>
          <a:xfrm>
            <a:off x="828675" y="1932353"/>
            <a:ext cx="4572000" cy="461665"/>
          </a:xfrm>
          <a:prstGeom prst="rect">
            <a:avLst/>
          </a:prstGeom>
        </p:spPr>
        <p:txBody>
          <a:bodyPr>
            <a:spAutoFit/>
          </a:bodyPr>
          <a:lstStyle/>
          <a:p>
            <a:r>
              <a:rPr lang="en-US" sz="2400" b="1" dirty="0"/>
              <a:t>Types</a:t>
            </a:r>
            <a:r>
              <a:rPr lang="en-US" sz="2400" b="1" dirty="0" smtClean="0"/>
              <a:t>:</a:t>
            </a:r>
            <a:endParaRPr lang="en-US" sz="2400" b="1" dirty="0"/>
          </a:p>
        </p:txBody>
      </p:sp>
      <p:sp>
        <p:nvSpPr>
          <p:cNvPr id="5" name="Rectangle 4"/>
          <p:cNvSpPr/>
          <p:nvPr/>
        </p:nvSpPr>
        <p:spPr>
          <a:xfrm>
            <a:off x="585787" y="5421959"/>
            <a:ext cx="3536609" cy="461665"/>
          </a:xfrm>
          <a:prstGeom prst="rect">
            <a:avLst/>
          </a:prstGeom>
        </p:spPr>
        <p:txBody>
          <a:bodyPr wrap="none">
            <a:spAutoFit/>
          </a:bodyPr>
          <a:lstStyle/>
          <a:p>
            <a:pPr marL="342900" lvl="1" indent="-342900">
              <a:buFont typeface="Arial" pitchFamily="34" charset="0"/>
              <a:buChar char="•"/>
            </a:pPr>
            <a:r>
              <a:rPr lang="en-US" sz="2400" dirty="0"/>
              <a:t>Rates: 10-18 per minute</a:t>
            </a:r>
          </a:p>
        </p:txBody>
      </p:sp>
    </p:spTree>
    <p:extLst>
      <p:ext uri="{BB962C8B-B14F-4D97-AF65-F5344CB8AC3E}">
        <p14:creationId xmlns:p14="http://schemas.microsoft.com/office/powerpoint/2010/main" val="4192154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pulmonary ventilation  ppt"/>
          <p:cNvPicPr>
            <a:picLocks noChangeAspect="1" noChangeArrowheads="1"/>
          </p:cNvPicPr>
          <p:nvPr/>
        </p:nvPicPr>
        <p:blipFill rotWithShape="1">
          <a:blip r:embed="rId2">
            <a:extLst>
              <a:ext uri="{28A0092B-C50C-407E-A947-70E740481C1C}">
                <a14:useLocalDpi xmlns:a14="http://schemas.microsoft.com/office/drawing/2010/main" val="0"/>
              </a:ext>
            </a:extLst>
          </a:blip>
          <a:srcRect t="5764" b="35347"/>
          <a:stretch/>
        </p:blipFill>
        <p:spPr bwMode="auto">
          <a:xfrm>
            <a:off x="381000" y="914400"/>
            <a:ext cx="8763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6400" y="304800"/>
            <a:ext cx="6096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ln w="0"/>
                <a:solidFill>
                  <a:schemeClr val="tx1"/>
                </a:solidFill>
                <a:effectLst>
                  <a:outerShdw blurRad="38100" dist="19050" dir="2700000" algn="tl" rotWithShape="0">
                    <a:schemeClr val="dk1">
                      <a:alpha val="40000"/>
                    </a:schemeClr>
                  </a:outerShdw>
                </a:effectLst>
              </a:rPr>
              <a:t>A. </a:t>
            </a:r>
            <a:endParaRPr lang="en-US" sz="20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31902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External respiration ppt"/>
          <p:cNvPicPr>
            <a:picLocks noChangeAspect="1" noChangeArrowheads="1"/>
          </p:cNvPicPr>
          <p:nvPr/>
        </p:nvPicPr>
        <p:blipFill rotWithShape="1">
          <a:blip r:embed="rId2">
            <a:extLst>
              <a:ext uri="{28A0092B-C50C-407E-A947-70E740481C1C}">
                <a14:useLocalDpi xmlns:a14="http://schemas.microsoft.com/office/drawing/2010/main" val="0"/>
              </a:ext>
            </a:extLst>
          </a:blip>
          <a:srcRect l="-1070" t="14445" r="1070" b="21508"/>
          <a:stretch/>
        </p:blipFill>
        <p:spPr bwMode="auto">
          <a:xfrm>
            <a:off x="152400" y="685800"/>
            <a:ext cx="8395648"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670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1845"/>
            <a:ext cx="8229600" cy="1143000"/>
          </a:xfrm>
        </p:spPr>
        <p:txBody>
          <a:bodyPr>
            <a:normAutofit/>
          </a:bodyPr>
          <a:lstStyle/>
          <a:p>
            <a:r>
              <a:rPr lang="en-US" sz="2800" b="1" dirty="0" smtClean="0">
                <a:latin typeface="Arial" panose="020B0604020202020204" pitchFamily="34" charset="0"/>
                <a:cs typeface="Arial" panose="020B0604020202020204" pitchFamily="34" charset="0"/>
              </a:rPr>
              <a:t>1. Pulmonary ventilation</a:t>
            </a:r>
            <a:br>
              <a:rPr lang="en-US" sz="2800" b="1" dirty="0" smtClean="0">
                <a:latin typeface="Arial" panose="020B0604020202020204" pitchFamily="34" charset="0"/>
                <a:cs typeface="Arial" panose="020B0604020202020204" pitchFamily="34" charset="0"/>
              </a:rPr>
            </a:br>
            <a:r>
              <a:rPr lang="en-US" sz="1800" b="1" u="sng" dirty="0" smtClean="0">
                <a:latin typeface="Arial" panose="020B0604020202020204" pitchFamily="34" charset="0"/>
                <a:cs typeface="Arial" panose="020B0604020202020204" pitchFamily="34" charset="0"/>
              </a:rPr>
              <a:t>Inspiration and Expiration</a:t>
            </a:r>
            <a:endParaRPr lang="en-US" sz="3600" u="sng" dirty="0"/>
          </a:p>
        </p:txBody>
      </p:sp>
      <p:pic>
        <p:nvPicPr>
          <p:cNvPr id="3074" name="Picture 2" descr="Image result for mechanism of respiration ppt"/>
          <p:cNvPicPr>
            <a:picLocks noChangeAspect="1" noChangeArrowheads="1"/>
          </p:cNvPicPr>
          <p:nvPr/>
        </p:nvPicPr>
        <p:blipFill rotWithShape="1">
          <a:blip r:embed="rId2">
            <a:extLst>
              <a:ext uri="{28A0092B-C50C-407E-A947-70E740481C1C}">
                <a14:useLocalDpi xmlns:a14="http://schemas.microsoft.com/office/drawing/2010/main" val="0"/>
              </a:ext>
            </a:extLst>
          </a:blip>
          <a:srcRect b="2778"/>
          <a:stretch/>
        </p:blipFill>
        <p:spPr bwMode="auto">
          <a:xfrm>
            <a:off x="304800" y="1165320"/>
            <a:ext cx="8610600"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echanism of respiration ppt"/>
          <p:cNvPicPr>
            <a:picLocks noChangeAspect="1" noChangeArrowheads="1"/>
          </p:cNvPicPr>
          <p:nvPr/>
        </p:nvPicPr>
        <p:blipFill rotWithShape="1">
          <a:blip r:embed="rId2">
            <a:extLst>
              <a:ext uri="{28A0092B-C50C-407E-A947-70E740481C1C}">
                <a14:useLocalDpi xmlns:a14="http://schemas.microsoft.com/office/drawing/2010/main" val="0"/>
              </a:ext>
            </a:extLst>
          </a:blip>
          <a:srcRect l="44545" t="1" b="-2667"/>
          <a:stretch/>
        </p:blipFill>
        <p:spPr bwMode="auto">
          <a:xfrm>
            <a:off x="152400" y="533400"/>
            <a:ext cx="4648200" cy="58721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srcRect l="42804" b="-1190"/>
          <a:stretch/>
        </p:blipFill>
        <p:spPr>
          <a:xfrm>
            <a:off x="4800600" y="533400"/>
            <a:ext cx="4162585" cy="5805488"/>
          </a:xfrm>
          <a:prstGeom prst="rect">
            <a:avLst/>
          </a:prstGeom>
        </p:spPr>
      </p:pic>
    </p:spTree>
    <p:extLst>
      <p:ext uri="{BB962C8B-B14F-4D97-AF65-F5344CB8AC3E}">
        <p14:creationId xmlns:p14="http://schemas.microsoft.com/office/powerpoint/2010/main" val="3233402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echanism of respiration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0772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54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External respiration ppt"/>
          <p:cNvPicPr>
            <a:picLocks noChangeAspect="1" noChangeArrowheads="1"/>
          </p:cNvPicPr>
          <p:nvPr/>
        </p:nvPicPr>
        <p:blipFill rotWithShape="1">
          <a:blip r:embed="rId2">
            <a:extLst>
              <a:ext uri="{28A0092B-C50C-407E-A947-70E740481C1C}">
                <a14:useLocalDpi xmlns:a14="http://schemas.microsoft.com/office/drawing/2010/main" val="0"/>
              </a:ext>
            </a:extLst>
          </a:blip>
          <a:srcRect l="2830" r="5660"/>
          <a:stretch/>
        </p:blipFill>
        <p:spPr bwMode="auto">
          <a:xfrm>
            <a:off x="190500" y="2438400"/>
            <a:ext cx="6348411" cy="4510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3424" y="381000"/>
            <a:ext cx="4572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2</a:t>
            </a:r>
            <a:r>
              <a:rPr lang="en-US" dirty="0" smtClean="0"/>
              <a:t>. </a:t>
            </a:r>
            <a:endParaRPr lang="en-US" dirty="0"/>
          </a:p>
        </p:txBody>
      </p:sp>
      <p:pic>
        <p:nvPicPr>
          <p:cNvPr id="3" name="Picture 2"/>
          <p:cNvPicPr>
            <a:picLocks noChangeAspect="1"/>
          </p:cNvPicPr>
          <p:nvPr/>
        </p:nvPicPr>
        <p:blipFill rotWithShape="1">
          <a:blip r:embed="rId3"/>
          <a:srcRect l="16894" t="51049" r="41759" b="9157"/>
          <a:stretch/>
        </p:blipFill>
        <p:spPr>
          <a:xfrm>
            <a:off x="6400800" y="2545340"/>
            <a:ext cx="2579723" cy="1862138"/>
          </a:xfrm>
          <a:prstGeom prst="rect">
            <a:avLst/>
          </a:prstGeom>
        </p:spPr>
      </p:pic>
      <p:pic>
        <p:nvPicPr>
          <p:cNvPr id="5" name="Picture 4"/>
          <p:cNvPicPr>
            <a:picLocks noChangeAspect="1"/>
          </p:cNvPicPr>
          <p:nvPr/>
        </p:nvPicPr>
        <p:blipFill rotWithShape="1">
          <a:blip r:embed="rId3"/>
          <a:srcRect t="28204" b="48352"/>
          <a:stretch/>
        </p:blipFill>
        <p:spPr>
          <a:xfrm>
            <a:off x="190500" y="1123950"/>
            <a:ext cx="6934200" cy="1219200"/>
          </a:xfrm>
          <a:prstGeom prst="rect">
            <a:avLst/>
          </a:prstGeom>
        </p:spPr>
      </p:pic>
      <p:pic>
        <p:nvPicPr>
          <p:cNvPr id="6" name="Picture 5"/>
          <p:cNvPicPr>
            <a:picLocks noChangeAspect="1"/>
          </p:cNvPicPr>
          <p:nvPr/>
        </p:nvPicPr>
        <p:blipFill rotWithShape="1">
          <a:blip r:embed="rId3"/>
          <a:srcRect l="10714" t="9798" r="40934" b="81410"/>
          <a:stretch/>
        </p:blipFill>
        <p:spPr>
          <a:xfrm>
            <a:off x="1419224" y="495300"/>
            <a:ext cx="2847976" cy="388360"/>
          </a:xfrm>
          <a:prstGeom prst="rect">
            <a:avLst/>
          </a:prstGeom>
        </p:spPr>
      </p:pic>
    </p:spTree>
    <p:extLst>
      <p:ext uri="{BB962C8B-B14F-4D97-AF65-F5344CB8AC3E}">
        <p14:creationId xmlns:p14="http://schemas.microsoft.com/office/powerpoint/2010/main" val="2095271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295</Words>
  <Application>Microsoft Office PowerPoint</Application>
  <PresentationFormat>On-screen Show (4:3)</PresentationFormat>
  <Paragraphs>31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1. Pulmonary ventilation Inspiration and Expiration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Oxygen transport mechanism</vt:lpstr>
      <vt:lpstr>PowerPoint Presentation</vt:lpstr>
      <vt:lpstr>PowerPoint Presentation</vt:lpstr>
      <vt:lpstr>Carbon dioxide transport mechanism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dc:title>
  <dc:creator>Administrator</dc:creator>
  <cp:lastModifiedBy>anamul onu</cp:lastModifiedBy>
  <cp:revision>140</cp:revision>
  <dcterms:created xsi:type="dcterms:W3CDTF">2006-08-16T00:00:00Z</dcterms:created>
  <dcterms:modified xsi:type="dcterms:W3CDTF">2020-04-17T06:37:17Z</dcterms:modified>
</cp:coreProperties>
</file>