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12192000"/>
  <p:notesSz cx="6858000" cy="9144000"/>
  <p:embeddedFontLst>
    <p:embeddedFont>
      <p:font typeface="Book Antiqua"/>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hh8GTMzQS0MuzlSBFdfwxmwfhW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BookAntiqua-bold.fntdata"/><Relationship Id="rId12" Type="http://schemas.openxmlformats.org/officeDocument/2006/relationships/slide" Target="slides/slide8.xml"/><Relationship Id="rId34" Type="http://schemas.openxmlformats.org/officeDocument/2006/relationships/font" Target="fonts/BookAntiqua-regular.fntdata"/><Relationship Id="rId15" Type="http://schemas.openxmlformats.org/officeDocument/2006/relationships/slide" Target="slides/slide11.xml"/><Relationship Id="rId37" Type="http://schemas.openxmlformats.org/officeDocument/2006/relationships/font" Target="fonts/BookAntiqua-boldItalic.fntdata"/><Relationship Id="rId14" Type="http://schemas.openxmlformats.org/officeDocument/2006/relationships/slide" Target="slides/slide10.xml"/><Relationship Id="rId36" Type="http://schemas.openxmlformats.org/officeDocument/2006/relationships/font" Target="fonts/BookAntiqua-italic.fntdata"/><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4" name="Shape 14"/>
        <p:cNvGrpSpPr/>
        <p:nvPr/>
      </p:nvGrpSpPr>
      <p:grpSpPr>
        <a:xfrm>
          <a:off x="0" y="0"/>
          <a:ext cx="0" cy="0"/>
          <a:chOff x="0" y="0"/>
          <a:chExt cx="0" cy="0"/>
        </a:xfrm>
      </p:grpSpPr>
      <p:sp>
        <p:nvSpPr>
          <p:cNvPr id="15" name="Google Shape;15;p31"/>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1"/>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1"/>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1"/>
          <p:cNvSpPr txBox="1"/>
          <p:nvPr>
            <p:ph idx="1" type="subTitle"/>
          </p:nvPr>
        </p:nvSpPr>
        <p:spPr>
          <a:xfrm>
            <a:off x="1100051" y="4455621"/>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9" name="Google Shape;19;p3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2" name="Google Shape;22;p31"/>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 name="Shape 83"/>
        <p:cNvGrpSpPr/>
        <p:nvPr/>
      </p:nvGrpSpPr>
      <p:grpSpPr>
        <a:xfrm>
          <a:off x="0" y="0"/>
          <a:ext cx="0" cy="0"/>
          <a:chOff x="0" y="0"/>
          <a:chExt cx="0" cy="0"/>
        </a:xfrm>
      </p:grpSpPr>
      <p:sp>
        <p:nvSpPr>
          <p:cNvPr id="84" name="Google Shape;84;p4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40"/>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6" name="Google Shape;86;p4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9" name="Shape 89"/>
        <p:cNvGrpSpPr/>
        <p:nvPr/>
      </p:nvGrpSpPr>
      <p:grpSpPr>
        <a:xfrm>
          <a:off x="0" y="0"/>
          <a:ext cx="0" cy="0"/>
          <a:chOff x="0" y="0"/>
          <a:chExt cx="0" cy="0"/>
        </a:xfrm>
      </p:grpSpPr>
      <p:sp>
        <p:nvSpPr>
          <p:cNvPr id="90" name="Google Shape;90;p41"/>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41"/>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1"/>
          <p:cNvSpPr txBox="1"/>
          <p:nvPr>
            <p:ph type="title"/>
          </p:nvPr>
        </p:nvSpPr>
        <p:spPr>
          <a:xfrm rot="5400000">
            <a:off x="7159401" y="1977801"/>
            <a:ext cx="5759898"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41"/>
          <p:cNvSpPr txBox="1"/>
          <p:nvPr>
            <p:ph idx="1" type="body"/>
          </p:nvPr>
        </p:nvSpPr>
        <p:spPr>
          <a:xfrm rot="5400000">
            <a:off x="1825401" y="-574899"/>
            <a:ext cx="5759898"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4" name="Google Shape;94;p4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4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3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2"/>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 name="Google Shape;26;p3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29" name="Shape 29"/>
        <p:cNvGrpSpPr/>
        <p:nvPr/>
      </p:nvGrpSpPr>
      <p:grpSpPr>
        <a:xfrm>
          <a:off x="0" y="0"/>
          <a:ext cx="0" cy="0"/>
          <a:chOff x="0" y="0"/>
          <a:chExt cx="0" cy="0"/>
        </a:xfrm>
      </p:grpSpPr>
      <p:sp>
        <p:nvSpPr>
          <p:cNvPr id="30" name="Google Shape;30;p33"/>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3"/>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3"/>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3"/>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34" name="Google Shape;34;p3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37" name="Google Shape;37;p33"/>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3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4"/>
          <p:cNvSpPr txBox="1"/>
          <p:nvPr>
            <p:ph idx="1" type="body"/>
          </p:nvPr>
        </p:nvSpPr>
        <p:spPr>
          <a:xfrm>
            <a:off x="1097278"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 name="Google Shape;41;p34"/>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 name="Google Shape;42;p3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3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5"/>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8" name="Google Shape;48;p35"/>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9" name="Google Shape;49;p35"/>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0" name="Google Shape;50;p35"/>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1" name="Google Shape;51;p3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3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9" name="Shape 59"/>
        <p:cNvGrpSpPr/>
        <p:nvPr/>
      </p:nvGrpSpPr>
      <p:grpSpPr>
        <a:xfrm>
          <a:off x="0" y="0"/>
          <a:ext cx="0" cy="0"/>
          <a:chOff x="0" y="0"/>
          <a:chExt cx="0" cy="0"/>
        </a:xfrm>
      </p:grpSpPr>
      <p:sp>
        <p:nvSpPr>
          <p:cNvPr id="60" name="Google Shape;60;p37"/>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7"/>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5" name="Shape 65"/>
        <p:cNvGrpSpPr/>
        <p:nvPr/>
      </p:nvGrpSpPr>
      <p:grpSpPr>
        <a:xfrm>
          <a:off x="0" y="0"/>
          <a:ext cx="0" cy="0"/>
          <a:chOff x="0" y="0"/>
          <a:chExt cx="0" cy="0"/>
        </a:xfrm>
      </p:grpSpPr>
      <p:sp>
        <p:nvSpPr>
          <p:cNvPr id="66" name="Google Shape;66;p38"/>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8"/>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8"/>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38"/>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0" name="Google Shape;70;p38"/>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1" name="Google Shape;71;p38"/>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8"/>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chemeClr val="dk2"/>
                </a:solidFill>
                <a:latin typeface="Calibri"/>
                <a:ea typeface="Calibri"/>
                <a:cs typeface="Calibri"/>
                <a:sym typeface="Calibri"/>
              </a:defRPr>
            </a:lvl1pPr>
            <a:lvl2pPr indent="0" lvl="1" marL="0" algn="r">
              <a:spcBef>
                <a:spcPts val="0"/>
              </a:spcBef>
              <a:buNone/>
              <a:defRPr sz="1050">
                <a:solidFill>
                  <a:schemeClr val="dk2"/>
                </a:solidFill>
                <a:latin typeface="Calibri"/>
                <a:ea typeface="Calibri"/>
                <a:cs typeface="Calibri"/>
                <a:sym typeface="Calibri"/>
              </a:defRPr>
            </a:lvl2pPr>
            <a:lvl3pPr indent="0" lvl="2" marL="0" algn="r">
              <a:spcBef>
                <a:spcPts val="0"/>
              </a:spcBef>
              <a:buNone/>
              <a:defRPr sz="1050">
                <a:solidFill>
                  <a:schemeClr val="dk2"/>
                </a:solidFill>
                <a:latin typeface="Calibri"/>
                <a:ea typeface="Calibri"/>
                <a:cs typeface="Calibri"/>
                <a:sym typeface="Calibri"/>
              </a:defRPr>
            </a:lvl3pPr>
            <a:lvl4pPr indent="0" lvl="3" marL="0" algn="r">
              <a:spcBef>
                <a:spcPts val="0"/>
              </a:spcBef>
              <a:buNone/>
              <a:defRPr sz="1050">
                <a:solidFill>
                  <a:schemeClr val="dk2"/>
                </a:solidFill>
                <a:latin typeface="Calibri"/>
                <a:ea typeface="Calibri"/>
                <a:cs typeface="Calibri"/>
                <a:sym typeface="Calibri"/>
              </a:defRPr>
            </a:lvl4pPr>
            <a:lvl5pPr indent="0" lvl="4" marL="0" algn="r">
              <a:spcBef>
                <a:spcPts val="0"/>
              </a:spcBef>
              <a:buNone/>
              <a:defRPr sz="1050">
                <a:solidFill>
                  <a:schemeClr val="dk2"/>
                </a:solidFill>
                <a:latin typeface="Calibri"/>
                <a:ea typeface="Calibri"/>
                <a:cs typeface="Calibri"/>
                <a:sym typeface="Calibri"/>
              </a:defRPr>
            </a:lvl5pPr>
            <a:lvl6pPr indent="0" lvl="5" marL="0" algn="r">
              <a:spcBef>
                <a:spcPts val="0"/>
              </a:spcBef>
              <a:buNone/>
              <a:defRPr sz="1050">
                <a:solidFill>
                  <a:schemeClr val="dk2"/>
                </a:solidFill>
                <a:latin typeface="Calibri"/>
                <a:ea typeface="Calibri"/>
                <a:cs typeface="Calibri"/>
                <a:sym typeface="Calibri"/>
              </a:defRPr>
            </a:lvl6pPr>
            <a:lvl7pPr indent="0" lvl="6" marL="0" algn="r">
              <a:spcBef>
                <a:spcPts val="0"/>
              </a:spcBef>
              <a:buNone/>
              <a:defRPr sz="1050">
                <a:solidFill>
                  <a:schemeClr val="dk2"/>
                </a:solidFill>
                <a:latin typeface="Calibri"/>
                <a:ea typeface="Calibri"/>
                <a:cs typeface="Calibri"/>
                <a:sym typeface="Calibri"/>
              </a:defRPr>
            </a:lvl7pPr>
            <a:lvl8pPr indent="0" lvl="7" marL="0" algn="r">
              <a:spcBef>
                <a:spcPts val="0"/>
              </a:spcBef>
              <a:buNone/>
              <a:defRPr sz="1050">
                <a:solidFill>
                  <a:schemeClr val="dk2"/>
                </a:solidFill>
                <a:latin typeface="Calibri"/>
                <a:ea typeface="Calibri"/>
                <a:cs typeface="Calibri"/>
                <a:sym typeface="Calibri"/>
              </a:defRPr>
            </a:lvl8pPr>
            <a:lvl9pPr indent="0" lvl="8" marL="0" algn="r">
              <a:spcBef>
                <a:spcPts val="0"/>
              </a:spcBef>
              <a:buNone/>
              <a:defRPr sz="105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4" name="Shape 74"/>
        <p:cNvGrpSpPr/>
        <p:nvPr/>
      </p:nvGrpSpPr>
      <p:grpSpPr>
        <a:xfrm>
          <a:off x="0" y="0"/>
          <a:ext cx="0" cy="0"/>
          <a:chOff x="0" y="0"/>
          <a:chExt cx="0" cy="0"/>
        </a:xfrm>
      </p:grpSpPr>
      <p:sp>
        <p:nvSpPr>
          <p:cNvPr id="75" name="Google Shape;75;p39"/>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9"/>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9"/>
          <p:cNvSpPr txBox="1"/>
          <p:nvPr>
            <p:ph type="title"/>
          </p:nvPr>
        </p:nvSpPr>
        <p:spPr>
          <a:xfrm>
            <a:off x="1097280" y="5074920"/>
            <a:ext cx="10113645"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39"/>
          <p:cNvSpPr/>
          <p:nvPr>
            <p:ph idx="2" type="pic"/>
          </p:nvPr>
        </p:nvSpPr>
        <p:spPr>
          <a:xfrm>
            <a:off x="15" y="0"/>
            <a:ext cx="12191985" cy="4915076"/>
          </a:xfrm>
          <a:prstGeom prst="rect">
            <a:avLst/>
          </a:prstGeom>
          <a:solidFill>
            <a:srgbClr val="D2CDB0"/>
          </a:solidFill>
          <a:ln>
            <a:noFill/>
          </a:ln>
        </p:spPr>
      </p:sp>
      <p:sp>
        <p:nvSpPr>
          <p:cNvPr id="79" name="Google Shape;79;p39"/>
          <p:cNvSpPr txBox="1"/>
          <p:nvPr>
            <p:ph idx="1" type="body"/>
          </p:nvPr>
        </p:nvSpPr>
        <p:spPr>
          <a:xfrm>
            <a:off x="1097280" y="5907024"/>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0" name="Google Shape;80;p3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0"/>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30"/>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3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30"/>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0" name="Google Shape;10;p3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3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3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3" name="Google Shape;13;p30"/>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
          <p:cNvSpPr txBox="1"/>
          <p:nvPr>
            <p:ph type="ctrTitle"/>
          </p:nvPr>
        </p:nvSpPr>
        <p:spPr>
          <a:xfrm>
            <a:off x="865237" y="1060786"/>
            <a:ext cx="5515897" cy="268233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00B050"/>
              </a:buClr>
              <a:buSzPct val="100000"/>
              <a:buFont typeface="Calibri"/>
              <a:buNone/>
            </a:pPr>
            <a:r>
              <a:rPr b="1" lang="en-US">
                <a:solidFill>
                  <a:srgbClr val="00B050"/>
                </a:solidFill>
              </a:rPr>
              <a:t>Food Chemistry</a:t>
            </a:r>
            <a:br>
              <a:rPr lang="en-US"/>
            </a:br>
            <a:r>
              <a:rPr b="1" lang="en-US" sz="7200"/>
              <a:t>0711-2101</a:t>
            </a:r>
            <a:endParaRPr/>
          </a:p>
        </p:txBody>
      </p:sp>
      <p:sp>
        <p:nvSpPr>
          <p:cNvPr id="102" name="Google Shape;102;p1"/>
          <p:cNvSpPr txBox="1"/>
          <p:nvPr>
            <p:ph idx="1" type="subTitle"/>
          </p:nvPr>
        </p:nvSpPr>
        <p:spPr>
          <a:xfrm>
            <a:off x="959513" y="4603955"/>
            <a:ext cx="8689976" cy="137159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b="1" lang="en-US">
                <a:solidFill>
                  <a:srgbClr val="C00000"/>
                </a:solidFill>
              </a:rPr>
              <a:t>DEPARTMENT OF NUTRITION &amp; FOOD ENGINEERING</a:t>
            </a:r>
            <a:endParaRPr/>
          </a:p>
          <a:p>
            <a:pPr indent="0" lvl="0" marL="0" rtl="0" algn="l">
              <a:lnSpc>
                <a:spcPct val="90000"/>
              </a:lnSpc>
              <a:spcBef>
                <a:spcPts val="1400"/>
              </a:spcBef>
              <a:spcAft>
                <a:spcPts val="0"/>
              </a:spcAft>
              <a:buSzPts val="2400"/>
              <a:buNone/>
            </a:pPr>
            <a:r>
              <a:rPr b="1" lang="en-US">
                <a:solidFill>
                  <a:srgbClr val="7030A0"/>
                </a:solidFill>
              </a:rPr>
              <a:t>DAFFODIL INTERNATIONAL UNIVERSITY</a:t>
            </a:r>
            <a:endParaRPr b="1">
              <a:solidFill>
                <a:srgbClr val="7030A0"/>
              </a:solidFill>
            </a:endParaRPr>
          </a:p>
        </p:txBody>
      </p:sp>
      <p:pic>
        <p:nvPicPr>
          <p:cNvPr descr="FSN12308TDBH-BOU" id="103" name="Google Shape;103;p1"/>
          <p:cNvPicPr preferRelativeResize="0"/>
          <p:nvPr/>
        </p:nvPicPr>
        <p:blipFill rotWithShape="1">
          <a:blip r:embed="rId3">
            <a:alphaModFix/>
          </a:blip>
          <a:srcRect b="0" l="0" r="0" t="0"/>
          <a:stretch/>
        </p:blipFill>
        <p:spPr>
          <a:xfrm>
            <a:off x="5818955" y="895959"/>
            <a:ext cx="4839212" cy="272205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0"/>
          <p:cNvSpPr txBox="1"/>
          <p:nvPr>
            <p:ph type="title"/>
          </p:nvPr>
        </p:nvSpPr>
        <p:spPr>
          <a:xfrm>
            <a:off x="359860" y="345598"/>
            <a:ext cx="10868579" cy="12079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C00000"/>
              </a:buClr>
              <a:buSzPts val="4400"/>
              <a:buFont typeface="Calibri"/>
              <a:buNone/>
            </a:pPr>
            <a:r>
              <a:rPr b="1" lang="en-US" sz="4400">
                <a:solidFill>
                  <a:srgbClr val="C00000"/>
                </a:solidFill>
              </a:rPr>
              <a:t>Phase Diagram of Water</a:t>
            </a:r>
            <a:endParaRPr sz="4400">
              <a:solidFill>
                <a:schemeClr val="dk1"/>
              </a:solidFill>
            </a:endParaRPr>
          </a:p>
        </p:txBody>
      </p:sp>
      <p:sp>
        <p:nvSpPr>
          <p:cNvPr id="168" name="Google Shape;168;p10"/>
          <p:cNvSpPr txBox="1"/>
          <p:nvPr/>
        </p:nvSpPr>
        <p:spPr>
          <a:xfrm>
            <a:off x="1" y="2241755"/>
            <a:ext cx="5712542" cy="337335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800">
                <a:solidFill>
                  <a:schemeClr val="dk1"/>
                </a:solidFill>
                <a:latin typeface="Calibri"/>
                <a:ea typeface="Calibri"/>
                <a:cs typeface="Calibri"/>
                <a:sym typeface="Calibri"/>
              </a:rPr>
              <a:t>Phase diagram is a graphical representation of the physical states of a substance under different conditions of temperature and pressure. A typical phase diagram has pressure on the y-axis and temperature on the x-axis. As we cross the lines or curves on the phase diagram, a phase change occurs. In addition, two states of the substance coexist in equilibrium on the lines or curves.</a:t>
            </a:r>
            <a:endParaRPr/>
          </a:p>
          <a:p>
            <a:pPr indent="0" lvl="0" marL="0" marR="0" rtl="0" algn="just">
              <a:lnSpc>
                <a:spcPct val="150000"/>
              </a:lnSpc>
              <a:spcBef>
                <a:spcPts val="0"/>
              </a:spcBef>
              <a:spcAft>
                <a:spcPts val="0"/>
              </a:spcAft>
              <a:buNone/>
            </a:pPr>
            <a:r>
              <a:rPr lang="en-US" sz="1800">
                <a:solidFill>
                  <a:schemeClr val="dk1"/>
                </a:solidFill>
                <a:latin typeface="Calibri"/>
                <a:ea typeface="Calibri"/>
                <a:cs typeface="Calibri"/>
                <a:sym typeface="Calibri"/>
              </a:rPr>
              <a:t>There are three states of matter: </a:t>
            </a:r>
            <a:r>
              <a:rPr b="1" lang="en-US" sz="1800">
                <a:solidFill>
                  <a:schemeClr val="dk1"/>
                </a:solidFill>
                <a:latin typeface="Calibri"/>
                <a:ea typeface="Calibri"/>
                <a:cs typeface="Calibri"/>
                <a:sym typeface="Calibri"/>
              </a:rPr>
              <a:t>liquid, solid, and gas</a:t>
            </a:r>
            <a:endParaRPr sz="1800">
              <a:solidFill>
                <a:schemeClr val="dk1"/>
              </a:solidFill>
              <a:latin typeface="Calibri"/>
              <a:ea typeface="Calibri"/>
              <a:cs typeface="Calibri"/>
              <a:sym typeface="Calibri"/>
            </a:endParaRPr>
          </a:p>
        </p:txBody>
      </p:sp>
      <p:pic>
        <p:nvPicPr>
          <p:cNvPr id="169" name="Google Shape;169;p10"/>
          <p:cNvPicPr preferRelativeResize="0"/>
          <p:nvPr/>
        </p:nvPicPr>
        <p:blipFill rotWithShape="1">
          <a:blip r:embed="rId3">
            <a:alphaModFix/>
          </a:blip>
          <a:srcRect b="0" l="0" r="0" t="0"/>
          <a:stretch/>
        </p:blipFill>
        <p:spPr>
          <a:xfrm>
            <a:off x="6440827" y="1843995"/>
            <a:ext cx="5249727" cy="416887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1"/>
          <p:cNvSpPr txBox="1"/>
          <p:nvPr>
            <p:ph type="title"/>
          </p:nvPr>
        </p:nvSpPr>
        <p:spPr>
          <a:xfrm>
            <a:off x="359860" y="345598"/>
            <a:ext cx="10868579" cy="12079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C00000"/>
              </a:buClr>
              <a:buSzPts val="4400"/>
              <a:buFont typeface="Calibri"/>
              <a:buNone/>
            </a:pPr>
            <a:r>
              <a:rPr b="1" lang="en-US" sz="4400">
                <a:solidFill>
                  <a:srgbClr val="C00000"/>
                </a:solidFill>
              </a:rPr>
              <a:t>Phase Diagram of Water </a:t>
            </a:r>
            <a:r>
              <a:rPr lang="en-US" sz="3200">
                <a:solidFill>
                  <a:schemeClr val="dk1"/>
                </a:solidFill>
              </a:rPr>
              <a:t>(cont.)</a:t>
            </a:r>
            <a:endParaRPr sz="4400">
              <a:solidFill>
                <a:schemeClr val="dk1"/>
              </a:solidFill>
            </a:endParaRPr>
          </a:p>
        </p:txBody>
      </p:sp>
      <p:pic>
        <p:nvPicPr>
          <p:cNvPr id="175" name="Google Shape;175;p11"/>
          <p:cNvPicPr preferRelativeResize="0"/>
          <p:nvPr/>
        </p:nvPicPr>
        <p:blipFill rotWithShape="1">
          <a:blip r:embed="rId3">
            <a:alphaModFix/>
          </a:blip>
          <a:srcRect b="0" l="0" r="0" t="0"/>
          <a:stretch/>
        </p:blipFill>
        <p:spPr>
          <a:xfrm>
            <a:off x="6942273" y="1797018"/>
            <a:ext cx="5249727" cy="4168878"/>
          </a:xfrm>
          <a:prstGeom prst="rect">
            <a:avLst/>
          </a:prstGeom>
          <a:noFill/>
          <a:ln>
            <a:noFill/>
          </a:ln>
        </p:spPr>
      </p:pic>
      <p:sp>
        <p:nvSpPr>
          <p:cNvPr id="176" name="Google Shape;176;p11"/>
          <p:cNvSpPr txBox="1"/>
          <p:nvPr/>
        </p:nvSpPr>
        <p:spPr>
          <a:xfrm>
            <a:off x="136666" y="1797018"/>
            <a:ext cx="6913063" cy="480131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750">
                <a:solidFill>
                  <a:schemeClr val="dk1"/>
                </a:solidFill>
                <a:latin typeface="Calibri"/>
                <a:ea typeface="Calibri"/>
                <a:cs typeface="Calibri"/>
                <a:sym typeface="Calibri"/>
              </a:rPr>
              <a:t>Sublimation </a:t>
            </a:r>
            <a:r>
              <a:rPr lang="en-US" sz="1750">
                <a:solidFill>
                  <a:schemeClr val="dk1"/>
                </a:solidFill>
                <a:latin typeface="Calibri"/>
                <a:ea typeface="Calibri"/>
                <a:cs typeface="Calibri"/>
                <a:sym typeface="Calibri"/>
              </a:rPr>
              <a:t>is when the substance goes directly from solid to the gas state.</a:t>
            </a:r>
            <a:endParaRPr/>
          </a:p>
          <a:p>
            <a:pPr indent="0" lvl="0" marL="0" marR="0" rtl="0" algn="just">
              <a:spcBef>
                <a:spcPts val="0"/>
              </a:spcBef>
              <a:spcAft>
                <a:spcPts val="0"/>
              </a:spcAft>
              <a:buNone/>
            </a:pPr>
            <a:r>
              <a:rPr b="1" lang="en-US" sz="1750">
                <a:solidFill>
                  <a:schemeClr val="dk1"/>
                </a:solidFill>
                <a:latin typeface="Calibri"/>
                <a:ea typeface="Calibri"/>
                <a:cs typeface="Calibri"/>
                <a:sym typeface="Calibri"/>
              </a:rPr>
              <a:t>Deposition </a:t>
            </a:r>
            <a:r>
              <a:rPr lang="en-US" sz="1750">
                <a:solidFill>
                  <a:schemeClr val="dk1"/>
                </a:solidFill>
                <a:latin typeface="Calibri"/>
                <a:ea typeface="Calibri"/>
                <a:cs typeface="Calibri"/>
                <a:sym typeface="Calibri"/>
              </a:rPr>
              <a:t>occurs when a substance goes from a gas state to a solid state; it is the reverse process of sublimation.</a:t>
            </a:r>
            <a:endParaRPr/>
          </a:p>
          <a:p>
            <a:pPr indent="0" lvl="0" marL="0" marR="0" rtl="0" algn="just">
              <a:spcBef>
                <a:spcPts val="0"/>
              </a:spcBef>
              <a:spcAft>
                <a:spcPts val="0"/>
              </a:spcAft>
              <a:buNone/>
            </a:pPr>
            <a:r>
              <a:rPr b="1" lang="en-US" sz="1750">
                <a:solidFill>
                  <a:schemeClr val="dk1"/>
                </a:solidFill>
                <a:latin typeface="Calibri"/>
                <a:ea typeface="Calibri"/>
                <a:cs typeface="Calibri"/>
                <a:sym typeface="Calibri"/>
              </a:rPr>
              <a:t>Melting</a:t>
            </a:r>
            <a:r>
              <a:rPr lang="en-US" sz="1750">
                <a:solidFill>
                  <a:schemeClr val="dk1"/>
                </a:solidFill>
                <a:latin typeface="Calibri"/>
                <a:ea typeface="Calibri"/>
                <a:cs typeface="Calibri"/>
                <a:sym typeface="Calibri"/>
              </a:rPr>
              <a:t> occurs when a substance goes from a solid to a liquid state.</a:t>
            </a:r>
            <a:endParaRPr/>
          </a:p>
          <a:p>
            <a:pPr indent="0" lvl="0" marL="0" marR="0" rtl="0" algn="just">
              <a:spcBef>
                <a:spcPts val="0"/>
              </a:spcBef>
              <a:spcAft>
                <a:spcPts val="0"/>
              </a:spcAft>
              <a:buNone/>
            </a:pPr>
            <a:r>
              <a:rPr b="1" lang="en-US" sz="1750">
                <a:solidFill>
                  <a:schemeClr val="dk1"/>
                </a:solidFill>
                <a:latin typeface="Calibri"/>
                <a:ea typeface="Calibri"/>
                <a:cs typeface="Calibri"/>
                <a:sym typeface="Calibri"/>
              </a:rPr>
              <a:t>Fusion</a:t>
            </a:r>
            <a:r>
              <a:rPr lang="en-US" sz="1750">
                <a:solidFill>
                  <a:schemeClr val="dk1"/>
                </a:solidFill>
                <a:latin typeface="Calibri"/>
                <a:ea typeface="Calibri"/>
                <a:cs typeface="Calibri"/>
                <a:sym typeface="Calibri"/>
              </a:rPr>
              <a:t> is when a substance goes from a liquid to a solid state, the reverse of melting.</a:t>
            </a:r>
            <a:endParaRPr/>
          </a:p>
          <a:p>
            <a:pPr indent="0" lvl="0" marL="0" marR="0" rtl="0" algn="just">
              <a:spcBef>
                <a:spcPts val="0"/>
              </a:spcBef>
              <a:spcAft>
                <a:spcPts val="0"/>
              </a:spcAft>
              <a:buNone/>
            </a:pPr>
            <a:r>
              <a:rPr b="1" lang="en-US" sz="1750">
                <a:solidFill>
                  <a:schemeClr val="dk1"/>
                </a:solidFill>
                <a:latin typeface="Calibri"/>
                <a:ea typeface="Calibri"/>
                <a:cs typeface="Calibri"/>
                <a:sym typeface="Calibri"/>
              </a:rPr>
              <a:t>Vaporization</a:t>
            </a:r>
            <a:r>
              <a:rPr lang="en-US" sz="1750">
                <a:solidFill>
                  <a:schemeClr val="dk1"/>
                </a:solidFill>
                <a:latin typeface="Calibri"/>
                <a:ea typeface="Calibri"/>
                <a:cs typeface="Calibri"/>
                <a:sym typeface="Calibri"/>
              </a:rPr>
              <a:t> (or </a:t>
            </a:r>
            <a:r>
              <a:rPr b="1" lang="en-US" sz="1750">
                <a:solidFill>
                  <a:schemeClr val="dk1"/>
                </a:solidFill>
                <a:latin typeface="Calibri"/>
                <a:ea typeface="Calibri"/>
                <a:cs typeface="Calibri"/>
                <a:sym typeface="Calibri"/>
              </a:rPr>
              <a:t>evaporation</a:t>
            </a:r>
            <a:r>
              <a:rPr lang="en-US" sz="1750">
                <a:solidFill>
                  <a:schemeClr val="dk1"/>
                </a:solidFill>
                <a:latin typeface="Calibri"/>
                <a:ea typeface="Calibri"/>
                <a:cs typeface="Calibri"/>
                <a:sym typeface="Calibri"/>
              </a:rPr>
              <a:t>) is when a substance goes from a liquid to a gaseous state.</a:t>
            </a:r>
            <a:endParaRPr/>
          </a:p>
          <a:p>
            <a:pPr indent="0" lvl="0" marL="0" marR="0" rtl="0" algn="just">
              <a:spcBef>
                <a:spcPts val="0"/>
              </a:spcBef>
              <a:spcAft>
                <a:spcPts val="0"/>
              </a:spcAft>
              <a:buNone/>
            </a:pPr>
            <a:r>
              <a:rPr b="1" lang="en-US" sz="1750">
                <a:solidFill>
                  <a:schemeClr val="dk1"/>
                </a:solidFill>
                <a:latin typeface="Calibri"/>
                <a:ea typeface="Calibri"/>
                <a:cs typeface="Calibri"/>
                <a:sym typeface="Calibri"/>
              </a:rPr>
              <a:t>Condensation</a:t>
            </a:r>
            <a:r>
              <a:rPr lang="en-US" sz="1750">
                <a:solidFill>
                  <a:schemeClr val="dk1"/>
                </a:solidFill>
                <a:latin typeface="Calibri"/>
                <a:ea typeface="Calibri"/>
                <a:cs typeface="Calibri"/>
                <a:sym typeface="Calibri"/>
              </a:rPr>
              <a:t> occurs when a substance goes from a gaseous to a liquid state, the reverse of vaporization.</a:t>
            </a:r>
            <a:endParaRPr/>
          </a:p>
          <a:p>
            <a:pPr indent="0" lvl="0" marL="0" marR="0" rtl="0" algn="just">
              <a:spcBef>
                <a:spcPts val="0"/>
              </a:spcBef>
              <a:spcAft>
                <a:spcPts val="0"/>
              </a:spcAft>
              <a:buNone/>
            </a:pPr>
            <a:r>
              <a:rPr b="1" lang="en-US" sz="1750">
                <a:solidFill>
                  <a:schemeClr val="dk1"/>
                </a:solidFill>
                <a:latin typeface="Calibri"/>
                <a:ea typeface="Calibri"/>
                <a:cs typeface="Calibri"/>
                <a:sym typeface="Calibri"/>
              </a:rPr>
              <a:t>Critical Point</a:t>
            </a:r>
            <a:r>
              <a:rPr lang="en-US" sz="1750">
                <a:solidFill>
                  <a:schemeClr val="dk1"/>
                </a:solidFill>
                <a:latin typeface="Calibri"/>
                <a:ea typeface="Calibri"/>
                <a:cs typeface="Calibri"/>
                <a:sym typeface="Calibri"/>
              </a:rPr>
              <a:t> – the point in temperature and pressure on a phase diagram where the liquid and gaseous phases of a substance merge together into a single phase. Beyond the temperature of the critical point, the merged single phase is known as a </a:t>
            </a:r>
            <a:r>
              <a:rPr b="1" lang="en-US" sz="1750">
                <a:solidFill>
                  <a:schemeClr val="dk1"/>
                </a:solidFill>
                <a:latin typeface="Calibri"/>
                <a:ea typeface="Calibri"/>
                <a:cs typeface="Calibri"/>
                <a:sym typeface="Calibri"/>
              </a:rPr>
              <a:t>supercritical fluid</a:t>
            </a:r>
            <a:r>
              <a:rPr lang="en-US" sz="1750">
                <a:solidFill>
                  <a:schemeClr val="dk1"/>
                </a:solidFill>
                <a:latin typeface="Calibri"/>
                <a:ea typeface="Calibri"/>
                <a:cs typeface="Calibri"/>
                <a:sym typeface="Calibri"/>
              </a:rPr>
              <a:t>.</a:t>
            </a:r>
            <a:endParaRPr/>
          </a:p>
          <a:p>
            <a:pPr indent="0" lvl="0" marL="0" marR="0" rtl="0" algn="just">
              <a:spcBef>
                <a:spcPts val="0"/>
              </a:spcBef>
              <a:spcAft>
                <a:spcPts val="0"/>
              </a:spcAft>
              <a:buNone/>
            </a:pPr>
            <a:r>
              <a:rPr b="1" lang="en-US" sz="1750">
                <a:solidFill>
                  <a:schemeClr val="dk1"/>
                </a:solidFill>
                <a:latin typeface="Calibri"/>
                <a:ea typeface="Calibri"/>
                <a:cs typeface="Calibri"/>
                <a:sym typeface="Calibri"/>
              </a:rPr>
              <a:t>Triple Point</a:t>
            </a:r>
            <a:r>
              <a:rPr lang="en-US" sz="1750">
                <a:solidFill>
                  <a:schemeClr val="dk1"/>
                </a:solidFill>
                <a:latin typeface="Calibri"/>
                <a:ea typeface="Calibri"/>
                <a:cs typeface="Calibri"/>
                <a:sym typeface="Calibri"/>
              </a:rPr>
              <a:t> occurs when both the temperature and pressure of the three phases of the substance coexist in equilibrium.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2"/>
          <p:cNvSpPr txBox="1"/>
          <p:nvPr>
            <p:ph type="title"/>
          </p:nvPr>
        </p:nvSpPr>
        <p:spPr>
          <a:xfrm>
            <a:off x="359860" y="345598"/>
            <a:ext cx="10868579" cy="12079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C00000"/>
              </a:buClr>
              <a:buSzPts val="4400"/>
              <a:buFont typeface="Calibri"/>
              <a:buNone/>
            </a:pPr>
            <a:r>
              <a:rPr b="1" lang="en-US" sz="4400">
                <a:solidFill>
                  <a:srgbClr val="C00000"/>
                </a:solidFill>
              </a:rPr>
              <a:t>Phase Diagram of Water </a:t>
            </a:r>
            <a:r>
              <a:rPr lang="en-US" sz="3200">
                <a:solidFill>
                  <a:schemeClr val="dk1"/>
                </a:solidFill>
              </a:rPr>
              <a:t>(cont.)</a:t>
            </a:r>
            <a:endParaRPr sz="4400">
              <a:solidFill>
                <a:schemeClr val="dk1"/>
              </a:solidFill>
            </a:endParaRPr>
          </a:p>
        </p:txBody>
      </p:sp>
      <p:pic>
        <p:nvPicPr>
          <p:cNvPr descr="The phase diagram of water is special because the solid-liquid phase line has a negative slope" id="182" name="Google Shape;182;p12"/>
          <p:cNvPicPr preferRelativeResize="0"/>
          <p:nvPr/>
        </p:nvPicPr>
        <p:blipFill rotWithShape="1">
          <a:blip r:embed="rId3">
            <a:alphaModFix/>
          </a:blip>
          <a:srcRect b="0" l="0" r="0" t="0"/>
          <a:stretch/>
        </p:blipFill>
        <p:spPr>
          <a:xfrm>
            <a:off x="2674570" y="1956619"/>
            <a:ext cx="6861096" cy="425736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3"/>
          <p:cNvSpPr txBox="1"/>
          <p:nvPr>
            <p:ph type="title"/>
          </p:nvPr>
        </p:nvSpPr>
        <p:spPr>
          <a:xfrm>
            <a:off x="359860" y="345598"/>
            <a:ext cx="10868579" cy="12079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C00000"/>
              </a:buClr>
              <a:buSzPts val="4400"/>
              <a:buFont typeface="Calibri"/>
              <a:buNone/>
            </a:pPr>
            <a:r>
              <a:rPr b="1" lang="en-US" sz="4400">
                <a:solidFill>
                  <a:srgbClr val="C00000"/>
                </a:solidFill>
              </a:rPr>
              <a:t>Types of Water</a:t>
            </a:r>
            <a:endParaRPr b="1" sz="4400">
              <a:solidFill>
                <a:srgbClr val="C00000"/>
              </a:solidFill>
            </a:endParaRPr>
          </a:p>
        </p:txBody>
      </p:sp>
      <p:sp>
        <p:nvSpPr>
          <p:cNvPr id="188" name="Google Shape;188;p13"/>
          <p:cNvSpPr txBox="1"/>
          <p:nvPr>
            <p:ph idx="1" type="body"/>
          </p:nvPr>
        </p:nvSpPr>
        <p:spPr>
          <a:xfrm>
            <a:off x="226141" y="1816236"/>
            <a:ext cx="9271820" cy="1910190"/>
          </a:xfrm>
          <a:prstGeom prst="rect">
            <a:avLst/>
          </a:prstGeom>
          <a:noFill/>
          <a:ln>
            <a:noFill/>
          </a:ln>
        </p:spPr>
        <p:txBody>
          <a:bodyPr anchorCtr="0" anchor="t" bIns="45700" lIns="0" spcFirstLastPara="1" rIns="0" wrap="square" tIns="45700">
            <a:noAutofit/>
          </a:bodyPr>
          <a:lstStyle/>
          <a:p>
            <a:pPr indent="-127000" lvl="0" marL="91440" rtl="0" algn="just">
              <a:lnSpc>
                <a:spcPct val="135000"/>
              </a:lnSpc>
              <a:spcBef>
                <a:spcPts val="0"/>
              </a:spcBef>
              <a:spcAft>
                <a:spcPts val="0"/>
              </a:spcAft>
              <a:buSzPts val="2000"/>
              <a:buChar char=" "/>
            </a:pPr>
            <a:r>
              <a:rPr lang="en-US">
                <a:solidFill>
                  <a:schemeClr val="dk1"/>
                </a:solidFill>
              </a:rPr>
              <a:t>Water presents in food in the form of </a:t>
            </a:r>
            <a:r>
              <a:rPr b="1" lang="en-US" sz="2400">
                <a:solidFill>
                  <a:srgbClr val="FF0000"/>
                </a:solidFill>
              </a:rPr>
              <a:t>free, bound, and entrapped</a:t>
            </a:r>
            <a:r>
              <a:rPr lang="en-US">
                <a:solidFill>
                  <a:schemeClr val="dk1"/>
                </a:solidFill>
              </a:rPr>
              <a:t> water.</a:t>
            </a:r>
            <a:endParaRPr/>
          </a:p>
          <a:p>
            <a:pPr indent="-127000" lvl="0" marL="91440" rtl="0" algn="just">
              <a:lnSpc>
                <a:spcPct val="135000"/>
              </a:lnSpc>
              <a:spcBef>
                <a:spcPts val="1400"/>
              </a:spcBef>
              <a:spcAft>
                <a:spcPts val="0"/>
              </a:spcAft>
              <a:buSzPts val="2000"/>
              <a:buChar char=" "/>
            </a:pPr>
            <a:r>
              <a:rPr b="1" lang="en-US">
                <a:solidFill>
                  <a:srgbClr val="C00000"/>
                </a:solidFill>
              </a:rPr>
              <a:t>Free water </a:t>
            </a:r>
            <a:r>
              <a:rPr lang="en-US">
                <a:solidFill>
                  <a:schemeClr val="dk1"/>
                </a:solidFill>
              </a:rPr>
              <a:t>is water which can be removed easily from foods just by squeezing, grinding, or pressing, for instance, removing water from orange fruit just by squeezing it. </a:t>
            </a:r>
            <a:endParaRPr/>
          </a:p>
        </p:txBody>
      </p:sp>
      <p:pic>
        <p:nvPicPr>
          <p:cNvPr id="189" name="Google Shape;189;p13"/>
          <p:cNvPicPr preferRelativeResize="0"/>
          <p:nvPr/>
        </p:nvPicPr>
        <p:blipFill rotWithShape="1">
          <a:blip r:embed="rId3">
            <a:alphaModFix/>
          </a:blip>
          <a:srcRect b="0" l="0" r="0" t="0"/>
          <a:stretch/>
        </p:blipFill>
        <p:spPr>
          <a:xfrm>
            <a:off x="9860372" y="250414"/>
            <a:ext cx="2331628" cy="3593549"/>
          </a:xfrm>
          <a:prstGeom prst="rect">
            <a:avLst/>
          </a:prstGeom>
          <a:noFill/>
          <a:ln>
            <a:noFill/>
          </a:ln>
        </p:spPr>
      </p:pic>
      <p:sp>
        <p:nvSpPr>
          <p:cNvPr id="190" name="Google Shape;190;p13"/>
          <p:cNvSpPr txBox="1"/>
          <p:nvPr/>
        </p:nvSpPr>
        <p:spPr>
          <a:xfrm>
            <a:off x="2694039" y="3726426"/>
            <a:ext cx="9252155" cy="2446824"/>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1800">
                <a:solidFill>
                  <a:srgbClr val="C00000"/>
                </a:solidFill>
                <a:latin typeface="Calibri"/>
                <a:ea typeface="Calibri"/>
                <a:cs typeface="Calibri"/>
                <a:sym typeface="Calibri"/>
              </a:rPr>
              <a:t>Bound water </a:t>
            </a:r>
            <a:r>
              <a:rPr lang="en-US" sz="1800">
                <a:solidFill>
                  <a:schemeClr val="dk1"/>
                </a:solidFill>
                <a:latin typeface="Calibri"/>
                <a:ea typeface="Calibri"/>
                <a:cs typeface="Calibri"/>
                <a:sym typeface="Calibri"/>
              </a:rPr>
              <a:t>is water which cannot be extracted easily because it binds tightly onto water molecules. Thus, this type of water needs particular analysis methods to determine its value in the particular food. An example of bound water is the water present in cacti or pine tree needles; it cannot be squeezed or pressed out; even extreme desert heat or a winter freeze does not negatively affect bound water, and the vegetation remains alive.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Can You Drink Water from a Cactus? | Britannica" id="191" name="Google Shape;191;p13"/>
          <p:cNvPicPr preferRelativeResize="0"/>
          <p:nvPr/>
        </p:nvPicPr>
        <p:blipFill rotWithShape="1">
          <a:blip r:embed="rId4">
            <a:alphaModFix/>
          </a:blip>
          <a:srcRect b="0" l="0" r="0" t="0"/>
          <a:stretch/>
        </p:blipFill>
        <p:spPr>
          <a:xfrm>
            <a:off x="226141" y="3843963"/>
            <a:ext cx="2467898" cy="193740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descr="Difference Between Free Water and Bound Water - Comparison Summary" id="196" name="Google Shape;196;p14"/>
          <p:cNvPicPr preferRelativeResize="0"/>
          <p:nvPr>
            <p:ph idx="1" type="body"/>
          </p:nvPr>
        </p:nvPicPr>
        <p:blipFill rotWithShape="1">
          <a:blip r:embed="rId3">
            <a:alphaModFix/>
          </a:blip>
          <a:srcRect b="0" l="0" r="0" t="0"/>
          <a:stretch/>
        </p:blipFill>
        <p:spPr>
          <a:xfrm>
            <a:off x="2753032" y="251446"/>
            <a:ext cx="6444432" cy="60117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5"/>
          <p:cNvSpPr txBox="1"/>
          <p:nvPr>
            <p:ph type="title"/>
          </p:nvPr>
        </p:nvSpPr>
        <p:spPr>
          <a:xfrm>
            <a:off x="359860" y="345598"/>
            <a:ext cx="10868579" cy="12079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C00000"/>
              </a:buClr>
              <a:buSzPts val="4400"/>
              <a:buFont typeface="Calibri"/>
              <a:buNone/>
            </a:pPr>
            <a:r>
              <a:rPr b="1" lang="en-US" sz="4400">
                <a:solidFill>
                  <a:srgbClr val="C00000"/>
                </a:solidFill>
              </a:rPr>
              <a:t>Types of Water </a:t>
            </a:r>
            <a:r>
              <a:rPr lang="en-US" sz="2800">
                <a:solidFill>
                  <a:schemeClr val="dk1"/>
                </a:solidFill>
              </a:rPr>
              <a:t>(cont.…)</a:t>
            </a:r>
            <a:endParaRPr sz="4400">
              <a:solidFill>
                <a:schemeClr val="dk1"/>
              </a:solidFill>
            </a:endParaRPr>
          </a:p>
        </p:txBody>
      </p:sp>
      <p:sp>
        <p:nvSpPr>
          <p:cNvPr id="202" name="Google Shape;202;p15"/>
          <p:cNvSpPr txBox="1"/>
          <p:nvPr>
            <p:ph idx="1" type="body"/>
          </p:nvPr>
        </p:nvSpPr>
        <p:spPr>
          <a:xfrm>
            <a:off x="226141" y="1816235"/>
            <a:ext cx="8249266" cy="4456553"/>
          </a:xfrm>
          <a:prstGeom prst="rect">
            <a:avLst/>
          </a:prstGeom>
          <a:noFill/>
          <a:ln>
            <a:noFill/>
          </a:ln>
        </p:spPr>
        <p:txBody>
          <a:bodyPr anchorCtr="0" anchor="t" bIns="45700" lIns="0" spcFirstLastPara="1" rIns="0" wrap="square" tIns="45700">
            <a:noAutofit/>
          </a:bodyPr>
          <a:lstStyle/>
          <a:p>
            <a:pPr indent="-127000" lvl="0" marL="91440" rtl="0" algn="just">
              <a:lnSpc>
                <a:spcPct val="135000"/>
              </a:lnSpc>
              <a:spcBef>
                <a:spcPts val="0"/>
              </a:spcBef>
              <a:spcAft>
                <a:spcPts val="0"/>
              </a:spcAft>
              <a:buSzPts val="2000"/>
              <a:buChar char=" "/>
            </a:pPr>
            <a:r>
              <a:rPr lang="en-US">
                <a:solidFill>
                  <a:schemeClr val="dk1"/>
                </a:solidFill>
              </a:rPr>
              <a:t>Water may also present as </a:t>
            </a:r>
            <a:r>
              <a:rPr b="1" lang="en-US">
                <a:solidFill>
                  <a:srgbClr val="C00000"/>
                </a:solidFill>
              </a:rPr>
              <a:t>entrapped</a:t>
            </a:r>
            <a:r>
              <a:rPr lang="en-US">
                <a:solidFill>
                  <a:schemeClr val="dk1"/>
                </a:solidFill>
              </a:rPr>
              <a:t> water in foods such as water in pectin gel or in fruit or vegetable. Entrapped water is immobilized in matrixes, capillaries, or cells, but if released during cutting or damage, it flows freely. Entrapped water has properties of free water and no properties of bound water. Entrapped water in food is often associated with water holding capacity, a term that is frequently employed to describe the ability of a matrix of molecules, usually macromolecules present at low concentration, to physically entrap large amounts of water in a manner that inhibits exudation under the application of an external, often gravitational, force. Familiar food matrices that entrap water in this way include gels of pectin and starch and cells of tissues, both plant and animal.</a:t>
            </a:r>
            <a:endParaRPr/>
          </a:p>
        </p:txBody>
      </p:sp>
      <p:pic>
        <p:nvPicPr>
          <p:cNvPr id="203" name="Google Shape;203;p15"/>
          <p:cNvPicPr preferRelativeResize="0"/>
          <p:nvPr/>
        </p:nvPicPr>
        <p:blipFill rotWithShape="1">
          <a:blip r:embed="rId3">
            <a:alphaModFix/>
          </a:blip>
          <a:srcRect b="0" l="0" r="0" t="0"/>
          <a:stretch/>
        </p:blipFill>
        <p:spPr>
          <a:xfrm>
            <a:off x="8908025" y="2468932"/>
            <a:ext cx="2800966" cy="280096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6"/>
          <p:cNvSpPr txBox="1"/>
          <p:nvPr>
            <p:ph type="title"/>
          </p:nvPr>
        </p:nvSpPr>
        <p:spPr>
          <a:xfrm>
            <a:off x="359860" y="345598"/>
            <a:ext cx="10868579" cy="12079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C00000"/>
              </a:buClr>
              <a:buSzPts val="4400"/>
              <a:buFont typeface="Calibri"/>
              <a:buNone/>
            </a:pPr>
            <a:r>
              <a:rPr b="1" lang="en-US" sz="4400">
                <a:solidFill>
                  <a:srgbClr val="C00000"/>
                </a:solidFill>
              </a:rPr>
              <a:t>Interaction of Water with Food Components</a:t>
            </a:r>
            <a:endParaRPr sz="4400">
              <a:solidFill>
                <a:schemeClr val="dk1"/>
              </a:solidFill>
            </a:endParaRPr>
          </a:p>
        </p:txBody>
      </p:sp>
      <p:sp>
        <p:nvSpPr>
          <p:cNvPr id="209" name="Google Shape;209;p16"/>
          <p:cNvSpPr txBox="1"/>
          <p:nvPr>
            <p:ph idx="1" type="body"/>
          </p:nvPr>
        </p:nvSpPr>
        <p:spPr>
          <a:xfrm>
            <a:off x="226141" y="1816235"/>
            <a:ext cx="11326762" cy="4456553"/>
          </a:xfrm>
          <a:prstGeom prst="rect">
            <a:avLst/>
          </a:prstGeom>
          <a:noFill/>
          <a:ln>
            <a:noFill/>
          </a:ln>
        </p:spPr>
        <p:txBody>
          <a:bodyPr anchorCtr="0" anchor="t" bIns="45700" lIns="0" spcFirstLastPara="1" rIns="0" wrap="square" tIns="45700">
            <a:noAutofit/>
          </a:bodyPr>
          <a:lstStyle/>
          <a:p>
            <a:pPr indent="-127000" lvl="0" marL="91440" rtl="0" algn="just">
              <a:lnSpc>
                <a:spcPct val="135000"/>
              </a:lnSpc>
              <a:spcBef>
                <a:spcPts val="0"/>
              </a:spcBef>
              <a:spcAft>
                <a:spcPts val="0"/>
              </a:spcAft>
              <a:buSzPts val="2000"/>
              <a:buChar char=" "/>
            </a:pPr>
            <a:r>
              <a:rPr b="1" lang="en-US">
                <a:solidFill>
                  <a:srgbClr val="C00000"/>
                </a:solidFill>
              </a:rPr>
              <a:t>1. Macroscopic Level (Water Binding, Hydration, and Water Holding Capacity)</a:t>
            </a:r>
            <a:endParaRPr b="1">
              <a:solidFill>
                <a:srgbClr val="C00000"/>
              </a:solidFill>
            </a:endParaRPr>
          </a:p>
          <a:p>
            <a:pPr indent="-114300" lvl="0" marL="91440" rtl="0" algn="just">
              <a:lnSpc>
                <a:spcPct val="135000"/>
              </a:lnSpc>
              <a:spcBef>
                <a:spcPts val="1400"/>
              </a:spcBef>
              <a:spcAft>
                <a:spcPts val="0"/>
              </a:spcAft>
              <a:buSzPts val="1800"/>
              <a:buChar char=" "/>
            </a:pPr>
            <a:r>
              <a:rPr lang="en-US" sz="1800">
                <a:solidFill>
                  <a:schemeClr val="dk1"/>
                </a:solidFill>
              </a:rPr>
              <a:t>With respect to foods, the terms “water binding” and “hydration” are often used to convey a general tendency for water to associate with hydrophilic substances, including cellular materials. When used in this manner, the terms pertain to the macroscopic level. Although more specialized terms, such as “water binding potential,” are defined in quantitative terms, they still apply only to the macroscopic level. The degree and tenacity of water binding or hydration depends on a number of factors including the nature of the nonaqueous constituent, salt composition, pH, and temperature.</a:t>
            </a:r>
            <a:endParaRPr/>
          </a:p>
          <a:p>
            <a:pPr indent="-114300" lvl="0" marL="91440" rtl="0" algn="just">
              <a:lnSpc>
                <a:spcPct val="135000"/>
              </a:lnSpc>
              <a:spcBef>
                <a:spcPts val="1400"/>
              </a:spcBef>
              <a:spcAft>
                <a:spcPts val="0"/>
              </a:spcAft>
              <a:buSzPts val="1800"/>
              <a:buChar char=" "/>
            </a:pPr>
            <a:r>
              <a:rPr lang="en-US" sz="1800">
                <a:solidFill>
                  <a:schemeClr val="dk1"/>
                </a:solidFill>
              </a:rPr>
              <a:t>“Water holding capacity” is a term that is frequently employed to describe the ability of a matrix of molecules, usually macromolecules present at low concentrations, to physically entrap large amounts of water in a manner that inhibits exudation. Familiar food matrices that entrap water in this way include gels of pectin and starch, and cells of tissues, both plant and animal.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7"/>
          <p:cNvSpPr txBox="1"/>
          <p:nvPr>
            <p:ph type="title"/>
          </p:nvPr>
        </p:nvSpPr>
        <p:spPr>
          <a:xfrm>
            <a:off x="359860" y="345598"/>
            <a:ext cx="10868579" cy="12079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C00000"/>
              </a:buClr>
              <a:buSzPts val="4400"/>
              <a:buFont typeface="Calibri"/>
              <a:buNone/>
            </a:pPr>
            <a:r>
              <a:rPr b="1" lang="en-US" sz="4400">
                <a:solidFill>
                  <a:srgbClr val="C00000"/>
                </a:solidFill>
              </a:rPr>
              <a:t>Interaction of Water with Food Components </a:t>
            </a:r>
            <a:r>
              <a:rPr lang="en-US" sz="2800">
                <a:solidFill>
                  <a:schemeClr val="dk1"/>
                </a:solidFill>
              </a:rPr>
              <a:t>(cont.)</a:t>
            </a:r>
            <a:endParaRPr sz="2800">
              <a:solidFill>
                <a:schemeClr val="dk1"/>
              </a:solidFill>
            </a:endParaRPr>
          </a:p>
        </p:txBody>
      </p:sp>
      <p:sp>
        <p:nvSpPr>
          <p:cNvPr id="215" name="Google Shape;215;p17"/>
          <p:cNvSpPr txBox="1"/>
          <p:nvPr>
            <p:ph idx="1" type="body"/>
          </p:nvPr>
        </p:nvSpPr>
        <p:spPr>
          <a:xfrm>
            <a:off x="196643" y="1708080"/>
            <a:ext cx="11798711" cy="4456553"/>
          </a:xfrm>
          <a:prstGeom prst="rect">
            <a:avLst/>
          </a:prstGeom>
          <a:noFill/>
          <a:ln>
            <a:noFill/>
          </a:ln>
        </p:spPr>
        <p:txBody>
          <a:bodyPr anchorCtr="0" anchor="t" bIns="45700" lIns="0" spcFirstLastPara="1" rIns="0" wrap="square" tIns="45700">
            <a:noAutofit/>
          </a:bodyPr>
          <a:lstStyle/>
          <a:p>
            <a:pPr indent="-114300" lvl="0" marL="91440" rtl="0" algn="just">
              <a:lnSpc>
                <a:spcPct val="135000"/>
              </a:lnSpc>
              <a:spcBef>
                <a:spcPts val="0"/>
              </a:spcBef>
              <a:spcAft>
                <a:spcPts val="0"/>
              </a:spcAft>
              <a:buSzPts val="1800"/>
              <a:buChar char=" "/>
            </a:pPr>
            <a:r>
              <a:rPr b="1" lang="en-US" sz="1800">
                <a:solidFill>
                  <a:srgbClr val="C00000"/>
                </a:solidFill>
              </a:rPr>
              <a:t>2. Molecular Level: General Comments</a:t>
            </a:r>
            <a:endParaRPr/>
          </a:p>
          <a:p>
            <a:pPr indent="-114300" lvl="0" marL="91440" rtl="0" algn="just">
              <a:lnSpc>
                <a:spcPct val="135000"/>
              </a:lnSpc>
              <a:spcBef>
                <a:spcPts val="1400"/>
              </a:spcBef>
              <a:spcAft>
                <a:spcPts val="0"/>
              </a:spcAft>
              <a:buSzPts val="1800"/>
              <a:buChar char=" "/>
            </a:pPr>
            <a:r>
              <a:rPr lang="en-US" sz="1800">
                <a:solidFill>
                  <a:schemeClr val="dk1"/>
                </a:solidFill>
              </a:rPr>
              <a:t>Mixing of solutes and water results in altered properties of both constituents. Hydrophilic solutes cause changes in the structure and mobility of adjacent water, and water causes changes in the reactivity, and sometimes structure, of hydrophilic solutes. Hydrophobic groups of added solutes interact only weakly with adjacent water, preferring a nonaqueous environment.</a:t>
            </a:r>
            <a:endParaRPr/>
          </a:p>
          <a:p>
            <a:pPr indent="-114300" lvl="0" marL="91440" rtl="0" algn="just">
              <a:lnSpc>
                <a:spcPct val="135000"/>
              </a:lnSpc>
              <a:spcBef>
                <a:spcPts val="1400"/>
              </a:spcBef>
              <a:spcAft>
                <a:spcPts val="0"/>
              </a:spcAft>
              <a:buSzPts val="1800"/>
              <a:buChar char=" "/>
            </a:pPr>
            <a:r>
              <a:rPr b="1" lang="en-US" sz="1800">
                <a:solidFill>
                  <a:srgbClr val="C00000"/>
                </a:solidFill>
              </a:rPr>
              <a:t>3. Molecular Level: Bound Water</a:t>
            </a:r>
            <a:endParaRPr b="1" sz="1800">
              <a:solidFill>
                <a:srgbClr val="C00000"/>
              </a:solidFill>
            </a:endParaRPr>
          </a:p>
          <a:p>
            <a:pPr indent="-114300" lvl="0" marL="91440" rtl="0" algn="just">
              <a:lnSpc>
                <a:spcPct val="135000"/>
              </a:lnSpc>
              <a:spcBef>
                <a:spcPts val="1400"/>
              </a:spcBef>
              <a:spcAft>
                <a:spcPts val="0"/>
              </a:spcAft>
              <a:buSzPts val="1800"/>
              <a:buChar char=" "/>
            </a:pPr>
            <a:r>
              <a:rPr lang="en-US" sz="1800">
                <a:solidFill>
                  <a:schemeClr val="dk1"/>
                </a:solidFill>
              </a:rPr>
              <a:t>From a conceptual standpoint it is useful to think of bound water as “water that exists in the vicinity of solutes and other nonaqueous constituents, and exhibits properties that are significantly altered from those of ‘bulk water’ in the same system.” Bound water should be thought of as having “hindered mobility” as compared to bulk water, not as being “immobilized.” In a typical food of high water content, this type of water comprises only a minute part of the total water present, approximately the first layer of water molecules adjacent to hydrophilic groups.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8"/>
          <p:cNvSpPr txBox="1"/>
          <p:nvPr>
            <p:ph type="title"/>
          </p:nvPr>
        </p:nvSpPr>
        <p:spPr>
          <a:xfrm>
            <a:off x="359860" y="345598"/>
            <a:ext cx="10868579" cy="12079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C00000"/>
              </a:buClr>
              <a:buSzPts val="4400"/>
              <a:buFont typeface="Calibri"/>
              <a:buNone/>
            </a:pPr>
            <a:r>
              <a:rPr b="1" lang="en-US" sz="4400">
                <a:solidFill>
                  <a:srgbClr val="C00000"/>
                </a:solidFill>
              </a:rPr>
              <a:t>Interaction of Water with Food Components </a:t>
            </a:r>
            <a:r>
              <a:rPr lang="en-US" sz="2800">
                <a:solidFill>
                  <a:schemeClr val="dk1"/>
                </a:solidFill>
              </a:rPr>
              <a:t>(cont.)</a:t>
            </a:r>
            <a:endParaRPr sz="2800">
              <a:solidFill>
                <a:schemeClr val="dk1"/>
              </a:solidFill>
            </a:endParaRPr>
          </a:p>
        </p:txBody>
      </p:sp>
      <p:sp>
        <p:nvSpPr>
          <p:cNvPr id="221" name="Google Shape;221;p18"/>
          <p:cNvSpPr txBox="1"/>
          <p:nvPr>
            <p:ph idx="1" type="body"/>
          </p:nvPr>
        </p:nvSpPr>
        <p:spPr>
          <a:xfrm>
            <a:off x="196644" y="1708080"/>
            <a:ext cx="8465576" cy="4456553"/>
          </a:xfrm>
          <a:prstGeom prst="rect">
            <a:avLst/>
          </a:prstGeom>
          <a:noFill/>
          <a:ln>
            <a:noFill/>
          </a:ln>
        </p:spPr>
        <p:txBody>
          <a:bodyPr anchorCtr="0" anchor="t" bIns="45700" lIns="0" spcFirstLastPara="1" rIns="0" wrap="square" tIns="45700">
            <a:noAutofit/>
          </a:bodyPr>
          <a:lstStyle/>
          <a:p>
            <a:pPr indent="-114300" lvl="0" marL="91440" rtl="0" algn="just">
              <a:lnSpc>
                <a:spcPct val="135000"/>
              </a:lnSpc>
              <a:spcBef>
                <a:spcPts val="0"/>
              </a:spcBef>
              <a:spcAft>
                <a:spcPts val="0"/>
              </a:spcAft>
              <a:buSzPts val="1800"/>
              <a:buChar char=" "/>
            </a:pPr>
            <a:r>
              <a:rPr b="1" lang="en-US" sz="1800">
                <a:solidFill>
                  <a:srgbClr val="C00000"/>
                </a:solidFill>
              </a:rPr>
              <a:t>4. Interaction of Water with Ions and Ionic Groups</a:t>
            </a:r>
            <a:endParaRPr/>
          </a:p>
          <a:p>
            <a:pPr indent="-107950" lvl="0" marL="91440" rtl="0" algn="just">
              <a:lnSpc>
                <a:spcPct val="135000"/>
              </a:lnSpc>
              <a:spcBef>
                <a:spcPts val="1400"/>
              </a:spcBef>
              <a:spcAft>
                <a:spcPts val="0"/>
              </a:spcAft>
              <a:buSzPts val="1700"/>
              <a:buChar char=" "/>
            </a:pPr>
            <a:r>
              <a:rPr lang="en-US" sz="1700">
                <a:solidFill>
                  <a:schemeClr val="dk1"/>
                </a:solidFill>
              </a:rPr>
              <a:t>Ions and ionic groups of organic molecules hinder mobility of water molecules to a greater degree than do any other types of solutes. The strength of water-ion bonds is greater than that of water-water hydrogen bonds, but is much less than that of covalent bonds. The normal structure of pure water (based on a hydrogen-bonded, tetrahedral arrangement) is disrupted by the addition of dissociable solutes. Water and simple inorganic ions undergo dipole-ion interactions. The example in Figure involves hydration of the NaCl ion pair. Only first-layer water molecules in the plane of the paper are illustrated. In a dilute solution of ions in water, second-layer water is believed to exist in a structurally perturbed state because of conflicting structural influences of first-layer water and the more distant, tetrahedrally oriented “bulk-phase” water. In concentrated salt solutions, bulk-phase water would not exist and water structure would be dominated by the ions.</a:t>
            </a:r>
            <a:endParaRPr sz="1700">
              <a:solidFill>
                <a:schemeClr val="dk1"/>
              </a:solidFill>
            </a:endParaRPr>
          </a:p>
        </p:txBody>
      </p:sp>
      <p:pic>
        <p:nvPicPr>
          <p:cNvPr id="222" name="Google Shape;222;p18"/>
          <p:cNvPicPr preferRelativeResize="0"/>
          <p:nvPr/>
        </p:nvPicPr>
        <p:blipFill rotWithShape="1">
          <a:blip r:embed="rId3">
            <a:alphaModFix/>
          </a:blip>
          <a:srcRect b="0" l="0" r="0" t="0"/>
          <a:stretch/>
        </p:blipFill>
        <p:spPr>
          <a:xfrm>
            <a:off x="8819977" y="2240983"/>
            <a:ext cx="3372023" cy="2812798"/>
          </a:xfrm>
          <a:prstGeom prst="rect">
            <a:avLst/>
          </a:prstGeom>
          <a:noFill/>
          <a:ln>
            <a:noFill/>
          </a:ln>
        </p:spPr>
      </p:pic>
      <p:sp>
        <p:nvSpPr>
          <p:cNvPr id="223" name="Google Shape;223;p18"/>
          <p:cNvSpPr txBox="1"/>
          <p:nvPr/>
        </p:nvSpPr>
        <p:spPr>
          <a:xfrm>
            <a:off x="8898194" y="4965290"/>
            <a:ext cx="3106993"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400">
                <a:solidFill>
                  <a:schemeClr val="dk1"/>
                </a:solidFill>
                <a:latin typeface="Calibri"/>
                <a:ea typeface="Calibri"/>
                <a:cs typeface="Calibri"/>
                <a:sym typeface="Calibri"/>
              </a:rPr>
              <a:t>Figure: Likely arrangement of water molecules adjacent to sodium chloride.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9"/>
          <p:cNvSpPr txBox="1"/>
          <p:nvPr>
            <p:ph type="title"/>
          </p:nvPr>
        </p:nvSpPr>
        <p:spPr>
          <a:xfrm>
            <a:off x="406849" y="479816"/>
            <a:ext cx="10821590" cy="1073682"/>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C00000"/>
              </a:buClr>
              <a:buSzPts val="4400"/>
              <a:buFont typeface="Calibri"/>
              <a:buNone/>
            </a:pPr>
            <a:r>
              <a:rPr b="1" lang="en-US" sz="4400">
                <a:solidFill>
                  <a:srgbClr val="C00000"/>
                </a:solidFill>
              </a:rPr>
              <a:t>Interaction of Water with Food Components </a:t>
            </a:r>
            <a:r>
              <a:rPr lang="en-US" sz="2800">
                <a:solidFill>
                  <a:schemeClr val="dk1"/>
                </a:solidFill>
              </a:rPr>
              <a:t>(cont.)</a:t>
            </a:r>
            <a:endParaRPr sz="2800">
              <a:solidFill>
                <a:schemeClr val="dk1"/>
              </a:solidFill>
            </a:endParaRPr>
          </a:p>
        </p:txBody>
      </p:sp>
      <p:sp>
        <p:nvSpPr>
          <p:cNvPr id="229" name="Google Shape;229;p19"/>
          <p:cNvSpPr txBox="1"/>
          <p:nvPr>
            <p:ph idx="1" type="body"/>
          </p:nvPr>
        </p:nvSpPr>
        <p:spPr>
          <a:xfrm>
            <a:off x="306224" y="1766677"/>
            <a:ext cx="11649802" cy="4083882"/>
          </a:xfrm>
          <a:prstGeom prst="rect">
            <a:avLst/>
          </a:prstGeom>
          <a:noFill/>
          <a:ln>
            <a:noFill/>
          </a:ln>
        </p:spPr>
        <p:txBody>
          <a:bodyPr anchorCtr="0" anchor="t" bIns="45700" lIns="0" spcFirstLastPara="1" rIns="0" wrap="square" tIns="45700">
            <a:noAutofit/>
          </a:bodyPr>
          <a:lstStyle/>
          <a:p>
            <a:pPr indent="-114300" lvl="0" marL="91440" rtl="0" algn="just">
              <a:lnSpc>
                <a:spcPct val="100000"/>
              </a:lnSpc>
              <a:spcBef>
                <a:spcPts val="0"/>
              </a:spcBef>
              <a:spcAft>
                <a:spcPts val="0"/>
              </a:spcAft>
              <a:buSzPts val="1800"/>
              <a:buChar char=" "/>
            </a:pPr>
            <a:r>
              <a:rPr b="1" lang="en-US" sz="1800">
                <a:solidFill>
                  <a:srgbClr val="C00000"/>
                </a:solidFill>
              </a:rPr>
              <a:t>5. Interaction of Water with Neutral Groups Possessing Hydrogen-Bonding Capabilities (Hydrophilic Solutes)</a:t>
            </a:r>
            <a:endParaRPr/>
          </a:p>
          <a:p>
            <a:pPr indent="-107950" lvl="0" marL="91440" rtl="0" algn="just">
              <a:lnSpc>
                <a:spcPct val="100000"/>
              </a:lnSpc>
              <a:spcBef>
                <a:spcPts val="1400"/>
              </a:spcBef>
              <a:spcAft>
                <a:spcPts val="0"/>
              </a:spcAft>
              <a:buSzPts val="1700"/>
              <a:buChar char=" "/>
            </a:pPr>
            <a:r>
              <a:rPr lang="en-US" sz="1700">
                <a:solidFill>
                  <a:schemeClr val="dk1"/>
                </a:solidFill>
              </a:rPr>
              <a:t>Interactions between water and nonionic, hydrophilic solutes are weaker than water-ion interactions and about the same strength as those of water-water hydrogen bonds. Solutes capable of hydrogen bonding might be expected to enhance or at least not disrupt the normal structure of pure water. However, in some instances it is found that the distribution and orientation of the solute's hydrogen-bonding sites are geometrically incompatible with those existing in normal water. Thus, these kinds of solutes frequently have a disruptive influence on the normal structure of water. Urea is a good example of a small hydrogen-bonding solute that for geometric reasons has a marked disruptive effect on the normal structure of water.</a:t>
            </a:r>
            <a:endParaRPr/>
          </a:p>
          <a:p>
            <a:pPr indent="-107950" lvl="0" marL="91440" rtl="0" algn="just">
              <a:lnSpc>
                <a:spcPct val="100000"/>
              </a:lnSpc>
              <a:spcBef>
                <a:spcPts val="1400"/>
              </a:spcBef>
              <a:spcAft>
                <a:spcPts val="0"/>
              </a:spcAft>
              <a:buSzPts val="1700"/>
              <a:buChar char=" "/>
            </a:pPr>
            <a:r>
              <a:rPr lang="en-US" sz="1700">
                <a:solidFill>
                  <a:schemeClr val="dk1"/>
                </a:solidFill>
              </a:rPr>
              <a:t>Hydrogen bonding of water can occur with various potentially eligible groups (e.g., hydroxy1, amino, carbony1, amide, imino, etc.). This sometimes results in “water bridges” where one water molecule interacts with two eligible hydrogen-bonding sites on one or more solutes. A schematic depiction of water hydrogen bonding (dashed lines) to two kinds of functional groups found in proteins is shown:</a:t>
            </a:r>
            <a:endParaRPr/>
          </a:p>
          <a:p>
            <a:pPr indent="0" lvl="0" marL="91440" rtl="0" algn="just">
              <a:lnSpc>
                <a:spcPct val="100000"/>
              </a:lnSpc>
              <a:spcBef>
                <a:spcPts val="1400"/>
              </a:spcBef>
              <a:spcAft>
                <a:spcPts val="0"/>
              </a:spcAft>
              <a:buSzPts val="1700"/>
              <a:buNone/>
            </a:pPr>
            <a:r>
              <a:t/>
            </a:r>
            <a:endParaRPr sz="1700">
              <a:solidFill>
                <a:schemeClr val="dk1"/>
              </a:solidFill>
            </a:endParaRPr>
          </a:p>
        </p:txBody>
      </p:sp>
      <p:sp>
        <p:nvSpPr>
          <p:cNvPr id="230" name="Google Shape;230;p19"/>
          <p:cNvSpPr txBox="1"/>
          <p:nvPr/>
        </p:nvSpPr>
        <p:spPr>
          <a:xfrm>
            <a:off x="2418735" y="5832476"/>
            <a:ext cx="892768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Figure: </a:t>
            </a:r>
            <a:r>
              <a:rPr lang="en-US" sz="1400">
                <a:solidFill>
                  <a:schemeClr val="dk1"/>
                </a:solidFill>
                <a:latin typeface="Calibri"/>
                <a:ea typeface="Calibri"/>
                <a:cs typeface="Calibri"/>
                <a:sym typeface="Calibri"/>
              </a:rPr>
              <a:t>Hydrogen bonding (dotted lines) of water to two kinds of functional groups occurring in proteins.</a:t>
            </a:r>
            <a:r>
              <a:rPr b="1" lang="en-US" sz="1400">
                <a:solidFill>
                  <a:schemeClr val="dk1"/>
                </a:solidFill>
                <a:latin typeface="Calibri"/>
                <a:ea typeface="Calibri"/>
                <a:cs typeface="Calibri"/>
                <a:sym typeface="Calibri"/>
              </a:rPr>
              <a:t>    </a:t>
            </a:r>
            <a:endParaRPr b="1" sz="1400">
              <a:solidFill>
                <a:schemeClr val="dk1"/>
              </a:solidFill>
              <a:latin typeface="Calibri"/>
              <a:ea typeface="Calibri"/>
              <a:cs typeface="Calibri"/>
              <a:sym typeface="Calibri"/>
            </a:endParaRPr>
          </a:p>
        </p:txBody>
      </p:sp>
      <p:sp>
        <p:nvSpPr>
          <p:cNvPr id="231" name="Google Shape;231;p19"/>
          <p:cNvSpPr txBox="1"/>
          <p:nvPr/>
        </p:nvSpPr>
        <p:spPr>
          <a:xfrm>
            <a:off x="393289" y="4572000"/>
            <a:ext cx="7698659" cy="31461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700">
              <a:solidFill>
                <a:schemeClr val="dk1"/>
              </a:solidFill>
              <a:latin typeface="Calibri"/>
              <a:ea typeface="Calibri"/>
              <a:cs typeface="Calibri"/>
              <a:sym typeface="Calibri"/>
            </a:endParaRPr>
          </a:p>
        </p:txBody>
      </p:sp>
      <p:pic>
        <p:nvPicPr>
          <p:cNvPr id="232" name="Google Shape;232;p19"/>
          <p:cNvPicPr preferRelativeResize="0"/>
          <p:nvPr/>
        </p:nvPicPr>
        <p:blipFill rotWithShape="1">
          <a:blip r:embed="rId3">
            <a:alphaModFix/>
          </a:blip>
          <a:srcRect b="0" l="0" r="0" t="0"/>
          <a:stretch/>
        </p:blipFill>
        <p:spPr>
          <a:xfrm>
            <a:off x="3877206" y="4785179"/>
            <a:ext cx="3257717" cy="112400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accent1"/>
              </a:buClr>
              <a:buSzPts val="4800"/>
              <a:buFont typeface="Calibri"/>
              <a:buNone/>
            </a:pPr>
            <a:r>
              <a:rPr b="1" lang="en-US">
                <a:solidFill>
                  <a:schemeClr val="accent1"/>
                </a:solidFill>
              </a:rPr>
              <a:t>Today’s topic</a:t>
            </a:r>
            <a:endParaRPr b="1">
              <a:solidFill>
                <a:schemeClr val="accent1"/>
              </a:solidFill>
            </a:endParaRPr>
          </a:p>
        </p:txBody>
      </p:sp>
      <p:sp>
        <p:nvSpPr>
          <p:cNvPr id="109" name="Google Shape;109;p2"/>
          <p:cNvSpPr txBox="1"/>
          <p:nvPr>
            <p:ph idx="1" type="body"/>
          </p:nvPr>
        </p:nvSpPr>
        <p:spPr>
          <a:xfrm>
            <a:off x="586003" y="1877960"/>
            <a:ext cx="10373032" cy="1278195"/>
          </a:xfrm>
          <a:prstGeom prst="rect">
            <a:avLst/>
          </a:prstGeom>
          <a:noFill/>
          <a:ln>
            <a:noFill/>
          </a:ln>
        </p:spPr>
        <p:txBody>
          <a:bodyPr anchorCtr="0" anchor="t" bIns="45700" lIns="0" spcFirstLastPara="1" rIns="0" wrap="square" tIns="45700">
            <a:normAutofit fontScale="92500" lnSpcReduction="10000"/>
          </a:bodyPr>
          <a:lstStyle/>
          <a:p>
            <a:pPr indent="0" lvl="0" marL="0" rtl="0" algn="ctr">
              <a:lnSpc>
                <a:spcPct val="90000"/>
              </a:lnSpc>
              <a:spcBef>
                <a:spcPts val="0"/>
              </a:spcBef>
              <a:spcAft>
                <a:spcPts val="0"/>
              </a:spcAft>
              <a:buSzPct val="100000"/>
              <a:buNone/>
            </a:pPr>
            <a:r>
              <a:rPr b="1" lang="en-US" sz="9600">
                <a:solidFill>
                  <a:srgbClr val="00B050"/>
                </a:solidFill>
                <a:latin typeface="Algerian"/>
                <a:ea typeface="Algerian"/>
                <a:cs typeface="Algerian"/>
                <a:sym typeface="Algerian"/>
              </a:rPr>
              <a:t>Water</a:t>
            </a:r>
            <a:endParaRPr b="1" sz="9600">
              <a:solidFill>
                <a:srgbClr val="00B050"/>
              </a:solidFill>
              <a:latin typeface="Algerian"/>
              <a:ea typeface="Algerian"/>
              <a:cs typeface="Algerian"/>
              <a:sym typeface="Algerian"/>
            </a:endParaRPr>
          </a:p>
        </p:txBody>
      </p:sp>
      <p:pic>
        <p:nvPicPr>
          <p:cNvPr descr="Fresh Multi Fruits Splashing into Blue Clear Water Splash Healthy Food Diet  Freshness Concept Isolated White Background Stock Image - Image of ripe,  exotic: 142771823" id="110" name="Google Shape;110;p2"/>
          <p:cNvPicPr preferRelativeResize="0"/>
          <p:nvPr/>
        </p:nvPicPr>
        <p:blipFill rotWithShape="1">
          <a:blip r:embed="rId3">
            <a:alphaModFix/>
          </a:blip>
          <a:srcRect b="0" l="0" r="0" t="0"/>
          <a:stretch/>
        </p:blipFill>
        <p:spPr>
          <a:xfrm>
            <a:off x="2316480" y="2861187"/>
            <a:ext cx="7620000" cy="340196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0"/>
          <p:cNvSpPr txBox="1"/>
          <p:nvPr>
            <p:ph type="title"/>
          </p:nvPr>
        </p:nvSpPr>
        <p:spPr>
          <a:xfrm>
            <a:off x="406849" y="479816"/>
            <a:ext cx="10821590" cy="1073682"/>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C00000"/>
              </a:buClr>
              <a:buSzPts val="4400"/>
              <a:buFont typeface="Calibri"/>
              <a:buNone/>
            </a:pPr>
            <a:r>
              <a:rPr b="1" lang="en-US" sz="4400">
                <a:solidFill>
                  <a:srgbClr val="C00000"/>
                </a:solidFill>
              </a:rPr>
              <a:t>Interaction of Water with Food Components </a:t>
            </a:r>
            <a:r>
              <a:rPr lang="en-US" sz="2800">
                <a:solidFill>
                  <a:schemeClr val="dk1"/>
                </a:solidFill>
              </a:rPr>
              <a:t>(cont.)</a:t>
            </a:r>
            <a:endParaRPr sz="2800">
              <a:solidFill>
                <a:schemeClr val="dk1"/>
              </a:solidFill>
            </a:endParaRPr>
          </a:p>
        </p:txBody>
      </p:sp>
      <p:sp>
        <p:nvSpPr>
          <p:cNvPr id="238" name="Google Shape;238;p20"/>
          <p:cNvSpPr txBox="1"/>
          <p:nvPr>
            <p:ph idx="1" type="body"/>
          </p:nvPr>
        </p:nvSpPr>
        <p:spPr>
          <a:xfrm>
            <a:off x="296392" y="2022316"/>
            <a:ext cx="11649802" cy="4083882"/>
          </a:xfrm>
          <a:prstGeom prst="rect">
            <a:avLst/>
          </a:prstGeom>
          <a:noFill/>
          <a:ln>
            <a:noFill/>
          </a:ln>
        </p:spPr>
        <p:txBody>
          <a:bodyPr anchorCtr="0" anchor="t" bIns="45700" lIns="0" spcFirstLastPara="1" rIns="0" wrap="square" tIns="45700">
            <a:noAutofit/>
          </a:bodyPr>
          <a:lstStyle/>
          <a:p>
            <a:pPr indent="-127000" lvl="0" marL="91440" rtl="0" algn="just">
              <a:lnSpc>
                <a:spcPct val="100000"/>
              </a:lnSpc>
              <a:spcBef>
                <a:spcPts val="0"/>
              </a:spcBef>
              <a:spcAft>
                <a:spcPts val="0"/>
              </a:spcAft>
              <a:buSzPts val="2000"/>
              <a:buChar char=" "/>
            </a:pPr>
            <a:r>
              <a:rPr b="1" lang="en-US">
                <a:solidFill>
                  <a:srgbClr val="C00000"/>
                </a:solidFill>
              </a:rPr>
              <a:t>6. Interaction of Water with Nonpolar Substances</a:t>
            </a:r>
            <a:endParaRPr/>
          </a:p>
          <a:p>
            <a:pPr indent="-127000" lvl="0" marL="91440" rtl="0" algn="just">
              <a:lnSpc>
                <a:spcPct val="150000"/>
              </a:lnSpc>
              <a:spcBef>
                <a:spcPts val="1400"/>
              </a:spcBef>
              <a:spcAft>
                <a:spcPts val="0"/>
              </a:spcAft>
              <a:buSzPts val="2000"/>
              <a:buChar char=" "/>
            </a:pPr>
            <a:r>
              <a:rPr lang="en-US">
                <a:solidFill>
                  <a:schemeClr val="dk1"/>
                </a:solidFill>
              </a:rPr>
              <a:t>Inert solutes such as rare gases, hydrocarbons and non-polar groups of such compounds as fatty acids, amino acids and proteins have a structure forming action. They position themselves in the H-bonded clusters of water molecules giving rise to extended array of water molecules and the solute is surrounded by water with an enhanced structure, e.g. protein-water interactions and clathrate hydrates. The stability and solubility of protein aggregates in seeds and emulsifying characteristics of proteins are attributed to protein-water interactions.</a:t>
            </a:r>
            <a:endParaRPr>
              <a:solidFill>
                <a:schemeClr val="dk1"/>
              </a:solidFill>
            </a:endParaRPr>
          </a:p>
        </p:txBody>
      </p:sp>
      <p:sp>
        <p:nvSpPr>
          <p:cNvPr id="239" name="Google Shape;239;p20"/>
          <p:cNvSpPr txBox="1"/>
          <p:nvPr/>
        </p:nvSpPr>
        <p:spPr>
          <a:xfrm>
            <a:off x="393289" y="4572000"/>
            <a:ext cx="7698659" cy="31461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7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1"/>
          <p:cNvSpPr txBox="1"/>
          <p:nvPr>
            <p:ph type="title"/>
          </p:nvPr>
        </p:nvSpPr>
        <p:spPr>
          <a:xfrm>
            <a:off x="359860" y="345598"/>
            <a:ext cx="10868579" cy="12079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C00000"/>
              </a:buClr>
              <a:buSzPts val="4400"/>
              <a:buFont typeface="Calibri"/>
              <a:buNone/>
            </a:pPr>
            <a:r>
              <a:rPr b="1" lang="en-US" sz="4400">
                <a:solidFill>
                  <a:srgbClr val="C00000"/>
                </a:solidFill>
              </a:rPr>
              <a:t>Effect of Water on Food Stability</a:t>
            </a:r>
            <a:endParaRPr sz="4400">
              <a:solidFill>
                <a:schemeClr val="dk1"/>
              </a:solidFill>
            </a:endParaRPr>
          </a:p>
        </p:txBody>
      </p:sp>
      <p:sp>
        <p:nvSpPr>
          <p:cNvPr id="245" name="Google Shape;245;p21"/>
          <p:cNvSpPr txBox="1"/>
          <p:nvPr>
            <p:ph idx="1" type="body"/>
          </p:nvPr>
        </p:nvSpPr>
        <p:spPr>
          <a:xfrm>
            <a:off x="226141" y="1816235"/>
            <a:ext cx="11326762" cy="3512849"/>
          </a:xfrm>
          <a:prstGeom prst="rect">
            <a:avLst/>
          </a:prstGeom>
          <a:noFill/>
          <a:ln>
            <a:noFill/>
          </a:ln>
        </p:spPr>
        <p:txBody>
          <a:bodyPr anchorCtr="0" anchor="t" bIns="45700" lIns="0" spcFirstLastPara="1" rIns="0" wrap="square" tIns="45700">
            <a:noAutofit/>
          </a:bodyPr>
          <a:lstStyle/>
          <a:p>
            <a:pPr indent="-114300" lvl="0" marL="91440" rtl="0" algn="just">
              <a:lnSpc>
                <a:spcPct val="135000"/>
              </a:lnSpc>
              <a:spcBef>
                <a:spcPts val="0"/>
              </a:spcBef>
              <a:spcAft>
                <a:spcPts val="0"/>
              </a:spcAft>
              <a:buSzPts val="1800"/>
              <a:buChar char=" "/>
            </a:pPr>
            <a:r>
              <a:rPr lang="en-US" sz="1800">
                <a:solidFill>
                  <a:schemeClr val="dk1"/>
                </a:solidFill>
              </a:rPr>
              <a:t>Drying and/or storage at low temperatures are among the oldest methods for the preservation of food with high water contents. Modern food technology tries to optimize these methods. A product should be dried and/or frozen only long enough to ensure wholesome quality for a certain period of time. Naturally, drying and/or freezing must be optimized for each product individually. It is therefore necessary to know the effect of water on storage life before suitable conditions can be selected.</a:t>
            </a:r>
            <a:endParaRPr/>
          </a:p>
          <a:p>
            <a:pPr indent="-114300" lvl="0" marL="0" rtl="0" algn="just">
              <a:lnSpc>
                <a:spcPct val="100000"/>
              </a:lnSpc>
              <a:spcBef>
                <a:spcPts val="1400"/>
              </a:spcBef>
              <a:spcAft>
                <a:spcPts val="0"/>
              </a:spcAft>
              <a:buSzPts val="1800"/>
              <a:buChar char=" "/>
            </a:pPr>
            <a:r>
              <a:rPr b="1" lang="en-US" sz="1800">
                <a:solidFill>
                  <a:srgbClr val="C00000"/>
                </a:solidFill>
              </a:rPr>
              <a:t>Water Activity</a:t>
            </a:r>
            <a:endParaRPr sz="1800">
              <a:solidFill>
                <a:schemeClr val="dk1"/>
              </a:solidFill>
            </a:endParaRPr>
          </a:p>
          <a:p>
            <a:pPr indent="-114300" lvl="0" marL="0" rtl="0" algn="just">
              <a:lnSpc>
                <a:spcPct val="100000"/>
              </a:lnSpc>
              <a:spcBef>
                <a:spcPts val="1400"/>
              </a:spcBef>
              <a:spcAft>
                <a:spcPts val="0"/>
              </a:spcAft>
              <a:buSzPts val="1800"/>
              <a:buChar char=" "/>
            </a:pPr>
            <a:r>
              <a:rPr lang="en-US" sz="1800">
                <a:solidFill>
                  <a:schemeClr val="dk1"/>
                </a:solidFill>
              </a:rPr>
              <a:t>The storage quality of food does not depend on the water content, but on water activity (aw), which is defined as follows:</a:t>
            </a:r>
            <a:endParaRPr/>
          </a:p>
          <a:p>
            <a:pPr indent="-114300" lvl="0" marL="91440" rtl="0" algn="l">
              <a:lnSpc>
                <a:spcPct val="90000"/>
              </a:lnSpc>
              <a:spcBef>
                <a:spcPts val="1400"/>
              </a:spcBef>
              <a:spcAft>
                <a:spcPts val="0"/>
              </a:spcAft>
              <a:buSzPts val="1800"/>
              <a:buChar char=" "/>
            </a:pPr>
            <a:r>
              <a:rPr lang="en-US" sz="1800">
                <a:solidFill>
                  <a:schemeClr val="dk1"/>
                </a:solidFill>
              </a:rPr>
              <a:t>a</a:t>
            </a:r>
            <a:r>
              <a:rPr baseline="-25000" lang="en-US" sz="1800">
                <a:solidFill>
                  <a:schemeClr val="dk1"/>
                </a:solidFill>
              </a:rPr>
              <a:t>w</a:t>
            </a:r>
            <a:r>
              <a:rPr lang="en-US" sz="1800">
                <a:solidFill>
                  <a:schemeClr val="dk1"/>
                </a:solidFill>
              </a:rPr>
              <a:t> = P/P0 = ERH/100</a:t>
            </a:r>
            <a:endParaRPr/>
          </a:p>
        </p:txBody>
      </p:sp>
      <p:sp>
        <p:nvSpPr>
          <p:cNvPr id="246" name="Google Shape;246;p21"/>
          <p:cNvSpPr txBox="1"/>
          <p:nvPr/>
        </p:nvSpPr>
        <p:spPr>
          <a:xfrm>
            <a:off x="3087327" y="4826675"/>
            <a:ext cx="602717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 = partial vapor pressure of food moisture at temperature T, P</a:t>
            </a:r>
            <a:r>
              <a:rPr baseline="-25000" lang="en-US" sz="1800">
                <a:solidFill>
                  <a:schemeClr val="dk1"/>
                </a:solidFill>
                <a:latin typeface="Calibri"/>
                <a:ea typeface="Calibri"/>
                <a:cs typeface="Calibri"/>
                <a:sym typeface="Calibri"/>
              </a:rPr>
              <a:t>0</a:t>
            </a:r>
            <a:r>
              <a:rPr lang="en-US" sz="1800">
                <a:solidFill>
                  <a:schemeClr val="dk1"/>
                </a:solidFill>
                <a:latin typeface="Calibri"/>
                <a:ea typeface="Calibri"/>
                <a:cs typeface="Calibri"/>
                <a:sym typeface="Calibri"/>
              </a:rPr>
              <a:t> = saturation vapor pressure of pure water at 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ERH = equilibrium relative humidity at T.</a:t>
            </a:r>
            <a:endParaRPr/>
          </a:p>
        </p:txBody>
      </p:sp>
      <p:sp>
        <p:nvSpPr>
          <p:cNvPr id="247" name="Google Shape;247;p21"/>
          <p:cNvSpPr txBox="1"/>
          <p:nvPr/>
        </p:nvSpPr>
        <p:spPr>
          <a:xfrm>
            <a:off x="359860" y="5787468"/>
            <a:ext cx="47194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The value of a</a:t>
            </a:r>
            <a:r>
              <a:rPr baseline="-25000" lang="en-US" sz="1800">
                <a:solidFill>
                  <a:schemeClr val="dk1"/>
                </a:solidFill>
                <a:latin typeface="Calibri"/>
                <a:ea typeface="Calibri"/>
                <a:cs typeface="Calibri"/>
                <a:sym typeface="Calibri"/>
              </a:rPr>
              <a:t>w</a:t>
            </a:r>
            <a:r>
              <a:rPr lang="en-US" sz="1800">
                <a:solidFill>
                  <a:schemeClr val="dk1"/>
                </a:solidFill>
                <a:latin typeface="Calibri"/>
                <a:ea typeface="Calibri"/>
                <a:cs typeface="Calibri"/>
                <a:sym typeface="Calibri"/>
              </a:rPr>
              <a:t> ranges from 0 to 1.0</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2"/>
          <p:cNvSpPr txBox="1"/>
          <p:nvPr>
            <p:ph type="title"/>
          </p:nvPr>
        </p:nvSpPr>
        <p:spPr>
          <a:xfrm>
            <a:off x="359860" y="345598"/>
            <a:ext cx="10868579" cy="12079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C00000"/>
              </a:buClr>
              <a:buSzPts val="4400"/>
              <a:buFont typeface="Calibri"/>
              <a:buNone/>
            </a:pPr>
            <a:r>
              <a:rPr b="1" lang="en-US" sz="4400">
                <a:solidFill>
                  <a:srgbClr val="C00000"/>
                </a:solidFill>
              </a:rPr>
              <a:t>Effect of Water on Food Stability </a:t>
            </a:r>
            <a:r>
              <a:rPr lang="en-US" sz="2800">
                <a:solidFill>
                  <a:schemeClr val="dk1"/>
                </a:solidFill>
              </a:rPr>
              <a:t>(cont.)</a:t>
            </a:r>
            <a:endParaRPr sz="4400">
              <a:solidFill>
                <a:schemeClr val="dk1"/>
              </a:solidFill>
            </a:endParaRPr>
          </a:p>
        </p:txBody>
      </p:sp>
      <p:sp>
        <p:nvSpPr>
          <p:cNvPr id="253" name="Google Shape;253;p22"/>
          <p:cNvSpPr txBox="1"/>
          <p:nvPr>
            <p:ph idx="1" type="body"/>
          </p:nvPr>
        </p:nvSpPr>
        <p:spPr>
          <a:xfrm>
            <a:off x="491613" y="1806403"/>
            <a:ext cx="11002298" cy="4319094"/>
          </a:xfrm>
          <a:prstGeom prst="rect">
            <a:avLst/>
          </a:prstGeom>
          <a:noFill/>
          <a:ln>
            <a:noFill/>
          </a:ln>
        </p:spPr>
        <p:txBody>
          <a:bodyPr anchorCtr="0" anchor="t" bIns="45700" lIns="0" spcFirstLastPara="1" rIns="0" wrap="square" tIns="45700">
            <a:noAutofit/>
          </a:bodyPr>
          <a:lstStyle/>
          <a:p>
            <a:pPr indent="-114300" lvl="0" marL="91440" rtl="0" algn="just">
              <a:lnSpc>
                <a:spcPct val="150000"/>
              </a:lnSpc>
              <a:spcBef>
                <a:spcPts val="0"/>
              </a:spcBef>
              <a:spcAft>
                <a:spcPts val="0"/>
              </a:spcAft>
              <a:buSzPts val="1800"/>
              <a:buChar char=" "/>
            </a:pPr>
            <a:r>
              <a:rPr lang="en-US" sz="1800">
                <a:solidFill>
                  <a:schemeClr val="dk1"/>
                </a:solidFill>
              </a:rPr>
              <a:t>The effect of water activity on processes that can influence food quality. Decreased water activity retards the growth of microorganisms, slows enzyme catalyzed reactions (particularly involving hydrolases) and, lastly retards non-enzymatic browning. In contrast, the rate of lipid autoxidation increases in dried food systems. Foods with a</a:t>
            </a:r>
            <a:r>
              <a:rPr baseline="-25000" lang="en-US" sz="1800">
                <a:solidFill>
                  <a:schemeClr val="dk1"/>
                </a:solidFill>
              </a:rPr>
              <a:t>w</a:t>
            </a:r>
            <a:r>
              <a:rPr lang="en-US" sz="1800">
                <a:solidFill>
                  <a:schemeClr val="dk1"/>
                </a:solidFill>
              </a:rPr>
              <a:t> values between 0.6 and 0.9 are known as “</a:t>
            </a:r>
            <a:r>
              <a:rPr b="1" lang="en-US" sz="1800">
                <a:solidFill>
                  <a:schemeClr val="dk1"/>
                </a:solidFill>
              </a:rPr>
              <a:t>intermediate moisture foods</a:t>
            </a:r>
            <a:r>
              <a:rPr lang="en-US" sz="1800">
                <a:solidFill>
                  <a:schemeClr val="dk1"/>
                </a:solidFill>
              </a:rPr>
              <a:t>” (</a:t>
            </a:r>
            <a:r>
              <a:rPr b="1" lang="en-US" sz="1800">
                <a:solidFill>
                  <a:schemeClr val="dk1"/>
                </a:solidFill>
              </a:rPr>
              <a:t>IMF</a:t>
            </a:r>
            <a:r>
              <a:rPr lang="en-US" sz="1800">
                <a:solidFill>
                  <a:schemeClr val="dk1"/>
                </a:solidFill>
              </a:rPr>
              <a:t>), dried fruits are as example. These foods are largely protected against microbial spoilage. One of the options for decreasing water activity and thus improving the shelf life of food is to use additives with high water binding capacities (humectants). In addition to common salt, glycerol, sorbitol and sucrose have potential as humectants. However, they are also sweeteners and would be objectionable from a consumer standpoint in many foods in the concentrations required to regulate water activity.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3"/>
          <p:cNvSpPr txBox="1"/>
          <p:nvPr>
            <p:ph type="title"/>
          </p:nvPr>
        </p:nvSpPr>
        <p:spPr>
          <a:xfrm>
            <a:off x="359860" y="345598"/>
            <a:ext cx="10868579" cy="12079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C00000"/>
              </a:buClr>
              <a:buSzPts val="4400"/>
              <a:buFont typeface="Calibri"/>
              <a:buNone/>
            </a:pPr>
            <a:r>
              <a:rPr b="1" lang="en-US" sz="4400">
                <a:solidFill>
                  <a:srgbClr val="C00000"/>
                </a:solidFill>
              </a:rPr>
              <a:t>Effect of Water on Food Stability </a:t>
            </a:r>
            <a:r>
              <a:rPr lang="en-US" sz="2800">
                <a:solidFill>
                  <a:schemeClr val="dk1"/>
                </a:solidFill>
              </a:rPr>
              <a:t>(cont.)</a:t>
            </a:r>
            <a:endParaRPr sz="4400">
              <a:solidFill>
                <a:schemeClr val="dk1"/>
              </a:solidFill>
            </a:endParaRPr>
          </a:p>
        </p:txBody>
      </p:sp>
      <p:pic>
        <p:nvPicPr>
          <p:cNvPr id="259" name="Google Shape;259;p23"/>
          <p:cNvPicPr preferRelativeResize="0"/>
          <p:nvPr/>
        </p:nvPicPr>
        <p:blipFill rotWithShape="1">
          <a:blip r:embed="rId3">
            <a:alphaModFix/>
          </a:blip>
          <a:srcRect b="0" l="0" r="0" t="0"/>
          <a:stretch/>
        </p:blipFill>
        <p:spPr>
          <a:xfrm>
            <a:off x="2207547" y="1788483"/>
            <a:ext cx="7005279" cy="3815904"/>
          </a:xfrm>
          <a:prstGeom prst="rect">
            <a:avLst/>
          </a:prstGeom>
          <a:noFill/>
          <a:ln>
            <a:noFill/>
          </a:ln>
        </p:spPr>
      </p:pic>
      <p:sp>
        <p:nvSpPr>
          <p:cNvPr id="260" name="Google Shape;260;p23"/>
          <p:cNvSpPr txBox="1"/>
          <p:nvPr/>
        </p:nvSpPr>
        <p:spPr>
          <a:xfrm>
            <a:off x="2674374" y="5839372"/>
            <a:ext cx="892768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Figure: </a:t>
            </a:r>
            <a:r>
              <a:rPr lang="en-US" sz="1400">
                <a:solidFill>
                  <a:schemeClr val="dk1"/>
                </a:solidFill>
                <a:latin typeface="Calibri"/>
                <a:ea typeface="Calibri"/>
                <a:cs typeface="Calibri"/>
                <a:sym typeface="Calibri"/>
              </a:rPr>
              <a:t>Food shelf life (storage stability) as a function of water activity</a:t>
            </a:r>
            <a:endParaRPr b="1" sz="14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4"/>
          <p:cNvSpPr txBox="1"/>
          <p:nvPr>
            <p:ph type="title"/>
          </p:nvPr>
        </p:nvSpPr>
        <p:spPr>
          <a:xfrm>
            <a:off x="120757" y="276771"/>
            <a:ext cx="7909069" cy="12079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C00000"/>
              </a:buClr>
              <a:buSzPts val="4000"/>
              <a:buFont typeface="Calibri"/>
              <a:buNone/>
            </a:pPr>
            <a:r>
              <a:rPr b="1" lang="en-US" sz="4000">
                <a:solidFill>
                  <a:srgbClr val="C00000"/>
                </a:solidFill>
              </a:rPr>
              <a:t>Effect of Water on Food Stability </a:t>
            </a:r>
            <a:r>
              <a:rPr lang="en-US" sz="2800">
                <a:solidFill>
                  <a:schemeClr val="dk1"/>
                </a:solidFill>
              </a:rPr>
              <a:t>(cont.)</a:t>
            </a:r>
            <a:endParaRPr sz="4400">
              <a:solidFill>
                <a:schemeClr val="dk1"/>
              </a:solidFill>
            </a:endParaRPr>
          </a:p>
        </p:txBody>
      </p:sp>
      <p:sp>
        <p:nvSpPr>
          <p:cNvPr id="266" name="Google Shape;266;p24"/>
          <p:cNvSpPr txBox="1"/>
          <p:nvPr>
            <p:ph idx="1" type="body"/>
          </p:nvPr>
        </p:nvSpPr>
        <p:spPr>
          <a:xfrm>
            <a:off x="314633" y="1806402"/>
            <a:ext cx="7000568" cy="4446913"/>
          </a:xfrm>
          <a:prstGeom prst="rect">
            <a:avLst/>
          </a:prstGeom>
          <a:noFill/>
          <a:ln>
            <a:noFill/>
          </a:ln>
        </p:spPr>
        <p:txBody>
          <a:bodyPr anchorCtr="0" anchor="t" bIns="45700" lIns="0" spcFirstLastPara="1" rIns="0" wrap="square" tIns="45700">
            <a:noAutofit/>
          </a:bodyPr>
          <a:lstStyle/>
          <a:p>
            <a:pPr indent="-114300" lvl="0" marL="91440" rtl="0" algn="l">
              <a:lnSpc>
                <a:spcPct val="90000"/>
              </a:lnSpc>
              <a:spcBef>
                <a:spcPts val="0"/>
              </a:spcBef>
              <a:spcAft>
                <a:spcPts val="0"/>
              </a:spcAft>
              <a:buSzPts val="1800"/>
              <a:buChar char=" "/>
            </a:pPr>
            <a:r>
              <a:rPr b="1" lang="en-US" sz="1800">
                <a:solidFill>
                  <a:srgbClr val="C00000"/>
                </a:solidFill>
              </a:rPr>
              <a:t>Phase Transition of Foods Containing Water</a:t>
            </a:r>
            <a:endParaRPr b="1" sz="1800">
              <a:solidFill>
                <a:srgbClr val="C00000"/>
              </a:solidFill>
            </a:endParaRPr>
          </a:p>
          <a:p>
            <a:pPr indent="-101600" lvl="0" marL="91440" rtl="0" algn="just">
              <a:lnSpc>
                <a:spcPct val="124000"/>
              </a:lnSpc>
              <a:spcBef>
                <a:spcPts val="1400"/>
              </a:spcBef>
              <a:spcAft>
                <a:spcPts val="0"/>
              </a:spcAft>
              <a:buSzPts val="1600"/>
              <a:buChar char=" "/>
            </a:pPr>
            <a:r>
              <a:rPr lang="en-US" sz="1600">
                <a:solidFill>
                  <a:schemeClr val="dk1"/>
                </a:solidFill>
              </a:rPr>
              <a:t>Water activity is only of limited use as an indicator for the storage life of foods with a low water content. A new concept based on phase transition, which takes into account the change in physical properties of foods during contact between water and hydrophilic ingredients, is better suited to the prediction of storage life.</a:t>
            </a:r>
            <a:endParaRPr/>
          </a:p>
          <a:p>
            <a:pPr indent="-101600" lvl="0" marL="91440" rtl="0" algn="just">
              <a:lnSpc>
                <a:spcPct val="124000"/>
              </a:lnSpc>
              <a:spcBef>
                <a:spcPts val="1400"/>
              </a:spcBef>
              <a:spcAft>
                <a:spcPts val="0"/>
              </a:spcAft>
              <a:buSzPts val="1600"/>
              <a:buChar char=" "/>
            </a:pPr>
            <a:r>
              <a:rPr lang="en-US" sz="1600">
                <a:solidFill>
                  <a:schemeClr val="dk1"/>
                </a:solidFill>
              </a:rPr>
              <a:t>The physical state of metastable foods depends on their composition, on temperature and on storage time. For example, depending on the temperature, the phases could be glassy, rubbery or highly viscous. The kinetics of phase transitions can be measured by means of differential scanning calorimetry (DSC), producing a thermogram that shows temperature T</a:t>
            </a:r>
            <a:r>
              <a:rPr baseline="-25000" lang="en-US" sz="1600">
                <a:solidFill>
                  <a:schemeClr val="dk1"/>
                </a:solidFill>
              </a:rPr>
              <a:t>g</a:t>
            </a:r>
            <a:r>
              <a:rPr lang="en-US" sz="1600">
                <a:solidFill>
                  <a:schemeClr val="dk1"/>
                </a:solidFill>
              </a:rPr>
              <a:t> as the characteristic value for the transition from glassy to rubbery (plastic). Foods become plastic when their hydrophilic components are hydrated. Thus the water content affects the temperature T</a:t>
            </a:r>
            <a:r>
              <a:rPr baseline="-25000" lang="en-US" sz="1600">
                <a:solidFill>
                  <a:schemeClr val="dk1"/>
                </a:solidFill>
              </a:rPr>
              <a:t>g</a:t>
            </a:r>
            <a:r>
              <a:rPr lang="en-US" sz="1600">
                <a:solidFill>
                  <a:schemeClr val="dk1"/>
                </a:solidFill>
              </a:rPr>
              <a:t>, for example in the case of gelatinized starch.</a:t>
            </a:r>
            <a:endParaRPr/>
          </a:p>
        </p:txBody>
      </p:sp>
      <p:pic>
        <p:nvPicPr>
          <p:cNvPr id="267" name="Google Shape;267;p24"/>
          <p:cNvPicPr preferRelativeResize="0"/>
          <p:nvPr/>
        </p:nvPicPr>
        <p:blipFill rotWithShape="1">
          <a:blip r:embed="rId3">
            <a:alphaModFix/>
          </a:blip>
          <a:srcRect b="0" l="0" r="0" t="0"/>
          <a:stretch/>
        </p:blipFill>
        <p:spPr>
          <a:xfrm>
            <a:off x="8029826" y="335989"/>
            <a:ext cx="3760974" cy="3771861"/>
          </a:xfrm>
          <a:prstGeom prst="rect">
            <a:avLst/>
          </a:prstGeom>
          <a:noFill/>
          <a:ln>
            <a:noFill/>
          </a:ln>
        </p:spPr>
      </p:pic>
      <p:sp>
        <p:nvSpPr>
          <p:cNvPr id="268" name="Google Shape;268;p24"/>
          <p:cNvSpPr txBox="1"/>
          <p:nvPr/>
        </p:nvSpPr>
        <p:spPr>
          <a:xfrm>
            <a:off x="7396317" y="5426615"/>
            <a:ext cx="4640825" cy="7386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400">
                <a:solidFill>
                  <a:schemeClr val="dk1"/>
                </a:solidFill>
                <a:latin typeface="Calibri"/>
                <a:ea typeface="Calibri"/>
                <a:cs typeface="Calibri"/>
                <a:sym typeface="Calibri"/>
              </a:rPr>
              <a:t>Figure: </a:t>
            </a:r>
            <a:r>
              <a:rPr lang="en-US" sz="1400">
                <a:solidFill>
                  <a:schemeClr val="dk1"/>
                </a:solidFill>
                <a:latin typeface="Calibri"/>
                <a:ea typeface="Calibri"/>
                <a:cs typeface="Calibri"/>
                <a:sym typeface="Calibri"/>
              </a:rPr>
              <a:t>State diagram, showing the approximate T</a:t>
            </a:r>
            <a:r>
              <a:rPr baseline="-25000" lang="en-US" sz="1400">
                <a:solidFill>
                  <a:schemeClr val="dk1"/>
                </a:solidFill>
                <a:latin typeface="Calibri"/>
                <a:ea typeface="Calibri"/>
                <a:cs typeface="Calibri"/>
                <a:sym typeface="Calibri"/>
              </a:rPr>
              <a:t>g</a:t>
            </a:r>
            <a:r>
              <a:rPr lang="en-US" sz="1400">
                <a:solidFill>
                  <a:schemeClr val="dk1"/>
                </a:solidFill>
                <a:latin typeface="Calibri"/>
                <a:ea typeface="Calibri"/>
                <a:cs typeface="Calibri"/>
                <a:sym typeface="Calibri"/>
              </a:rPr>
              <a:t> temperatures as a function of mass fraction, for a gelatinized starch-water system</a:t>
            </a:r>
            <a:endParaRPr/>
          </a:p>
        </p:txBody>
      </p:sp>
      <p:sp>
        <p:nvSpPr>
          <p:cNvPr id="269" name="Google Shape;269;p24"/>
          <p:cNvSpPr txBox="1"/>
          <p:nvPr/>
        </p:nvSpPr>
        <p:spPr>
          <a:xfrm>
            <a:off x="7693742" y="4167068"/>
            <a:ext cx="449825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States: I = glassy; II = rubbery;</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a:t>
            </a:r>
            <a:r>
              <a:rPr baseline="-25000" lang="en-US" sz="1800">
                <a:solidFill>
                  <a:schemeClr val="dk1"/>
                </a:solidFill>
                <a:latin typeface="Calibri"/>
                <a:ea typeface="Calibri"/>
                <a:cs typeface="Calibri"/>
                <a:sym typeface="Calibri"/>
              </a:rPr>
              <a:t>g,s</a:t>
            </a:r>
            <a:r>
              <a:rPr lang="en-US" sz="1800">
                <a:solidFill>
                  <a:schemeClr val="dk1"/>
                </a:solidFill>
                <a:latin typeface="Calibri"/>
                <a:ea typeface="Calibri"/>
                <a:cs typeface="Calibri"/>
                <a:sym typeface="Calibri"/>
              </a:rPr>
              <a:t> and T</a:t>
            </a:r>
            <a:r>
              <a:rPr baseline="-25000" lang="en-US" sz="1800">
                <a:solidFill>
                  <a:schemeClr val="dk1"/>
                </a:solidFill>
                <a:latin typeface="Calibri"/>
                <a:ea typeface="Calibri"/>
                <a:cs typeface="Calibri"/>
                <a:sym typeface="Calibri"/>
              </a:rPr>
              <a:t>g,w</a:t>
            </a:r>
            <a:r>
              <a:rPr lang="en-US" sz="1800">
                <a:solidFill>
                  <a:schemeClr val="dk1"/>
                </a:solidFill>
                <a:latin typeface="Calibri"/>
                <a:ea typeface="Calibri"/>
                <a:cs typeface="Calibri"/>
                <a:sym typeface="Calibri"/>
              </a:rPr>
              <a:t> = phase transition temperatures of dehydrated starch and water; T</a:t>
            </a:r>
            <a:r>
              <a:rPr baseline="-25000" lang="en-US" sz="1800">
                <a:solidFill>
                  <a:schemeClr val="dk1"/>
                </a:solidFill>
                <a:latin typeface="Calibri"/>
                <a:ea typeface="Calibri"/>
                <a:cs typeface="Calibri"/>
                <a:sym typeface="Calibri"/>
              </a:rPr>
              <a:t>m</a:t>
            </a:r>
            <a:r>
              <a:rPr lang="en-US" sz="1800">
                <a:solidFill>
                  <a:schemeClr val="dk1"/>
                </a:solidFill>
                <a:latin typeface="Calibri"/>
                <a:ea typeface="Calibri"/>
                <a:cs typeface="Calibri"/>
                <a:sym typeface="Calibri"/>
              </a:rPr>
              <a:t> = melting point (ice)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5"/>
          <p:cNvSpPr txBox="1"/>
          <p:nvPr>
            <p:ph type="title"/>
          </p:nvPr>
        </p:nvSpPr>
        <p:spPr>
          <a:xfrm>
            <a:off x="359860" y="345598"/>
            <a:ext cx="10868579" cy="12079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C00000"/>
              </a:buClr>
              <a:buSzPts val="4400"/>
              <a:buFont typeface="Calibri"/>
              <a:buNone/>
            </a:pPr>
            <a:r>
              <a:rPr b="1" lang="en-US" sz="4400">
                <a:solidFill>
                  <a:srgbClr val="C00000"/>
                </a:solidFill>
              </a:rPr>
              <a:t>Effect of Water on Food Stability </a:t>
            </a:r>
            <a:r>
              <a:rPr lang="en-US" sz="2800">
                <a:solidFill>
                  <a:schemeClr val="dk1"/>
                </a:solidFill>
              </a:rPr>
              <a:t>(cont.)</a:t>
            </a:r>
            <a:endParaRPr sz="4400">
              <a:solidFill>
                <a:schemeClr val="dk1"/>
              </a:solidFill>
            </a:endParaRPr>
          </a:p>
        </p:txBody>
      </p:sp>
      <p:sp>
        <p:nvSpPr>
          <p:cNvPr id="275" name="Google Shape;275;p25"/>
          <p:cNvSpPr txBox="1"/>
          <p:nvPr>
            <p:ph idx="1" type="body"/>
          </p:nvPr>
        </p:nvSpPr>
        <p:spPr>
          <a:xfrm>
            <a:off x="462114" y="1885061"/>
            <a:ext cx="5899357" cy="4319094"/>
          </a:xfrm>
          <a:prstGeom prst="rect">
            <a:avLst/>
          </a:prstGeom>
          <a:noFill/>
          <a:ln>
            <a:noFill/>
          </a:ln>
        </p:spPr>
        <p:txBody>
          <a:bodyPr anchorCtr="0" anchor="t" bIns="45700" lIns="0" spcFirstLastPara="1" rIns="0" wrap="square" tIns="45700">
            <a:noAutofit/>
          </a:bodyPr>
          <a:lstStyle/>
          <a:p>
            <a:pPr indent="-114300" lvl="0" marL="91440" rtl="0" algn="l">
              <a:lnSpc>
                <a:spcPct val="90000"/>
              </a:lnSpc>
              <a:spcBef>
                <a:spcPts val="0"/>
              </a:spcBef>
              <a:spcAft>
                <a:spcPts val="0"/>
              </a:spcAft>
              <a:buSzPts val="1800"/>
              <a:buChar char=" "/>
            </a:pPr>
            <a:r>
              <a:rPr b="1" lang="en-US" sz="1800">
                <a:solidFill>
                  <a:srgbClr val="C00000"/>
                </a:solidFill>
              </a:rPr>
              <a:t>Phase Transition of Foods Containing Water</a:t>
            </a:r>
            <a:endParaRPr b="1" sz="1800">
              <a:solidFill>
                <a:srgbClr val="C00000"/>
              </a:solidFill>
            </a:endParaRPr>
          </a:p>
          <a:p>
            <a:pPr indent="-114300" lvl="0" marL="91440" rtl="0" algn="just">
              <a:lnSpc>
                <a:spcPct val="150000"/>
              </a:lnSpc>
              <a:spcBef>
                <a:spcPts val="1400"/>
              </a:spcBef>
              <a:spcAft>
                <a:spcPts val="0"/>
              </a:spcAft>
              <a:buSzPts val="1800"/>
              <a:buChar char=" "/>
            </a:pPr>
            <a:r>
              <a:rPr lang="en-US" sz="1800">
                <a:solidFill>
                  <a:schemeClr val="dk1"/>
                </a:solidFill>
              </a:rPr>
              <a:t>Table shows the T</a:t>
            </a:r>
            <a:r>
              <a:rPr baseline="-25000" lang="en-US" sz="1800">
                <a:solidFill>
                  <a:schemeClr val="dk1"/>
                </a:solidFill>
              </a:rPr>
              <a:t>g</a:t>
            </a:r>
            <a:r>
              <a:rPr lang="en-US" sz="1800">
                <a:solidFill>
                  <a:schemeClr val="dk1"/>
                </a:solidFill>
              </a:rPr>
              <a:t> of some mono- and oligosaccharides and the difference between melting points T</a:t>
            </a:r>
            <a:r>
              <a:rPr baseline="-25000" lang="en-US" sz="1800">
                <a:solidFill>
                  <a:schemeClr val="dk1"/>
                </a:solidFill>
              </a:rPr>
              <a:t>m</a:t>
            </a:r>
            <a:r>
              <a:rPr lang="en-US" sz="1800">
                <a:solidFill>
                  <a:schemeClr val="dk1"/>
                </a:solidFill>
              </a:rPr>
              <a:t>. During the cooling of an aqueous solution below the freezing point, part of the water crystallizes, causing the dissolved substance to become enriched in the remaining fluid phase (unfrozen water). In the thermogram, temperature T</a:t>
            </a:r>
            <a:r>
              <a:rPr baseline="-25000" lang="en-US" sz="1800">
                <a:solidFill>
                  <a:schemeClr val="dk1"/>
                </a:solidFill>
              </a:rPr>
              <a:t>g</a:t>
            </a:r>
            <a:r>
              <a:rPr lang="en-US" sz="1800">
                <a:solidFill>
                  <a:schemeClr val="dk1"/>
                </a:solidFill>
              </a:rPr>
              <a:t>’ appears, at which the glassy phase of the concentrated solution turns into a rubber-like state. </a:t>
            </a:r>
            <a:endParaRPr sz="1800">
              <a:solidFill>
                <a:schemeClr val="dk1"/>
              </a:solidFill>
            </a:endParaRPr>
          </a:p>
        </p:txBody>
      </p:sp>
      <p:pic>
        <p:nvPicPr>
          <p:cNvPr id="276" name="Google Shape;276;p25"/>
          <p:cNvPicPr preferRelativeResize="0"/>
          <p:nvPr/>
        </p:nvPicPr>
        <p:blipFill rotWithShape="1">
          <a:blip r:embed="rId3">
            <a:alphaModFix/>
          </a:blip>
          <a:srcRect b="0" l="0" r="0" t="0"/>
          <a:stretch/>
        </p:blipFill>
        <p:spPr>
          <a:xfrm>
            <a:off x="6741781" y="1806403"/>
            <a:ext cx="4643973" cy="3529419"/>
          </a:xfrm>
          <a:prstGeom prst="rect">
            <a:avLst/>
          </a:prstGeom>
          <a:noFill/>
          <a:ln>
            <a:noFill/>
          </a:ln>
        </p:spPr>
      </p:pic>
      <p:sp>
        <p:nvSpPr>
          <p:cNvPr id="277" name="Google Shape;277;p25"/>
          <p:cNvSpPr txBox="1"/>
          <p:nvPr/>
        </p:nvSpPr>
        <p:spPr>
          <a:xfrm>
            <a:off x="6941573" y="5407742"/>
            <a:ext cx="4444181" cy="6037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Table: </a:t>
            </a:r>
            <a:r>
              <a:rPr lang="en-US" sz="1600">
                <a:solidFill>
                  <a:schemeClr val="dk1"/>
                </a:solidFill>
                <a:latin typeface="Calibri"/>
                <a:ea typeface="Calibri"/>
                <a:cs typeface="Calibri"/>
                <a:sym typeface="Calibri"/>
              </a:rPr>
              <a:t>Phase transition temperature T</a:t>
            </a:r>
            <a:r>
              <a:rPr baseline="-25000" lang="en-US" sz="1600">
                <a:solidFill>
                  <a:schemeClr val="dk1"/>
                </a:solidFill>
                <a:latin typeface="Calibri"/>
                <a:ea typeface="Calibri"/>
                <a:cs typeface="Calibri"/>
                <a:sym typeface="Calibri"/>
              </a:rPr>
              <a:t>g</a:t>
            </a:r>
            <a:r>
              <a:rPr lang="en-US" sz="1600">
                <a:solidFill>
                  <a:schemeClr val="dk1"/>
                </a:solidFill>
                <a:latin typeface="Calibri"/>
                <a:ea typeface="Calibri"/>
                <a:cs typeface="Calibri"/>
                <a:sym typeface="Calibri"/>
              </a:rPr>
              <a:t> and melting point T</a:t>
            </a:r>
            <a:r>
              <a:rPr baseline="-25000" lang="en-US" sz="1600">
                <a:solidFill>
                  <a:schemeClr val="dk1"/>
                </a:solidFill>
                <a:latin typeface="Calibri"/>
                <a:ea typeface="Calibri"/>
                <a:cs typeface="Calibri"/>
                <a:sym typeface="Calibri"/>
              </a:rPr>
              <a:t>m</a:t>
            </a:r>
            <a:r>
              <a:rPr lang="en-US" sz="1600">
                <a:solidFill>
                  <a:schemeClr val="dk1"/>
                </a:solidFill>
                <a:latin typeface="Calibri"/>
                <a:ea typeface="Calibri"/>
                <a:cs typeface="Calibri"/>
                <a:sym typeface="Calibri"/>
              </a:rPr>
              <a:t> of mono- and oligosaccharides</a:t>
            </a:r>
            <a:endParaRPr b="1" sz="16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6"/>
          <p:cNvSpPr txBox="1"/>
          <p:nvPr>
            <p:ph type="title"/>
          </p:nvPr>
        </p:nvSpPr>
        <p:spPr>
          <a:xfrm>
            <a:off x="359860" y="345598"/>
            <a:ext cx="10868579" cy="12079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C00000"/>
              </a:buClr>
              <a:buSzPts val="4400"/>
              <a:buFont typeface="Calibri"/>
              <a:buNone/>
            </a:pPr>
            <a:r>
              <a:rPr b="1" lang="en-US" sz="4400">
                <a:solidFill>
                  <a:srgbClr val="C00000"/>
                </a:solidFill>
              </a:rPr>
              <a:t>Effect of Water on Food Stability </a:t>
            </a:r>
            <a:r>
              <a:rPr lang="en-US" sz="2800">
                <a:solidFill>
                  <a:schemeClr val="dk1"/>
                </a:solidFill>
              </a:rPr>
              <a:t>(cont.)</a:t>
            </a:r>
            <a:endParaRPr sz="4400">
              <a:solidFill>
                <a:schemeClr val="dk1"/>
              </a:solidFill>
            </a:endParaRPr>
          </a:p>
        </p:txBody>
      </p:sp>
      <p:sp>
        <p:nvSpPr>
          <p:cNvPr id="283" name="Google Shape;283;p26"/>
          <p:cNvSpPr txBox="1"/>
          <p:nvPr>
            <p:ph idx="1" type="body"/>
          </p:nvPr>
        </p:nvSpPr>
        <p:spPr>
          <a:xfrm>
            <a:off x="491611" y="1806403"/>
            <a:ext cx="11228441" cy="4319094"/>
          </a:xfrm>
          <a:prstGeom prst="rect">
            <a:avLst/>
          </a:prstGeom>
          <a:noFill/>
          <a:ln>
            <a:noFill/>
          </a:ln>
        </p:spPr>
        <p:txBody>
          <a:bodyPr anchorCtr="0" anchor="t" bIns="45700" lIns="0" spcFirstLastPara="1" rIns="0" wrap="square" tIns="45700">
            <a:noAutofit/>
          </a:bodyPr>
          <a:lstStyle/>
          <a:p>
            <a:pPr indent="-127000" lvl="0" marL="91440" rtl="0" algn="l">
              <a:lnSpc>
                <a:spcPct val="90000"/>
              </a:lnSpc>
              <a:spcBef>
                <a:spcPts val="0"/>
              </a:spcBef>
              <a:spcAft>
                <a:spcPts val="0"/>
              </a:spcAft>
              <a:buSzPts val="2000"/>
              <a:buChar char=" "/>
            </a:pPr>
            <a:r>
              <a:rPr b="1" lang="en-US">
                <a:solidFill>
                  <a:srgbClr val="C00000"/>
                </a:solidFill>
              </a:rPr>
              <a:t>Williams–Landel–Ferry (WLF) Equation</a:t>
            </a:r>
            <a:endParaRPr/>
          </a:p>
          <a:p>
            <a:pPr indent="-114300" lvl="0" marL="91440" rtl="0" algn="just">
              <a:lnSpc>
                <a:spcPct val="150000"/>
              </a:lnSpc>
              <a:spcBef>
                <a:spcPts val="1400"/>
              </a:spcBef>
              <a:spcAft>
                <a:spcPts val="0"/>
              </a:spcAft>
              <a:buSzPts val="1800"/>
              <a:buChar char=" "/>
            </a:pPr>
            <a:r>
              <a:rPr lang="en-US" sz="1800">
                <a:solidFill>
                  <a:schemeClr val="dk1"/>
                </a:solidFill>
              </a:rPr>
              <a:t>The viscosity of a food is extremely high at temperature T</a:t>
            </a:r>
            <a:r>
              <a:rPr baseline="-25000" lang="en-US" sz="1800">
                <a:solidFill>
                  <a:schemeClr val="dk1"/>
                </a:solidFill>
              </a:rPr>
              <a:t>g</a:t>
            </a:r>
            <a:r>
              <a:rPr lang="en-US" sz="1800">
                <a:solidFill>
                  <a:schemeClr val="dk1"/>
                </a:solidFill>
              </a:rPr>
              <a:t> or T</a:t>
            </a:r>
            <a:r>
              <a:rPr baseline="-25000" lang="en-US" sz="1800">
                <a:solidFill>
                  <a:schemeClr val="dk1"/>
                </a:solidFill>
              </a:rPr>
              <a:t>g</a:t>
            </a:r>
            <a:r>
              <a:rPr lang="en-US" sz="1800">
                <a:solidFill>
                  <a:schemeClr val="dk1"/>
                </a:solidFill>
              </a:rPr>
              <a:t>’ (about 10</a:t>
            </a:r>
            <a:r>
              <a:rPr baseline="30000" lang="en-US" sz="1800">
                <a:solidFill>
                  <a:schemeClr val="dk1"/>
                </a:solidFill>
              </a:rPr>
              <a:t>13</a:t>
            </a:r>
            <a:r>
              <a:rPr lang="en-US" sz="1800">
                <a:solidFill>
                  <a:schemeClr val="dk1"/>
                </a:solidFill>
              </a:rPr>
              <a:t> Pa.s). As the temperature rises, the viscosity decreases, which means that processes leading to a drop in quality will accelerate. In the temperature range of T</a:t>
            </a:r>
            <a:r>
              <a:rPr baseline="-25000" lang="en-US" sz="1800">
                <a:solidFill>
                  <a:schemeClr val="dk1"/>
                </a:solidFill>
              </a:rPr>
              <a:t>g</a:t>
            </a:r>
            <a:r>
              <a:rPr lang="en-US" sz="1800">
                <a:solidFill>
                  <a:schemeClr val="dk1"/>
                </a:solidFill>
              </a:rPr>
              <a:t> to about (T</a:t>
            </a:r>
            <a:r>
              <a:rPr baseline="-25000" lang="en-US" sz="1800">
                <a:solidFill>
                  <a:schemeClr val="dk1"/>
                </a:solidFill>
              </a:rPr>
              <a:t>g</a:t>
            </a:r>
            <a:r>
              <a:rPr lang="en-US" sz="1800">
                <a:solidFill>
                  <a:schemeClr val="dk1"/>
                </a:solidFill>
              </a:rPr>
              <a:t>+100°C), the change in viscosity follows Williams, Landel and Ferry (the WLF equation):</a:t>
            </a:r>
            <a:endParaRPr sz="1800">
              <a:solidFill>
                <a:schemeClr val="dk1"/>
              </a:solidFill>
            </a:endParaRPr>
          </a:p>
        </p:txBody>
      </p:sp>
      <p:pic>
        <p:nvPicPr>
          <p:cNvPr id="284" name="Google Shape;284;p26"/>
          <p:cNvPicPr preferRelativeResize="0"/>
          <p:nvPr/>
        </p:nvPicPr>
        <p:blipFill rotWithShape="1">
          <a:blip r:embed="rId3">
            <a:alphaModFix/>
          </a:blip>
          <a:srcRect b="0" l="0" r="0" t="0"/>
          <a:stretch/>
        </p:blipFill>
        <p:spPr>
          <a:xfrm>
            <a:off x="625332" y="4059584"/>
            <a:ext cx="5303520" cy="1137524"/>
          </a:xfrm>
          <a:prstGeom prst="rect">
            <a:avLst/>
          </a:prstGeom>
          <a:noFill/>
          <a:ln>
            <a:noFill/>
          </a:ln>
        </p:spPr>
      </p:pic>
      <p:sp>
        <p:nvSpPr>
          <p:cNvPr id="285" name="Google Shape;285;p26"/>
          <p:cNvSpPr txBox="1"/>
          <p:nvPr/>
        </p:nvSpPr>
        <p:spPr>
          <a:xfrm>
            <a:off x="6272978" y="4164284"/>
            <a:ext cx="4699821" cy="9281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Calibri"/>
                <a:ea typeface="Calibri"/>
                <a:cs typeface="Calibri"/>
                <a:sym typeface="Calibri"/>
              </a:rPr>
              <a:t>Viscosity (η) and density (ρ) at temperature T;</a:t>
            </a:r>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viscosity (η</a:t>
            </a:r>
            <a:r>
              <a:rPr baseline="-25000" lang="en-US" sz="1800">
                <a:solidFill>
                  <a:schemeClr val="dk1"/>
                </a:solidFill>
                <a:latin typeface="Calibri"/>
                <a:ea typeface="Calibri"/>
                <a:cs typeface="Calibri"/>
                <a:sym typeface="Calibri"/>
              </a:rPr>
              <a:t>g</a:t>
            </a:r>
            <a:r>
              <a:rPr lang="en-US" sz="1800">
                <a:solidFill>
                  <a:schemeClr val="dk1"/>
                </a:solidFill>
                <a:latin typeface="Calibri"/>
                <a:ea typeface="Calibri"/>
                <a:cs typeface="Calibri"/>
                <a:sym typeface="Calibri"/>
              </a:rPr>
              <a:t>) and density (ρ</a:t>
            </a:r>
            <a:r>
              <a:rPr baseline="-25000" lang="en-US" sz="1800">
                <a:solidFill>
                  <a:schemeClr val="dk1"/>
                </a:solidFill>
                <a:latin typeface="Calibri"/>
                <a:ea typeface="Calibri"/>
                <a:cs typeface="Calibri"/>
                <a:sym typeface="Calibri"/>
              </a:rPr>
              <a:t>g</a:t>
            </a:r>
            <a:r>
              <a:rPr lang="en-US" sz="1800">
                <a:solidFill>
                  <a:schemeClr val="dk1"/>
                </a:solidFill>
                <a:latin typeface="Calibri"/>
                <a:ea typeface="Calibri"/>
                <a:cs typeface="Calibri"/>
                <a:sym typeface="Calibri"/>
              </a:rPr>
              <a:t>) at phase transition</a:t>
            </a:r>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temperature T</a:t>
            </a:r>
            <a:r>
              <a:rPr baseline="-25000" lang="en-US" sz="1800">
                <a:solidFill>
                  <a:schemeClr val="dk1"/>
                </a:solidFill>
                <a:latin typeface="Calibri"/>
                <a:ea typeface="Calibri"/>
                <a:cs typeface="Calibri"/>
                <a:sym typeface="Calibri"/>
              </a:rPr>
              <a:t>g</a:t>
            </a:r>
            <a:r>
              <a:rPr lang="en-US" sz="1800">
                <a:solidFill>
                  <a:schemeClr val="dk1"/>
                </a:solidFill>
                <a:latin typeface="Calibri"/>
                <a:ea typeface="Calibri"/>
                <a:cs typeface="Calibri"/>
                <a:sym typeface="Calibri"/>
              </a:rPr>
              <a:t>; C1 and C2: constants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7"/>
          <p:cNvSpPr txBox="1"/>
          <p:nvPr>
            <p:ph type="title"/>
          </p:nvPr>
        </p:nvSpPr>
        <p:spPr>
          <a:xfrm>
            <a:off x="359860" y="345598"/>
            <a:ext cx="10868579" cy="12079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C00000"/>
              </a:buClr>
              <a:buSzPts val="4400"/>
              <a:buFont typeface="Calibri"/>
              <a:buNone/>
            </a:pPr>
            <a:r>
              <a:rPr b="1" lang="en-US" sz="4400">
                <a:solidFill>
                  <a:srgbClr val="C00000"/>
                </a:solidFill>
              </a:rPr>
              <a:t>Effect of Water on Food Stability </a:t>
            </a:r>
            <a:r>
              <a:rPr lang="en-US" sz="2800">
                <a:solidFill>
                  <a:schemeClr val="dk1"/>
                </a:solidFill>
              </a:rPr>
              <a:t>(cont.)</a:t>
            </a:r>
            <a:endParaRPr sz="4400">
              <a:solidFill>
                <a:schemeClr val="dk1"/>
              </a:solidFill>
            </a:endParaRPr>
          </a:p>
        </p:txBody>
      </p:sp>
      <p:sp>
        <p:nvSpPr>
          <p:cNvPr id="291" name="Google Shape;291;p27"/>
          <p:cNvSpPr txBox="1"/>
          <p:nvPr>
            <p:ph idx="1" type="body"/>
          </p:nvPr>
        </p:nvSpPr>
        <p:spPr>
          <a:xfrm>
            <a:off x="491611" y="1806403"/>
            <a:ext cx="11228441" cy="4319094"/>
          </a:xfrm>
          <a:prstGeom prst="rect">
            <a:avLst/>
          </a:prstGeom>
          <a:noFill/>
          <a:ln>
            <a:noFill/>
          </a:ln>
        </p:spPr>
        <p:txBody>
          <a:bodyPr anchorCtr="0" anchor="t" bIns="45700" lIns="0" spcFirstLastPara="1" rIns="0" wrap="square" tIns="45700">
            <a:noAutofit/>
          </a:bodyPr>
          <a:lstStyle/>
          <a:p>
            <a:pPr indent="-127000" lvl="0" marL="91440" rtl="0" algn="l">
              <a:lnSpc>
                <a:spcPct val="90000"/>
              </a:lnSpc>
              <a:spcBef>
                <a:spcPts val="0"/>
              </a:spcBef>
              <a:spcAft>
                <a:spcPts val="0"/>
              </a:spcAft>
              <a:buSzPts val="2000"/>
              <a:buChar char=" "/>
            </a:pPr>
            <a:r>
              <a:rPr b="1" lang="en-US">
                <a:solidFill>
                  <a:srgbClr val="C00000"/>
                </a:solidFill>
              </a:rPr>
              <a:t>Williams–Landel–Ferry (WLF) Equation</a:t>
            </a:r>
            <a:endParaRPr/>
          </a:p>
          <a:p>
            <a:pPr indent="-114300" lvl="0" marL="91440" rtl="0" algn="just">
              <a:lnSpc>
                <a:spcPct val="150000"/>
              </a:lnSpc>
              <a:spcBef>
                <a:spcPts val="1400"/>
              </a:spcBef>
              <a:spcAft>
                <a:spcPts val="0"/>
              </a:spcAft>
              <a:buSzPts val="1800"/>
              <a:buChar char=" "/>
            </a:pPr>
            <a:r>
              <a:rPr lang="en-US" sz="1800">
                <a:solidFill>
                  <a:schemeClr val="dk1"/>
                </a:solidFill>
              </a:rPr>
              <a:t>According to the WLF equation, the rate of which in our example water crystallizes in ice cream at temperatures slightly above T</a:t>
            </a:r>
            <a:r>
              <a:rPr baseline="-25000" lang="en-US" sz="1800">
                <a:solidFill>
                  <a:schemeClr val="dk1"/>
                </a:solidFill>
              </a:rPr>
              <a:t>g</a:t>
            </a:r>
            <a:r>
              <a:rPr lang="en-US" sz="1800">
                <a:solidFill>
                  <a:schemeClr val="dk1"/>
                </a:solidFill>
              </a:rPr>
              <a:t>’ rises exponentially</a:t>
            </a:r>
            <a:endParaRPr sz="1800">
              <a:solidFill>
                <a:schemeClr val="dk1"/>
              </a:solidFill>
            </a:endParaRPr>
          </a:p>
        </p:txBody>
      </p:sp>
      <p:sp>
        <p:nvSpPr>
          <p:cNvPr id="292" name="Google Shape;292;p27"/>
          <p:cNvSpPr txBox="1"/>
          <p:nvPr/>
        </p:nvSpPr>
        <p:spPr>
          <a:xfrm>
            <a:off x="7423353" y="3801192"/>
            <a:ext cx="4699821" cy="147732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chemeClr val="dk1"/>
                </a:solidFill>
                <a:latin typeface="Calibri"/>
                <a:ea typeface="Calibri"/>
                <a:cs typeface="Calibri"/>
                <a:sym typeface="Calibri"/>
              </a:rPr>
              <a:t>v:</a:t>
            </a:r>
            <a:r>
              <a:rPr lang="en-US" sz="1800">
                <a:solidFill>
                  <a:schemeClr val="dk1"/>
                </a:solidFill>
                <a:latin typeface="Calibri"/>
                <a:ea typeface="Calibri"/>
                <a:cs typeface="Calibri"/>
                <a:sym typeface="Calibri"/>
              </a:rPr>
              <a:t> crystallization velocity;</a:t>
            </a:r>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T</a:t>
            </a:r>
            <a:r>
              <a:rPr baseline="-25000" lang="en-US" sz="1800">
                <a:solidFill>
                  <a:schemeClr val="dk1"/>
                </a:solidFill>
                <a:latin typeface="Calibri"/>
                <a:ea typeface="Calibri"/>
                <a:cs typeface="Calibri"/>
                <a:sym typeface="Calibri"/>
              </a:rPr>
              <a:t>f</a:t>
            </a:r>
            <a:r>
              <a:rPr lang="en-US" sz="1800">
                <a:solidFill>
                  <a:schemeClr val="dk1"/>
                </a:solidFill>
                <a:latin typeface="Calibri"/>
                <a:ea typeface="Calibri"/>
                <a:cs typeface="Calibri"/>
                <a:sym typeface="Calibri"/>
              </a:rPr>
              <a:t>: temperature in the freezer compartment;</a:t>
            </a:r>
            <a:endParaRPr/>
          </a:p>
          <a:p>
            <a:pPr indent="0" lvl="0" marL="0" marR="0" rtl="0" algn="just">
              <a:spcBef>
                <a:spcPts val="0"/>
              </a:spcBef>
              <a:spcAft>
                <a:spcPts val="0"/>
              </a:spcAft>
              <a:buNone/>
            </a:pPr>
            <a:r>
              <a:rPr b="1" lang="en-US" sz="1800">
                <a:solidFill>
                  <a:schemeClr val="dk1"/>
                </a:solidFill>
                <a:latin typeface="Calibri"/>
                <a:ea typeface="Calibri"/>
                <a:cs typeface="Calibri"/>
                <a:sym typeface="Calibri"/>
              </a:rPr>
              <a:t>T</a:t>
            </a:r>
            <a:r>
              <a:rPr b="1" baseline="-25000" lang="en-US" sz="1800">
                <a:solidFill>
                  <a:schemeClr val="dk1"/>
                </a:solidFill>
                <a:latin typeface="Calibri"/>
                <a:ea typeface="Calibri"/>
                <a:cs typeface="Calibri"/>
                <a:sym typeface="Calibri"/>
              </a:rPr>
              <a:t>g</a:t>
            </a:r>
            <a:r>
              <a:rPr b="1" lang="en-US" sz="1800">
                <a:solidFill>
                  <a:schemeClr val="dk1"/>
                </a:solidFill>
                <a:latin typeface="Calibri"/>
                <a:ea typeface="Calibri"/>
                <a:cs typeface="Calibri"/>
                <a:sym typeface="Calibri"/>
              </a:rPr>
              <a:t>’</a:t>
            </a:r>
            <a:r>
              <a:rPr lang="en-US" sz="1800">
                <a:solidFill>
                  <a:schemeClr val="dk1"/>
                </a:solidFill>
                <a:latin typeface="Calibri"/>
                <a:ea typeface="Calibri"/>
                <a:cs typeface="Calibri"/>
                <a:sym typeface="Calibri"/>
              </a:rPr>
              <a:t>: phase transition temperature.</a:t>
            </a:r>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The </a:t>
            </a:r>
            <a:r>
              <a:rPr i="1" lang="en-US" sz="1800">
                <a:solidFill>
                  <a:schemeClr val="dk1"/>
                </a:solidFill>
                <a:latin typeface="Calibri"/>
                <a:ea typeface="Calibri"/>
                <a:cs typeface="Calibri"/>
                <a:sym typeface="Calibri"/>
              </a:rPr>
              <a:t>Arrhenius </a:t>
            </a:r>
            <a:r>
              <a:rPr lang="en-US" sz="1800">
                <a:solidFill>
                  <a:schemeClr val="dk1"/>
                </a:solidFill>
                <a:latin typeface="Calibri"/>
                <a:ea typeface="Calibri"/>
                <a:cs typeface="Calibri"/>
                <a:sym typeface="Calibri"/>
              </a:rPr>
              <a:t>kinetics (– – –) is shown for comparison</a:t>
            </a:r>
            <a:endParaRPr sz="1800">
              <a:solidFill>
                <a:schemeClr val="dk1"/>
              </a:solidFill>
              <a:latin typeface="Calibri"/>
              <a:ea typeface="Calibri"/>
              <a:cs typeface="Calibri"/>
              <a:sym typeface="Calibri"/>
            </a:endParaRPr>
          </a:p>
        </p:txBody>
      </p:sp>
      <p:pic>
        <p:nvPicPr>
          <p:cNvPr id="293" name="Google Shape;293;p27"/>
          <p:cNvPicPr preferRelativeResize="0"/>
          <p:nvPr/>
        </p:nvPicPr>
        <p:blipFill rotWithShape="1">
          <a:blip r:embed="rId3">
            <a:alphaModFix/>
          </a:blip>
          <a:srcRect b="0" l="0" r="0" t="0"/>
          <a:stretch/>
        </p:blipFill>
        <p:spPr>
          <a:xfrm>
            <a:off x="3490412" y="2780951"/>
            <a:ext cx="3716634" cy="2978579"/>
          </a:xfrm>
          <a:prstGeom prst="rect">
            <a:avLst/>
          </a:prstGeom>
          <a:noFill/>
          <a:ln>
            <a:noFill/>
          </a:ln>
        </p:spPr>
      </p:pic>
      <p:sp>
        <p:nvSpPr>
          <p:cNvPr id="294" name="Google Shape;294;p27"/>
          <p:cNvSpPr txBox="1"/>
          <p:nvPr/>
        </p:nvSpPr>
        <p:spPr>
          <a:xfrm>
            <a:off x="3598606" y="5827552"/>
            <a:ext cx="4640825" cy="30777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400">
                <a:solidFill>
                  <a:schemeClr val="dk1"/>
                </a:solidFill>
                <a:latin typeface="Calibri"/>
                <a:ea typeface="Calibri"/>
                <a:cs typeface="Calibri"/>
                <a:sym typeface="Calibri"/>
              </a:rPr>
              <a:t>Figure: </a:t>
            </a:r>
            <a:r>
              <a:rPr lang="en-US" sz="1400">
                <a:solidFill>
                  <a:schemeClr val="dk1"/>
                </a:solidFill>
                <a:latin typeface="Calibri"/>
                <a:ea typeface="Calibri"/>
                <a:cs typeface="Calibri"/>
                <a:sym typeface="Calibri"/>
              </a:rPr>
              <a:t>Crystallization of water in ice cream</a:t>
            </a:r>
            <a:endParaRPr sz="14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p28"/>
          <p:cNvPicPr preferRelativeResize="0"/>
          <p:nvPr/>
        </p:nvPicPr>
        <p:blipFill rotWithShape="1">
          <a:blip r:embed="rId3">
            <a:alphaModFix/>
          </a:blip>
          <a:srcRect b="0" l="0" r="0" t="0"/>
          <a:stretch/>
        </p:blipFill>
        <p:spPr>
          <a:xfrm>
            <a:off x="914399" y="171244"/>
            <a:ext cx="10432026" cy="601406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29"/>
          <p:cNvPicPr preferRelativeResize="0"/>
          <p:nvPr/>
        </p:nvPicPr>
        <p:blipFill rotWithShape="1">
          <a:blip r:embed="rId3">
            <a:alphaModFix/>
          </a:blip>
          <a:srcRect b="0" l="0" r="0" t="0"/>
          <a:stretch/>
        </p:blipFill>
        <p:spPr>
          <a:xfrm>
            <a:off x="609601" y="83397"/>
            <a:ext cx="10888048" cy="61245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B050"/>
              </a:buClr>
              <a:buSzPts val="4800"/>
              <a:buFont typeface="Book Antiqua"/>
              <a:buNone/>
            </a:pPr>
            <a:r>
              <a:rPr b="1" lang="en-US">
                <a:solidFill>
                  <a:srgbClr val="00B050"/>
                </a:solidFill>
                <a:latin typeface="Book Antiqua"/>
                <a:ea typeface="Book Antiqua"/>
                <a:cs typeface="Book Antiqua"/>
                <a:sym typeface="Book Antiqua"/>
              </a:rPr>
              <a:t>Lecture objectives</a:t>
            </a:r>
            <a:endParaRPr/>
          </a:p>
        </p:txBody>
      </p:sp>
      <p:sp>
        <p:nvSpPr>
          <p:cNvPr id="116" name="Google Shape;116;p3"/>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0" lvl="0" marL="0" rtl="0" algn="just">
              <a:lnSpc>
                <a:spcPct val="90000"/>
              </a:lnSpc>
              <a:spcBef>
                <a:spcPts val="0"/>
              </a:spcBef>
              <a:spcAft>
                <a:spcPts val="0"/>
              </a:spcAft>
              <a:buSzPts val="2000"/>
              <a:buNone/>
            </a:pPr>
            <a:r>
              <a:rPr lang="en-US"/>
              <a:t>To learn about:</a:t>
            </a:r>
            <a:endParaRPr/>
          </a:p>
          <a:p>
            <a:pPr indent="-127000" lvl="0" marL="91440" rtl="0" algn="just">
              <a:lnSpc>
                <a:spcPct val="90000"/>
              </a:lnSpc>
              <a:spcBef>
                <a:spcPts val="1400"/>
              </a:spcBef>
              <a:spcAft>
                <a:spcPts val="0"/>
              </a:spcAft>
              <a:buSzPts val="2000"/>
              <a:buFont typeface="Noto Sans Symbols"/>
              <a:buChar char="⮚"/>
            </a:pPr>
            <a:r>
              <a:rPr b="1" lang="en-US">
                <a:solidFill>
                  <a:schemeClr val="dk1"/>
                </a:solidFill>
              </a:rPr>
              <a:t>Water, its importance, dietary requirements and sources</a:t>
            </a:r>
            <a:endParaRPr b="1">
              <a:solidFill>
                <a:schemeClr val="dk1"/>
              </a:solidFill>
            </a:endParaRPr>
          </a:p>
          <a:p>
            <a:pPr indent="-127000" lvl="0" marL="91440" rtl="0" algn="just">
              <a:lnSpc>
                <a:spcPct val="90000"/>
              </a:lnSpc>
              <a:spcBef>
                <a:spcPts val="1400"/>
              </a:spcBef>
              <a:spcAft>
                <a:spcPts val="0"/>
              </a:spcAft>
              <a:buSzPts val="2000"/>
              <a:buFont typeface="Noto Sans Symbols"/>
              <a:buChar char="⮚"/>
            </a:pPr>
            <a:r>
              <a:rPr b="1" lang="en-US">
                <a:solidFill>
                  <a:schemeClr val="dk1"/>
                </a:solidFill>
              </a:rPr>
              <a:t>Structure, physical properties of water</a:t>
            </a:r>
            <a:endParaRPr/>
          </a:p>
          <a:p>
            <a:pPr indent="-127000" lvl="0" marL="91440" rtl="0" algn="just">
              <a:lnSpc>
                <a:spcPct val="90000"/>
              </a:lnSpc>
              <a:spcBef>
                <a:spcPts val="1400"/>
              </a:spcBef>
              <a:spcAft>
                <a:spcPts val="0"/>
              </a:spcAft>
              <a:buSzPts val="2000"/>
              <a:buFont typeface="Noto Sans Symbols"/>
              <a:buChar char="⮚"/>
            </a:pPr>
            <a:r>
              <a:rPr b="1" lang="en-US">
                <a:solidFill>
                  <a:schemeClr val="dk1"/>
                </a:solidFill>
              </a:rPr>
              <a:t>Phase diagram of water</a:t>
            </a:r>
            <a:endParaRPr/>
          </a:p>
          <a:p>
            <a:pPr indent="-127000" lvl="0" marL="91440" rtl="0" algn="just">
              <a:lnSpc>
                <a:spcPct val="90000"/>
              </a:lnSpc>
              <a:spcBef>
                <a:spcPts val="1400"/>
              </a:spcBef>
              <a:spcAft>
                <a:spcPts val="0"/>
              </a:spcAft>
              <a:buSzPts val="2000"/>
              <a:buFont typeface="Noto Sans Symbols"/>
              <a:buChar char="⮚"/>
            </a:pPr>
            <a:r>
              <a:rPr b="1" lang="en-US">
                <a:solidFill>
                  <a:schemeClr val="dk1"/>
                </a:solidFill>
              </a:rPr>
              <a:t>Types of water</a:t>
            </a:r>
            <a:endParaRPr/>
          </a:p>
          <a:p>
            <a:pPr indent="-127000" lvl="0" marL="91440" rtl="0" algn="just">
              <a:lnSpc>
                <a:spcPct val="90000"/>
              </a:lnSpc>
              <a:spcBef>
                <a:spcPts val="1400"/>
              </a:spcBef>
              <a:spcAft>
                <a:spcPts val="0"/>
              </a:spcAft>
              <a:buSzPts val="2000"/>
              <a:buFont typeface="Noto Sans Symbols"/>
              <a:buChar char="⮚"/>
            </a:pPr>
            <a:r>
              <a:rPr b="1" lang="en-US">
                <a:solidFill>
                  <a:schemeClr val="dk1"/>
                </a:solidFill>
              </a:rPr>
              <a:t>Interaction of Water with Food Components</a:t>
            </a:r>
            <a:endParaRPr b="1">
              <a:solidFill>
                <a:schemeClr val="dk1"/>
              </a:solidFill>
            </a:endParaRPr>
          </a:p>
          <a:p>
            <a:pPr indent="-127000" lvl="0" marL="91440" rtl="0" algn="just">
              <a:lnSpc>
                <a:spcPct val="90000"/>
              </a:lnSpc>
              <a:spcBef>
                <a:spcPts val="1400"/>
              </a:spcBef>
              <a:spcAft>
                <a:spcPts val="0"/>
              </a:spcAft>
              <a:buSzPts val="2000"/>
              <a:buFont typeface="Noto Sans Symbols"/>
              <a:buChar char="⮚"/>
            </a:pPr>
            <a:r>
              <a:rPr b="1" lang="en-US">
                <a:solidFill>
                  <a:schemeClr val="dk1"/>
                </a:solidFill>
              </a:rPr>
              <a:t>Effect of Water on Food Stability (water activity, phase transition and WLF equation)</a:t>
            </a:r>
            <a:endParaRPr>
              <a:solidFill>
                <a:schemeClr val="dk1"/>
              </a:solidFill>
            </a:endParaRPr>
          </a:p>
        </p:txBody>
      </p:sp>
      <p:pic>
        <p:nvPicPr>
          <p:cNvPr id="117" name="Google Shape;117;p3"/>
          <p:cNvPicPr preferRelativeResize="0"/>
          <p:nvPr/>
        </p:nvPicPr>
        <p:blipFill rotWithShape="1">
          <a:blip r:embed="rId3">
            <a:alphaModFix/>
          </a:blip>
          <a:srcRect b="0" l="0" r="0" t="0"/>
          <a:stretch/>
        </p:blipFill>
        <p:spPr>
          <a:xfrm>
            <a:off x="8240614" y="286603"/>
            <a:ext cx="3371283" cy="25284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txBox="1"/>
          <p:nvPr>
            <p:ph type="title"/>
          </p:nvPr>
        </p:nvSpPr>
        <p:spPr>
          <a:xfrm>
            <a:off x="1097280" y="286604"/>
            <a:ext cx="3651701" cy="12079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C00000"/>
              </a:buClr>
              <a:buSzPts val="5400"/>
              <a:buFont typeface="Calibri"/>
              <a:buNone/>
            </a:pPr>
            <a:r>
              <a:rPr b="1" lang="en-US" sz="5400">
                <a:solidFill>
                  <a:srgbClr val="C00000"/>
                </a:solidFill>
              </a:rPr>
              <a:t>WATER</a:t>
            </a:r>
            <a:endParaRPr b="1" sz="5400">
              <a:solidFill>
                <a:srgbClr val="C00000"/>
              </a:solidFill>
            </a:endParaRPr>
          </a:p>
        </p:txBody>
      </p:sp>
      <p:sp>
        <p:nvSpPr>
          <p:cNvPr id="123" name="Google Shape;123;p4"/>
          <p:cNvSpPr txBox="1"/>
          <p:nvPr>
            <p:ph idx="1" type="body"/>
          </p:nvPr>
        </p:nvSpPr>
        <p:spPr>
          <a:xfrm>
            <a:off x="245807" y="1845733"/>
            <a:ext cx="11720052" cy="4456743"/>
          </a:xfrm>
          <a:prstGeom prst="rect">
            <a:avLst/>
          </a:prstGeom>
          <a:noFill/>
          <a:ln>
            <a:noFill/>
          </a:ln>
        </p:spPr>
        <p:txBody>
          <a:bodyPr anchorCtr="0" anchor="t" bIns="45700" lIns="0" spcFirstLastPara="1" rIns="0" wrap="square" tIns="45700">
            <a:normAutofit lnSpcReduction="10000"/>
          </a:bodyPr>
          <a:lstStyle/>
          <a:p>
            <a:pPr indent="-127000" lvl="0" marL="91440" rtl="0" algn="l">
              <a:lnSpc>
                <a:spcPct val="150000"/>
              </a:lnSpc>
              <a:spcBef>
                <a:spcPts val="0"/>
              </a:spcBef>
              <a:spcAft>
                <a:spcPts val="0"/>
              </a:spcAft>
              <a:buSzPts val="2000"/>
              <a:buChar char=" "/>
            </a:pPr>
            <a:r>
              <a:rPr b="1" lang="en-US">
                <a:solidFill>
                  <a:schemeClr val="dk1"/>
                </a:solidFill>
              </a:rPr>
              <a:t>Water</a:t>
            </a:r>
            <a:r>
              <a:rPr lang="en-US">
                <a:solidFill>
                  <a:schemeClr val="dk1"/>
                </a:solidFill>
              </a:rPr>
              <a:t> is relatively small inorganic molecule, but organic life is highly dependent on this tiny molecule. It is the only substance on the earth that occurs abundantly in all three physical states (gas, liquid and solid).</a:t>
            </a:r>
            <a:endParaRPr/>
          </a:p>
          <a:p>
            <a:pPr indent="-127000" lvl="0" marL="91440" rtl="0" algn="l">
              <a:lnSpc>
                <a:spcPct val="90000"/>
              </a:lnSpc>
              <a:spcBef>
                <a:spcPts val="1400"/>
              </a:spcBef>
              <a:spcAft>
                <a:spcPts val="0"/>
              </a:spcAft>
              <a:buSzPts val="2000"/>
              <a:buChar char=" "/>
            </a:pPr>
            <a:r>
              <a:rPr lang="en-US">
                <a:solidFill>
                  <a:schemeClr val="dk1"/>
                </a:solidFill>
              </a:rPr>
              <a:t>Water is essential for life as:</a:t>
            </a:r>
            <a:endParaRPr/>
          </a:p>
          <a:p>
            <a:pPr indent="-127000" lvl="0" marL="91440" rtl="0" algn="l">
              <a:lnSpc>
                <a:spcPct val="90000"/>
              </a:lnSpc>
              <a:spcBef>
                <a:spcPts val="1400"/>
              </a:spcBef>
              <a:spcAft>
                <a:spcPts val="0"/>
              </a:spcAft>
              <a:buSzPts val="2000"/>
              <a:buChar char=" "/>
            </a:pPr>
            <a:r>
              <a:rPr lang="en-US">
                <a:solidFill>
                  <a:schemeClr val="dk1"/>
                </a:solidFill>
              </a:rPr>
              <a:t>(1) regulator of body temperature</a:t>
            </a:r>
            <a:endParaRPr/>
          </a:p>
          <a:p>
            <a:pPr indent="-127000" lvl="0" marL="91440" rtl="0" algn="l">
              <a:lnSpc>
                <a:spcPct val="90000"/>
              </a:lnSpc>
              <a:spcBef>
                <a:spcPts val="1400"/>
              </a:spcBef>
              <a:spcAft>
                <a:spcPts val="0"/>
              </a:spcAft>
              <a:buSzPts val="2000"/>
              <a:buChar char=" "/>
            </a:pPr>
            <a:r>
              <a:rPr lang="en-US">
                <a:solidFill>
                  <a:schemeClr val="dk1"/>
                </a:solidFill>
              </a:rPr>
              <a:t>(2) solvent</a:t>
            </a:r>
            <a:endParaRPr/>
          </a:p>
          <a:p>
            <a:pPr indent="-127000" lvl="0" marL="91440" rtl="0" algn="l">
              <a:lnSpc>
                <a:spcPct val="90000"/>
              </a:lnSpc>
              <a:spcBef>
                <a:spcPts val="1400"/>
              </a:spcBef>
              <a:spcAft>
                <a:spcPts val="0"/>
              </a:spcAft>
              <a:buSzPts val="2000"/>
              <a:buChar char=" "/>
            </a:pPr>
            <a:r>
              <a:rPr lang="en-US">
                <a:solidFill>
                  <a:schemeClr val="dk1"/>
                </a:solidFill>
              </a:rPr>
              <a:t>(3) carrier of nutrients and waste products</a:t>
            </a:r>
            <a:endParaRPr/>
          </a:p>
          <a:p>
            <a:pPr indent="-127000" lvl="0" marL="91440" rtl="0" algn="l">
              <a:lnSpc>
                <a:spcPct val="90000"/>
              </a:lnSpc>
              <a:spcBef>
                <a:spcPts val="1400"/>
              </a:spcBef>
              <a:spcAft>
                <a:spcPts val="0"/>
              </a:spcAft>
              <a:buSzPts val="2000"/>
              <a:buChar char=" "/>
            </a:pPr>
            <a:r>
              <a:rPr lang="en-US">
                <a:solidFill>
                  <a:schemeClr val="dk1"/>
                </a:solidFill>
              </a:rPr>
              <a:t>(4) reactant and reaction medium</a:t>
            </a:r>
            <a:endParaRPr/>
          </a:p>
          <a:p>
            <a:pPr indent="-127000" lvl="0" marL="91440" rtl="0" algn="l">
              <a:lnSpc>
                <a:spcPct val="90000"/>
              </a:lnSpc>
              <a:spcBef>
                <a:spcPts val="1400"/>
              </a:spcBef>
              <a:spcAft>
                <a:spcPts val="0"/>
              </a:spcAft>
              <a:buSzPts val="2000"/>
              <a:buChar char=" "/>
            </a:pPr>
            <a:r>
              <a:rPr lang="en-US">
                <a:solidFill>
                  <a:schemeClr val="dk1"/>
                </a:solidFill>
              </a:rPr>
              <a:t>(5) lubricant and plasticizer</a:t>
            </a:r>
            <a:endParaRPr/>
          </a:p>
          <a:p>
            <a:pPr indent="-127000" lvl="0" marL="91440" rtl="0" algn="l">
              <a:lnSpc>
                <a:spcPct val="90000"/>
              </a:lnSpc>
              <a:spcBef>
                <a:spcPts val="1400"/>
              </a:spcBef>
              <a:spcAft>
                <a:spcPts val="0"/>
              </a:spcAft>
              <a:buSzPts val="2000"/>
              <a:buChar char=" "/>
            </a:pPr>
            <a:r>
              <a:rPr lang="en-US">
                <a:solidFill>
                  <a:schemeClr val="dk1"/>
                </a:solidFill>
              </a:rPr>
              <a:t>(6) stabilizer of biopolymer conformation</a:t>
            </a:r>
            <a:endParaRPr/>
          </a:p>
          <a:p>
            <a:pPr indent="-127000" lvl="0" marL="91440" rtl="0" algn="l">
              <a:lnSpc>
                <a:spcPct val="90000"/>
              </a:lnSpc>
              <a:spcBef>
                <a:spcPts val="1400"/>
              </a:spcBef>
              <a:spcAft>
                <a:spcPts val="0"/>
              </a:spcAft>
              <a:buSzPts val="2000"/>
              <a:buChar char=" "/>
            </a:pPr>
            <a:r>
              <a:rPr lang="en-US">
                <a:solidFill>
                  <a:schemeClr val="dk1"/>
                </a:solidFill>
              </a:rPr>
              <a:t>(7) facilitator of the dynamic behavior of macromolecules (e.g. catalytic activity)</a:t>
            </a:r>
            <a:endParaRPr/>
          </a:p>
        </p:txBody>
      </p:sp>
      <p:pic>
        <p:nvPicPr>
          <p:cNvPr id="124" name="Google Shape;124;p4"/>
          <p:cNvPicPr preferRelativeResize="0"/>
          <p:nvPr/>
        </p:nvPicPr>
        <p:blipFill rotWithShape="1">
          <a:blip r:embed="rId3">
            <a:alphaModFix/>
          </a:blip>
          <a:srcRect b="0" l="0" r="0" t="0"/>
          <a:stretch/>
        </p:blipFill>
        <p:spPr>
          <a:xfrm>
            <a:off x="6388509" y="3083027"/>
            <a:ext cx="4554854" cy="2383707"/>
          </a:xfrm>
          <a:prstGeom prst="rect">
            <a:avLst/>
          </a:prstGeom>
          <a:noFill/>
          <a:ln>
            <a:noFill/>
          </a:ln>
        </p:spPr>
      </p:pic>
      <p:pic>
        <p:nvPicPr>
          <p:cNvPr id="125" name="Google Shape;125;p4"/>
          <p:cNvPicPr preferRelativeResize="0"/>
          <p:nvPr/>
        </p:nvPicPr>
        <p:blipFill rotWithShape="1">
          <a:blip r:embed="rId4">
            <a:alphaModFix/>
          </a:blip>
          <a:srcRect b="0" l="0" r="0" t="0"/>
          <a:stretch/>
        </p:blipFill>
        <p:spPr>
          <a:xfrm>
            <a:off x="3244644" y="689488"/>
            <a:ext cx="1431140" cy="8050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5"/>
          <p:cNvSpPr txBox="1"/>
          <p:nvPr>
            <p:ph type="title"/>
          </p:nvPr>
        </p:nvSpPr>
        <p:spPr>
          <a:xfrm>
            <a:off x="359860" y="345598"/>
            <a:ext cx="10868579" cy="12079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C00000"/>
              </a:buClr>
              <a:buSzPts val="4400"/>
              <a:buFont typeface="Calibri"/>
              <a:buNone/>
            </a:pPr>
            <a:r>
              <a:rPr b="1" lang="en-US" sz="4400">
                <a:solidFill>
                  <a:srgbClr val="C00000"/>
                </a:solidFill>
              </a:rPr>
              <a:t>Role and Function of Water in Biological Systems</a:t>
            </a:r>
            <a:endParaRPr b="1" sz="4400">
              <a:solidFill>
                <a:srgbClr val="C00000"/>
              </a:solidFill>
            </a:endParaRPr>
          </a:p>
        </p:txBody>
      </p:sp>
      <p:sp>
        <p:nvSpPr>
          <p:cNvPr id="131" name="Google Shape;131;p5"/>
          <p:cNvSpPr txBox="1"/>
          <p:nvPr>
            <p:ph idx="1" type="body"/>
          </p:nvPr>
        </p:nvSpPr>
        <p:spPr>
          <a:xfrm>
            <a:off x="226141" y="1816236"/>
            <a:ext cx="6430297" cy="4456743"/>
          </a:xfrm>
          <a:prstGeom prst="rect">
            <a:avLst/>
          </a:prstGeom>
          <a:noFill/>
          <a:ln>
            <a:noFill/>
          </a:ln>
        </p:spPr>
        <p:txBody>
          <a:bodyPr anchorCtr="0" anchor="t" bIns="45700" lIns="0" spcFirstLastPara="1" rIns="0" wrap="square" tIns="45700">
            <a:noAutofit/>
          </a:bodyPr>
          <a:lstStyle/>
          <a:p>
            <a:pPr indent="-114300" lvl="0" marL="91440" rtl="0" algn="just">
              <a:lnSpc>
                <a:spcPct val="135000"/>
              </a:lnSpc>
              <a:spcBef>
                <a:spcPts val="0"/>
              </a:spcBef>
              <a:spcAft>
                <a:spcPts val="0"/>
              </a:spcAft>
              <a:buSzPts val="1800"/>
              <a:buChar char=" "/>
            </a:pPr>
            <a:r>
              <a:rPr lang="en-US" sz="1800">
                <a:solidFill>
                  <a:schemeClr val="dk1"/>
                </a:solidFill>
              </a:rPr>
              <a:t>Water is essential to sustain life in every living organism. Living species contain water as much as 60 to 95% of their total weights. In the case of human beings, about two-thirds weight of the body is water. All the organs, tissues and fluids contain water as a constituent. Only a few parts of the body such as teeth, bones and hair contain very little water. Water, unlike other nutrients, does not undergo any chemical change in the body. It functions mainly as a carrier of nutrients and waste products, as a solvent to dissolve solutes, as a liquid medium for biochemical reactions and to form colloidal suspensions, as a stabilizer of biopolymer conformation and as a determinant of protein activity.</a:t>
            </a:r>
            <a:endParaRPr/>
          </a:p>
        </p:txBody>
      </p:sp>
      <p:pic>
        <p:nvPicPr>
          <p:cNvPr id="132" name="Google Shape;132;p5"/>
          <p:cNvPicPr preferRelativeResize="0"/>
          <p:nvPr/>
        </p:nvPicPr>
        <p:blipFill rotWithShape="1">
          <a:blip r:embed="rId3">
            <a:alphaModFix/>
          </a:blip>
          <a:srcRect b="0" l="0" r="0" t="0"/>
          <a:stretch/>
        </p:blipFill>
        <p:spPr>
          <a:xfrm>
            <a:off x="6990736" y="1793954"/>
            <a:ext cx="4965290" cy="45013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6"/>
          <p:cNvSpPr txBox="1"/>
          <p:nvPr>
            <p:ph type="title"/>
          </p:nvPr>
        </p:nvSpPr>
        <p:spPr>
          <a:xfrm>
            <a:off x="359860" y="345598"/>
            <a:ext cx="10868579" cy="12079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C00000"/>
              </a:buClr>
              <a:buSzPts val="4400"/>
              <a:buFont typeface="Calibri"/>
              <a:buNone/>
            </a:pPr>
            <a:r>
              <a:rPr b="1" lang="en-US" sz="4400">
                <a:solidFill>
                  <a:srgbClr val="C00000"/>
                </a:solidFill>
              </a:rPr>
              <a:t>Dietary Requirements of Water</a:t>
            </a:r>
            <a:endParaRPr b="1" sz="4400">
              <a:solidFill>
                <a:srgbClr val="C00000"/>
              </a:solidFill>
            </a:endParaRPr>
          </a:p>
        </p:txBody>
      </p:sp>
      <p:sp>
        <p:nvSpPr>
          <p:cNvPr id="138" name="Google Shape;138;p6"/>
          <p:cNvSpPr txBox="1"/>
          <p:nvPr>
            <p:ph idx="1" type="body"/>
          </p:nvPr>
        </p:nvSpPr>
        <p:spPr>
          <a:xfrm>
            <a:off x="226141" y="1816236"/>
            <a:ext cx="11779046" cy="1280925"/>
          </a:xfrm>
          <a:prstGeom prst="rect">
            <a:avLst/>
          </a:prstGeom>
          <a:noFill/>
          <a:ln>
            <a:noFill/>
          </a:ln>
        </p:spPr>
        <p:txBody>
          <a:bodyPr anchorCtr="0" anchor="t" bIns="45700" lIns="0" spcFirstLastPara="1" rIns="0" wrap="square" tIns="45700">
            <a:noAutofit/>
          </a:bodyPr>
          <a:lstStyle/>
          <a:p>
            <a:pPr indent="-114300" lvl="0" marL="91440" rtl="0" algn="just">
              <a:lnSpc>
                <a:spcPct val="135000"/>
              </a:lnSpc>
              <a:spcBef>
                <a:spcPts val="0"/>
              </a:spcBef>
              <a:spcAft>
                <a:spcPts val="0"/>
              </a:spcAft>
              <a:buSzPts val="1800"/>
              <a:buChar char=" "/>
            </a:pPr>
            <a:r>
              <a:rPr lang="en-US" sz="1800">
                <a:solidFill>
                  <a:schemeClr val="dk1"/>
                </a:solidFill>
              </a:rPr>
              <a:t>Water is continuously lost from the body in the form of sweat, urine and faeces. Hence replacement of water is necessary continuously. The main sources of water are food and drink. Some nutrients on oxidation in the body produce water, e g. one kg of glucose gives about half-a-litre of water. The amounts of intake and loss of water per day in an adult are shown in Table.</a:t>
            </a:r>
            <a:endParaRPr sz="1800">
              <a:solidFill>
                <a:schemeClr val="dk1"/>
              </a:solidFill>
            </a:endParaRPr>
          </a:p>
        </p:txBody>
      </p:sp>
      <p:pic>
        <p:nvPicPr>
          <p:cNvPr id="139" name="Google Shape;139;p6"/>
          <p:cNvPicPr preferRelativeResize="0"/>
          <p:nvPr/>
        </p:nvPicPr>
        <p:blipFill rotWithShape="1">
          <a:blip r:embed="rId3">
            <a:alphaModFix/>
          </a:blip>
          <a:srcRect b="0" l="0" r="0" t="0"/>
          <a:stretch/>
        </p:blipFill>
        <p:spPr>
          <a:xfrm>
            <a:off x="1533833" y="3623665"/>
            <a:ext cx="9055510" cy="2663386"/>
          </a:xfrm>
          <a:prstGeom prst="rect">
            <a:avLst/>
          </a:prstGeom>
          <a:noFill/>
          <a:ln>
            <a:noFill/>
          </a:ln>
        </p:spPr>
      </p:pic>
      <p:sp>
        <p:nvSpPr>
          <p:cNvPr id="140" name="Google Shape;140;p6"/>
          <p:cNvSpPr txBox="1"/>
          <p:nvPr/>
        </p:nvSpPr>
        <p:spPr>
          <a:xfrm>
            <a:off x="3952152" y="3250040"/>
            <a:ext cx="5525729" cy="3736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Table: Water intake and loss in human body</a:t>
            </a:r>
            <a:endParaRPr b="1"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txBox="1"/>
          <p:nvPr>
            <p:ph type="title"/>
          </p:nvPr>
        </p:nvSpPr>
        <p:spPr>
          <a:xfrm>
            <a:off x="359860" y="345598"/>
            <a:ext cx="10868579" cy="12079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C00000"/>
              </a:buClr>
              <a:buSzPts val="4400"/>
              <a:buFont typeface="Calibri"/>
              <a:buNone/>
            </a:pPr>
            <a:r>
              <a:rPr b="1" lang="en-US" sz="4400">
                <a:solidFill>
                  <a:srgbClr val="C00000"/>
                </a:solidFill>
              </a:rPr>
              <a:t>Dietary Sources of Water</a:t>
            </a:r>
            <a:endParaRPr b="1" sz="4400">
              <a:solidFill>
                <a:srgbClr val="C00000"/>
              </a:solidFill>
            </a:endParaRPr>
          </a:p>
        </p:txBody>
      </p:sp>
      <p:sp>
        <p:nvSpPr>
          <p:cNvPr id="146" name="Google Shape;146;p7"/>
          <p:cNvSpPr txBox="1"/>
          <p:nvPr>
            <p:ph idx="1" type="body"/>
          </p:nvPr>
        </p:nvSpPr>
        <p:spPr>
          <a:xfrm>
            <a:off x="226141" y="1816236"/>
            <a:ext cx="11779046" cy="1280925"/>
          </a:xfrm>
          <a:prstGeom prst="rect">
            <a:avLst/>
          </a:prstGeom>
          <a:noFill/>
          <a:ln>
            <a:noFill/>
          </a:ln>
        </p:spPr>
        <p:txBody>
          <a:bodyPr anchorCtr="0" anchor="t" bIns="45700" lIns="0" spcFirstLastPara="1" rIns="0" wrap="square" tIns="45700">
            <a:noAutofit/>
          </a:bodyPr>
          <a:lstStyle/>
          <a:p>
            <a:pPr indent="-101600" lvl="0" marL="91440" rtl="0" algn="just">
              <a:lnSpc>
                <a:spcPct val="135000"/>
              </a:lnSpc>
              <a:spcBef>
                <a:spcPts val="0"/>
              </a:spcBef>
              <a:spcAft>
                <a:spcPts val="0"/>
              </a:spcAft>
              <a:buSzPts val="1600"/>
              <a:buChar char=" "/>
            </a:pPr>
            <a:r>
              <a:rPr lang="en-US" sz="1600">
                <a:solidFill>
                  <a:schemeClr val="dk1"/>
                </a:solidFill>
              </a:rPr>
              <a:t>Water is the main constituent of most foods. The presence of water in optimal amount is necessary for viability of biological systems and preserving the quality of foods. Each food has its own characteristic water content. The water contents of a few types of foods are shown in Table.</a:t>
            </a:r>
            <a:endParaRPr sz="1600">
              <a:solidFill>
                <a:schemeClr val="dk1"/>
              </a:solidFill>
            </a:endParaRPr>
          </a:p>
        </p:txBody>
      </p:sp>
      <p:sp>
        <p:nvSpPr>
          <p:cNvPr id="147" name="Google Shape;147;p7"/>
          <p:cNvSpPr txBox="1"/>
          <p:nvPr/>
        </p:nvSpPr>
        <p:spPr>
          <a:xfrm>
            <a:off x="8711381" y="5934235"/>
            <a:ext cx="329380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Table: Water content in various food</a:t>
            </a:r>
            <a:endParaRPr b="1" sz="1600">
              <a:solidFill>
                <a:schemeClr val="dk1"/>
              </a:solidFill>
              <a:latin typeface="Calibri"/>
              <a:ea typeface="Calibri"/>
              <a:cs typeface="Calibri"/>
              <a:sym typeface="Calibri"/>
            </a:endParaRPr>
          </a:p>
        </p:txBody>
      </p:sp>
      <p:pic>
        <p:nvPicPr>
          <p:cNvPr id="148" name="Google Shape;148;p7"/>
          <p:cNvPicPr preferRelativeResize="0"/>
          <p:nvPr/>
        </p:nvPicPr>
        <p:blipFill rotWithShape="1">
          <a:blip r:embed="rId3">
            <a:alphaModFix/>
          </a:blip>
          <a:srcRect b="0" l="0" r="0" t="0"/>
          <a:stretch/>
        </p:blipFill>
        <p:spPr>
          <a:xfrm>
            <a:off x="1229032" y="2583177"/>
            <a:ext cx="7482349" cy="37203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8"/>
          <p:cNvSpPr txBox="1"/>
          <p:nvPr>
            <p:ph type="title"/>
          </p:nvPr>
        </p:nvSpPr>
        <p:spPr>
          <a:xfrm>
            <a:off x="359860" y="345598"/>
            <a:ext cx="10868579" cy="12079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C00000"/>
              </a:buClr>
              <a:buSzPts val="4400"/>
              <a:buFont typeface="Calibri"/>
              <a:buNone/>
            </a:pPr>
            <a:r>
              <a:rPr b="1" lang="en-US" sz="4400">
                <a:solidFill>
                  <a:srgbClr val="C00000"/>
                </a:solidFill>
              </a:rPr>
              <a:t>Structure of Pure Water and Ice</a:t>
            </a:r>
            <a:endParaRPr b="1" sz="4400">
              <a:solidFill>
                <a:srgbClr val="C00000"/>
              </a:solidFill>
            </a:endParaRPr>
          </a:p>
        </p:txBody>
      </p:sp>
      <p:sp>
        <p:nvSpPr>
          <p:cNvPr id="154" name="Google Shape;154;p8"/>
          <p:cNvSpPr txBox="1"/>
          <p:nvPr>
            <p:ph idx="1" type="body"/>
          </p:nvPr>
        </p:nvSpPr>
        <p:spPr>
          <a:xfrm>
            <a:off x="226140" y="1816235"/>
            <a:ext cx="5653549" cy="4456553"/>
          </a:xfrm>
          <a:prstGeom prst="rect">
            <a:avLst/>
          </a:prstGeom>
          <a:noFill/>
          <a:ln>
            <a:noFill/>
          </a:ln>
        </p:spPr>
        <p:txBody>
          <a:bodyPr anchorCtr="0" anchor="t" bIns="45700" lIns="0" spcFirstLastPara="1" rIns="0" wrap="square" tIns="45700">
            <a:noAutofit/>
          </a:bodyPr>
          <a:lstStyle/>
          <a:p>
            <a:pPr indent="-104775" lvl="0" marL="91440" rtl="0" algn="just">
              <a:lnSpc>
                <a:spcPct val="135000"/>
              </a:lnSpc>
              <a:spcBef>
                <a:spcPts val="0"/>
              </a:spcBef>
              <a:spcAft>
                <a:spcPts val="0"/>
              </a:spcAft>
              <a:buSzPts val="1650"/>
              <a:buChar char=" "/>
            </a:pPr>
            <a:r>
              <a:rPr lang="en-US" sz="1650">
                <a:solidFill>
                  <a:schemeClr val="dk1"/>
                </a:solidFill>
              </a:rPr>
              <a:t>The unusual properties of water are attributed to hydrogen bonding The V-shaped structure of water molecule and the polarized nature of the O-H bond result in association of water molecules through intermolecular H-bonding. Each water molecule is H-bonded with a maximum of four other water molecules in a three-dimensional tetrahedral arrangement, as shown in Figure. Extra energy is thus needed to break the intermolecular bonding resulting in larger values of physical constants. Water, with its tetrahedrally directed forces, crystallizes in a Hexagonal tightly packed (HCP) structure. Ice exists in 11 crystalline polymorphic and also in an amorphous or vitreous state. However, the hexagonal ice is stable under normal pressure at 0°C.</a:t>
            </a:r>
            <a:endParaRPr/>
          </a:p>
        </p:txBody>
      </p:sp>
      <p:sp>
        <p:nvSpPr>
          <p:cNvPr id="155" name="Google Shape;155;p8"/>
          <p:cNvSpPr txBox="1"/>
          <p:nvPr/>
        </p:nvSpPr>
        <p:spPr>
          <a:xfrm>
            <a:off x="6882580" y="5764957"/>
            <a:ext cx="515210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Figure: Structure of H-bonded Water Molecules</a:t>
            </a:r>
            <a:endParaRPr b="1" sz="1600">
              <a:solidFill>
                <a:schemeClr val="dk1"/>
              </a:solidFill>
              <a:latin typeface="Calibri"/>
              <a:ea typeface="Calibri"/>
              <a:cs typeface="Calibri"/>
              <a:sym typeface="Calibri"/>
            </a:endParaRPr>
          </a:p>
        </p:txBody>
      </p:sp>
      <p:pic>
        <p:nvPicPr>
          <p:cNvPr id="156" name="Google Shape;156;p8"/>
          <p:cNvPicPr preferRelativeResize="0"/>
          <p:nvPr/>
        </p:nvPicPr>
        <p:blipFill rotWithShape="1">
          <a:blip r:embed="rId3">
            <a:alphaModFix/>
          </a:blip>
          <a:srcRect b="0" l="0" r="0" t="0"/>
          <a:stretch/>
        </p:blipFill>
        <p:spPr>
          <a:xfrm>
            <a:off x="6371821" y="1892746"/>
            <a:ext cx="4856617" cy="37022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9"/>
          <p:cNvSpPr txBox="1"/>
          <p:nvPr>
            <p:ph type="title"/>
          </p:nvPr>
        </p:nvSpPr>
        <p:spPr>
          <a:xfrm>
            <a:off x="359860" y="345598"/>
            <a:ext cx="10868579" cy="12079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C00000"/>
              </a:buClr>
              <a:buSzPts val="4400"/>
              <a:buFont typeface="Calibri"/>
              <a:buNone/>
            </a:pPr>
            <a:r>
              <a:rPr b="1" lang="en-US" sz="4400">
                <a:solidFill>
                  <a:srgbClr val="C00000"/>
                </a:solidFill>
              </a:rPr>
              <a:t>Physical Properties of Water</a:t>
            </a:r>
            <a:endParaRPr b="1" sz="4400">
              <a:solidFill>
                <a:srgbClr val="C00000"/>
              </a:solidFill>
            </a:endParaRPr>
          </a:p>
        </p:txBody>
      </p:sp>
      <p:sp>
        <p:nvSpPr>
          <p:cNvPr id="162" name="Google Shape;162;p9"/>
          <p:cNvSpPr txBox="1"/>
          <p:nvPr>
            <p:ph idx="1" type="body"/>
          </p:nvPr>
        </p:nvSpPr>
        <p:spPr>
          <a:xfrm>
            <a:off x="226140" y="1816235"/>
            <a:ext cx="11543073" cy="4456553"/>
          </a:xfrm>
          <a:prstGeom prst="rect">
            <a:avLst/>
          </a:prstGeom>
          <a:noFill/>
          <a:ln>
            <a:noFill/>
          </a:ln>
        </p:spPr>
        <p:txBody>
          <a:bodyPr anchorCtr="0" anchor="t" bIns="45700" lIns="0" spcFirstLastPara="1" rIns="0" wrap="square" tIns="45700">
            <a:noAutofit/>
          </a:bodyPr>
          <a:lstStyle/>
          <a:p>
            <a:pPr indent="-127000" lvl="0" marL="91440" rtl="0" algn="just">
              <a:lnSpc>
                <a:spcPct val="135000"/>
              </a:lnSpc>
              <a:spcBef>
                <a:spcPts val="0"/>
              </a:spcBef>
              <a:spcAft>
                <a:spcPts val="0"/>
              </a:spcAft>
              <a:buSzPts val="2000"/>
              <a:buChar char=" "/>
            </a:pPr>
            <a:r>
              <a:rPr lang="en-US">
                <a:solidFill>
                  <a:schemeClr val="dk1"/>
                </a:solidFill>
              </a:rPr>
              <a:t>The physical constants of water of vital importance to food processing and preservation, include the following</a:t>
            </a:r>
            <a:endParaRPr/>
          </a:p>
          <a:p>
            <a:pPr indent="-342900" lvl="0" marL="342900" rtl="0" algn="just">
              <a:lnSpc>
                <a:spcPct val="100000"/>
              </a:lnSpc>
              <a:spcBef>
                <a:spcPts val="1400"/>
              </a:spcBef>
              <a:spcAft>
                <a:spcPts val="0"/>
              </a:spcAft>
              <a:buSzPts val="2000"/>
              <a:buFont typeface="Calibri"/>
              <a:buAutoNum type="arabicParenR"/>
            </a:pPr>
            <a:r>
              <a:rPr lang="en-US">
                <a:solidFill>
                  <a:schemeClr val="dk1"/>
                </a:solidFill>
              </a:rPr>
              <a:t>Melting point, boiling point, surface tension, dielectric constant, heat capacity and heat of fusion, vaporization and sublimation- all of which have unusually high values.</a:t>
            </a:r>
            <a:endParaRPr/>
          </a:p>
          <a:p>
            <a:pPr indent="-342900" lvl="0" marL="342900" rtl="0" algn="just">
              <a:lnSpc>
                <a:spcPct val="100000"/>
              </a:lnSpc>
              <a:spcBef>
                <a:spcPts val="1400"/>
              </a:spcBef>
              <a:spcAft>
                <a:spcPts val="0"/>
              </a:spcAft>
              <a:buSzPts val="2000"/>
              <a:buFont typeface="Calibri"/>
              <a:buAutoNum type="arabicParenR"/>
            </a:pPr>
            <a:r>
              <a:rPr lang="en-US">
                <a:solidFill>
                  <a:schemeClr val="dk1"/>
                </a:solidFill>
              </a:rPr>
              <a:t>Normal viscosity and a moderately low density that has an unusually maximum value at 3.98°C and unusual characteristic of expanding on solidification.</a:t>
            </a:r>
            <a:endParaRPr/>
          </a:p>
          <a:p>
            <a:pPr indent="-342900" lvl="0" marL="342900" rtl="0" algn="just">
              <a:lnSpc>
                <a:spcPct val="100000"/>
              </a:lnSpc>
              <a:spcBef>
                <a:spcPts val="1400"/>
              </a:spcBef>
              <a:spcAft>
                <a:spcPts val="0"/>
              </a:spcAft>
              <a:buSzPts val="2000"/>
              <a:buFont typeface="Calibri"/>
              <a:buAutoNum type="arabicParenR"/>
            </a:pPr>
            <a:r>
              <a:rPr lang="en-US">
                <a:solidFill>
                  <a:schemeClr val="dk1"/>
                </a:solidFill>
              </a:rPr>
              <a:t> A large thermal conductivity, (1.43 cal/sec cm</a:t>
            </a:r>
            <a:r>
              <a:rPr baseline="30000" lang="en-US">
                <a:solidFill>
                  <a:schemeClr val="dk1"/>
                </a:solidFill>
              </a:rPr>
              <a:t>2</a:t>
            </a:r>
            <a:r>
              <a:rPr lang="en-US">
                <a:solidFill>
                  <a:schemeClr val="dk1"/>
                </a:solidFill>
              </a:rPr>
              <a:t> °C/cm at 20°C) compared to other liquids and a large thermal conductivity of ice compared to other nonmetallic solids. The thermal conductivity of ice at 0°C is about four times that of water at the same temperature (5.35 cal/sec cm</a:t>
            </a:r>
            <a:r>
              <a:rPr baseline="30000" lang="en-US">
                <a:solidFill>
                  <a:schemeClr val="dk1"/>
                </a:solidFill>
              </a:rPr>
              <a:t>2</a:t>
            </a:r>
            <a:r>
              <a:rPr lang="en-US">
                <a:solidFill>
                  <a:schemeClr val="dk1"/>
                </a:solidFill>
              </a:rPr>
              <a:t> °C/cm)-thus ice conducts heat at a much faster rate than immobilized water in tissues. </a:t>
            </a:r>
            <a:endParaRPr>
              <a:solidFill>
                <a:schemeClr val="dk1"/>
              </a:solidFill>
            </a:endParaRPr>
          </a:p>
          <a:p>
            <a:pPr indent="-342900" lvl="0" marL="342900" rtl="0" algn="just">
              <a:lnSpc>
                <a:spcPct val="100000"/>
              </a:lnSpc>
              <a:spcBef>
                <a:spcPts val="1400"/>
              </a:spcBef>
              <a:spcAft>
                <a:spcPts val="0"/>
              </a:spcAft>
              <a:buSzPts val="2000"/>
              <a:buFont typeface="Calibri"/>
              <a:buAutoNum type="arabicParenR"/>
            </a:pPr>
            <a:r>
              <a:rPr lang="en-US">
                <a:solidFill>
                  <a:schemeClr val="dk1"/>
                </a:solidFill>
              </a:rPr>
              <a:t>Thermal diffusivity (the rate at which a substance undergoes changes in temperature) of ice (∼0.011 cm³/sec) is nine times that of water (∼0.0014 cm³/sec). This implies that tissues freeze more rapidly than they thaw due to differences in thermal conductivity and diffusivity values of water and ice.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2024-01-22T07:17:09Z</dcterms:created>
  <dc:creator>Microsoft account</dc:creator>
</cp:coreProperties>
</file>