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301" r:id="rId4"/>
    <p:sldId id="278" r:id="rId5"/>
    <p:sldId id="271" r:id="rId6"/>
    <p:sldId id="272" r:id="rId7"/>
    <p:sldId id="280" r:id="rId8"/>
    <p:sldId id="281" r:id="rId9"/>
    <p:sldId id="282" r:id="rId10"/>
    <p:sldId id="283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4/28/2020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4/28/2020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4/28/2020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48254" y="3378136"/>
            <a:ext cx="5592417" cy="1205947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1919" y="2222863"/>
            <a:ext cx="6858002" cy="7424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Normalization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15661">
            <a:off x="7123113" y="3454171"/>
            <a:ext cx="1996196" cy="4617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Presented By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3712" y="3779912"/>
            <a:ext cx="2584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Md. Zahid Hasan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Zahid.cse@diu.edu.bd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57286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Example of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2NF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056" y="1463842"/>
            <a:ext cx="10058400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Let's assume, a school can store the data of teachers and the subjects they teach. In a school, a teacher can teach more than one </a:t>
            </a:r>
            <a:r>
              <a:rPr lang="en-US" sz="1800" dirty="0" smtClean="0"/>
              <a:t>subject.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7105" y="2518925"/>
            <a:ext cx="6598740" cy="25057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5054" y="5135806"/>
            <a:ext cx="10412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the given table, non-prime attribute TEACHER_AGE is dependent on TEACHER_ID which is a proper subset of a candidate key. That's why it violates the rule for 2NF.</a:t>
            </a:r>
          </a:p>
        </p:txBody>
      </p:sp>
    </p:spTree>
    <p:extLst>
      <p:ext uri="{BB962C8B-B14F-4D97-AF65-F5344CB8AC3E}">
        <p14:creationId xmlns:p14="http://schemas.microsoft.com/office/powerpoint/2010/main" xmlns="" val="12773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729" y="309716"/>
            <a:ext cx="10058402" cy="74233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Example of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2NF(Cont’d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730" y="1192162"/>
            <a:ext cx="10058400" cy="42291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To convert the given table into 2NF, we decompose it into two </a:t>
            </a:r>
            <a:r>
              <a:rPr lang="en-US" sz="1800" dirty="0" smtClean="0"/>
              <a:t>tables: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2972" y="1966453"/>
            <a:ext cx="7804486" cy="42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601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9809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Example of 2NF(Cont’d)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395" y="2263588"/>
            <a:ext cx="3558880" cy="2476854"/>
          </a:xfrm>
        </p:spPr>
      </p:pic>
      <p:sp>
        <p:nvSpPr>
          <p:cNvPr id="5" name="Rectangle 4"/>
          <p:cNvSpPr/>
          <p:nvPr/>
        </p:nvSpPr>
        <p:spPr>
          <a:xfrm>
            <a:off x="818147" y="1313094"/>
            <a:ext cx="67737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>
                <a:solidFill>
                  <a:srgbClr val="FF0000"/>
                </a:solidFill>
              </a:rPr>
              <a:t>COURSE_FEE</a:t>
            </a:r>
            <a:r>
              <a:rPr lang="en-US" sz="1600" dirty="0"/>
              <a:t> cannot alone decide the value of COURSE_NO or STUD_NO;</a:t>
            </a:r>
            <a:br>
              <a:rPr lang="en-US" sz="1600" dirty="0"/>
            </a:br>
            <a:r>
              <a:rPr lang="en-US" sz="1600" b="1" dirty="0">
                <a:solidFill>
                  <a:srgbClr val="FF0000"/>
                </a:solidFill>
              </a:rPr>
              <a:t>COURSE_FEE</a:t>
            </a:r>
            <a:r>
              <a:rPr lang="en-US" sz="1600" dirty="0">
                <a:solidFill>
                  <a:srgbClr val="FF0000"/>
                </a:solidFill>
              </a:rPr>
              <a:t> together with STUD_NO </a:t>
            </a:r>
            <a:r>
              <a:rPr lang="en-US" sz="1600" dirty="0"/>
              <a:t>cannot decide the value of COURSE_NO;</a:t>
            </a:r>
            <a:br>
              <a:rPr lang="en-US" sz="1600" dirty="0"/>
            </a:br>
            <a:r>
              <a:rPr lang="en-US" sz="1600" b="1" dirty="0">
                <a:solidFill>
                  <a:srgbClr val="FF0000"/>
                </a:solidFill>
              </a:rPr>
              <a:t>COURSE_FEE</a:t>
            </a:r>
            <a:r>
              <a:rPr lang="en-US" sz="1600" dirty="0">
                <a:solidFill>
                  <a:srgbClr val="FF0000"/>
                </a:solidFill>
              </a:rPr>
              <a:t> together with COURSE_NO </a:t>
            </a:r>
            <a:r>
              <a:rPr lang="en-US" sz="1600" dirty="0"/>
              <a:t>cannot decide the value of STUD_NO;</a:t>
            </a:r>
            <a:br>
              <a:rPr lang="en-US" sz="1600" dirty="0"/>
            </a:br>
            <a:r>
              <a:rPr lang="en-US" sz="1600" dirty="0"/>
              <a:t>Hence,</a:t>
            </a:r>
            <a:br>
              <a:rPr lang="en-US" sz="1600" dirty="0"/>
            </a:br>
            <a:r>
              <a:rPr lang="en-US" sz="1600" b="1" dirty="0">
                <a:solidFill>
                  <a:srgbClr val="FF0000"/>
                </a:solidFill>
              </a:rPr>
              <a:t>COURSE_FEE</a:t>
            </a:r>
            <a:r>
              <a:rPr lang="en-US" sz="1600" dirty="0">
                <a:solidFill>
                  <a:srgbClr val="FF0000"/>
                </a:solidFill>
              </a:rPr>
              <a:t> would be a non-prime attribute</a:t>
            </a:r>
            <a:r>
              <a:rPr lang="en-US" sz="1600" dirty="0"/>
              <a:t>, as it does not belong to the one only candidate key {STUD_NO, COURSE_NO} ;</a:t>
            </a:r>
            <a:br>
              <a:rPr lang="en-US" sz="1600" dirty="0"/>
            </a:br>
            <a:r>
              <a:rPr lang="en-US" sz="1600" dirty="0">
                <a:solidFill>
                  <a:srgbClr val="FF0000"/>
                </a:solidFill>
              </a:rPr>
              <a:t>But,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COURSE_NO -&gt; COURSE_FEE </a:t>
            </a:r>
            <a:r>
              <a:rPr lang="en-US" sz="1600" dirty="0"/>
              <a:t>, i.e., COURSE_FEE is dependent on COURSE_NO, which is a proper subset of the candidate key. Non-prime attribute COURSE_FEE is dependent on a proper subset of the candidate key, which is a partial dependency and so this relation is not in 2NF</a:t>
            </a:r>
          </a:p>
        </p:txBody>
      </p:sp>
    </p:spTree>
    <p:extLst>
      <p:ext uri="{BB962C8B-B14F-4D97-AF65-F5344CB8AC3E}">
        <p14:creationId xmlns:p14="http://schemas.microsoft.com/office/powerpoint/2010/main" xmlns="" val="144556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Example of 2NF(Cont’d)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411" y="1752600"/>
            <a:ext cx="9083841" cy="1459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To convert the above relation to 2NF</a:t>
            </a:r>
            <a:r>
              <a:rPr lang="en-US" sz="1800" dirty="0" smtClean="0"/>
              <a:t>, we </a:t>
            </a:r>
            <a:r>
              <a:rPr lang="en-US" sz="1800" dirty="0">
                <a:solidFill>
                  <a:srgbClr val="FF0000"/>
                </a:solidFill>
              </a:rPr>
              <a:t>need to split the table </a:t>
            </a:r>
            <a:r>
              <a:rPr lang="en-US" sz="1800" dirty="0"/>
              <a:t>into two tables such as :</a:t>
            </a:r>
            <a:br>
              <a:rPr lang="en-US" sz="1800" dirty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Table </a:t>
            </a:r>
            <a:r>
              <a:rPr lang="en-US" sz="1800" dirty="0">
                <a:solidFill>
                  <a:srgbClr val="FF0000"/>
                </a:solidFill>
              </a:rPr>
              <a:t>1: </a:t>
            </a:r>
            <a:r>
              <a:rPr lang="en-US" sz="1800" dirty="0"/>
              <a:t>STUD_NO, </a:t>
            </a:r>
            <a:r>
              <a:rPr lang="en-US" sz="1800" dirty="0" smtClean="0"/>
              <a:t>COURSE_NO        </a:t>
            </a:r>
            <a:r>
              <a:rPr lang="en-US" sz="1800" dirty="0" smtClean="0">
                <a:solidFill>
                  <a:srgbClr val="FF0000"/>
                </a:solidFill>
              </a:rPr>
              <a:t>Table </a:t>
            </a:r>
            <a:r>
              <a:rPr lang="en-US" sz="1800" dirty="0">
                <a:solidFill>
                  <a:srgbClr val="FF0000"/>
                </a:solidFill>
              </a:rPr>
              <a:t>2: </a:t>
            </a:r>
            <a:r>
              <a:rPr lang="en-US" sz="1800" dirty="0"/>
              <a:t>COURSE_NO, </a:t>
            </a:r>
            <a:r>
              <a:rPr lang="en-US" sz="1800" dirty="0" smtClean="0"/>
              <a:t>COURSE_FEE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4104" y="3250056"/>
            <a:ext cx="3541255" cy="2122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8136" y="3250056"/>
            <a:ext cx="3069839" cy="210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69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464" y="157316"/>
            <a:ext cx="10058402" cy="75462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Third Normal Form (3NF)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485" y="1059425"/>
            <a:ext cx="10058400" cy="4229100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A relation will be in 3NF if it is in 2NF and not contain any transitive partial dependency.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there is no transitive dependency for non-prime attributes, then the relation must be in third normal form.</a:t>
            </a:r>
          </a:p>
          <a:p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A relation is in third normal form if it holds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atleast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one of the following conditions for every non-trivial function dependency X →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Y.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is a super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key.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a prime attribute,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i.e., each element of Y is part of some candidate key</a:t>
            </a:r>
          </a:p>
          <a:p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A relation is in third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form, if there is 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transitive dependency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 for non-prime attributes as well as it is in second normal form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Transitive dependency –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If A-&gt;B and B-&gt;C are two FDs then 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A-&gt;C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is called transitive dependency.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05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Example of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3NF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1168" y="1926271"/>
            <a:ext cx="6588648" cy="2510470"/>
          </a:xfrm>
        </p:spPr>
      </p:pic>
      <p:sp>
        <p:nvSpPr>
          <p:cNvPr id="5" name="Rectangle 4"/>
          <p:cNvSpPr/>
          <p:nvPr/>
        </p:nvSpPr>
        <p:spPr>
          <a:xfrm>
            <a:off x="1179871" y="4864113"/>
            <a:ext cx="9576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Super key in the </a:t>
            </a:r>
            <a:r>
              <a:rPr lang="en-US" b="1" dirty="0" smtClean="0"/>
              <a:t>above table :</a:t>
            </a:r>
            <a:endParaRPr lang="en-US" dirty="0"/>
          </a:p>
          <a:p>
            <a:r>
              <a:rPr lang="en-US" dirty="0"/>
              <a:t>{EMP_ID}, {EMP_ID, EMP_NAME}, {EMP_ID, EMP_NAME, EMP_ZIP}....so on  </a:t>
            </a:r>
          </a:p>
          <a:p>
            <a:r>
              <a:rPr lang="en-US" b="1" dirty="0"/>
              <a:t>Candidate key:</a:t>
            </a:r>
            <a:r>
              <a:rPr lang="en-US" dirty="0"/>
              <a:t> {EMP_ID}</a:t>
            </a: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16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55060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 of 3NF(Cont’d)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015180"/>
            <a:ext cx="10058400" cy="42291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Non-prime attributes: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In the given table, all attributes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except EMP_ID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are non-prime.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Here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EMP_STATE &amp; EMP_CITY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dependent on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EMP_ZIP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EMP_ZIP dependent on EMP_ID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The non-prime attributes (EMP_STATE, EMP_CITY)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transitively dependent on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super key(EMP_ID). It violates the rule of third normal form.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That's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why we need to move the EMP_CITY and EMP_STATE to the new &lt;EMPLOYEE_ZIP&gt; table, with EMP_ZIP as a Primary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key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341" y="3227201"/>
            <a:ext cx="4197096" cy="2778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634" y="3353630"/>
            <a:ext cx="4462566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613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8334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Example of 3NF(Cont’d)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4464" y="1479884"/>
            <a:ext cx="5664157" cy="9504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9118" y="3008780"/>
            <a:ext cx="100584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relation STUDENT given in Table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base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FD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set: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{STUD_NO -&gt; STUD_NAME, STUD_NO -&gt; STUD_STATE, STUD_STATE -&gt; STUD_COUNTRY, STUD_NO -&gt; STUD_AGE}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Candidate Key: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{STUD_NO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fontAlgn="base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For this relation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given table 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STUD_NO -&gt; STUD_STATE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STUD_STATE -&gt; STUD_COUNTRY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true. So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STUD_COUNTRY is transitively dependent on STUD_NO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It violates the third normal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form.</a:t>
            </a:r>
            <a:endParaRPr lang="en-US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56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Example of 3NF(Cont’d)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424" y="1957137"/>
            <a:ext cx="10436975" cy="20012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To convert it in third normal form, we will decompose the relation 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(STUD_NO, STUD_NAME, STUD_PHONE, STUD_STATE, STUD_COUNTRY_STUD_AGE) </a:t>
            </a:r>
            <a:endParaRPr lang="en-US" sz="1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657" y="4724218"/>
            <a:ext cx="428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STATE_COUNTRY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(STATE, COUNTRY)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74821" y="37074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(STUD_NO, STUD_NAME, STUD_PHONE, STUD_STATE, STUD_AGE)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140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Boyce-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Codd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Normal Form (BCNF)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It is an advance version of 3NF that’s why it is also referred as 3.5NF. BCNF is stricter than 3NF. A table complies with BCNF if it is in 3NF and for every functional dependency X-&gt;Y, X should be the super key of the table.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51940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Definition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10058400" cy="4351683"/>
          </a:xfrm>
        </p:spPr>
        <p:txBody>
          <a:bodyPr>
            <a:normAutofit/>
          </a:bodyPr>
          <a:lstStyle/>
          <a:p>
            <a:r>
              <a:rPr lang="en-US" sz="1800" dirty="0"/>
              <a:t>Normalization is the process of organizing the data in the database.</a:t>
            </a:r>
          </a:p>
          <a:p>
            <a:r>
              <a:rPr lang="en-US" sz="1800" dirty="0"/>
              <a:t>Normalization is used to minimize the redundancy from a relation or set of relations. It is also used to eliminate the undesirable characteristics like Insertion, Update and Deletion Anomalies.</a:t>
            </a:r>
          </a:p>
          <a:p>
            <a:r>
              <a:rPr lang="en-US" sz="1800" dirty="0"/>
              <a:t>Normalization divides the larger table into the smaller table and links them using relationship.</a:t>
            </a:r>
          </a:p>
          <a:p>
            <a:r>
              <a:rPr lang="en-US" sz="1800" dirty="0"/>
              <a:t>The normal form is used to reduce redundancy from the database table</a:t>
            </a:r>
          </a:p>
          <a:p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55060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 of Normalization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7826" y="935133"/>
            <a:ext cx="7315199" cy="5456903"/>
          </a:xfrm>
        </p:spPr>
      </p:pic>
    </p:spTree>
    <p:extLst>
      <p:ext uri="{BB962C8B-B14F-4D97-AF65-F5344CB8AC3E}">
        <p14:creationId xmlns:p14="http://schemas.microsoft.com/office/powerpoint/2010/main" xmlns="" val="156136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2434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Example of Normalization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2133" y="1039867"/>
            <a:ext cx="7840250" cy="5250425"/>
          </a:xfrm>
        </p:spPr>
      </p:pic>
    </p:spTree>
    <p:extLst>
      <p:ext uri="{BB962C8B-B14F-4D97-AF65-F5344CB8AC3E}">
        <p14:creationId xmlns:p14="http://schemas.microsoft.com/office/powerpoint/2010/main" xmlns="" val="78089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157316"/>
            <a:ext cx="10058402" cy="65384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Example of Normalization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595" y="998527"/>
            <a:ext cx="8171552" cy="5297538"/>
          </a:xfrm>
        </p:spPr>
      </p:pic>
    </p:spTree>
    <p:extLst>
      <p:ext uri="{BB962C8B-B14F-4D97-AF65-F5344CB8AC3E}">
        <p14:creationId xmlns:p14="http://schemas.microsoft.com/office/powerpoint/2010/main" xmlns="" val="134016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809" y="1709530"/>
            <a:ext cx="6559824" cy="114567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winner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dreamer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never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gives up”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5644" y="2978426"/>
            <a:ext cx="2772363" cy="480391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– </a:t>
            </a:r>
            <a:r>
              <a:rPr lang="en-US" dirty="0" smtClean="0"/>
              <a:t>Nelson Mandela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Types of Normal Forms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There are the </a:t>
            </a:r>
            <a:r>
              <a:rPr lang="en-US" sz="1800" dirty="0" smtClean="0"/>
              <a:t>following four </a:t>
            </a:r>
            <a:r>
              <a:rPr lang="en-US" sz="1800" dirty="0"/>
              <a:t>types of normal forms</a:t>
            </a:r>
            <a:r>
              <a:rPr lang="en-US" sz="1800" dirty="0" smtClean="0"/>
              <a:t>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1373" y="2466779"/>
            <a:ext cx="5087060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114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21032"/>
            <a:ext cx="10058402" cy="1219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Description of normal form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452" y="2022381"/>
            <a:ext cx="8134784" cy="2844586"/>
          </a:xfrm>
        </p:spPr>
      </p:pic>
    </p:spTree>
    <p:extLst>
      <p:ext uri="{BB962C8B-B14F-4D97-AF65-F5344CB8AC3E}">
        <p14:creationId xmlns:p14="http://schemas.microsoft.com/office/powerpoint/2010/main" xmlns="" val="305323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113" y="1618334"/>
            <a:ext cx="9948739" cy="4313234"/>
          </a:xfrm>
        </p:spPr>
        <p:txBody>
          <a:bodyPr>
            <a:normAutofit/>
          </a:bodyPr>
          <a:lstStyle/>
          <a:p>
            <a:r>
              <a:rPr lang="en-US" dirty="0"/>
              <a:t>A relation will be 1NF if it contains an atomic value.</a:t>
            </a:r>
          </a:p>
          <a:p>
            <a:r>
              <a:rPr lang="en-US" dirty="0"/>
              <a:t>It states that an attribute of a table cannot hold multiple values. It must hold only single-valued attribute.</a:t>
            </a:r>
          </a:p>
          <a:p>
            <a:r>
              <a:rPr lang="en-US" dirty="0"/>
              <a:t>First normal form disallows the multi-valued attribute, composite attribute, and their combinations.</a:t>
            </a:r>
          </a:p>
          <a:p>
            <a:pPr marL="0" indent="0" algn="ctr">
              <a:buNone/>
            </a:pPr>
            <a:endParaRPr lang="en-US" sz="1800" dirty="0" smtClean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First Normal Form (1NF)</a:t>
            </a:r>
            <a:endParaRPr lang="as-IN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 of 1NF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680" y="1694812"/>
            <a:ext cx="9414693" cy="29066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9679" y="4890390"/>
            <a:ext cx="9414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Here, Relation </a:t>
            </a:r>
            <a:r>
              <a:rPr lang="en-US" dirty="0"/>
              <a:t>EMPLOYEE is not in 1NF because of multi-valued attribute EMP_PHONE.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Example of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1NF(Cont’d)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5212" y="1940712"/>
            <a:ext cx="9907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decomposition of the EMPLOYEE table into 1NF has been shown below: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6002" y="2726756"/>
            <a:ext cx="7190733" cy="32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744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8334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Example of 1NF(Cont’d)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310148"/>
            <a:ext cx="10641514" cy="8314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/>
              <a:t>Relation STUDENT in table 1 is not in 1NF because of multi-valued attribute STUD_PHONE. Its decomposition into 1NF has been shown in table 2.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638" y="2562726"/>
            <a:ext cx="4494798" cy="26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29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3406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Second Normal Form (2NF)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5212" y="1389258"/>
            <a:ext cx="92097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the 2NF, relational must be in 1NF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the second normal form, </a:t>
            </a:r>
            <a:r>
              <a:rPr lang="en-US" dirty="0" smtClean="0"/>
              <a:t>this </a:t>
            </a:r>
            <a:r>
              <a:rPr lang="en-US" dirty="0"/>
              <a:t>full functional dependency  means that it meets the requirements of First Normal Form (1NF), and all non-key attributes are fully functionally dependent on the primary </a:t>
            </a:r>
            <a:r>
              <a:rPr lang="en-US" dirty="0" smtClean="0"/>
              <a:t>key.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 A relation is in 2NF if it has </a:t>
            </a:r>
            <a:r>
              <a:rPr lang="en-US" b="1" dirty="0">
                <a:solidFill>
                  <a:srgbClr val="FF0000"/>
                </a:solidFill>
              </a:rPr>
              <a:t>No Partial </a:t>
            </a:r>
            <a:r>
              <a:rPr lang="en-US" b="1" dirty="0" smtClean="0">
                <a:solidFill>
                  <a:srgbClr val="FF0000"/>
                </a:solidFill>
              </a:rPr>
              <a:t>Dependency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the proper subset of candidate key determines non-prime attribute, it is called partial </a:t>
            </a:r>
            <a:r>
              <a:rPr lang="en-US" dirty="0" smtClean="0"/>
              <a:t>dependency.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2NF </a:t>
            </a:r>
            <a:r>
              <a:rPr lang="en-US" dirty="0"/>
              <a:t>tries to reduce the redundant data getting stored in memory.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15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1160</TotalTime>
  <Words>615</Words>
  <Application>Microsoft Office PowerPoint</Application>
  <PresentationFormat>Custom</PresentationFormat>
  <Paragraphs>78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tf03431377</vt:lpstr>
      <vt:lpstr>Normalization</vt:lpstr>
      <vt:lpstr>Definition</vt:lpstr>
      <vt:lpstr>Types of Normal Forms </vt:lpstr>
      <vt:lpstr>Description of normal form</vt:lpstr>
      <vt:lpstr> First Normal Form (1NF)</vt:lpstr>
      <vt:lpstr>Example of 1NF</vt:lpstr>
      <vt:lpstr>Example of 1NF(Cont’d)</vt:lpstr>
      <vt:lpstr>Example of 1NF(Cont’d)</vt:lpstr>
      <vt:lpstr>Second Normal Form (2NF) </vt:lpstr>
      <vt:lpstr>Example of 2NF</vt:lpstr>
      <vt:lpstr>Example of 2NF(Cont’d)</vt:lpstr>
      <vt:lpstr>Example of 2NF(Cont’d)</vt:lpstr>
      <vt:lpstr>Example of 2NF(Cont’d)</vt:lpstr>
      <vt:lpstr> Third Normal Form (3NF)</vt:lpstr>
      <vt:lpstr>Example of 3NF</vt:lpstr>
      <vt:lpstr>Example of 3NF(Cont’d)</vt:lpstr>
      <vt:lpstr>Example of 3NF(Cont’d)</vt:lpstr>
      <vt:lpstr>Example of 3NF(Cont’d)</vt:lpstr>
      <vt:lpstr>Boyce-Codd Normal Form (BCNF) </vt:lpstr>
      <vt:lpstr>Example of Normalization</vt:lpstr>
      <vt:lpstr>Example of Normalization</vt:lpstr>
      <vt:lpstr>Example of Normalization</vt:lpstr>
      <vt:lpstr> “A winner is a dreamer  who never gives up”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Introduction</dc:title>
  <dc:creator>User</dc:creator>
  <cp:lastModifiedBy>User</cp:lastModifiedBy>
  <cp:revision>142</cp:revision>
  <dcterms:created xsi:type="dcterms:W3CDTF">2020-04-17T10:09:40Z</dcterms:created>
  <dcterms:modified xsi:type="dcterms:W3CDTF">2020-04-28T08:32:45Z</dcterms:modified>
</cp:coreProperties>
</file>