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4"/>
  </p:notesMasterIdLst>
  <p:sldIdLst>
    <p:sldId id="296" r:id="rId2"/>
    <p:sldId id="303" r:id="rId3"/>
    <p:sldId id="304" r:id="rId4"/>
    <p:sldId id="293" r:id="rId5"/>
    <p:sldId id="272" r:id="rId6"/>
    <p:sldId id="259" r:id="rId7"/>
    <p:sldId id="262" r:id="rId8"/>
    <p:sldId id="289" r:id="rId9"/>
    <p:sldId id="261" r:id="rId10"/>
    <p:sldId id="263" r:id="rId11"/>
    <p:sldId id="295" r:id="rId12"/>
    <p:sldId id="264" r:id="rId13"/>
    <p:sldId id="266" r:id="rId14"/>
    <p:sldId id="267" r:id="rId15"/>
    <p:sldId id="268" r:id="rId16"/>
    <p:sldId id="269" r:id="rId17"/>
    <p:sldId id="271" r:id="rId18"/>
    <p:sldId id="276" r:id="rId19"/>
    <p:sldId id="273" r:id="rId20"/>
    <p:sldId id="274" r:id="rId21"/>
    <p:sldId id="300" r:id="rId22"/>
    <p:sldId id="275" r:id="rId23"/>
    <p:sldId id="279" r:id="rId24"/>
    <p:sldId id="294" r:id="rId25"/>
    <p:sldId id="299" r:id="rId26"/>
    <p:sldId id="280" r:id="rId27"/>
    <p:sldId id="281" r:id="rId28"/>
    <p:sldId id="282" r:id="rId29"/>
    <p:sldId id="298" r:id="rId30"/>
    <p:sldId id="283" r:id="rId31"/>
    <p:sldId id="284" r:id="rId32"/>
    <p:sldId id="297" r:id="rId3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666" y="9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347C1F4-BF50-4850-8943-55D6826BF8D5}" type="datetimeFigureOut">
              <a:rPr lang="en-US" smtClean="0"/>
              <a:pPr/>
              <a:t>2/27/2021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DD1B3F6-6565-4381-A883-FA6B87952216}" type="slidenum">
              <a:rPr lang="en-US" smtClean="0"/>
              <a:pPr/>
              <a:t>‹#›</a:t>
            </a:fld>
            <a:endParaRPr lang="en-US"/>
          </a:p>
        </p:txBody>
      </p:sp>
    </p:spTree>
    <p:extLst>
      <p:ext uri="{BB962C8B-B14F-4D97-AF65-F5344CB8AC3E}">
        <p14:creationId xmlns:p14="http://schemas.microsoft.com/office/powerpoint/2010/main" val="4472309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DD1B3F6-6565-4381-A883-FA6B87952216}" type="slidenum">
              <a:rPr lang="en-US" smtClean="0"/>
              <a:pPr/>
              <a:t>31</a:t>
            </a:fld>
            <a:endParaRPr lang="en-US"/>
          </a:p>
        </p:txBody>
      </p:sp>
    </p:spTree>
    <p:extLst>
      <p:ext uri="{BB962C8B-B14F-4D97-AF65-F5344CB8AC3E}">
        <p14:creationId xmlns:p14="http://schemas.microsoft.com/office/powerpoint/2010/main" val="36778654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DAE9D21-A538-4A56-9656-AF8735ABAD82}" type="datetimeFigureOut">
              <a:rPr lang="en-US" smtClean="0"/>
              <a:pPr/>
              <a:t>2/27/2021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DF36F5F-5C8F-4474-977D-0457819FE03E}" type="slidenum">
              <a:rPr lang="en-US" smtClean="0"/>
              <a:pPr/>
              <a:t>‹#›</a:t>
            </a:fld>
            <a:endParaRPr lang="en-US"/>
          </a:p>
        </p:txBody>
      </p:sp>
    </p:spTree>
    <p:extLst>
      <p:ext uri="{BB962C8B-B14F-4D97-AF65-F5344CB8AC3E}">
        <p14:creationId xmlns:p14="http://schemas.microsoft.com/office/powerpoint/2010/main" val="312306631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DAE9D21-A538-4A56-9656-AF8735ABAD82}" type="datetimeFigureOut">
              <a:rPr lang="en-US" smtClean="0"/>
              <a:pPr/>
              <a:t>2/27/2021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DF36F5F-5C8F-4474-977D-0457819FE03E}" type="slidenum">
              <a:rPr lang="en-US" smtClean="0"/>
              <a:pPr/>
              <a:t>‹#›</a:t>
            </a:fld>
            <a:endParaRPr lang="en-US"/>
          </a:p>
        </p:txBody>
      </p:sp>
    </p:spTree>
    <p:extLst>
      <p:ext uri="{BB962C8B-B14F-4D97-AF65-F5344CB8AC3E}">
        <p14:creationId xmlns:p14="http://schemas.microsoft.com/office/powerpoint/2010/main" val="50015013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DAE9D21-A538-4A56-9656-AF8735ABAD82}" type="datetimeFigureOut">
              <a:rPr lang="en-US" smtClean="0"/>
              <a:pPr/>
              <a:t>2/27/2021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DF36F5F-5C8F-4474-977D-0457819FE03E}" type="slidenum">
              <a:rPr lang="en-US" smtClean="0"/>
              <a:pPr/>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53313167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DAE9D21-A538-4A56-9656-AF8735ABAD82}" type="datetimeFigureOut">
              <a:rPr lang="en-US" smtClean="0"/>
              <a:pPr/>
              <a:t>2/27/2021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DF36F5F-5C8F-4474-977D-0457819FE03E}" type="slidenum">
              <a:rPr lang="en-US" smtClean="0"/>
              <a:pPr/>
              <a:t>‹#›</a:t>
            </a:fld>
            <a:endParaRPr lang="en-US"/>
          </a:p>
        </p:txBody>
      </p:sp>
    </p:spTree>
    <p:extLst>
      <p:ext uri="{BB962C8B-B14F-4D97-AF65-F5344CB8AC3E}">
        <p14:creationId xmlns:p14="http://schemas.microsoft.com/office/powerpoint/2010/main" val="237962565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DAE9D21-A538-4A56-9656-AF8735ABAD82}" type="datetimeFigureOut">
              <a:rPr lang="en-US" smtClean="0"/>
              <a:pPr/>
              <a:t>2/27/2021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DF36F5F-5C8F-4474-977D-0457819FE03E}" type="slidenum">
              <a:rPr lang="en-US" smtClean="0"/>
              <a:pPr/>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25638371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DAE9D21-A538-4A56-9656-AF8735ABAD82}" type="datetimeFigureOut">
              <a:rPr lang="en-US" smtClean="0"/>
              <a:pPr/>
              <a:t>2/27/2021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DF36F5F-5C8F-4474-977D-0457819FE03E}" type="slidenum">
              <a:rPr lang="en-US" smtClean="0"/>
              <a:pPr/>
              <a:t>‹#›</a:t>
            </a:fld>
            <a:endParaRPr lang="en-US"/>
          </a:p>
        </p:txBody>
      </p:sp>
    </p:spTree>
    <p:extLst>
      <p:ext uri="{BB962C8B-B14F-4D97-AF65-F5344CB8AC3E}">
        <p14:creationId xmlns:p14="http://schemas.microsoft.com/office/powerpoint/2010/main" val="331886785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DAE9D21-A538-4A56-9656-AF8735ABAD82}" type="datetimeFigureOut">
              <a:rPr lang="en-US" smtClean="0"/>
              <a:pPr/>
              <a:t>2/27/2021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DF36F5F-5C8F-4474-977D-0457819FE03E}" type="slidenum">
              <a:rPr lang="en-US" smtClean="0"/>
              <a:pPr/>
              <a:t>‹#›</a:t>
            </a:fld>
            <a:endParaRPr lang="en-US"/>
          </a:p>
        </p:txBody>
      </p:sp>
    </p:spTree>
    <p:extLst>
      <p:ext uri="{BB962C8B-B14F-4D97-AF65-F5344CB8AC3E}">
        <p14:creationId xmlns:p14="http://schemas.microsoft.com/office/powerpoint/2010/main" val="2506702349"/>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DAE9D21-A538-4A56-9656-AF8735ABAD82}" type="datetimeFigureOut">
              <a:rPr lang="en-US" smtClean="0"/>
              <a:pPr/>
              <a:t>2/27/2021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DF36F5F-5C8F-4474-977D-0457819FE03E}" type="slidenum">
              <a:rPr lang="en-US" smtClean="0"/>
              <a:pPr/>
              <a:t>‹#›</a:t>
            </a:fld>
            <a:endParaRPr lang="en-US"/>
          </a:p>
        </p:txBody>
      </p:sp>
    </p:spTree>
    <p:extLst>
      <p:ext uri="{BB962C8B-B14F-4D97-AF65-F5344CB8AC3E}">
        <p14:creationId xmlns:p14="http://schemas.microsoft.com/office/powerpoint/2010/main" val="1560760485"/>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DAE9D21-A538-4A56-9656-AF8735ABAD82}" type="datetimeFigureOut">
              <a:rPr lang="en-US" smtClean="0"/>
              <a:pPr/>
              <a:t>2/27/2021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DF36F5F-5C8F-4474-977D-0457819FE03E}" type="slidenum">
              <a:rPr lang="en-US" smtClean="0"/>
              <a:pPr/>
              <a:t>‹#›</a:t>
            </a:fld>
            <a:endParaRPr lang="en-US"/>
          </a:p>
        </p:txBody>
      </p:sp>
    </p:spTree>
    <p:extLst>
      <p:ext uri="{BB962C8B-B14F-4D97-AF65-F5344CB8AC3E}">
        <p14:creationId xmlns:p14="http://schemas.microsoft.com/office/powerpoint/2010/main" val="416896465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DAE9D21-A538-4A56-9656-AF8735ABAD82}" type="datetimeFigureOut">
              <a:rPr lang="en-US" smtClean="0"/>
              <a:pPr/>
              <a:t>2/27/2021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DF36F5F-5C8F-4474-977D-0457819FE03E}" type="slidenum">
              <a:rPr lang="en-US" smtClean="0"/>
              <a:pPr/>
              <a:t>‹#›</a:t>
            </a:fld>
            <a:endParaRPr lang="en-US"/>
          </a:p>
        </p:txBody>
      </p:sp>
    </p:spTree>
    <p:extLst>
      <p:ext uri="{BB962C8B-B14F-4D97-AF65-F5344CB8AC3E}">
        <p14:creationId xmlns:p14="http://schemas.microsoft.com/office/powerpoint/2010/main" val="201508073"/>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DAE9D21-A538-4A56-9656-AF8735ABAD82}" type="datetimeFigureOut">
              <a:rPr lang="en-US" smtClean="0"/>
              <a:pPr/>
              <a:t>2/27/2021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DF36F5F-5C8F-4474-977D-0457819FE03E}" type="slidenum">
              <a:rPr lang="en-US" smtClean="0"/>
              <a:pPr/>
              <a:t>‹#›</a:t>
            </a:fld>
            <a:endParaRPr lang="en-US"/>
          </a:p>
        </p:txBody>
      </p:sp>
    </p:spTree>
    <p:extLst>
      <p:ext uri="{BB962C8B-B14F-4D97-AF65-F5344CB8AC3E}">
        <p14:creationId xmlns:p14="http://schemas.microsoft.com/office/powerpoint/2010/main" val="2991240675"/>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DAE9D21-A538-4A56-9656-AF8735ABAD82}" type="datetimeFigureOut">
              <a:rPr lang="en-US" smtClean="0"/>
              <a:pPr/>
              <a:t>2/27/2021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DF36F5F-5C8F-4474-977D-0457819FE03E}" type="slidenum">
              <a:rPr lang="en-US" smtClean="0"/>
              <a:pPr/>
              <a:t>‹#›</a:t>
            </a:fld>
            <a:endParaRPr lang="en-US"/>
          </a:p>
        </p:txBody>
      </p:sp>
    </p:spTree>
    <p:extLst>
      <p:ext uri="{BB962C8B-B14F-4D97-AF65-F5344CB8AC3E}">
        <p14:creationId xmlns:p14="http://schemas.microsoft.com/office/powerpoint/2010/main" val="353709732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DAE9D21-A538-4A56-9656-AF8735ABAD82}" type="datetimeFigureOut">
              <a:rPr lang="en-US" smtClean="0"/>
              <a:pPr/>
              <a:t>2/27/2021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DF36F5F-5C8F-4474-977D-0457819FE03E}" type="slidenum">
              <a:rPr lang="en-US" smtClean="0"/>
              <a:pPr/>
              <a:t>‹#›</a:t>
            </a:fld>
            <a:endParaRPr lang="en-US"/>
          </a:p>
        </p:txBody>
      </p:sp>
    </p:spTree>
    <p:extLst>
      <p:ext uri="{BB962C8B-B14F-4D97-AF65-F5344CB8AC3E}">
        <p14:creationId xmlns:p14="http://schemas.microsoft.com/office/powerpoint/2010/main" val="2642324795"/>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DAE9D21-A538-4A56-9656-AF8735ABAD82}" type="datetimeFigureOut">
              <a:rPr lang="en-US" smtClean="0"/>
              <a:pPr/>
              <a:t>2/27/2021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DF36F5F-5C8F-4474-977D-0457819FE03E}" type="slidenum">
              <a:rPr lang="en-US" smtClean="0"/>
              <a:pPr/>
              <a:t>‹#›</a:t>
            </a:fld>
            <a:endParaRPr lang="en-US"/>
          </a:p>
        </p:txBody>
      </p:sp>
    </p:spTree>
    <p:extLst>
      <p:ext uri="{BB962C8B-B14F-4D97-AF65-F5344CB8AC3E}">
        <p14:creationId xmlns:p14="http://schemas.microsoft.com/office/powerpoint/2010/main" val="136830830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DAE9D21-A538-4A56-9656-AF8735ABAD82}" type="datetimeFigureOut">
              <a:rPr lang="en-US" smtClean="0"/>
              <a:pPr/>
              <a:t>2/27/2021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DF36F5F-5C8F-4474-977D-0457819FE03E}" type="slidenum">
              <a:rPr lang="en-US" smtClean="0"/>
              <a:pPr/>
              <a:t>‹#›</a:t>
            </a:fld>
            <a:endParaRPr lang="en-US"/>
          </a:p>
        </p:txBody>
      </p:sp>
    </p:spTree>
    <p:extLst>
      <p:ext uri="{BB962C8B-B14F-4D97-AF65-F5344CB8AC3E}">
        <p14:creationId xmlns:p14="http://schemas.microsoft.com/office/powerpoint/2010/main" val="454800539"/>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DAE9D21-A538-4A56-9656-AF8735ABAD82}" type="datetimeFigureOut">
              <a:rPr lang="en-US" smtClean="0"/>
              <a:pPr/>
              <a:t>2/27/2021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DF36F5F-5C8F-4474-977D-0457819FE03E}" type="slidenum">
              <a:rPr lang="en-US" smtClean="0"/>
              <a:pPr/>
              <a:t>‹#›</a:t>
            </a:fld>
            <a:endParaRPr lang="en-US"/>
          </a:p>
        </p:txBody>
      </p:sp>
    </p:spTree>
    <p:extLst>
      <p:ext uri="{BB962C8B-B14F-4D97-AF65-F5344CB8AC3E}">
        <p14:creationId xmlns:p14="http://schemas.microsoft.com/office/powerpoint/2010/main" val="163071374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6DAE9D21-A538-4A56-9656-AF8735ABAD82}" type="datetimeFigureOut">
              <a:rPr lang="en-US" smtClean="0"/>
              <a:pPr/>
              <a:t>2/27/2021</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FDF36F5F-5C8F-4474-977D-0457819FE03E}" type="slidenum">
              <a:rPr lang="en-US" smtClean="0"/>
              <a:pPr/>
              <a:t>‹#›</a:t>
            </a:fld>
            <a:endParaRPr lang="en-US"/>
          </a:p>
        </p:txBody>
      </p:sp>
    </p:spTree>
    <p:extLst>
      <p:ext uri="{BB962C8B-B14F-4D97-AF65-F5344CB8AC3E}">
        <p14:creationId xmlns:p14="http://schemas.microsoft.com/office/powerpoint/2010/main" val="209103263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investopedia.com/terms/t/tariff.asp"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63147" y="1609724"/>
            <a:ext cx="8596668" cy="3805237"/>
          </a:xfrm>
        </p:spPr>
        <p:txBody>
          <a:bodyPr>
            <a:noAutofit/>
          </a:bodyPr>
          <a:lstStyle/>
          <a:p>
            <a:pPr algn="ctr"/>
            <a:r>
              <a:rPr lang="en-US" sz="6000" dirty="0" smtClean="0">
                <a:latin typeface="Times New Roman" panose="02020603050405020304" pitchFamily="18" charset="0"/>
                <a:cs typeface="Times New Roman" panose="02020603050405020304" pitchFamily="18" charset="0"/>
              </a:rPr>
              <a:t>Trade Barriers &amp; Preferences</a:t>
            </a:r>
            <a:br>
              <a:rPr lang="en-US" sz="6000" dirty="0" smtClean="0">
                <a:latin typeface="Times New Roman" panose="02020603050405020304" pitchFamily="18" charset="0"/>
                <a:cs typeface="Times New Roman" panose="02020603050405020304" pitchFamily="18" charset="0"/>
              </a:rPr>
            </a:br>
            <a:r>
              <a:rPr lang="en-US" sz="6000" dirty="0" smtClean="0">
                <a:latin typeface="Times New Roman" panose="02020603050405020304" pitchFamily="18" charset="0"/>
                <a:cs typeface="Times New Roman" panose="02020603050405020304" pitchFamily="18" charset="0"/>
              </a:rPr>
              <a:t/>
            </a:r>
            <a:br>
              <a:rPr lang="en-US" sz="6000" dirty="0" smtClean="0">
                <a:latin typeface="Times New Roman" panose="02020603050405020304" pitchFamily="18" charset="0"/>
                <a:cs typeface="Times New Roman" panose="02020603050405020304" pitchFamily="18" charset="0"/>
              </a:rPr>
            </a:br>
            <a:r>
              <a:rPr lang="en-US" sz="4400" dirty="0" smtClean="0">
                <a:latin typeface="Andalus" panose="02020603050405020304" pitchFamily="18" charset="-78"/>
                <a:cs typeface="Andalus" panose="02020603050405020304" pitchFamily="18" charset="-78"/>
              </a:rPr>
              <a:t>Chapter 04</a:t>
            </a:r>
            <a:endParaRPr lang="en-US" sz="4400" dirty="0">
              <a:latin typeface="Andalus" panose="02020603050405020304" pitchFamily="18" charset="-78"/>
              <a:cs typeface="Andalus" panose="02020603050405020304" pitchFamily="18" charset="-78"/>
            </a:endParaRPr>
          </a:p>
        </p:txBody>
      </p:sp>
    </p:spTree>
    <p:extLst>
      <p:ext uri="{BB962C8B-B14F-4D97-AF65-F5344CB8AC3E}">
        <p14:creationId xmlns:p14="http://schemas.microsoft.com/office/powerpoint/2010/main" val="3174981535"/>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2097" y="155461"/>
            <a:ext cx="8596668" cy="773929"/>
          </a:xfrm>
        </p:spPr>
        <p:txBody>
          <a:bodyPr>
            <a:normAutofit/>
          </a:bodyPr>
          <a:lstStyle/>
          <a:p>
            <a:pPr algn="ctr"/>
            <a:r>
              <a:rPr lang="en-US" sz="4400" dirty="0">
                <a:latin typeface="Times New Roman" panose="02020603050405020304" pitchFamily="18" charset="0"/>
                <a:cs typeface="Times New Roman" panose="02020603050405020304" pitchFamily="18" charset="0"/>
              </a:rPr>
              <a:t>Non tariff barriers: Licenses</a:t>
            </a:r>
          </a:p>
        </p:txBody>
      </p:sp>
      <p:sp>
        <p:nvSpPr>
          <p:cNvPr id="3" name="Content Placeholder 2"/>
          <p:cNvSpPr>
            <a:spLocks noGrp="1"/>
          </p:cNvSpPr>
          <p:nvPr>
            <p:ph idx="1"/>
          </p:nvPr>
        </p:nvSpPr>
        <p:spPr>
          <a:xfrm>
            <a:off x="677334" y="1476260"/>
            <a:ext cx="9566804" cy="5267439"/>
          </a:xfrm>
        </p:spPr>
        <p:txBody>
          <a:bodyPr>
            <a:noAutofit/>
          </a:bodyPr>
          <a:lstStyle/>
          <a:p>
            <a:pPr marL="0" indent="0" algn="just">
              <a:buNone/>
            </a:pPr>
            <a:r>
              <a:rPr lang="en-US" sz="2500" b="1" dirty="0">
                <a:solidFill>
                  <a:srgbClr val="00B0F0"/>
                </a:solidFill>
                <a:latin typeface="Times New Roman" panose="02020603050405020304" pitchFamily="18" charset="0"/>
                <a:cs typeface="Times New Roman" panose="02020603050405020304" pitchFamily="18" charset="0"/>
              </a:rPr>
              <a:t>Licenses</a:t>
            </a:r>
          </a:p>
          <a:p>
            <a:pPr lvl="1" algn="just">
              <a:buFont typeface="Wingdings" panose="05000000000000000000" pitchFamily="2" charset="2"/>
              <a:buChar char="q"/>
            </a:pPr>
            <a:r>
              <a:rPr lang="en-US" sz="2500" dirty="0">
                <a:latin typeface="Times New Roman" panose="02020603050405020304" pitchFamily="18" charset="0"/>
                <a:cs typeface="Times New Roman" panose="02020603050405020304" pitchFamily="18" charset="0"/>
              </a:rPr>
              <a:t>The </a:t>
            </a:r>
            <a:r>
              <a:rPr lang="en-US" sz="2500" b="1" dirty="0">
                <a:latin typeface="Times New Roman" panose="02020603050405020304" pitchFamily="18" charset="0"/>
                <a:cs typeface="Times New Roman" panose="02020603050405020304" pitchFamily="18" charset="0"/>
              </a:rPr>
              <a:t>most common instruments </a:t>
            </a:r>
            <a:r>
              <a:rPr lang="en-US" sz="2500" dirty="0">
                <a:latin typeface="Times New Roman" panose="02020603050405020304" pitchFamily="18" charset="0"/>
                <a:cs typeface="Times New Roman" panose="02020603050405020304" pitchFamily="18" charset="0"/>
              </a:rPr>
              <a:t>of direct regulation of imports (and sometimes export) are licenses.  </a:t>
            </a:r>
            <a:endParaRPr lang="en-US" sz="2500" dirty="0" smtClean="0">
              <a:latin typeface="Times New Roman" panose="02020603050405020304" pitchFamily="18" charset="0"/>
              <a:cs typeface="Times New Roman" panose="02020603050405020304" pitchFamily="18" charset="0"/>
            </a:endParaRPr>
          </a:p>
          <a:p>
            <a:pPr lvl="2" algn="just">
              <a:buFont typeface="Wingdings" panose="05000000000000000000" pitchFamily="2" charset="2"/>
              <a:buChar char="q"/>
            </a:pPr>
            <a:r>
              <a:rPr lang="en-US" sz="2500" dirty="0" smtClean="0">
                <a:latin typeface="Times New Roman" panose="02020603050405020304" pitchFamily="18" charset="0"/>
                <a:cs typeface="Times New Roman" panose="02020603050405020304" pitchFamily="18" charset="0"/>
              </a:rPr>
              <a:t>Almost </a:t>
            </a:r>
            <a:r>
              <a:rPr lang="en-US" sz="2500" dirty="0">
                <a:latin typeface="Times New Roman" panose="02020603050405020304" pitchFamily="18" charset="0"/>
                <a:cs typeface="Times New Roman" panose="02020603050405020304" pitchFamily="18" charset="0"/>
              </a:rPr>
              <a:t>all industrialized countries apply these non-tariff methods. </a:t>
            </a:r>
          </a:p>
          <a:p>
            <a:pPr lvl="1" algn="just">
              <a:buFont typeface="Wingdings" panose="05000000000000000000" pitchFamily="2" charset="2"/>
              <a:buChar char="q"/>
            </a:pPr>
            <a:r>
              <a:rPr lang="en-US" sz="2500" dirty="0" smtClean="0">
                <a:latin typeface="Times New Roman" panose="02020603050405020304" pitchFamily="18" charset="0"/>
                <a:cs typeface="Times New Roman" panose="02020603050405020304" pitchFamily="18" charset="0"/>
              </a:rPr>
              <a:t>A </a:t>
            </a:r>
            <a:r>
              <a:rPr lang="en-US" sz="2500" dirty="0">
                <a:latin typeface="Times New Roman" panose="02020603050405020304" pitchFamily="18" charset="0"/>
                <a:cs typeface="Times New Roman" panose="02020603050405020304" pitchFamily="18" charset="0"/>
              </a:rPr>
              <a:t>state (through specially authorized office</a:t>
            </a:r>
            <a:r>
              <a:rPr lang="en-US" sz="2500" b="1" dirty="0">
                <a:latin typeface="Times New Roman" panose="02020603050405020304" pitchFamily="18" charset="0"/>
                <a:cs typeface="Times New Roman" panose="02020603050405020304" pitchFamily="18" charset="0"/>
              </a:rPr>
              <a:t>) issues permits for foreign trade transactions of import and export commodities </a:t>
            </a:r>
            <a:r>
              <a:rPr lang="en-US" sz="2500" dirty="0" smtClean="0">
                <a:latin typeface="Times New Roman" panose="02020603050405020304" pitchFamily="18" charset="0"/>
                <a:cs typeface="Times New Roman" panose="02020603050405020304" pitchFamily="18" charset="0"/>
              </a:rPr>
              <a:t>in a </a:t>
            </a:r>
            <a:r>
              <a:rPr lang="en-US" sz="2500" b="1" dirty="0" smtClean="0">
                <a:latin typeface="Times New Roman" panose="02020603050405020304" pitchFamily="18" charset="0"/>
                <a:cs typeface="Times New Roman" panose="02020603050405020304" pitchFamily="18" charset="0"/>
              </a:rPr>
              <a:t>list</a:t>
            </a:r>
            <a:r>
              <a:rPr lang="en-US" sz="2500" dirty="0" smtClean="0">
                <a:latin typeface="Times New Roman" panose="02020603050405020304" pitchFamily="18" charset="0"/>
                <a:cs typeface="Times New Roman" panose="02020603050405020304" pitchFamily="18" charset="0"/>
              </a:rPr>
              <a:t> form</a:t>
            </a:r>
            <a:r>
              <a:rPr lang="en-US" sz="2500" dirty="0">
                <a:latin typeface="Times New Roman" panose="02020603050405020304" pitchFamily="18" charset="0"/>
                <a:cs typeface="Times New Roman" panose="02020603050405020304" pitchFamily="18" charset="0"/>
              </a:rPr>
              <a:t>. </a:t>
            </a:r>
            <a:endParaRPr lang="en-US" sz="2500" dirty="0" smtClean="0">
              <a:latin typeface="Times New Roman" panose="02020603050405020304" pitchFamily="18" charset="0"/>
              <a:cs typeface="Times New Roman" panose="02020603050405020304" pitchFamily="18" charset="0"/>
            </a:endParaRPr>
          </a:p>
          <a:p>
            <a:pPr marL="457200" lvl="1" indent="0" algn="just">
              <a:buNone/>
            </a:pPr>
            <a:r>
              <a:rPr lang="en-US" sz="2500" dirty="0" smtClean="0">
                <a:latin typeface="Times New Roman" panose="02020603050405020304" pitchFamily="18" charset="0"/>
                <a:cs typeface="Times New Roman" panose="02020603050405020304" pitchFamily="18" charset="0"/>
              </a:rPr>
              <a:t>For </a:t>
            </a:r>
            <a:r>
              <a:rPr lang="en-US" sz="2500" dirty="0">
                <a:latin typeface="Times New Roman" panose="02020603050405020304" pitchFamily="18" charset="0"/>
                <a:cs typeface="Times New Roman" panose="02020603050405020304" pitchFamily="18" charset="0"/>
              </a:rPr>
              <a:t>example, there could be a restriction on imported cheese, and licenses would be granted to certain companies allowing them to act as importers.</a:t>
            </a:r>
          </a:p>
          <a:p>
            <a:pPr lvl="1" algn="just">
              <a:buFont typeface="Wingdings" panose="05000000000000000000" pitchFamily="2" charset="2"/>
              <a:buChar char="q"/>
            </a:pPr>
            <a:endParaRPr lang="en-US" sz="25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0469977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123826"/>
            <a:ext cx="8596668" cy="628357"/>
          </a:xfrm>
        </p:spPr>
        <p:txBody>
          <a:bodyPr>
            <a:noAutofit/>
          </a:bodyPr>
          <a:lstStyle/>
          <a:p>
            <a:r>
              <a:rPr lang="en-US" sz="4400" dirty="0" smtClean="0">
                <a:latin typeface="Times New Roman" panose="02020603050405020304" pitchFamily="18" charset="0"/>
                <a:cs typeface="Times New Roman" panose="02020603050405020304" pitchFamily="18" charset="0"/>
              </a:rPr>
              <a:t>Types of Licenses</a:t>
            </a:r>
            <a:endParaRPr lang="en-US" sz="44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677334" y="1050681"/>
            <a:ext cx="9581091" cy="5378694"/>
          </a:xfrm>
        </p:spPr>
        <p:txBody>
          <a:bodyPr>
            <a:noAutofit/>
          </a:bodyPr>
          <a:lstStyle/>
          <a:p>
            <a:pPr lvl="1" algn="just">
              <a:buFont typeface="Wingdings" panose="05000000000000000000" pitchFamily="2" charset="2"/>
              <a:buChar char="q"/>
            </a:pPr>
            <a:r>
              <a:rPr lang="en-US" sz="2500" dirty="0" smtClean="0">
                <a:latin typeface="Times New Roman" panose="02020603050405020304" pitchFamily="18" charset="0"/>
                <a:cs typeface="Times New Roman" panose="02020603050405020304" pitchFamily="18" charset="0"/>
              </a:rPr>
              <a:t>The main types of licenses are </a:t>
            </a:r>
          </a:p>
          <a:p>
            <a:pPr lvl="2" algn="just">
              <a:buFont typeface="Wingdings" panose="05000000000000000000" pitchFamily="2" charset="2"/>
              <a:buChar char="q"/>
            </a:pPr>
            <a:r>
              <a:rPr lang="en-US" sz="2500" b="1" dirty="0" smtClean="0">
                <a:solidFill>
                  <a:srgbClr val="00B0F0"/>
                </a:solidFill>
                <a:latin typeface="Times New Roman" panose="02020603050405020304" pitchFamily="18" charset="0"/>
                <a:cs typeface="Times New Roman" panose="02020603050405020304" pitchFamily="18" charset="0"/>
              </a:rPr>
              <a:t>General license </a:t>
            </a:r>
            <a:r>
              <a:rPr lang="en-US" sz="2500" dirty="0" smtClean="0">
                <a:latin typeface="Times New Roman" panose="02020603050405020304" pitchFamily="18" charset="0"/>
                <a:cs typeface="Times New Roman" panose="02020603050405020304" pitchFamily="18" charset="0"/>
              </a:rPr>
              <a:t>permits </a:t>
            </a:r>
            <a:r>
              <a:rPr lang="en-US" sz="2500" b="1" dirty="0" smtClean="0">
                <a:latin typeface="Times New Roman" panose="02020603050405020304" pitchFamily="18" charset="0"/>
                <a:cs typeface="Times New Roman" panose="02020603050405020304" pitchFamily="18" charset="0"/>
              </a:rPr>
              <a:t>unrestricted </a:t>
            </a:r>
            <a:r>
              <a:rPr lang="en-US" sz="2500" dirty="0" smtClean="0">
                <a:latin typeface="Times New Roman" panose="02020603050405020304" pitchFamily="18" charset="0"/>
                <a:cs typeface="Times New Roman" panose="02020603050405020304" pitchFamily="18" charset="0"/>
              </a:rPr>
              <a:t>importation or exportation of goods included in the lists for a </a:t>
            </a:r>
            <a:r>
              <a:rPr lang="en-US" sz="2500" b="1" dirty="0" smtClean="0">
                <a:latin typeface="Times New Roman" panose="02020603050405020304" pitchFamily="18" charset="0"/>
                <a:cs typeface="Times New Roman" panose="02020603050405020304" pitchFamily="18" charset="0"/>
              </a:rPr>
              <a:t>certain period of time</a:t>
            </a:r>
            <a:r>
              <a:rPr lang="en-US" sz="2500" dirty="0" smtClean="0">
                <a:latin typeface="Times New Roman" panose="02020603050405020304" pitchFamily="18" charset="0"/>
                <a:cs typeface="Times New Roman" panose="02020603050405020304" pitchFamily="18" charset="0"/>
              </a:rPr>
              <a:t>; and </a:t>
            </a:r>
          </a:p>
          <a:p>
            <a:pPr lvl="2" algn="just">
              <a:buFont typeface="Wingdings" panose="05000000000000000000" pitchFamily="2" charset="2"/>
              <a:buChar char="q"/>
            </a:pPr>
            <a:r>
              <a:rPr lang="en-US" sz="2500" b="1" dirty="0" smtClean="0">
                <a:solidFill>
                  <a:srgbClr val="00B0F0"/>
                </a:solidFill>
                <a:latin typeface="Times New Roman" panose="02020603050405020304" pitchFamily="18" charset="0"/>
                <a:cs typeface="Times New Roman" panose="02020603050405020304" pitchFamily="18" charset="0"/>
              </a:rPr>
              <a:t>One-time license </a:t>
            </a:r>
            <a:r>
              <a:rPr lang="en-US" sz="2500" dirty="0" smtClean="0">
                <a:latin typeface="Times New Roman" panose="02020603050405020304" pitchFamily="18" charset="0"/>
                <a:cs typeface="Times New Roman" panose="02020603050405020304" pitchFamily="18" charset="0"/>
              </a:rPr>
              <a:t>is a permission for a certain product importer (exporter) to import (or export). </a:t>
            </a:r>
          </a:p>
          <a:p>
            <a:pPr lvl="3" algn="just">
              <a:buFont typeface="Wingdings" panose="05000000000000000000" pitchFamily="2" charset="2"/>
              <a:buChar char="q"/>
            </a:pPr>
            <a:r>
              <a:rPr lang="en-US" sz="2500" dirty="0" smtClean="0">
                <a:latin typeface="Times New Roman" panose="02020603050405020304" pitchFamily="18" charset="0"/>
                <a:cs typeface="Times New Roman" panose="02020603050405020304" pitchFamily="18" charset="0"/>
              </a:rPr>
              <a:t>One-time license indicates </a:t>
            </a:r>
          </a:p>
          <a:p>
            <a:pPr lvl="4" algn="just">
              <a:buFont typeface="Wingdings" pitchFamily="2" charset="2"/>
              <a:buChar char="§"/>
            </a:pPr>
            <a:r>
              <a:rPr lang="en-US" sz="2500" dirty="0" smtClean="0">
                <a:latin typeface="Times New Roman" panose="02020603050405020304" pitchFamily="18" charset="0"/>
                <a:cs typeface="Times New Roman" panose="02020603050405020304" pitchFamily="18" charset="0"/>
              </a:rPr>
              <a:t>a quantity of goods, </a:t>
            </a:r>
          </a:p>
          <a:p>
            <a:pPr lvl="4" algn="just">
              <a:buFont typeface="Wingdings" pitchFamily="2" charset="2"/>
              <a:buChar char="§"/>
            </a:pPr>
            <a:r>
              <a:rPr lang="en-US" sz="2500" dirty="0" smtClean="0">
                <a:latin typeface="Times New Roman" panose="02020603050405020304" pitchFamily="18" charset="0"/>
                <a:cs typeface="Times New Roman" panose="02020603050405020304" pitchFamily="18" charset="0"/>
              </a:rPr>
              <a:t>its cost,</a:t>
            </a:r>
          </a:p>
          <a:p>
            <a:pPr lvl="4" algn="just">
              <a:buFont typeface="Wingdings" pitchFamily="2" charset="2"/>
              <a:buChar char="§"/>
            </a:pPr>
            <a:r>
              <a:rPr lang="en-US" sz="2500" dirty="0" smtClean="0">
                <a:latin typeface="Times New Roman" panose="02020603050405020304" pitchFamily="18" charset="0"/>
                <a:cs typeface="Times New Roman" panose="02020603050405020304" pitchFamily="18" charset="0"/>
              </a:rPr>
              <a:t>its country of origin (or destination), and </a:t>
            </a:r>
          </a:p>
          <a:p>
            <a:pPr lvl="4" algn="just">
              <a:buFont typeface="Wingdings" pitchFamily="2" charset="2"/>
              <a:buChar char="§"/>
            </a:pPr>
            <a:r>
              <a:rPr lang="en-US" sz="2500" dirty="0" smtClean="0">
                <a:latin typeface="Times New Roman" panose="02020603050405020304" pitchFamily="18" charset="0"/>
                <a:cs typeface="Times New Roman" panose="02020603050405020304" pitchFamily="18" charset="0"/>
              </a:rPr>
              <a:t>in some cases also </a:t>
            </a:r>
            <a:r>
              <a:rPr lang="en-US" sz="2500" b="1" dirty="0" smtClean="0">
                <a:latin typeface="Times New Roman" panose="02020603050405020304" pitchFamily="18" charset="0"/>
                <a:cs typeface="Times New Roman" panose="02020603050405020304" pitchFamily="18" charset="0"/>
              </a:rPr>
              <a:t>customs point </a:t>
            </a:r>
            <a:r>
              <a:rPr lang="en-US" sz="2500" dirty="0" smtClean="0">
                <a:latin typeface="Times New Roman" panose="02020603050405020304" pitchFamily="18" charset="0"/>
                <a:cs typeface="Times New Roman" panose="02020603050405020304" pitchFamily="18" charset="0"/>
              </a:rPr>
              <a:t>through which import (or export) of goods should be carried out.</a:t>
            </a:r>
          </a:p>
          <a:p>
            <a:pPr algn="just"/>
            <a:endParaRPr lang="en-US" sz="2500" dirty="0">
              <a:latin typeface="Times New Roman" panose="02020603050405020304" pitchFamily="18" charset="0"/>
              <a:cs typeface="Times New Roman" panose="02020603050405020304" pitchFamily="18" charset="0"/>
            </a:endParaRPr>
          </a:p>
        </p:txBody>
      </p:sp>
    </p:spTree>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3" y="0"/>
            <a:ext cx="8596668" cy="754505"/>
          </a:xfrm>
        </p:spPr>
        <p:txBody>
          <a:bodyPr>
            <a:noAutofit/>
          </a:bodyPr>
          <a:lstStyle/>
          <a:p>
            <a:pPr algn="ctr"/>
            <a:r>
              <a:rPr lang="en-US" sz="4400" dirty="0">
                <a:latin typeface="Times New Roman" panose="02020603050405020304" pitchFamily="18" charset="0"/>
                <a:cs typeface="Times New Roman" panose="02020603050405020304" pitchFamily="18" charset="0"/>
              </a:rPr>
              <a:t>Non tariff barriers: Quotas</a:t>
            </a:r>
          </a:p>
        </p:txBody>
      </p:sp>
      <p:sp>
        <p:nvSpPr>
          <p:cNvPr id="3" name="Content Placeholder 2"/>
          <p:cNvSpPr>
            <a:spLocks noGrp="1"/>
          </p:cNvSpPr>
          <p:nvPr>
            <p:ph idx="1"/>
          </p:nvPr>
        </p:nvSpPr>
        <p:spPr>
          <a:xfrm>
            <a:off x="677333" y="754505"/>
            <a:ext cx="10266892" cy="6103495"/>
          </a:xfrm>
        </p:spPr>
        <p:txBody>
          <a:bodyPr>
            <a:normAutofit/>
          </a:bodyPr>
          <a:lstStyle/>
          <a:p>
            <a:pPr marL="0" indent="0" algn="just">
              <a:buNone/>
            </a:pPr>
            <a:r>
              <a:rPr lang="en-US" sz="2400" b="1" dirty="0">
                <a:solidFill>
                  <a:srgbClr val="00B0F0"/>
                </a:solidFill>
                <a:latin typeface="Times New Roman" panose="02020603050405020304" pitchFamily="18" charset="0"/>
                <a:cs typeface="Times New Roman" panose="02020603050405020304" pitchFamily="18" charset="0"/>
              </a:rPr>
              <a:t>Quotas</a:t>
            </a:r>
          </a:p>
          <a:p>
            <a:pPr algn="just">
              <a:buFont typeface="Wingdings" panose="05000000000000000000" pitchFamily="2" charset="2"/>
              <a:buChar char="q"/>
            </a:pPr>
            <a:r>
              <a:rPr lang="en-US" sz="2400" dirty="0">
                <a:latin typeface="Times New Roman" panose="02020603050405020304" pitchFamily="18" charset="0"/>
                <a:cs typeface="Times New Roman" panose="02020603050405020304" pitchFamily="18" charset="0"/>
              </a:rPr>
              <a:t>An export quota is a </a:t>
            </a:r>
            <a:r>
              <a:rPr lang="en-US" sz="2400" b="1" dirty="0">
                <a:latin typeface="Times New Roman" panose="02020603050405020304" pitchFamily="18" charset="0"/>
                <a:cs typeface="Times New Roman" panose="02020603050405020304" pitchFamily="18" charset="0"/>
              </a:rPr>
              <a:t>limit on the amount </a:t>
            </a:r>
            <a:r>
              <a:rPr lang="en-US" sz="2400" dirty="0">
                <a:latin typeface="Times New Roman" panose="02020603050405020304" pitchFamily="18" charset="0"/>
                <a:cs typeface="Times New Roman" panose="02020603050405020304" pitchFamily="18" charset="0"/>
              </a:rPr>
              <a:t>of goods that can be exported from a country. </a:t>
            </a:r>
          </a:p>
          <a:p>
            <a:pPr algn="just">
              <a:buFont typeface="Wingdings" panose="05000000000000000000" pitchFamily="2" charset="2"/>
              <a:buChar char="q"/>
            </a:pPr>
            <a:r>
              <a:rPr lang="en-US" sz="2400" dirty="0" smtClean="0">
                <a:latin typeface="Times New Roman" panose="02020603050405020304" pitchFamily="18" charset="0"/>
                <a:cs typeface="Times New Roman" panose="02020603050405020304" pitchFamily="18" charset="0"/>
              </a:rPr>
              <a:t>A </a:t>
            </a:r>
            <a:r>
              <a:rPr lang="en-US" sz="2400" dirty="0">
                <a:latin typeface="Times New Roman" panose="02020603050405020304" pitchFamily="18" charset="0"/>
                <a:cs typeface="Times New Roman" panose="02020603050405020304" pitchFamily="18" charset="0"/>
              </a:rPr>
              <a:t>quota is a limitation in value or in physical terms, imposed on import and export of certain goods for a certain period of time. </a:t>
            </a:r>
          </a:p>
          <a:p>
            <a:pPr algn="just">
              <a:buFont typeface="Wingdings" panose="05000000000000000000" pitchFamily="2" charset="2"/>
              <a:buChar char="q"/>
            </a:pPr>
            <a:r>
              <a:rPr lang="en-US" sz="2400" dirty="0">
                <a:latin typeface="Times New Roman" panose="02020603050405020304" pitchFamily="18" charset="0"/>
                <a:cs typeface="Times New Roman" panose="02020603050405020304" pitchFamily="18" charset="0"/>
              </a:rPr>
              <a:t>This type of trade barrier </a:t>
            </a:r>
            <a:r>
              <a:rPr lang="en-US" sz="2400" b="1" dirty="0">
                <a:latin typeface="Times New Roman" panose="02020603050405020304" pitchFamily="18" charset="0"/>
                <a:cs typeface="Times New Roman" panose="02020603050405020304" pitchFamily="18" charset="0"/>
              </a:rPr>
              <a:t>normally leads to increased costs and limited selection of goods for consumers and higher import prices for </a:t>
            </a:r>
            <a:r>
              <a:rPr lang="en-US" sz="2400" b="1" dirty="0" smtClean="0">
                <a:latin typeface="Times New Roman" panose="02020603050405020304" pitchFamily="18" charset="0"/>
                <a:cs typeface="Times New Roman" panose="02020603050405020304" pitchFamily="18" charset="0"/>
              </a:rPr>
              <a:t>companies</a:t>
            </a:r>
            <a:r>
              <a:rPr lang="en-US" sz="2400" dirty="0" smtClean="0">
                <a:latin typeface="Times New Roman" panose="02020603050405020304" pitchFamily="18" charset="0"/>
                <a:cs typeface="Times New Roman" panose="02020603050405020304" pitchFamily="18" charset="0"/>
              </a:rPr>
              <a:t>.</a:t>
            </a:r>
          </a:p>
          <a:p>
            <a:pPr marL="0" indent="0" algn="just">
              <a:buNone/>
            </a:pPr>
            <a:r>
              <a:rPr lang="en-US" sz="2400" dirty="0">
                <a:latin typeface="Times New Roman" panose="02020603050405020304" pitchFamily="18" charset="0"/>
                <a:cs typeface="Times New Roman" panose="02020603050405020304" pitchFamily="18" charset="0"/>
              </a:rPr>
              <a:t>For example, a country may place a quota on the volume of imported citrus fruit that is allowed.</a:t>
            </a:r>
          </a:p>
          <a:p>
            <a:pPr algn="just">
              <a:buFont typeface="Wingdings" panose="05000000000000000000" pitchFamily="2" charset="2"/>
              <a:buChar char="q"/>
            </a:pPr>
            <a:r>
              <a:rPr lang="en-US" sz="2400" dirty="0" smtClean="0">
                <a:latin typeface="Times New Roman" panose="02020603050405020304" pitchFamily="18" charset="0"/>
                <a:cs typeface="Times New Roman" panose="02020603050405020304" pitchFamily="18" charset="0"/>
              </a:rPr>
              <a:t>Import </a:t>
            </a:r>
            <a:r>
              <a:rPr lang="en-US" sz="2400" dirty="0">
                <a:latin typeface="Times New Roman" panose="02020603050405020304" pitchFamily="18" charset="0"/>
                <a:cs typeface="Times New Roman" panose="02020603050405020304" pitchFamily="18" charset="0"/>
              </a:rPr>
              <a:t>quotas can be </a:t>
            </a:r>
            <a:endParaRPr lang="en-US" sz="2400" dirty="0" smtClean="0">
              <a:latin typeface="Times New Roman" panose="02020603050405020304" pitchFamily="18" charset="0"/>
              <a:cs typeface="Times New Roman" panose="02020603050405020304" pitchFamily="18" charset="0"/>
            </a:endParaRPr>
          </a:p>
          <a:p>
            <a:pPr lvl="1" algn="just">
              <a:buFont typeface="Wingdings" panose="05000000000000000000" pitchFamily="2" charset="2"/>
              <a:buChar char="q"/>
            </a:pPr>
            <a:r>
              <a:rPr lang="en-US" sz="2400" dirty="0" smtClean="0">
                <a:solidFill>
                  <a:srgbClr val="00B0F0"/>
                </a:solidFill>
                <a:latin typeface="Times New Roman" panose="02020603050405020304" pitchFamily="18" charset="0"/>
                <a:cs typeface="Times New Roman" panose="02020603050405020304" pitchFamily="18" charset="0"/>
              </a:rPr>
              <a:t>unilateral (one-sided): </a:t>
            </a:r>
            <a:r>
              <a:rPr lang="en-US" sz="2400" dirty="0" smtClean="0">
                <a:latin typeface="Times New Roman" panose="02020603050405020304" pitchFamily="18" charset="0"/>
                <a:cs typeface="Times New Roman" panose="02020603050405020304" pitchFamily="18" charset="0"/>
              </a:rPr>
              <a:t>imposed </a:t>
            </a:r>
            <a:r>
              <a:rPr lang="en-US" sz="2400" dirty="0">
                <a:latin typeface="Times New Roman" panose="02020603050405020304" pitchFamily="18" charset="0"/>
                <a:cs typeface="Times New Roman" panose="02020603050405020304" pitchFamily="18" charset="0"/>
              </a:rPr>
              <a:t>by the country without negotiations with exporting country; or </a:t>
            </a:r>
            <a:endParaRPr lang="en-US" sz="2400" dirty="0" smtClean="0">
              <a:latin typeface="Times New Roman" panose="02020603050405020304" pitchFamily="18" charset="0"/>
              <a:cs typeface="Times New Roman" panose="02020603050405020304" pitchFamily="18" charset="0"/>
            </a:endParaRPr>
          </a:p>
          <a:p>
            <a:pPr lvl="1" algn="just">
              <a:buFont typeface="Wingdings" panose="05000000000000000000" pitchFamily="2" charset="2"/>
              <a:buChar char="q"/>
            </a:pPr>
            <a:r>
              <a:rPr lang="en-US" sz="2400" dirty="0" smtClean="0">
                <a:solidFill>
                  <a:srgbClr val="00B0F0"/>
                </a:solidFill>
                <a:latin typeface="Times New Roman" panose="02020603050405020304" pitchFamily="18" charset="0"/>
                <a:cs typeface="Times New Roman" panose="02020603050405020304" pitchFamily="18" charset="0"/>
              </a:rPr>
              <a:t>Bilateral (Mutual) </a:t>
            </a:r>
            <a:r>
              <a:rPr lang="en-US" sz="2400" dirty="0">
                <a:solidFill>
                  <a:srgbClr val="00B0F0"/>
                </a:solidFill>
                <a:latin typeface="Times New Roman" panose="02020603050405020304" pitchFamily="18" charset="0"/>
                <a:cs typeface="Times New Roman" panose="02020603050405020304" pitchFamily="18" charset="0"/>
              </a:rPr>
              <a:t>or </a:t>
            </a:r>
            <a:r>
              <a:rPr lang="en-US" sz="2400" dirty="0" smtClean="0">
                <a:solidFill>
                  <a:srgbClr val="00B0F0"/>
                </a:solidFill>
                <a:latin typeface="Times New Roman" panose="02020603050405020304" pitchFamily="18" charset="0"/>
                <a:cs typeface="Times New Roman" panose="02020603050405020304" pitchFamily="18" charset="0"/>
              </a:rPr>
              <a:t>multi lateral: </a:t>
            </a:r>
            <a:r>
              <a:rPr lang="en-US" sz="2400" dirty="0" smtClean="0">
                <a:latin typeface="Times New Roman" panose="02020603050405020304" pitchFamily="18" charset="0"/>
                <a:cs typeface="Times New Roman" panose="02020603050405020304" pitchFamily="18" charset="0"/>
              </a:rPr>
              <a:t>when </a:t>
            </a:r>
            <a:r>
              <a:rPr lang="en-US" sz="2400" dirty="0">
                <a:latin typeface="Times New Roman" panose="02020603050405020304" pitchFamily="18" charset="0"/>
                <a:cs typeface="Times New Roman" panose="02020603050405020304" pitchFamily="18" charset="0"/>
              </a:rPr>
              <a:t>they are imposed after negotiations and agreements. </a:t>
            </a:r>
            <a:endParaRPr lang="en-US" sz="2000" dirty="0"/>
          </a:p>
          <a:p>
            <a:pPr marL="0" indent="0">
              <a:buNone/>
            </a:pPr>
            <a:endParaRPr lang="en-US" dirty="0"/>
          </a:p>
        </p:txBody>
      </p:sp>
    </p:spTree>
    <p:extLst>
      <p:ext uri="{BB962C8B-B14F-4D97-AF65-F5344CB8AC3E}">
        <p14:creationId xmlns:p14="http://schemas.microsoft.com/office/powerpoint/2010/main" val="119855009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224852"/>
            <a:ext cx="8596668" cy="1095948"/>
          </a:xfrm>
        </p:spPr>
        <p:txBody>
          <a:bodyPr>
            <a:normAutofit/>
          </a:bodyPr>
          <a:lstStyle/>
          <a:p>
            <a:r>
              <a:rPr lang="en-US" sz="4400" dirty="0">
                <a:latin typeface="Times New Roman" panose="02020603050405020304" pitchFamily="18" charset="0"/>
                <a:cs typeface="Times New Roman" panose="02020603050405020304" pitchFamily="18" charset="0"/>
              </a:rPr>
              <a:t>Non tariff barriers: Embargoes</a:t>
            </a:r>
          </a:p>
        </p:txBody>
      </p:sp>
      <p:sp>
        <p:nvSpPr>
          <p:cNvPr id="3" name="Content Placeholder 2"/>
          <p:cNvSpPr>
            <a:spLocks noGrp="1"/>
          </p:cNvSpPr>
          <p:nvPr>
            <p:ph idx="1"/>
          </p:nvPr>
        </p:nvSpPr>
        <p:spPr>
          <a:xfrm>
            <a:off x="677333" y="1201790"/>
            <a:ext cx="10652655" cy="5484760"/>
          </a:xfrm>
        </p:spPr>
        <p:txBody>
          <a:bodyPr>
            <a:noAutofit/>
          </a:bodyPr>
          <a:lstStyle/>
          <a:p>
            <a:pPr marL="0" indent="0" algn="just">
              <a:buNone/>
            </a:pPr>
            <a:r>
              <a:rPr lang="en-US" sz="2500" b="1" dirty="0">
                <a:solidFill>
                  <a:srgbClr val="00B0F0"/>
                </a:solidFill>
                <a:latin typeface="Times New Roman" panose="02020603050405020304" pitchFamily="18" charset="0"/>
                <a:cs typeface="Times New Roman" panose="02020603050405020304" pitchFamily="18" charset="0"/>
              </a:rPr>
              <a:t>Embargoes</a:t>
            </a:r>
          </a:p>
          <a:p>
            <a:pPr algn="just">
              <a:buFont typeface="Wingdings" panose="05000000000000000000" pitchFamily="2" charset="2"/>
              <a:buChar char="q"/>
            </a:pPr>
            <a:r>
              <a:rPr lang="en-US" sz="2500" dirty="0">
                <a:latin typeface="Times New Roman" panose="02020603050405020304" pitchFamily="18" charset="0"/>
                <a:cs typeface="Times New Roman" panose="02020603050405020304" pitchFamily="18" charset="0"/>
              </a:rPr>
              <a:t>Embargoes are </a:t>
            </a:r>
            <a:r>
              <a:rPr lang="en-US" sz="2500" dirty="0" smtClean="0">
                <a:latin typeface="Times New Roman" panose="02020603050405020304" pitchFamily="18" charset="0"/>
                <a:cs typeface="Times New Roman" panose="02020603050405020304" pitchFamily="18" charset="0"/>
              </a:rPr>
              <a:t>outright (complete) </a:t>
            </a:r>
            <a:r>
              <a:rPr lang="en-US" sz="2500" dirty="0">
                <a:latin typeface="Times New Roman" panose="02020603050405020304" pitchFamily="18" charset="0"/>
                <a:cs typeface="Times New Roman" panose="02020603050405020304" pitchFamily="18" charset="0"/>
              </a:rPr>
              <a:t>prohibition of trade in certain commodities. </a:t>
            </a:r>
            <a:endParaRPr lang="en-US" sz="2500" dirty="0" smtClean="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q"/>
            </a:pPr>
            <a:r>
              <a:rPr lang="en-US" sz="2500" dirty="0" smtClean="0">
                <a:latin typeface="Times New Roman" panose="02020603050405020304" pitchFamily="18" charset="0"/>
                <a:cs typeface="Times New Roman" panose="02020603050405020304" pitchFamily="18" charset="0"/>
              </a:rPr>
              <a:t>Embargoes </a:t>
            </a:r>
            <a:r>
              <a:rPr lang="en-US" sz="2500" dirty="0">
                <a:latin typeface="Times New Roman" panose="02020603050405020304" pitchFamily="18" charset="0"/>
                <a:cs typeface="Times New Roman" panose="02020603050405020304" pitchFamily="18" charset="0"/>
              </a:rPr>
              <a:t>may be imposed on imports or exports of particular </a:t>
            </a:r>
            <a:r>
              <a:rPr lang="en-US" sz="2500" dirty="0" smtClean="0">
                <a:latin typeface="Times New Roman" panose="02020603050405020304" pitchFamily="18" charset="0"/>
                <a:cs typeface="Times New Roman" panose="02020603050405020304" pitchFamily="18" charset="0"/>
              </a:rPr>
              <a:t>goods</a:t>
            </a:r>
          </a:p>
          <a:p>
            <a:pPr lvl="1" algn="just">
              <a:buFont typeface="Wingdings" panose="05000000000000000000" pitchFamily="2" charset="2"/>
              <a:buChar char="q"/>
            </a:pPr>
            <a:r>
              <a:rPr lang="en-US" sz="2500" dirty="0" smtClean="0">
                <a:latin typeface="Times New Roman" panose="02020603050405020304" pitchFamily="18" charset="0"/>
                <a:cs typeface="Times New Roman" panose="02020603050405020304" pitchFamily="18" charset="0"/>
              </a:rPr>
              <a:t>in </a:t>
            </a:r>
            <a:r>
              <a:rPr lang="en-US" sz="2500" dirty="0">
                <a:latin typeface="Times New Roman" panose="02020603050405020304" pitchFamily="18" charset="0"/>
                <a:cs typeface="Times New Roman" panose="02020603050405020304" pitchFamily="18" charset="0"/>
              </a:rPr>
              <a:t>respect of certain goods supplied to or from specific countries, </a:t>
            </a:r>
            <a:r>
              <a:rPr lang="en-US" sz="2500" dirty="0" smtClean="0">
                <a:latin typeface="Times New Roman" panose="02020603050405020304" pitchFamily="18" charset="0"/>
                <a:cs typeface="Times New Roman" panose="02020603050405020304" pitchFamily="18" charset="0"/>
              </a:rPr>
              <a:t>or</a:t>
            </a:r>
          </a:p>
          <a:p>
            <a:pPr lvl="1" algn="just">
              <a:buFont typeface="Wingdings" panose="05000000000000000000" pitchFamily="2" charset="2"/>
              <a:buChar char="q"/>
            </a:pPr>
            <a:r>
              <a:rPr lang="en-US" sz="2500" dirty="0" smtClean="0">
                <a:latin typeface="Times New Roman" panose="02020603050405020304" pitchFamily="18" charset="0"/>
                <a:cs typeface="Times New Roman" panose="02020603050405020304" pitchFamily="18" charset="0"/>
              </a:rPr>
              <a:t>in </a:t>
            </a:r>
            <a:r>
              <a:rPr lang="en-US" sz="2500" dirty="0">
                <a:latin typeface="Times New Roman" panose="02020603050405020304" pitchFamily="18" charset="0"/>
                <a:cs typeface="Times New Roman" panose="02020603050405020304" pitchFamily="18" charset="0"/>
              </a:rPr>
              <a:t>respect of all goods shipped to certain countries. </a:t>
            </a:r>
          </a:p>
          <a:p>
            <a:pPr algn="just">
              <a:buFont typeface="Wingdings" panose="05000000000000000000" pitchFamily="2" charset="2"/>
              <a:buChar char="q"/>
            </a:pPr>
            <a:r>
              <a:rPr lang="en-US" sz="2500" b="1" dirty="0" smtClean="0">
                <a:latin typeface="Times New Roman" panose="02020603050405020304" pitchFamily="18" charset="0"/>
                <a:cs typeface="Times New Roman" panose="02020603050405020304" pitchFamily="18" charset="0"/>
              </a:rPr>
              <a:t>Reasons of imposition of an embargo: </a:t>
            </a:r>
            <a:r>
              <a:rPr lang="en-US" sz="2500" dirty="0">
                <a:latin typeface="Times New Roman" panose="02020603050405020304" pitchFamily="18" charset="0"/>
                <a:cs typeface="Times New Roman" panose="02020603050405020304" pitchFamily="18" charset="0"/>
              </a:rPr>
              <a:t>may </a:t>
            </a:r>
            <a:r>
              <a:rPr lang="en-US" sz="2500" dirty="0" smtClean="0">
                <a:latin typeface="Times New Roman" panose="02020603050405020304" pitchFamily="18" charset="0"/>
                <a:cs typeface="Times New Roman" panose="02020603050405020304" pitchFamily="18" charset="0"/>
              </a:rPr>
              <a:t>be</a:t>
            </a:r>
          </a:p>
          <a:p>
            <a:pPr lvl="1" algn="just">
              <a:buFont typeface="Wingdings" pitchFamily="2" charset="2"/>
              <a:buChar char="§"/>
            </a:pPr>
            <a:r>
              <a:rPr lang="en-US" sz="2500" dirty="0" smtClean="0">
                <a:latin typeface="Times New Roman" panose="02020603050405020304" pitchFamily="18" charset="0"/>
                <a:cs typeface="Times New Roman" panose="02020603050405020304" pitchFamily="18" charset="0"/>
              </a:rPr>
              <a:t>for </a:t>
            </a:r>
            <a:r>
              <a:rPr lang="en-US" sz="2500" i="1" dirty="0" err="1" smtClean="0">
                <a:latin typeface="Times New Roman" panose="02020603050405020304" pitchFamily="18" charset="0"/>
                <a:cs typeface="Times New Roman" panose="02020603050405020304" pitchFamily="18" charset="0"/>
              </a:rPr>
              <a:t>Phyto</a:t>
            </a:r>
            <a:r>
              <a:rPr lang="en-US" sz="2500" i="1" dirty="0" smtClean="0">
                <a:latin typeface="Times New Roman" panose="02020603050405020304" pitchFamily="18" charset="0"/>
                <a:cs typeface="Times New Roman" panose="02020603050405020304" pitchFamily="18" charset="0"/>
              </a:rPr>
              <a:t> sanitary</a:t>
            </a:r>
            <a:r>
              <a:rPr lang="en-US" sz="2500" dirty="0" smtClean="0">
                <a:latin typeface="Times New Roman" panose="02020603050405020304" pitchFamily="18" charset="0"/>
                <a:cs typeface="Times New Roman" panose="02020603050405020304" pitchFamily="18" charset="0"/>
              </a:rPr>
              <a:t> reasons</a:t>
            </a:r>
          </a:p>
          <a:p>
            <a:pPr lvl="1" algn="just">
              <a:buFont typeface="Wingdings" pitchFamily="2" charset="2"/>
              <a:buChar char="§"/>
            </a:pPr>
            <a:r>
              <a:rPr lang="en-US" sz="2500" dirty="0" smtClean="0">
                <a:latin typeface="Times New Roman" panose="02020603050405020304" pitchFamily="18" charset="0"/>
                <a:cs typeface="Times New Roman" panose="02020603050405020304" pitchFamily="18" charset="0"/>
              </a:rPr>
              <a:t>for political </a:t>
            </a:r>
            <a:r>
              <a:rPr lang="en-US" sz="2500" dirty="0" err="1" smtClean="0">
                <a:latin typeface="Times New Roman" panose="02020603050405020304" pitchFamily="18" charset="0"/>
                <a:cs typeface="Times New Roman" panose="02020603050405020304" pitchFamily="18" charset="0"/>
              </a:rPr>
              <a:t>issuses</a:t>
            </a:r>
            <a:endParaRPr lang="en-US" sz="2500" dirty="0" smtClean="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q"/>
            </a:pPr>
            <a:r>
              <a:rPr lang="en-US" sz="2500" b="1" dirty="0" smtClean="0">
                <a:latin typeface="Times New Roman" panose="02020603050405020304" pitchFamily="18" charset="0"/>
                <a:cs typeface="Times New Roman" panose="02020603050405020304" pitchFamily="18" charset="0"/>
              </a:rPr>
              <a:t>Embargoes</a:t>
            </a:r>
            <a:r>
              <a:rPr lang="en-US" sz="2500" dirty="0" smtClean="0">
                <a:latin typeface="Times New Roman" panose="02020603050405020304" pitchFamily="18" charset="0"/>
                <a:cs typeface="Times New Roman" panose="02020603050405020304" pitchFamily="18" charset="0"/>
              </a:rPr>
              <a:t> </a:t>
            </a:r>
            <a:r>
              <a:rPr lang="en-US" sz="2500" dirty="0">
                <a:latin typeface="Times New Roman" panose="02020603050405020304" pitchFamily="18" charset="0"/>
                <a:cs typeface="Times New Roman" panose="02020603050405020304" pitchFamily="18" charset="0"/>
              </a:rPr>
              <a:t>are generally considered </a:t>
            </a:r>
            <a:r>
              <a:rPr lang="en-US" sz="2500" b="1" dirty="0">
                <a:latin typeface="Times New Roman" panose="02020603050405020304" pitchFamily="18" charset="0"/>
                <a:cs typeface="Times New Roman" panose="02020603050405020304" pitchFamily="18" charset="0"/>
              </a:rPr>
              <a:t>legal barriers </a:t>
            </a:r>
            <a:r>
              <a:rPr lang="en-US" sz="2500" dirty="0">
                <a:latin typeface="Times New Roman" panose="02020603050405020304" pitchFamily="18" charset="0"/>
                <a:cs typeface="Times New Roman" panose="02020603050405020304" pitchFamily="18" charset="0"/>
              </a:rPr>
              <a:t>to trade, </a:t>
            </a:r>
            <a:r>
              <a:rPr lang="en-US" sz="2500" dirty="0" smtClean="0">
                <a:latin typeface="Times New Roman" panose="02020603050405020304" pitchFamily="18" charset="0"/>
                <a:cs typeface="Times New Roman" panose="02020603050405020304" pitchFamily="18" charset="0"/>
              </a:rPr>
              <a:t>it should not </a:t>
            </a:r>
            <a:r>
              <a:rPr lang="en-US" sz="2500" dirty="0">
                <a:latin typeface="Times New Roman" panose="02020603050405020304" pitchFamily="18" charset="0"/>
                <a:cs typeface="Times New Roman" panose="02020603050405020304" pitchFamily="18" charset="0"/>
              </a:rPr>
              <a:t>be confused with </a:t>
            </a:r>
            <a:r>
              <a:rPr lang="en-US" sz="2500" i="1" dirty="0">
                <a:latin typeface="Times New Roman" panose="02020603050405020304" pitchFamily="18" charset="0"/>
                <a:cs typeface="Times New Roman" panose="02020603050405020304" pitchFamily="18" charset="0"/>
              </a:rPr>
              <a:t>blockades, </a:t>
            </a:r>
            <a:r>
              <a:rPr lang="en-US" sz="2500" dirty="0">
                <a:latin typeface="Times New Roman" panose="02020603050405020304" pitchFamily="18" charset="0"/>
                <a:cs typeface="Times New Roman" panose="02020603050405020304" pitchFamily="18" charset="0"/>
              </a:rPr>
              <a:t>which are often considered </a:t>
            </a:r>
            <a:r>
              <a:rPr lang="en-US" sz="2500" dirty="0" smtClean="0">
                <a:latin typeface="Times New Roman" panose="02020603050405020304" pitchFamily="18" charset="0"/>
                <a:cs typeface="Times New Roman" panose="02020603050405020304" pitchFamily="18" charset="0"/>
              </a:rPr>
              <a:t>as </a:t>
            </a:r>
            <a:r>
              <a:rPr lang="en-US" sz="2500" dirty="0">
                <a:latin typeface="Times New Roman" panose="02020603050405020304" pitchFamily="18" charset="0"/>
                <a:cs typeface="Times New Roman" panose="02020603050405020304" pitchFamily="18" charset="0"/>
              </a:rPr>
              <a:t>acts of </a:t>
            </a:r>
            <a:r>
              <a:rPr lang="en-US" sz="2500" i="1" dirty="0">
                <a:latin typeface="Times New Roman" panose="02020603050405020304" pitchFamily="18" charset="0"/>
                <a:cs typeface="Times New Roman" panose="02020603050405020304" pitchFamily="18" charset="0"/>
              </a:rPr>
              <a:t>war. </a:t>
            </a:r>
            <a:endParaRPr lang="en-US" sz="25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1621343"/>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314794"/>
            <a:ext cx="8596668" cy="719527"/>
          </a:xfrm>
        </p:spPr>
        <p:txBody>
          <a:bodyPr>
            <a:noAutofit/>
          </a:bodyPr>
          <a:lstStyle/>
          <a:p>
            <a:pPr algn="ctr"/>
            <a:r>
              <a:rPr lang="en-US" sz="4400" dirty="0">
                <a:latin typeface="Times New Roman" panose="02020603050405020304" pitchFamily="18" charset="0"/>
                <a:cs typeface="Times New Roman" panose="02020603050405020304" pitchFamily="18" charset="0"/>
              </a:rPr>
              <a:t>Non tariff barriers: Standards</a:t>
            </a:r>
          </a:p>
        </p:txBody>
      </p:sp>
      <p:sp>
        <p:nvSpPr>
          <p:cNvPr id="3" name="Content Placeholder 2"/>
          <p:cNvSpPr>
            <a:spLocks noGrp="1"/>
          </p:cNvSpPr>
          <p:nvPr>
            <p:ph idx="1"/>
          </p:nvPr>
        </p:nvSpPr>
        <p:spPr>
          <a:xfrm>
            <a:off x="677333" y="1573967"/>
            <a:ext cx="8966729" cy="4898271"/>
          </a:xfrm>
        </p:spPr>
        <p:txBody>
          <a:bodyPr>
            <a:noAutofit/>
          </a:bodyPr>
          <a:lstStyle/>
          <a:p>
            <a:pPr marL="0" indent="0" algn="just">
              <a:buNone/>
            </a:pPr>
            <a:r>
              <a:rPr lang="en-US" sz="2800" b="1" dirty="0">
                <a:solidFill>
                  <a:srgbClr val="00B0F0"/>
                </a:solidFill>
                <a:latin typeface="Times New Roman" panose="02020603050405020304" pitchFamily="18" charset="0"/>
                <a:cs typeface="Times New Roman" panose="02020603050405020304" pitchFamily="18" charset="0"/>
              </a:rPr>
              <a:t>Standards</a:t>
            </a:r>
          </a:p>
          <a:p>
            <a:pPr algn="just">
              <a:buFont typeface="Wingdings" panose="05000000000000000000" pitchFamily="2" charset="2"/>
              <a:buChar char="q"/>
            </a:pPr>
            <a:r>
              <a:rPr lang="en-US" sz="2800" dirty="0">
                <a:latin typeface="Times New Roman" panose="02020603050405020304" pitchFamily="18" charset="0"/>
                <a:cs typeface="Times New Roman" panose="02020603050405020304" pitchFamily="18" charset="0"/>
              </a:rPr>
              <a:t> Standards take </a:t>
            </a:r>
            <a:r>
              <a:rPr lang="en-US" sz="2800" b="1" dirty="0">
                <a:latin typeface="Times New Roman" panose="02020603050405020304" pitchFamily="18" charset="0"/>
                <a:cs typeface="Times New Roman" panose="02020603050405020304" pitchFamily="18" charset="0"/>
              </a:rPr>
              <a:t>a special place </a:t>
            </a:r>
            <a:r>
              <a:rPr lang="en-US" sz="2800" dirty="0">
                <a:latin typeface="Times New Roman" panose="02020603050405020304" pitchFamily="18" charset="0"/>
                <a:cs typeface="Times New Roman" panose="02020603050405020304" pitchFamily="18" charset="0"/>
              </a:rPr>
              <a:t>among non-tariff barriers</a:t>
            </a:r>
            <a:r>
              <a:rPr lang="en-US" sz="2800" dirty="0" smtClean="0">
                <a:latin typeface="Times New Roman" panose="02020603050405020304" pitchFamily="18" charset="0"/>
                <a:cs typeface="Times New Roman" panose="02020603050405020304" pitchFamily="18" charset="0"/>
              </a:rPr>
              <a:t>.</a:t>
            </a:r>
          </a:p>
          <a:p>
            <a:pPr algn="just">
              <a:buFont typeface="Wingdings" panose="05000000000000000000" pitchFamily="2" charset="2"/>
              <a:buChar char="q"/>
            </a:pPr>
            <a:r>
              <a:rPr lang="en-US" sz="2800" dirty="0" smtClean="0">
                <a:latin typeface="Times New Roman" panose="02020603050405020304" pitchFamily="18" charset="0"/>
                <a:cs typeface="Times New Roman" panose="02020603050405020304" pitchFamily="18" charset="0"/>
              </a:rPr>
              <a:t>Countries </a:t>
            </a:r>
            <a:r>
              <a:rPr lang="en-US" sz="2800" dirty="0">
                <a:latin typeface="Times New Roman" panose="02020603050405020304" pitchFamily="18" charset="0"/>
                <a:cs typeface="Times New Roman" panose="02020603050405020304" pitchFamily="18" charset="0"/>
              </a:rPr>
              <a:t>usually impose standards </a:t>
            </a:r>
            <a:r>
              <a:rPr lang="en-US" sz="2800" dirty="0" smtClean="0">
                <a:latin typeface="Times New Roman" panose="02020603050405020304" pitchFamily="18" charset="0"/>
                <a:cs typeface="Times New Roman" panose="02020603050405020304" pitchFamily="18" charset="0"/>
              </a:rPr>
              <a:t>on </a:t>
            </a:r>
            <a:r>
              <a:rPr lang="en-US" sz="2800" dirty="0">
                <a:latin typeface="Times New Roman" panose="02020603050405020304" pitchFamily="18" charset="0"/>
                <a:cs typeface="Times New Roman" panose="02020603050405020304" pitchFamily="18" charset="0"/>
              </a:rPr>
              <a:t>classification, labelling and testing of </a:t>
            </a:r>
            <a:r>
              <a:rPr lang="en-US" sz="2800" dirty="0" smtClean="0">
                <a:latin typeface="Times New Roman" panose="02020603050405020304" pitchFamily="18" charset="0"/>
                <a:cs typeface="Times New Roman" panose="02020603050405020304" pitchFamily="18" charset="0"/>
              </a:rPr>
              <a:t>products to ensure that domestic products  and foreign manufacturer products both meet or exceed these same standards. </a:t>
            </a:r>
          </a:p>
          <a:p>
            <a:pPr algn="just">
              <a:buFont typeface="Wingdings" panose="05000000000000000000" pitchFamily="2" charset="2"/>
              <a:buChar char="q"/>
            </a:pPr>
            <a:r>
              <a:rPr lang="en-US" sz="2800" dirty="0" smtClean="0">
                <a:latin typeface="Times New Roman" panose="02020603050405020304" pitchFamily="18" charset="0"/>
                <a:cs typeface="Times New Roman" panose="02020603050405020304" pitchFamily="18" charset="0"/>
              </a:rPr>
              <a:t>These </a:t>
            </a:r>
            <a:r>
              <a:rPr lang="en-US" sz="2800" dirty="0">
                <a:latin typeface="Times New Roman" panose="02020603050405020304" pitchFamily="18" charset="0"/>
                <a:cs typeface="Times New Roman" panose="02020603050405020304" pitchFamily="18" charset="0"/>
              </a:rPr>
              <a:t>standards are sometimes </a:t>
            </a:r>
            <a:r>
              <a:rPr lang="en-US" sz="2800" dirty="0" smtClean="0">
                <a:latin typeface="Times New Roman" panose="02020603050405020304" pitchFamily="18" charset="0"/>
                <a:cs typeface="Times New Roman" panose="02020603050405020304" pitchFamily="18" charset="0"/>
              </a:rPr>
              <a:t>imposed </a:t>
            </a:r>
            <a:r>
              <a:rPr lang="en-US" sz="2800" dirty="0">
                <a:latin typeface="Times New Roman" panose="02020603050405020304" pitchFamily="18" charset="0"/>
                <a:cs typeface="Times New Roman" panose="02020603050405020304" pitchFamily="18" charset="0"/>
              </a:rPr>
              <a:t>to protect the safety and health of local populations and the natural environment. </a:t>
            </a:r>
          </a:p>
        </p:txBody>
      </p:sp>
    </p:spTree>
    <p:extLst>
      <p:ext uri="{BB962C8B-B14F-4D97-AF65-F5344CB8AC3E}">
        <p14:creationId xmlns:p14="http://schemas.microsoft.com/office/powerpoint/2010/main" val="2367342102"/>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194872"/>
            <a:ext cx="8596668" cy="674558"/>
          </a:xfrm>
        </p:spPr>
        <p:txBody>
          <a:bodyPr>
            <a:noAutofit/>
          </a:bodyPr>
          <a:lstStyle/>
          <a:p>
            <a:pPr algn="ctr"/>
            <a:r>
              <a:rPr lang="en-US" sz="4400" dirty="0">
                <a:latin typeface="Times New Roman" panose="02020603050405020304" pitchFamily="18" charset="0"/>
                <a:cs typeface="Times New Roman" panose="02020603050405020304" pitchFamily="18" charset="0"/>
              </a:rPr>
              <a:t>Non tariff barriers: Delay</a:t>
            </a:r>
          </a:p>
        </p:txBody>
      </p:sp>
      <p:sp>
        <p:nvSpPr>
          <p:cNvPr id="3" name="Content Placeholder 2"/>
          <p:cNvSpPr>
            <a:spLocks noGrp="1"/>
          </p:cNvSpPr>
          <p:nvPr>
            <p:ph idx="1"/>
          </p:nvPr>
        </p:nvSpPr>
        <p:spPr>
          <a:xfrm>
            <a:off x="677333" y="1229193"/>
            <a:ext cx="8409517" cy="4812169"/>
          </a:xfrm>
        </p:spPr>
        <p:txBody>
          <a:bodyPr>
            <a:normAutofit/>
          </a:bodyPr>
          <a:lstStyle/>
          <a:p>
            <a:pPr marL="0" indent="0" algn="just">
              <a:buNone/>
            </a:pPr>
            <a:r>
              <a:rPr lang="en-US" sz="2800" b="1" dirty="0">
                <a:solidFill>
                  <a:srgbClr val="00B0F0"/>
                </a:solidFill>
                <a:latin typeface="Times New Roman" panose="02020603050405020304" pitchFamily="18" charset="0"/>
                <a:cs typeface="Times New Roman" panose="02020603050405020304" pitchFamily="18" charset="0"/>
              </a:rPr>
              <a:t>Administrative and bureaucratic delays at the border</a:t>
            </a:r>
          </a:p>
          <a:p>
            <a:pPr algn="just">
              <a:buFont typeface="Wingdings" panose="05000000000000000000" pitchFamily="2" charset="2"/>
              <a:buChar char="q"/>
            </a:pPr>
            <a:r>
              <a:rPr lang="en-US" sz="2800" dirty="0" smtClean="0">
                <a:latin typeface="Times New Roman" panose="02020603050405020304" pitchFamily="18" charset="0"/>
                <a:cs typeface="Times New Roman" panose="02020603050405020304" pitchFamily="18" charset="0"/>
              </a:rPr>
              <a:t>Administrative </a:t>
            </a:r>
            <a:r>
              <a:rPr lang="en-US" sz="2800" dirty="0">
                <a:latin typeface="Times New Roman" panose="02020603050405020304" pitchFamily="18" charset="0"/>
                <a:cs typeface="Times New Roman" panose="02020603050405020304" pitchFamily="18" charset="0"/>
              </a:rPr>
              <a:t>and bureaucratic delays at the </a:t>
            </a:r>
            <a:r>
              <a:rPr lang="en-US" sz="2800" dirty="0" smtClean="0">
                <a:latin typeface="Times New Roman" panose="02020603050405020304" pitchFamily="18" charset="0"/>
                <a:cs typeface="Times New Roman" panose="02020603050405020304" pitchFamily="18" charset="0"/>
              </a:rPr>
              <a:t>border increases </a:t>
            </a:r>
            <a:r>
              <a:rPr lang="en-US" sz="2800" b="1" dirty="0">
                <a:latin typeface="Times New Roman" panose="02020603050405020304" pitchFamily="18" charset="0"/>
                <a:cs typeface="Times New Roman" panose="02020603050405020304" pitchFamily="18" charset="0"/>
              </a:rPr>
              <a:t>uncertainty</a:t>
            </a:r>
            <a:r>
              <a:rPr lang="en-US" sz="2800" dirty="0">
                <a:latin typeface="Times New Roman" panose="02020603050405020304" pitchFamily="18" charset="0"/>
                <a:cs typeface="Times New Roman" panose="02020603050405020304" pitchFamily="18" charset="0"/>
              </a:rPr>
              <a:t> and </a:t>
            </a:r>
            <a:r>
              <a:rPr lang="en-US" sz="2800" b="1" dirty="0">
                <a:latin typeface="Times New Roman" panose="02020603050405020304" pitchFamily="18" charset="0"/>
                <a:cs typeface="Times New Roman" panose="02020603050405020304" pitchFamily="18" charset="0"/>
              </a:rPr>
              <a:t>the cost of maintaining inventory. </a:t>
            </a:r>
            <a:endParaRPr lang="en-US" sz="2800" b="1" dirty="0" smtClean="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q"/>
            </a:pPr>
            <a:endParaRPr lang="en-US" sz="2800" b="1" dirty="0" smtClean="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q"/>
            </a:pPr>
            <a:r>
              <a:rPr lang="en-US" sz="2800" dirty="0" smtClean="0">
                <a:latin typeface="Times New Roman" panose="02020603050405020304" pitchFamily="18" charset="0"/>
                <a:cs typeface="Times New Roman" panose="02020603050405020304" pitchFamily="18" charset="0"/>
              </a:rPr>
              <a:t>For </a:t>
            </a:r>
            <a:r>
              <a:rPr lang="en-US" sz="2800" dirty="0">
                <a:latin typeface="Times New Roman" panose="02020603050405020304" pitchFamily="18" charset="0"/>
                <a:cs typeface="Times New Roman" panose="02020603050405020304" pitchFamily="18" charset="0"/>
              </a:rPr>
              <a:t>example, </a:t>
            </a:r>
            <a:r>
              <a:rPr lang="en-US" sz="2800" dirty="0" smtClean="0">
                <a:latin typeface="Times New Roman" panose="02020603050405020304" pitchFamily="18" charset="0"/>
                <a:cs typeface="Times New Roman" panose="02020603050405020304" pitchFamily="18" charset="0"/>
              </a:rPr>
              <a:t>though </a:t>
            </a:r>
            <a:r>
              <a:rPr lang="en-US" sz="2800" dirty="0">
                <a:latin typeface="Times New Roman" panose="02020603050405020304" pitchFamily="18" charset="0"/>
                <a:cs typeface="Times New Roman" panose="02020603050405020304" pitchFamily="18" charset="0"/>
              </a:rPr>
              <a:t>Turkey is in </a:t>
            </a:r>
            <a:r>
              <a:rPr lang="en-US" sz="2800" dirty="0" smtClean="0">
                <a:latin typeface="Times New Roman" panose="02020603050405020304" pitchFamily="18" charset="0"/>
                <a:cs typeface="Times New Roman" panose="02020603050405020304" pitchFamily="18" charset="0"/>
              </a:rPr>
              <a:t>the European customs union but an extensive administrative overhead is imposed on the transportation </a:t>
            </a:r>
            <a:r>
              <a:rPr lang="en-US" sz="2800" dirty="0">
                <a:latin typeface="Times New Roman" panose="02020603050405020304" pitchFamily="18" charset="0"/>
                <a:cs typeface="Times New Roman" panose="02020603050405020304" pitchFamily="18" charset="0"/>
              </a:rPr>
              <a:t>of Turkish goods to the </a:t>
            </a:r>
            <a:r>
              <a:rPr lang="en-US" sz="2800" dirty="0" smtClean="0">
                <a:latin typeface="Times New Roman" panose="02020603050405020304" pitchFamily="18" charset="0"/>
                <a:cs typeface="Times New Roman" panose="02020603050405020304" pitchFamily="18" charset="0"/>
              </a:rPr>
              <a:t>European Union and Turkey’s estimated </a:t>
            </a:r>
            <a:r>
              <a:rPr lang="en-US" sz="2800" dirty="0">
                <a:latin typeface="Times New Roman" panose="02020603050405020304" pitchFamily="18" charset="0"/>
                <a:cs typeface="Times New Roman" panose="02020603050405020304" pitchFamily="18" charset="0"/>
              </a:rPr>
              <a:t>cost </a:t>
            </a:r>
            <a:r>
              <a:rPr lang="en-US" sz="2800" dirty="0" smtClean="0">
                <a:latin typeface="Times New Roman" panose="02020603050405020304" pitchFamily="18" charset="0"/>
                <a:cs typeface="Times New Roman" panose="02020603050405020304" pitchFamily="18" charset="0"/>
              </a:rPr>
              <a:t>of it is about three </a:t>
            </a:r>
            <a:r>
              <a:rPr lang="en-US" sz="2800" dirty="0">
                <a:latin typeface="Times New Roman" panose="02020603050405020304" pitchFamily="18" charset="0"/>
                <a:cs typeface="Times New Roman" panose="02020603050405020304" pitchFamily="18" charset="0"/>
              </a:rPr>
              <a:t>billion euros a year</a:t>
            </a:r>
            <a:r>
              <a:rPr lang="en-US" sz="2800" dirty="0" smtClean="0">
                <a:latin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31481972"/>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254834"/>
            <a:ext cx="8596668" cy="824458"/>
          </a:xfrm>
        </p:spPr>
        <p:txBody>
          <a:bodyPr>
            <a:noAutofit/>
          </a:bodyPr>
          <a:lstStyle/>
          <a:p>
            <a:pPr algn="ctr"/>
            <a:r>
              <a:rPr lang="en-US" sz="4400" dirty="0">
                <a:latin typeface="Times New Roman" panose="02020603050405020304" pitchFamily="18" charset="0"/>
                <a:cs typeface="Times New Roman" panose="02020603050405020304" pitchFamily="18" charset="0"/>
              </a:rPr>
              <a:t>Non tariff barriers: Import deposits</a:t>
            </a:r>
          </a:p>
        </p:txBody>
      </p:sp>
      <p:sp>
        <p:nvSpPr>
          <p:cNvPr id="3" name="Content Placeholder 2"/>
          <p:cNvSpPr>
            <a:spLocks noGrp="1"/>
          </p:cNvSpPr>
          <p:nvPr>
            <p:ph idx="1"/>
          </p:nvPr>
        </p:nvSpPr>
        <p:spPr>
          <a:xfrm>
            <a:off x="677334" y="1289155"/>
            <a:ext cx="8596668" cy="4752208"/>
          </a:xfrm>
        </p:spPr>
        <p:txBody>
          <a:bodyPr/>
          <a:lstStyle/>
          <a:p>
            <a:pPr marL="0" indent="0" algn="just">
              <a:buNone/>
            </a:pPr>
            <a:r>
              <a:rPr lang="en-US" dirty="0"/>
              <a:t> </a:t>
            </a:r>
            <a:r>
              <a:rPr lang="en-US" sz="3200" b="1" dirty="0">
                <a:solidFill>
                  <a:srgbClr val="00B0F0"/>
                </a:solidFill>
                <a:latin typeface="Times New Roman" panose="02020603050405020304" pitchFamily="18" charset="0"/>
                <a:cs typeface="Times New Roman" panose="02020603050405020304" pitchFamily="18" charset="0"/>
              </a:rPr>
              <a:t>Import deposits</a:t>
            </a:r>
          </a:p>
          <a:p>
            <a:pPr algn="just">
              <a:buFont typeface="Wingdings" panose="05000000000000000000" pitchFamily="2" charset="2"/>
              <a:buChar char="q"/>
            </a:pPr>
            <a:r>
              <a:rPr lang="en-US" sz="3200" dirty="0">
                <a:latin typeface="Times New Roman" panose="02020603050405020304" pitchFamily="18" charset="0"/>
                <a:cs typeface="Times New Roman" panose="02020603050405020304" pitchFamily="18" charset="0"/>
              </a:rPr>
              <a:t>Import deposits is a </a:t>
            </a:r>
            <a:r>
              <a:rPr lang="en-US" sz="3200" b="1" dirty="0">
                <a:latin typeface="Times New Roman" panose="02020603050405020304" pitchFamily="18" charset="0"/>
                <a:cs typeface="Times New Roman" panose="02020603050405020304" pitchFamily="18" charset="0"/>
              </a:rPr>
              <a:t>form of deposit</a:t>
            </a:r>
            <a:r>
              <a:rPr lang="en-US" sz="3200" dirty="0">
                <a:latin typeface="Times New Roman" panose="02020603050405020304" pitchFamily="18" charset="0"/>
                <a:cs typeface="Times New Roman" panose="02020603050405020304" pitchFamily="18" charset="0"/>
              </a:rPr>
              <a:t>, which </a:t>
            </a:r>
            <a:endParaRPr lang="en-US" sz="3200" dirty="0" smtClean="0">
              <a:latin typeface="Times New Roman" panose="02020603050405020304" pitchFamily="18" charset="0"/>
              <a:cs typeface="Times New Roman" panose="02020603050405020304" pitchFamily="18" charset="0"/>
            </a:endParaRPr>
          </a:p>
          <a:p>
            <a:pPr lvl="1" algn="just">
              <a:buFont typeface="Wingdings" pitchFamily="2" charset="2"/>
              <a:buChar char="§"/>
            </a:pPr>
            <a:r>
              <a:rPr lang="en-US" sz="3200" dirty="0" smtClean="0">
                <a:latin typeface="Times New Roman" panose="02020603050405020304" pitchFamily="18" charset="0"/>
                <a:cs typeface="Times New Roman" panose="02020603050405020304" pitchFamily="18" charset="0"/>
              </a:rPr>
              <a:t>the </a:t>
            </a:r>
            <a:r>
              <a:rPr lang="en-US" sz="3200" dirty="0">
                <a:latin typeface="Times New Roman" panose="02020603050405020304" pitchFamily="18" charset="0"/>
                <a:cs typeface="Times New Roman" panose="02020603050405020304" pitchFamily="18" charset="0"/>
              </a:rPr>
              <a:t>importer must pay the bank </a:t>
            </a:r>
            <a:endParaRPr lang="en-US" sz="3200" dirty="0" smtClean="0">
              <a:latin typeface="Times New Roman" panose="02020603050405020304" pitchFamily="18" charset="0"/>
              <a:cs typeface="Times New Roman" panose="02020603050405020304" pitchFamily="18" charset="0"/>
            </a:endParaRPr>
          </a:p>
          <a:p>
            <a:pPr lvl="1" algn="just">
              <a:buFont typeface="Wingdings" pitchFamily="2" charset="2"/>
              <a:buChar char="§"/>
            </a:pPr>
            <a:r>
              <a:rPr lang="en-US" sz="3200" dirty="0" smtClean="0">
                <a:latin typeface="Times New Roman" panose="02020603050405020304" pitchFamily="18" charset="0"/>
                <a:cs typeface="Times New Roman" panose="02020603050405020304" pitchFamily="18" charset="0"/>
              </a:rPr>
              <a:t>for </a:t>
            </a:r>
            <a:r>
              <a:rPr lang="en-US" sz="3200" dirty="0">
                <a:latin typeface="Times New Roman" panose="02020603050405020304" pitchFamily="18" charset="0"/>
                <a:cs typeface="Times New Roman" panose="02020603050405020304" pitchFamily="18" charset="0"/>
              </a:rPr>
              <a:t>a definite period of time (non-interest bearing deposit</a:t>
            </a:r>
            <a:r>
              <a:rPr lang="en-US" sz="3200" dirty="0" smtClean="0">
                <a:latin typeface="Times New Roman" panose="02020603050405020304" pitchFamily="18" charset="0"/>
                <a:cs typeface="Times New Roman" panose="02020603050405020304" pitchFamily="18" charset="0"/>
              </a:rPr>
              <a:t>)</a:t>
            </a:r>
          </a:p>
          <a:p>
            <a:pPr lvl="1" algn="just">
              <a:buFont typeface="Wingdings" pitchFamily="2" charset="2"/>
              <a:buChar char="§"/>
            </a:pPr>
            <a:r>
              <a:rPr lang="en-US" sz="3200" dirty="0" smtClean="0">
                <a:latin typeface="Times New Roman" panose="02020603050405020304" pitchFamily="18" charset="0"/>
                <a:cs typeface="Times New Roman" panose="02020603050405020304" pitchFamily="18" charset="0"/>
              </a:rPr>
              <a:t>in </a:t>
            </a:r>
            <a:r>
              <a:rPr lang="en-US" sz="3200" dirty="0">
                <a:latin typeface="Times New Roman" panose="02020603050405020304" pitchFamily="18" charset="0"/>
                <a:cs typeface="Times New Roman" panose="02020603050405020304" pitchFamily="18" charset="0"/>
              </a:rPr>
              <a:t>an amount equal to all or part of the cost of imported goods. </a:t>
            </a:r>
          </a:p>
          <a:p>
            <a:pPr marL="0" indent="0">
              <a:buNone/>
            </a:pPr>
            <a:endParaRPr lang="en-US" sz="3200" dirty="0"/>
          </a:p>
        </p:txBody>
      </p:sp>
    </p:spTree>
    <p:extLst>
      <p:ext uri="{BB962C8B-B14F-4D97-AF65-F5344CB8AC3E}">
        <p14:creationId xmlns:p14="http://schemas.microsoft.com/office/powerpoint/2010/main" val="157698415"/>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201899"/>
            <a:ext cx="9909704" cy="809469"/>
          </a:xfrm>
        </p:spPr>
        <p:txBody>
          <a:bodyPr>
            <a:noAutofit/>
          </a:bodyPr>
          <a:lstStyle/>
          <a:p>
            <a:pPr algn="ctr"/>
            <a:r>
              <a:rPr lang="en-US" sz="4400" dirty="0">
                <a:latin typeface="Times New Roman" panose="02020603050405020304" pitchFamily="18" charset="0"/>
                <a:cs typeface="Times New Roman" panose="02020603050405020304" pitchFamily="18" charset="0"/>
              </a:rPr>
              <a:t>Non tariff barriers: Localization requirement</a:t>
            </a:r>
          </a:p>
        </p:txBody>
      </p:sp>
      <p:sp>
        <p:nvSpPr>
          <p:cNvPr id="3" name="Content Placeholder 2"/>
          <p:cNvSpPr>
            <a:spLocks noGrp="1"/>
          </p:cNvSpPr>
          <p:nvPr>
            <p:ph idx="1"/>
          </p:nvPr>
        </p:nvSpPr>
        <p:spPr>
          <a:xfrm>
            <a:off x="677334" y="1768606"/>
            <a:ext cx="8596668" cy="4887119"/>
          </a:xfrm>
        </p:spPr>
        <p:txBody>
          <a:bodyPr/>
          <a:lstStyle/>
          <a:p>
            <a:pPr marL="0" indent="0" algn="just">
              <a:buNone/>
            </a:pPr>
            <a:r>
              <a:rPr lang="en-US" sz="4000" b="1" dirty="0">
                <a:solidFill>
                  <a:srgbClr val="00B0F0"/>
                </a:solidFill>
                <a:latin typeface="Times New Roman" panose="02020603050405020304" pitchFamily="18" charset="0"/>
                <a:cs typeface="Times New Roman" panose="02020603050405020304" pitchFamily="18" charset="0"/>
              </a:rPr>
              <a:t>Localization requirement</a:t>
            </a:r>
          </a:p>
          <a:p>
            <a:pPr algn="just">
              <a:buFont typeface="Wingdings" panose="05000000000000000000" pitchFamily="2" charset="2"/>
              <a:buChar char="q"/>
            </a:pPr>
            <a:r>
              <a:rPr lang="en-US" dirty="0">
                <a:latin typeface="Times New Roman" panose="02020603050405020304" pitchFamily="18" charset="0"/>
                <a:cs typeface="Times New Roman" panose="02020603050405020304" pitchFamily="18" charset="0"/>
              </a:rPr>
              <a:t>	</a:t>
            </a:r>
            <a:r>
              <a:rPr lang="en-US" sz="3600" dirty="0">
                <a:latin typeface="Times New Roman" panose="02020603050405020304" pitchFamily="18" charset="0"/>
                <a:cs typeface="Times New Roman" panose="02020603050405020304" pitchFamily="18" charset="0"/>
              </a:rPr>
              <a:t>An importing country may require </a:t>
            </a:r>
            <a:r>
              <a:rPr lang="en-US" sz="3600" dirty="0" smtClean="0">
                <a:latin typeface="Times New Roman" panose="02020603050405020304" pitchFamily="18" charset="0"/>
                <a:cs typeface="Times New Roman" panose="02020603050405020304" pitchFamily="18" charset="0"/>
              </a:rPr>
              <a:t>a </a:t>
            </a:r>
            <a:r>
              <a:rPr lang="en-US" sz="3600" b="1" dirty="0">
                <a:latin typeface="Times New Roman" panose="02020603050405020304" pitchFamily="18" charset="0"/>
                <a:cs typeface="Times New Roman" panose="02020603050405020304" pitchFamily="18" charset="0"/>
              </a:rPr>
              <a:t>prospective exporter </a:t>
            </a:r>
            <a:r>
              <a:rPr lang="en-US" sz="3600" dirty="0">
                <a:latin typeface="Times New Roman" panose="02020603050405020304" pitchFamily="18" charset="0"/>
                <a:cs typeface="Times New Roman" panose="02020603050405020304" pitchFamily="18" charset="0"/>
              </a:rPr>
              <a:t>to include a degree of </a:t>
            </a:r>
            <a:r>
              <a:rPr lang="en-US" sz="3600" b="1" dirty="0">
                <a:latin typeface="Times New Roman" panose="02020603050405020304" pitchFamily="18" charset="0"/>
                <a:cs typeface="Times New Roman" panose="02020603050405020304" pitchFamily="18" charset="0"/>
              </a:rPr>
              <a:t>local participation </a:t>
            </a:r>
            <a:r>
              <a:rPr lang="en-US" sz="3600" dirty="0">
                <a:latin typeface="Times New Roman" panose="02020603050405020304" pitchFamily="18" charset="0"/>
                <a:cs typeface="Times New Roman" panose="02020603050405020304" pitchFamily="18" charset="0"/>
              </a:rPr>
              <a:t>in the product or service. </a:t>
            </a:r>
          </a:p>
        </p:txBody>
      </p:sp>
    </p:spTree>
    <p:extLst>
      <p:ext uri="{BB962C8B-B14F-4D97-AF65-F5344CB8AC3E}">
        <p14:creationId xmlns:p14="http://schemas.microsoft.com/office/powerpoint/2010/main" val="2762623043"/>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359764"/>
            <a:ext cx="8596668" cy="1139252"/>
          </a:xfrm>
        </p:spPr>
        <p:txBody>
          <a:bodyPr>
            <a:normAutofit/>
          </a:bodyPr>
          <a:lstStyle/>
          <a:p>
            <a:pPr algn="ctr"/>
            <a:r>
              <a:rPr lang="en-US" sz="4400" dirty="0">
                <a:latin typeface="Times New Roman" panose="02020603050405020304" pitchFamily="18" charset="0"/>
                <a:cs typeface="Times New Roman" panose="02020603050405020304" pitchFamily="18" charset="0"/>
              </a:rPr>
              <a:t>Non tariff barriers: VERs</a:t>
            </a:r>
          </a:p>
        </p:txBody>
      </p:sp>
      <p:sp>
        <p:nvSpPr>
          <p:cNvPr id="3" name="Content Placeholder 2"/>
          <p:cNvSpPr>
            <a:spLocks noGrp="1"/>
          </p:cNvSpPr>
          <p:nvPr>
            <p:ph idx="1"/>
          </p:nvPr>
        </p:nvSpPr>
        <p:spPr>
          <a:xfrm>
            <a:off x="677333" y="1499016"/>
            <a:ext cx="8852429" cy="4901783"/>
          </a:xfrm>
        </p:spPr>
        <p:txBody>
          <a:bodyPr>
            <a:normAutofit/>
          </a:bodyPr>
          <a:lstStyle/>
          <a:p>
            <a:pPr marL="0" indent="0" algn="just">
              <a:buNone/>
            </a:pPr>
            <a:r>
              <a:rPr lang="en-US" sz="2800" b="1" dirty="0">
                <a:latin typeface="Times New Roman" panose="02020603050405020304" pitchFamily="18" charset="0"/>
                <a:cs typeface="Times New Roman" panose="02020603050405020304" pitchFamily="18" charset="0"/>
              </a:rPr>
              <a:t>Voluntary export restrains (VERs)</a:t>
            </a:r>
          </a:p>
          <a:p>
            <a:pPr algn="just">
              <a:buFont typeface="Wingdings" panose="05000000000000000000" pitchFamily="2" charset="2"/>
              <a:buChar char="q"/>
            </a:pPr>
            <a:r>
              <a:rPr lang="en-US" sz="2800" dirty="0">
                <a:latin typeface="Times New Roman" panose="02020603050405020304" pitchFamily="18" charset="0"/>
                <a:cs typeface="Times New Roman" panose="02020603050405020304" pitchFamily="18" charset="0"/>
              </a:rPr>
              <a:t>	VERs are </a:t>
            </a:r>
            <a:r>
              <a:rPr lang="en-US" sz="2800" b="1" dirty="0">
                <a:latin typeface="Times New Roman" panose="02020603050405020304" pitchFamily="18" charset="0"/>
                <a:cs typeface="Times New Roman" panose="02020603050405020304" pitchFamily="18" charset="0"/>
              </a:rPr>
              <a:t>bilateral agreements </a:t>
            </a:r>
            <a:r>
              <a:rPr lang="en-US" sz="2800" dirty="0" smtClean="0">
                <a:latin typeface="Times New Roman" panose="02020603050405020304" pitchFamily="18" charset="0"/>
                <a:cs typeface="Times New Roman" panose="02020603050405020304" pitchFamily="18" charset="0"/>
              </a:rPr>
              <a:t>introduced </a:t>
            </a:r>
            <a:r>
              <a:rPr lang="en-US" sz="2800" dirty="0">
                <a:latin typeface="Times New Roman" panose="02020603050405020304" pitchFamily="18" charset="0"/>
                <a:cs typeface="Times New Roman" panose="02020603050405020304" pitchFamily="18" charset="0"/>
              </a:rPr>
              <a:t>to </a:t>
            </a:r>
            <a:r>
              <a:rPr lang="en-US" sz="2800" dirty="0" smtClean="0">
                <a:latin typeface="Times New Roman" panose="02020603050405020304" pitchFamily="18" charset="0"/>
                <a:cs typeface="Times New Roman" panose="02020603050405020304" pitchFamily="18" charset="0"/>
              </a:rPr>
              <a:t>control </a:t>
            </a:r>
            <a:r>
              <a:rPr lang="en-US" sz="2800" dirty="0">
                <a:latin typeface="Times New Roman" panose="02020603050405020304" pitchFamily="18" charset="0"/>
                <a:cs typeface="Times New Roman" panose="02020603050405020304" pitchFamily="18" charset="0"/>
              </a:rPr>
              <a:t>the </a:t>
            </a:r>
            <a:r>
              <a:rPr lang="en-US" sz="2800" b="1" dirty="0">
                <a:latin typeface="Times New Roman" panose="02020603050405020304" pitchFamily="18" charset="0"/>
                <a:cs typeface="Times New Roman" panose="02020603050405020304" pitchFamily="18" charset="0"/>
              </a:rPr>
              <a:t>rapid growth </a:t>
            </a:r>
            <a:r>
              <a:rPr lang="en-US" sz="2800" dirty="0">
                <a:latin typeface="Times New Roman" panose="02020603050405020304" pitchFamily="18" charset="0"/>
                <a:cs typeface="Times New Roman" panose="02020603050405020304" pitchFamily="18" charset="0"/>
              </a:rPr>
              <a:t>of </a:t>
            </a:r>
            <a:r>
              <a:rPr lang="en-US" sz="2800" dirty="0" smtClean="0">
                <a:latin typeface="Times New Roman" panose="02020603050405020304" pitchFamily="18" charset="0"/>
                <a:cs typeface="Times New Roman" panose="02020603050405020304" pitchFamily="18" charset="0"/>
              </a:rPr>
              <a:t>export </a:t>
            </a:r>
            <a:r>
              <a:rPr lang="en-US" sz="2800" dirty="0">
                <a:latin typeface="Times New Roman" panose="02020603050405020304" pitchFamily="18" charset="0"/>
                <a:cs typeface="Times New Roman" panose="02020603050405020304" pitchFamily="18" charset="0"/>
              </a:rPr>
              <a:t>of specific products.</a:t>
            </a:r>
          </a:p>
          <a:p>
            <a:pPr algn="just">
              <a:buFont typeface="Wingdings" panose="05000000000000000000" pitchFamily="2" charset="2"/>
              <a:buChar char="q"/>
            </a:pPr>
            <a:r>
              <a:rPr lang="en-US" sz="2800" dirty="0" smtClean="0">
                <a:latin typeface="Times New Roman" panose="02020603050405020304" pitchFamily="18" charset="0"/>
                <a:cs typeface="Times New Roman" panose="02020603050405020304" pitchFamily="18" charset="0"/>
              </a:rPr>
              <a:t>For example, </a:t>
            </a:r>
            <a:r>
              <a:rPr lang="en-US" sz="2800" dirty="0">
                <a:latin typeface="Times New Roman" panose="02020603050405020304" pitchFamily="18" charset="0"/>
                <a:cs typeface="Times New Roman" panose="02020603050405020304" pitchFamily="18" charset="0"/>
              </a:rPr>
              <a:t>the government of X asks the government of country Y to reduce it’s companies’ exports to country X voluntarily to help the importing country X to protect its domestic industry. </a:t>
            </a:r>
          </a:p>
          <a:p>
            <a:pPr algn="just">
              <a:buFont typeface="Courier New" panose="02070309020205020404" pitchFamily="49" charset="0"/>
              <a:buChar char="o"/>
            </a:pPr>
            <a:r>
              <a:rPr lang="en-US" sz="2800" dirty="0">
                <a:latin typeface="Times New Roman" panose="02020603050405020304" pitchFamily="18" charset="0"/>
                <a:cs typeface="Times New Roman" panose="02020603050405020304" pitchFamily="18" charset="0"/>
              </a:rPr>
              <a:t> 	</a:t>
            </a:r>
            <a:r>
              <a:rPr lang="en-US" sz="2800" b="1" dirty="0" smtClean="0">
                <a:latin typeface="Times New Roman" panose="02020603050405020304" pitchFamily="18" charset="0"/>
                <a:cs typeface="Times New Roman" panose="02020603050405020304" pitchFamily="18" charset="0"/>
              </a:rPr>
              <a:t>Example:</a:t>
            </a:r>
            <a:r>
              <a:rPr lang="en-US" sz="2800" dirty="0" smtClean="0">
                <a:latin typeface="Times New Roman" panose="02020603050405020304" pitchFamily="18" charset="0"/>
                <a:cs typeface="Times New Roman" panose="02020603050405020304" pitchFamily="18" charset="0"/>
              </a:rPr>
              <a:t> In 1981, </a:t>
            </a:r>
            <a:r>
              <a:rPr lang="en-US" sz="2800" b="1" dirty="0" smtClean="0">
                <a:latin typeface="Times New Roman" panose="02020603050405020304" pitchFamily="18" charset="0"/>
                <a:cs typeface="Times New Roman" panose="02020603050405020304" pitchFamily="18" charset="0"/>
              </a:rPr>
              <a:t>Japanese </a:t>
            </a:r>
            <a:r>
              <a:rPr lang="en-US" sz="2800" b="1" dirty="0">
                <a:latin typeface="Times New Roman" panose="02020603050405020304" pitchFamily="18" charset="0"/>
                <a:cs typeface="Times New Roman" panose="02020603050405020304" pitchFamily="18" charset="0"/>
              </a:rPr>
              <a:t>auto producers </a:t>
            </a:r>
            <a:r>
              <a:rPr lang="en-US" sz="2800" dirty="0" smtClean="0">
                <a:latin typeface="Times New Roman" panose="02020603050405020304" pitchFamily="18" charset="0"/>
                <a:cs typeface="Times New Roman" panose="02020603050405020304" pitchFamily="18" charset="0"/>
              </a:rPr>
              <a:t>control </a:t>
            </a:r>
            <a:r>
              <a:rPr lang="en-US" sz="2800" dirty="0">
                <a:latin typeface="Times New Roman" panose="02020603050405020304" pitchFamily="18" charset="0"/>
                <a:cs typeface="Times New Roman" panose="02020603050405020304" pitchFamily="18" charset="0"/>
              </a:rPr>
              <a:t>their export to the </a:t>
            </a:r>
            <a:r>
              <a:rPr lang="en-US" sz="2800" b="1" dirty="0">
                <a:latin typeface="Times New Roman" panose="02020603050405020304" pitchFamily="18" charset="0"/>
                <a:cs typeface="Times New Roman" panose="02020603050405020304" pitchFamily="18" charset="0"/>
              </a:rPr>
              <a:t>USA.</a:t>
            </a:r>
          </a:p>
        </p:txBody>
      </p:sp>
    </p:spTree>
    <p:extLst>
      <p:ext uri="{BB962C8B-B14F-4D97-AF65-F5344CB8AC3E}">
        <p14:creationId xmlns:p14="http://schemas.microsoft.com/office/powerpoint/2010/main" val="1164518443"/>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249836"/>
            <a:ext cx="8596668" cy="874426"/>
          </a:xfrm>
        </p:spPr>
        <p:txBody>
          <a:bodyPr>
            <a:normAutofit/>
          </a:bodyPr>
          <a:lstStyle/>
          <a:p>
            <a:pPr algn="ctr"/>
            <a:r>
              <a:rPr lang="en-US" sz="4400" dirty="0">
                <a:latin typeface="Times New Roman" panose="02020603050405020304" pitchFamily="18" charset="0"/>
                <a:cs typeface="Times New Roman" panose="02020603050405020304" pitchFamily="18" charset="0"/>
              </a:rPr>
              <a:t>Non tariff barriers: Subsidies</a:t>
            </a:r>
          </a:p>
        </p:txBody>
      </p:sp>
      <p:sp>
        <p:nvSpPr>
          <p:cNvPr id="3" name="Content Placeholder 2"/>
          <p:cNvSpPr>
            <a:spLocks noGrp="1"/>
          </p:cNvSpPr>
          <p:nvPr>
            <p:ph idx="1"/>
          </p:nvPr>
        </p:nvSpPr>
        <p:spPr>
          <a:xfrm>
            <a:off x="677334" y="1426071"/>
            <a:ext cx="8596668" cy="3880773"/>
          </a:xfrm>
        </p:spPr>
        <p:txBody>
          <a:bodyPr>
            <a:normAutofit/>
          </a:bodyPr>
          <a:lstStyle/>
          <a:p>
            <a:pPr marL="0" indent="0" algn="just">
              <a:buNone/>
            </a:pPr>
            <a:r>
              <a:rPr lang="en-US" sz="3000" b="1" dirty="0" smtClean="0">
                <a:latin typeface="Times New Roman" panose="02020603050405020304" pitchFamily="18" charset="0"/>
                <a:cs typeface="Times New Roman" panose="02020603050405020304" pitchFamily="18" charset="0"/>
              </a:rPr>
              <a:t>Subsidies: </a:t>
            </a:r>
          </a:p>
          <a:p>
            <a:pPr algn="just">
              <a:buFont typeface="Wingdings" panose="05000000000000000000" pitchFamily="2" charset="2"/>
              <a:buChar char="q"/>
            </a:pPr>
            <a:r>
              <a:rPr lang="en-US" sz="3000" dirty="0" smtClean="0">
                <a:latin typeface="Times New Roman" panose="02020603050405020304" pitchFamily="18" charset="0"/>
                <a:cs typeface="Times New Roman" panose="02020603050405020304" pitchFamily="18" charset="0"/>
              </a:rPr>
              <a:t>	Government may offer subsidies(funding) for the domestic firms so that they may remain strong in local market.</a:t>
            </a:r>
            <a:endParaRPr lang="en-US" sz="3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6161683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679373"/>
          </a:xfrm>
        </p:spPr>
        <p:txBody>
          <a:bodyPr/>
          <a:lstStyle/>
          <a:p>
            <a:pPr algn="ctr"/>
            <a:r>
              <a:rPr lang="en-US" dirty="0" smtClean="0"/>
              <a:t>Trade Barriers</a:t>
            </a:r>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354919" y="1435725"/>
            <a:ext cx="8103875" cy="4927600"/>
          </a:xfrm>
        </p:spPr>
      </p:pic>
    </p:spTree>
    <p:extLst>
      <p:ext uri="{BB962C8B-B14F-4D97-AF65-F5344CB8AC3E}">
        <p14:creationId xmlns:p14="http://schemas.microsoft.com/office/powerpoint/2010/main" val="417313822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209863"/>
            <a:ext cx="8596668" cy="749508"/>
          </a:xfrm>
        </p:spPr>
        <p:txBody>
          <a:bodyPr>
            <a:noAutofit/>
          </a:bodyPr>
          <a:lstStyle/>
          <a:p>
            <a:r>
              <a:rPr lang="en-US" sz="4400" dirty="0">
                <a:latin typeface="Times New Roman" panose="02020603050405020304" pitchFamily="18" charset="0"/>
                <a:cs typeface="Times New Roman" panose="02020603050405020304" pitchFamily="18" charset="0"/>
              </a:rPr>
              <a:t>Non tariff barriers: Anti dumping</a:t>
            </a:r>
          </a:p>
        </p:txBody>
      </p:sp>
      <p:sp>
        <p:nvSpPr>
          <p:cNvPr id="3" name="Content Placeholder 2"/>
          <p:cNvSpPr>
            <a:spLocks noGrp="1"/>
          </p:cNvSpPr>
          <p:nvPr>
            <p:ph idx="1"/>
          </p:nvPr>
        </p:nvSpPr>
        <p:spPr>
          <a:xfrm>
            <a:off x="677333" y="1244184"/>
            <a:ext cx="9809692" cy="5499515"/>
          </a:xfrm>
        </p:spPr>
        <p:txBody>
          <a:bodyPr>
            <a:noAutofit/>
          </a:bodyPr>
          <a:lstStyle/>
          <a:p>
            <a:pPr marL="0" indent="0" algn="just">
              <a:buNone/>
            </a:pPr>
            <a:r>
              <a:rPr lang="en-US" sz="2800" b="1" dirty="0">
                <a:solidFill>
                  <a:srgbClr val="00B0F0"/>
                </a:solidFill>
                <a:latin typeface="Times New Roman" panose="02020603050405020304" pitchFamily="18" charset="0"/>
                <a:cs typeface="Times New Roman" panose="02020603050405020304" pitchFamily="18" charset="0"/>
              </a:rPr>
              <a:t>Anti Dumping:</a:t>
            </a:r>
          </a:p>
          <a:p>
            <a:pPr algn="just">
              <a:buFont typeface="Wingdings" panose="05000000000000000000" pitchFamily="2" charset="2"/>
              <a:buChar char="q"/>
            </a:pPr>
            <a:r>
              <a:rPr lang="en-US" sz="2800" b="1" dirty="0">
                <a:latin typeface="Times New Roman" panose="02020603050405020304" pitchFamily="18" charset="0"/>
                <a:cs typeface="Times New Roman" panose="02020603050405020304" pitchFamily="18" charset="0"/>
              </a:rPr>
              <a:t>Dumping:</a:t>
            </a:r>
            <a:r>
              <a:rPr lang="en-US" sz="2800" dirty="0">
                <a:latin typeface="Times New Roman" panose="02020603050405020304" pitchFamily="18" charset="0"/>
                <a:cs typeface="Times New Roman" panose="02020603050405020304" pitchFamily="18" charset="0"/>
              </a:rPr>
              <a:t> </a:t>
            </a:r>
            <a:r>
              <a:rPr lang="en-US" sz="2800" dirty="0" smtClean="0">
                <a:latin typeface="Times New Roman" panose="02020603050405020304" pitchFamily="18" charset="0"/>
                <a:cs typeface="Times New Roman" panose="02020603050405020304" pitchFamily="18" charset="0"/>
              </a:rPr>
              <a:t>Companies sell </a:t>
            </a:r>
            <a:r>
              <a:rPr lang="en-US" sz="2800" dirty="0">
                <a:latin typeface="Times New Roman" panose="02020603050405020304" pitchFamily="18" charset="0"/>
                <a:cs typeface="Times New Roman" panose="02020603050405020304" pitchFamily="18" charset="0"/>
              </a:rPr>
              <a:t>goods at foreign market </a:t>
            </a:r>
            <a:r>
              <a:rPr lang="en-US" sz="2800" dirty="0" smtClean="0">
                <a:latin typeface="Times New Roman" panose="02020603050405020304" pitchFamily="18" charset="0"/>
                <a:cs typeface="Times New Roman" panose="02020603050405020304" pitchFamily="18" charset="0"/>
              </a:rPr>
              <a:t>at a rate </a:t>
            </a:r>
            <a:r>
              <a:rPr lang="en-US" sz="2800" dirty="0">
                <a:latin typeface="Times New Roman" panose="02020603050405020304" pitchFamily="18" charset="0"/>
                <a:cs typeface="Times New Roman" panose="02020603050405020304" pitchFamily="18" charset="0"/>
              </a:rPr>
              <a:t>below their rational </a:t>
            </a:r>
            <a:r>
              <a:rPr lang="en-US" sz="2800" dirty="0" smtClean="0">
                <a:latin typeface="Times New Roman" panose="02020603050405020304" pitchFamily="18" charset="0"/>
                <a:cs typeface="Times New Roman" panose="02020603050405020304" pitchFamily="18" charset="0"/>
              </a:rPr>
              <a:t>(normal)market </a:t>
            </a:r>
            <a:r>
              <a:rPr lang="en-US" sz="2800" dirty="0">
                <a:latin typeface="Times New Roman" panose="02020603050405020304" pitchFamily="18" charset="0"/>
                <a:cs typeface="Times New Roman" panose="02020603050405020304" pitchFamily="18" charset="0"/>
              </a:rPr>
              <a:t>price, or below their cost of production (COP</a:t>
            </a:r>
            <a:r>
              <a:rPr lang="en-US" sz="2800" dirty="0" smtClean="0">
                <a:latin typeface="Times New Roman" panose="02020603050405020304" pitchFamily="18" charset="0"/>
                <a:cs typeface="Times New Roman" panose="02020603050405020304" pitchFamily="18" charset="0"/>
              </a:rPr>
              <a:t>) and by </a:t>
            </a:r>
            <a:r>
              <a:rPr lang="en-US" sz="2800" dirty="0">
                <a:latin typeface="Times New Roman" panose="02020603050405020304" pitchFamily="18" charset="0"/>
                <a:cs typeface="Times New Roman" panose="02020603050405020304" pitchFamily="18" charset="0"/>
              </a:rPr>
              <a:t>doing so, companies unload their excess production to foreign market with the subsidies of the local government is called dumping.</a:t>
            </a:r>
          </a:p>
          <a:p>
            <a:pPr algn="just">
              <a:buFont typeface="Wingdings" panose="05000000000000000000" pitchFamily="2" charset="2"/>
              <a:buChar char="q"/>
            </a:pPr>
            <a:r>
              <a:rPr lang="en-US" sz="2800" dirty="0">
                <a:latin typeface="Times New Roman" panose="02020603050405020304" pitchFamily="18" charset="0"/>
                <a:cs typeface="Times New Roman" panose="02020603050405020304" pitchFamily="18" charset="0"/>
              </a:rPr>
              <a:t>Dumping is an </a:t>
            </a:r>
            <a:r>
              <a:rPr lang="en-US" sz="2800" b="1" dirty="0">
                <a:latin typeface="Times New Roman" panose="02020603050405020304" pitchFamily="18" charset="0"/>
                <a:cs typeface="Times New Roman" panose="02020603050405020304" pitchFamily="18" charset="0"/>
              </a:rPr>
              <a:t>unfair trade practice</a:t>
            </a:r>
            <a:r>
              <a:rPr lang="en-US" sz="2800" dirty="0">
                <a:latin typeface="Times New Roman" panose="02020603050405020304" pitchFamily="18" charset="0"/>
                <a:cs typeface="Times New Roman" panose="02020603050405020304" pitchFamily="18" charset="0"/>
              </a:rPr>
              <a:t> and it causes </a:t>
            </a:r>
            <a:r>
              <a:rPr lang="en-US" sz="2800" b="1" dirty="0">
                <a:latin typeface="Times New Roman" panose="02020603050405020304" pitchFamily="18" charset="0"/>
                <a:cs typeface="Times New Roman" panose="02020603050405020304" pitchFamily="18" charset="0"/>
              </a:rPr>
              <a:t>injuries</a:t>
            </a:r>
            <a:r>
              <a:rPr lang="en-US" sz="2800" dirty="0">
                <a:latin typeface="Times New Roman" panose="02020603050405020304" pitchFamily="18" charset="0"/>
                <a:cs typeface="Times New Roman" panose="02020603050405020304" pitchFamily="18" charset="0"/>
              </a:rPr>
              <a:t> for domestic industry of importing </a:t>
            </a:r>
            <a:r>
              <a:rPr lang="en-US" sz="2800" dirty="0" smtClean="0">
                <a:latin typeface="Times New Roman" panose="02020603050405020304" pitchFamily="18" charset="0"/>
                <a:cs typeface="Times New Roman" panose="02020603050405020304" pitchFamily="18" charset="0"/>
              </a:rPr>
              <a:t>countries.</a:t>
            </a:r>
          </a:p>
        </p:txBody>
      </p:sp>
    </p:spTree>
    <p:extLst>
      <p:ext uri="{BB962C8B-B14F-4D97-AF65-F5344CB8AC3E}">
        <p14:creationId xmlns:p14="http://schemas.microsoft.com/office/powerpoint/2010/main" val="271355666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209863"/>
            <a:ext cx="8596668" cy="749508"/>
          </a:xfrm>
        </p:spPr>
        <p:txBody>
          <a:bodyPr>
            <a:noAutofit/>
          </a:bodyPr>
          <a:lstStyle/>
          <a:p>
            <a:r>
              <a:rPr lang="en-US" sz="4400" dirty="0">
                <a:latin typeface="Times New Roman" panose="02020603050405020304" pitchFamily="18" charset="0"/>
                <a:cs typeface="Times New Roman" panose="02020603050405020304" pitchFamily="18" charset="0"/>
              </a:rPr>
              <a:t>Non tariff barriers: Anti dumping</a:t>
            </a:r>
          </a:p>
        </p:txBody>
      </p:sp>
      <p:sp>
        <p:nvSpPr>
          <p:cNvPr id="3" name="Content Placeholder 2"/>
          <p:cNvSpPr>
            <a:spLocks noGrp="1"/>
          </p:cNvSpPr>
          <p:nvPr>
            <p:ph idx="1"/>
          </p:nvPr>
        </p:nvSpPr>
        <p:spPr>
          <a:xfrm>
            <a:off x="677333" y="1244184"/>
            <a:ext cx="8723842" cy="5499515"/>
          </a:xfrm>
        </p:spPr>
        <p:txBody>
          <a:bodyPr>
            <a:noAutofit/>
          </a:bodyPr>
          <a:lstStyle/>
          <a:p>
            <a:pPr algn="just">
              <a:buFont typeface="Wingdings" panose="05000000000000000000" pitchFamily="2" charset="2"/>
              <a:buChar char="q"/>
            </a:pPr>
            <a:r>
              <a:rPr lang="en-US" sz="3000" b="1" dirty="0" smtClean="0">
                <a:latin typeface="Times New Roman" panose="02020603050405020304" pitchFamily="18" charset="0"/>
                <a:cs typeface="Times New Roman" panose="02020603050405020304" pitchFamily="18" charset="0"/>
              </a:rPr>
              <a:t>Anti </a:t>
            </a:r>
            <a:r>
              <a:rPr lang="en-US" sz="3000" b="1" dirty="0">
                <a:latin typeface="Times New Roman" panose="02020603050405020304" pitchFamily="18" charset="0"/>
                <a:cs typeface="Times New Roman" panose="02020603050405020304" pitchFamily="18" charset="0"/>
              </a:rPr>
              <a:t>– dumping </a:t>
            </a:r>
            <a:r>
              <a:rPr lang="en-US" sz="3000" dirty="0">
                <a:latin typeface="Times New Roman" panose="02020603050405020304" pitchFamily="18" charset="0"/>
                <a:cs typeface="Times New Roman" panose="02020603050405020304" pitchFamily="18" charset="0"/>
              </a:rPr>
              <a:t>are the </a:t>
            </a:r>
            <a:r>
              <a:rPr lang="en-US" sz="3000" b="1" dirty="0">
                <a:latin typeface="Times New Roman" panose="02020603050405020304" pitchFamily="18" charset="0"/>
                <a:cs typeface="Times New Roman" panose="02020603050405020304" pitchFamily="18" charset="0"/>
              </a:rPr>
              <a:t>policies </a:t>
            </a:r>
            <a:r>
              <a:rPr lang="en-US" sz="3000" dirty="0">
                <a:latin typeface="Times New Roman" panose="02020603050405020304" pitchFamily="18" charset="0"/>
                <a:cs typeface="Times New Roman" panose="02020603050405020304" pitchFamily="18" charset="0"/>
              </a:rPr>
              <a:t>applied by the government of importing countries to protect its local industries from a unfair trade practice. </a:t>
            </a:r>
          </a:p>
          <a:p>
            <a:pPr lvl="2" algn="just"/>
            <a:r>
              <a:rPr lang="en-US" sz="3000" dirty="0">
                <a:latin typeface="Times New Roman" panose="02020603050405020304" pitchFamily="18" charset="0"/>
                <a:cs typeface="Times New Roman" panose="02020603050405020304" pitchFamily="18" charset="0"/>
              </a:rPr>
              <a:t>Dumping Margin: Difference between the normal value and export price, If normal value is US$ 110 per kg and export price is US$ 100, dumping margin is US$ 10, </a:t>
            </a:r>
            <a:r>
              <a:rPr lang="en-US" sz="3000" dirty="0" smtClean="0">
                <a:latin typeface="Times New Roman" panose="02020603050405020304" pitchFamily="18" charset="0"/>
                <a:cs typeface="Times New Roman" panose="02020603050405020304" pitchFamily="18" charset="0"/>
              </a:rPr>
              <a:t>i.e., </a:t>
            </a:r>
            <a:r>
              <a:rPr lang="en-US" sz="3000" dirty="0">
                <a:latin typeface="Times New Roman" panose="02020603050405020304" pitchFamily="18" charset="0"/>
                <a:cs typeface="Times New Roman" panose="02020603050405020304" pitchFamily="18" charset="0"/>
              </a:rPr>
              <a:t>10% of the export price.</a:t>
            </a:r>
          </a:p>
          <a:p>
            <a:pPr marL="0" indent="0" algn="just">
              <a:buNone/>
            </a:pPr>
            <a:r>
              <a:rPr lang="en-US" sz="3000" dirty="0" smtClean="0">
                <a:solidFill>
                  <a:srgbClr val="FF0000"/>
                </a:solidFill>
                <a:latin typeface="Times New Roman" panose="02020603050405020304" pitchFamily="18" charset="0"/>
                <a:cs typeface="Times New Roman" panose="02020603050405020304" pitchFamily="18" charset="0"/>
              </a:rPr>
              <a:t>Up to </a:t>
            </a:r>
            <a:r>
              <a:rPr lang="en-US" sz="3000" dirty="0">
                <a:solidFill>
                  <a:srgbClr val="FF0000"/>
                </a:solidFill>
                <a:latin typeface="Times New Roman" panose="02020603050405020304" pitchFamily="18" charset="0"/>
                <a:cs typeface="Times New Roman" panose="02020603050405020304" pitchFamily="18" charset="0"/>
              </a:rPr>
              <a:t>2% of dumping margin would not </a:t>
            </a:r>
            <a:r>
              <a:rPr lang="en-US" sz="3000" dirty="0" smtClean="0">
                <a:solidFill>
                  <a:srgbClr val="FF0000"/>
                </a:solidFill>
                <a:latin typeface="Times New Roman" panose="02020603050405020304" pitchFamily="18" charset="0"/>
                <a:cs typeface="Times New Roman" panose="02020603050405020304" pitchFamily="18" charset="0"/>
              </a:rPr>
              <a:t>be considered </a:t>
            </a:r>
            <a:r>
              <a:rPr lang="en-US" sz="3000" dirty="0">
                <a:solidFill>
                  <a:srgbClr val="FF0000"/>
                </a:solidFill>
                <a:latin typeface="Times New Roman" panose="02020603050405020304" pitchFamily="18" charset="0"/>
                <a:cs typeface="Times New Roman" panose="02020603050405020304" pitchFamily="18" charset="0"/>
              </a:rPr>
              <a:t>as dumping.</a:t>
            </a:r>
          </a:p>
        </p:txBody>
      </p:sp>
    </p:spTree>
    <p:extLst>
      <p:ext uri="{BB962C8B-B14F-4D97-AF65-F5344CB8AC3E}">
        <p14:creationId xmlns:p14="http://schemas.microsoft.com/office/powerpoint/2010/main" val="230666835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164892"/>
            <a:ext cx="8596668" cy="869429"/>
          </a:xfrm>
        </p:spPr>
        <p:txBody>
          <a:bodyPr>
            <a:normAutofit/>
          </a:bodyPr>
          <a:lstStyle/>
          <a:p>
            <a:pPr algn="ctr"/>
            <a:r>
              <a:rPr lang="en-US" sz="4400" dirty="0">
                <a:latin typeface="Times New Roman" panose="02020603050405020304" pitchFamily="18" charset="0"/>
                <a:cs typeface="Times New Roman" panose="02020603050405020304" pitchFamily="18" charset="0"/>
              </a:rPr>
              <a:t>Non tariff barriers: </a:t>
            </a:r>
            <a:r>
              <a:rPr lang="en-US" sz="4400" dirty="0" err="1" smtClean="0">
                <a:latin typeface="Times New Roman" panose="02020603050405020304" pitchFamily="18" charset="0"/>
                <a:cs typeface="Times New Roman" panose="02020603050405020304" pitchFamily="18" charset="0"/>
              </a:rPr>
              <a:t>Phytosanitary</a:t>
            </a:r>
            <a:endParaRPr lang="en-US" sz="44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677334" y="1454047"/>
            <a:ext cx="8596668" cy="4587316"/>
          </a:xfrm>
        </p:spPr>
        <p:txBody>
          <a:bodyPr/>
          <a:lstStyle/>
          <a:p>
            <a:pPr marL="0" indent="0" algn="just">
              <a:buNone/>
            </a:pPr>
            <a:r>
              <a:rPr lang="en-US" sz="3200" b="1" dirty="0">
                <a:solidFill>
                  <a:srgbClr val="00B0F0"/>
                </a:solidFill>
              </a:rPr>
              <a:t> </a:t>
            </a:r>
            <a:r>
              <a:rPr lang="en-US" sz="3200" b="1" dirty="0" err="1">
                <a:solidFill>
                  <a:srgbClr val="00B0F0"/>
                </a:solidFill>
                <a:latin typeface="Times New Roman" panose="02020603050405020304" pitchFamily="18" charset="0"/>
                <a:cs typeface="Times New Roman" panose="02020603050405020304" pitchFamily="18" charset="0"/>
              </a:rPr>
              <a:t>Phyto</a:t>
            </a:r>
            <a:r>
              <a:rPr lang="en-US" sz="3200" b="1" dirty="0">
                <a:solidFill>
                  <a:srgbClr val="00B0F0"/>
                </a:solidFill>
                <a:latin typeface="Times New Roman" panose="02020603050405020304" pitchFamily="18" charset="0"/>
                <a:cs typeface="Times New Roman" panose="02020603050405020304" pitchFamily="18" charset="0"/>
              </a:rPr>
              <a:t>-sanitary </a:t>
            </a:r>
          </a:p>
          <a:p>
            <a:pPr algn="just">
              <a:buFont typeface="Wingdings" panose="05000000000000000000" pitchFamily="2" charset="2"/>
              <a:buChar char="q"/>
            </a:pPr>
            <a:r>
              <a:rPr lang="en-US" sz="3000" dirty="0" err="1" smtClean="0">
                <a:latin typeface="Times New Roman" panose="02020603050405020304" pitchFamily="18" charset="0"/>
                <a:cs typeface="Times New Roman" panose="02020603050405020304" pitchFamily="18" charset="0"/>
              </a:rPr>
              <a:t>Phyto</a:t>
            </a:r>
            <a:r>
              <a:rPr lang="en-US" sz="3000" dirty="0" smtClean="0">
                <a:latin typeface="Times New Roman" panose="02020603050405020304" pitchFamily="18" charset="0"/>
                <a:cs typeface="Times New Roman" panose="02020603050405020304" pitchFamily="18" charset="0"/>
              </a:rPr>
              <a:t> sanitary </a:t>
            </a:r>
            <a:r>
              <a:rPr lang="en-US" sz="3000" dirty="0">
                <a:latin typeface="Times New Roman" panose="02020603050405020304" pitchFamily="18" charset="0"/>
                <a:cs typeface="Times New Roman" panose="02020603050405020304" pitchFamily="18" charset="0"/>
              </a:rPr>
              <a:t>measures are taken </a:t>
            </a:r>
            <a:endParaRPr lang="en-US" sz="3000" dirty="0" smtClean="0">
              <a:latin typeface="Times New Roman" panose="02020603050405020304" pitchFamily="18" charset="0"/>
              <a:cs typeface="Times New Roman" panose="02020603050405020304" pitchFamily="18" charset="0"/>
            </a:endParaRPr>
          </a:p>
          <a:p>
            <a:pPr lvl="1" algn="just">
              <a:buFont typeface="Wingdings" pitchFamily="2" charset="2"/>
              <a:buChar char="§"/>
            </a:pPr>
            <a:r>
              <a:rPr lang="en-US" sz="2800" dirty="0" smtClean="0">
                <a:latin typeface="Times New Roman" panose="02020603050405020304" pitchFamily="18" charset="0"/>
                <a:cs typeface="Times New Roman" panose="02020603050405020304" pitchFamily="18" charset="0"/>
              </a:rPr>
              <a:t>To </a:t>
            </a:r>
            <a:r>
              <a:rPr lang="en-US" sz="2800" dirty="0">
                <a:latin typeface="Times New Roman" panose="02020603050405020304" pitchFamily="18" charset="0"/>
                <a:cs typeface="Times New Roman" panose="02020603050405020304" pitchFamily="18" charset="0"/>
              </a:rPr>
              <a:t>protect against risks linked to food safety, animal health and plant protection </a:t>
            </a:r>
            <a:r>
              <a:rPr lang="en-US" sz="2800" dirty="0" smtClean="0">
                <a:latin typeface="Times New Roman" panose="02020603050405020304" pitchFamily="18" charset="0"/>
                <a:cs typeface="Times New Roman" panose="02020603050405020304" pitchFamily="18" charset="0"/>
              </a:rPr>
              <a:t>or</a:t>
            </a:r>
          </a:p>
          <a:p>
            <a:pPr lvl="1" algn="just">
              <a:buFont typeface="Wingdings" pitchFamily="2" charset="2"/>
              <a:buChar char="§"/>
            </a:pPr>
            <a:r>
              <a:rPr lang="en-US" sz="2800" dirty="0" smtClean="0">
                <a:latin typeface="Times New Roman" panose="02020603050405020304" pitchFamily="18" charset="0"/>
                <a:cs typeface="Times New Roman" panose="02020603050405020304" pitchFamily="18" charset="0"/>
              </a:rPr>
              <a:t>To prevent </a:t>
            </a:r>
            <a:r>
              <a:rPr lang="en-US" sz="2800" dirty="0">
                <a:latin typeface="Times New Roman" panose="02020603050405020304" pitchFamily="18" charset="0"/>
                <a:cs typeface="Times New Roman" panose="02020603050405020304" pitchFamily="18" charset="0"/>
              </a:rPr>
              <a:t>or limit damage within the territory of a </a:t>
            </a:r>
            <a:r>
              <a:rPr lang="en-US" sz="2800" dirty="0" smtClean="0">
                <a:latin typeface="Times New Roman" panose="02020603050405020304" pitchFamily="18" charset="0"/>
                <a:cs typeface="Times New Roman" panose="02020603050405020304" pitchFamily="18" charset="0"/>
              </a:rPr>
              <a:t>country for spreading </a:t>
            </a:r>
            <a:r>
              <a:rPr lang="en-US" sz="2800" dirty="0">
                <a:latin typeface="Times New Roman" panose="02020603050405020304" pitchFamily="18" charset="0"/>
                <a:cs typeface="Times New Roman" panose="02020603050405020304" pitchFamily="18" charset="0"/>
              </a:rPr>
              <a:t>of pests from a foreign country.</a:t>
            </a:r>
          </a:p>
        </p:txBody>
      </p:sp>
    </p:spTree>
    <p:extLst>
      <p:ext uri="{BB962C8B-B14F-4D97-AF65-F5344CB8AC3E}">
        <p14:creationId xmlns:p14="http://schemas.microsoft.com/office/powerpoint/2010/main" val="301890511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7283" y="214781"/>
            <a:ext cx="9372600" cy="854440"/>
          </a:xfrm>
        </p:spPr>
        <p:txBody>
          <a:bodyPr>
            <a:noAutofit/>
          </a:bodyPr>
          <a:lstStyle/>
          <a:p>
            <a:r>
              <a:rPr lang="en-US" sz="4400" dirty="0">
                <a:latin typeface="Times New Roman" panose="02020603050405020304" pitchFamily="18" charset="0"/>
                <a:cs typeface="Times New Roman" panose="02020603050405020304" pitchFamily="18" charset="0"/>
              </a:rPr>
              <a:t>Generalized System of </a:t>
            </a:r>
            <a:r>
              <a:rPr lang="en-US" sz="4400" dirty="0" smtClean="0">
                <a:latin typeface="Times New Roman" panose="02020603050405020304" pitchFamily="18" charset="0"/>
                <a:cs typeface="Times New Roman" panose="02020603050405020304" pitchFamily="18" charset="0"/>
              </a:rPr>
              <a:t>Preferences- </a:t>
            </a:r>
            <a:r>
              <a:rPr lang="en-US" sz="4400" dirty="0">
                <a:latin typeface="Times New Roman" panose="02020603050405020304" pitchFamily="18" charset="0"/>
                <a:cs typeface="Times New Roman" panose="02020603050405020304" pitchFamily="18" charset="0"/>
              </a:rPr>
              <a:t>GSP</a:t>
            </a:r>
          </a:p>
        </p:txBody>
      </p:sp>
      <p:sp>
        <p:nvSpPr>
          <p:cNvPr id="3" name="Content Placeholder 2"/>
          <p:cNvSpPr>
            <a:spLocks noGrp="1"/>
          </p:cNvSpPr>
          <p:nvPr>
            <p:ph idx="1"/>
          </p:nvPr>
        </p:nvSpPr>
        <p:spPr>
          <a:xfrm>
            <a:off x="277283" y="1240672"/>
            <a:ext cx="9095317" cy="5617328"/>
          </a:xfrm>
        </p:spPr>
        <p:txBody>
          <a:bodyPr>
            <a:noAutofit/>
          </a:bodyPr>
          <a:lstStyle/>
          <a:p>
            <a:pPr algn="just"/>
            <a:r>
              <a:rPr lang="en-US" sz="2800" dirty="0" smtClean="0">
                <a:latin typeface="Times New Roman" panose="02020603050405020304" pitchFamily="18" charset="0"/>
                <a:cs typeface="Times New Roman" panose="02020603050405020304" pitchFamily="18" charset="0"/>
              </a:rPr>
              <a:t>The </a:t>
            </a:r>
            <a:r>
              <a:rPr lang="en-US" sz="2800" dirty="0">
                <a:latin typeface="Times New Roman" panose="02020603050405020304" pitchFamily="18" charset="0"/>
                <a:cs typeface="Times New Roman" panose="02020603050405020304" pitchFamily="18" charset="0"/>
              </a:rPr>
              <a:t>GSP allows vulnerable developing countries to pay fewer or no duties on exports to the EU, giving them vital access to the EU market and contributing to their growth.</a:t>
            </a:r>
          </a:p>
          <a:p>
            <a:pPr algn="just"/>
            <a:r>
              <a:rPr lang="en-US" sz="2800" b="1" dirty="0">
                <a:latin typeface="Times New Roman" panose="02020603050405020304" pitchFamily="18" charset="0"/>
                <a:cs typeface="Times New Roman" panose="02020603050405020304" pitchFamily="18" charset="0"/>
              </a:rPr>
              <a:t>Objectives of GSP:</a:t>
            </a:r>
          </a:p>
          <a:p>
            <a:pPr lvl="2" algn="just">
              <a:buFont typeface="Wingdings" panose="05000000000000000000" pitchFamily="2" charset="2"/>
              <a:buChar char="v"/>
            </a:pPr>
            <a:r>
              <a:rPr lang="en-US" sz="2800" dirty="0">
                <a:latin typeface="Times New Roman" panose="02020603050405020304" pitchFamily="18" charset="0"/>
                <a:cs typeface="Times New Roman" panose="02020603050405020304" pitchFamily="18" charset="0"/>
              </a:rPr>
              <a:t>contribute to </a:t>
            </a:r>
            <a:r>
              <a:rPr lang="en-US" sz="2800" b="1" dirty="0">
                <a:latin typeface="Times New Roman" panose="02020603050405020304" pitchFamily="18" charset="0"/>
                <a:cs typeface="Times New Roman" panose="02020603050405020304" pitchFamily="18" charset="0"/>
              </a:rPr>
              <a:t>poverty </a:t>
            </a:r>
            <a:r>
              <a:rPr lang="en-US" sz="2800" b="1" dirty="0" smtClean="0">
                <a:latin typeface="Times New Roman" panose="02020603050405020304" pitchFamily="18" charset="0"/>
                <a:cs typeface="Times New Roman" panose="02020603050405020304" pitchFamily="18" charset="0"/>
              </a:rPr>
              <a:t>suppression </a:t>
            </a:r>
            <a:r>
              <a:rPr lang="en-US" sz="2800" dirty="0">
                <a:latin typeface="Times New Roman" panose="02020603050405020304" pitchFamily="18" charset="0"/>
                <a:cs typeface="Times New Roman" panose="02020603050405020304" pitchFamily="18" charset="0"/>
              </a:rPr>
              <a:t>by expanding exports from </a:t>
            </a:r>
            <a:r>
              <a:rPr lang="en-US" sz="2800" b="1" dirty="0">
                <a:latin typeface="Times New Roman" panose="02020603050405020304" pitchFamily="18" charset="0"/>
                <a:cs typeface="Times New Roman" panose="02020603050405020304" pitchFamily="18" charset="0"/>
              </a:rPr>
              <a:t>countries most in need</a:t>
            </a:r>
          </a:p>
          <a:p>
            <a:pPr lvl="2" algn="just">
              <a:buFont typeface="Wingdings" panose="05000000000000000000" pitchFamily="2" charset="2"/>
              <a:buChar char="v"/>
            </a:pPr>
            <a:r>
              <a:rPr lang="en-US" sz="2800" dirty="0">
                <a:latin typeface="Times New Roman" panose="02020603050405020304" pitchFamily="18" charset="0"/>
                <a:cs typeface="Times New Roman" panose="02020603050405020304" pitchFamily="18" charset="0"/>
              </a:rPr>
              <a:t>promote sustainable development and good governance</a:t>
            </a:r>
          </a:p>
          <a:p>
            <a:pPr lvl="2" algn="just">
              <a:buFont typeface="Wingdings" panose="05000000000000000000" pitchFamily="2" charset="2"/>
              <a:buChar char="v"/>
            </a:pPr>
            <a:r>
              <a:rPr lang="en-US" sz="2800" dirty="0">
                <a:latin typeface="Times New Roman" panose="02020603050405020304" pitchFamily="18" charset="0"/>
                <a:cs typeface="Times New Roman" panose="02020603050405020304" pitchFamily="18" charset="0"/>
              </a:rPr>
              <a:t>ensure that the EU's </a:t>
            </a:r>
            <a:r>
              <a:rPr lang="en-US" sz="2800" b="1" dirty="0">
                <a:latin typeface="Times New Roman" panose="02020603050405020304" pitchFamily="18" charset="0"/>
                <a:cs typeface="Times New Roman" panose="02020603050405020304" pitchFamily="18" charset="0"/>
              </a:rPr>
              <a:t>financial and economic interests </a:t>
            </a:r>
            <a:r>
              <a:rPr lang="en-US" sz="2800" dirty="0">
                <a:latin typeface="Times New Roman" panose="02020603050405020304" pitchFamily="18" charset="0"/>
                <a:cs typeface="Times New Roman" panose="02020603050405020304" pitchFamily="18" charset="0"/>
              </a:rPr>
              <a:t>are </a:t>
            </a:r>
            <a:r>
              <a:rPr lang="en-US" sz="2800" dirty="0" smtClean="0">
                <a:latin typeface="Times New Roman" panose="02020603050405020304" pitchFamily="18" charset="0"/>
                <a:cs typeface="Times New Roman" panose="02020603050405020304" pitchFamily="18" charset="0"/>
              </a:rPr>
              <a:t>safeguarded</a:t>
            </a:r>
          </a:p>
          <a:p>
            <a:pPr algn="just"/>
            <a:endParaRPr lang="en-US" sz="2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9210257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7284" y="195263"/>
            <a:ext cx="9438216" cy="656492"/>
          </a:xfrm>
        </p:spPr>
        <p:txBody>
          <a:bodyPr>
            <a:noAutofit/>
          </a:bodyPr>
          <a:lstStyle/>
          <a:p>
            <a:r>
              <a:rPr lang="en-US" sz="4400" dirty="0" smtClean="0">
                <a:latin typeface="Times New Roman" panose="02020603050405020304" pitchFamily="18" charset="0"/>
                <a:cs typeface="Times New Roman" panose="02020603050405020304" pitchFamily="18" charset="0"/>
              </a:rPr>
              <a:t>Generalized System of Preferences- GSP</a:t>
            </a:r>
            <a:endParaRPr lang="en-US" sz="44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677333" y="1386865"/>
            <a:ext cx="9481079" cy="5328259"/>
          </a:xfrm>
        </p:spPr>
        <p:txBody>
          <a:bodyPr>
            <a:normAutofit lnSpcReduction="10000"/>
          </a:bodyPr>
          <a:lstStyle/>
          <a:p>
            <a:pPr algn="just"/>
            <a:r>
              <a:rPr lang="en-US" sz="2500" b="1" dirty="0" smtClean="0">
                <a:latin typeface="Times New Roman" panose="02020603050405020304" pitchFamily="18" charset="0"/>
                <a:cs typeface="Times New Roman" panose="02020603050405020304" pitchFamily="18" charset="0"/>
              </a:rPr>
              <a:t>GSP facilities offered from 38 countries for Bangladeshi textile products</a:t>
            </a:r>
          </a:p>
          <a:p>
            <a:pPr lvl="2" algn="just"/>
            <a:r>
              <a:rPr lang="en-US" sz="2500" b="1" dirty="0" smtClean="0">
                <a:latin typeface="Times New Roman" panose="02020603050405020304" pitchFamily="18" charset="0"/>
                <a:cs typeface="Times New Roman" panose="02020603050405020304" pitchFamily="18" charset="0"/>
              </a:rPr>
              <a:t> EU (28 countries)</a:t>
            </a:r>
          </a:p>
          <a:p>
            <a:pPr lvl="2" algn="just"/>
            <a:r>
              <a:rPr lang="en-US" sz="2500" b="1" dirty="0" smtClean="0">
                <a:latin typeface="Times New Roman" panose="02020603050405020304" pitchFamily="18" charset="0"/>
                <a:cs typeface="Times New Roman" panose="02020603050405020304" pitchFamily="18" charset="0"/>
              </a:rPr>
              <a:t> Non EU - </a:t>
            </a:r>
            <a:r>
              <a:rPr lang="en-US" sz="2500" dirty="0" smtClean="0">
                <a:latin typeface="Times New Roman" panose="02020603050405020304" pitchFamily="18" charset="0"/>
                <a:cs typeface="Times New Roman" panose="02020603050405020304" pitchFamily="18" charset="0"/>
              </a:rPr>
              <a:t>Australia, Belarus, Canada, Liechtenstein, Japan, New Zealand, Norway, Russian Federation, Switzerland and Turkey (10 countries)</a:t>
            </a:r>
            <a:endParaRPr lang="en-US" sz="2500" b="1" dirty="0" smtClean="0">
              <a:latin typeface="Times New Roman" panose="02020603050405020304" pitchFamily="18" charset="0"/>
              <a:cs typeface="Times New Roman" panose="02020603050405020304" pitchFamily="18" charset="0"/>
            </a:endParaRPr>
          </a:p>
          <a:p>
            <a:pPr algn="just"/>
            <a:r>
              <a:rPr lang="en-US" sz="2500" dirty="0" smtClean="0">
                <a:latin typeface="Times New Roman" panose="02020603050405020304" pitchFamily="18" charset="0"/>
                <a:cs typeface="Times New Roman" panose="02020603050405020304" pitchFamily="18" charset="0"/>
              </a:rPr>
              <a:t> Three GSP Schemes </a:t>
            </a:r>
            <a:r>
              <a:rPr lang="en-US" sz="2500" b="1" dirty="0" smtClean="0">
                <a:latin typeface="Times New Roman" panose="02020603050405020304" pitchFamily="18" charset="0"/>
                <a:cs typeface="Times New Roman" panose="02020603050405020304" pitchFamily="18" charset="0"/>
              </a:rPr>
              <a:t>according to the different needs of developing countries</a:t>
            </a:r>
          </a:p>
          <a:p>
            <a:pPr lvl="2" algn="just"/>
            <a:r>
              <a:rPr lang="en-US" sz="2500" b="1" dirty="0" smtClean="0">
                <a:latin typeface="Times New Roman" panose="02020603050405020304" pitchFamily="18" charset="0"/>
                <a:cs typeface="Times New Roman" panose="02020603050405020304" pitchFamily="18" charset="0"/>
              </a:rPr>
              <a:t> Standard GSP: For low and lower income countries</a:t>
            </a:r>
          </a:p>
          <a:p>
            <a:pPr lvl="2" algn="just"/>
            <a:r>
              <a:rPr lang="en-US" sz="2500" b="1" dirty="0" smtClean="0">
                <a:latin typeface="Times New Roman" panose="02020603050405020304" pitchFamily="18" charset="0"/>
                <a:cs typeface="Times New Roman" panose="02020603050405020304" pitchFamily="18" charset="0"/>
              </a:rPr>
              <a:t> GSP+: For vulnerable low and lower-middle income countries </a:t>
            </a:r>
          </a:p>
          <a:p>
            <a:pPr lvl="2" algn="just"/>
            <a:r>
              <a:rPr lang="en-US" sz="2500" b="1" dirty="0" smtClean="0">
                <a:latin typeface="Times New Roman" panose="02020603050405020304" pitchFamily="18" charset="0"/>
                <a:cs typeface="Times New Roman" panose="02020603050405020304" pitchFamily="18" charset="0"/>
              </a:rPr>
              <a:t> EBA(</a:t>
            </a:r>
            <a:r>
              <a:rPr lang="en-US" sz="2500" dirty="0" smtClean="0">
                <a:latin typeface="Times New Roman" panose="02020603050405020304" pitchFamily="18" charset="0"/>
                <a:cs typeface="Times New Roman" panose="02020603050405020304" pitchFamily="18" charset="0"/>
              </a:rPr>
              <a:t>Everything But Arms </a:t>
            </a:r>
            <a:r>
              <a:rPr lang="en-US" sz="2500" b="1" dirty="0" smtClean="0">
                <a:latin typeface="Times New Roman" panose="02020603050405020304" pitchFamily="18" charset="0"/>
                <a:cs typeface="Times New Roman" panose="02020603050405020304" pitchFamily="18" charset="0"/>
              </a:rPr>
              <a:t>): For least developed countries</a:t>
            </a:r>
          </a:p>
          <a:p>
            <a:endParaRPr lang="en-US" sz="2000" dirty="0"/>
          </a:p>
        </p:txBody>
      </p:sp>
    </p:spTree>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149902"/>
            <a:ext cx="8596668" cy="854439"/>
          </a:xfrm>
        </p:spPr>
        <p:txBody>
          <a:bodyPr>
            <a:normAutofit/>
          </a:bodyPr>
          <a:lstStyle/>
          <a:p>
            <a:r>
              <a:rPr lang="en-US" sz="4400" dirty="0">
                <a:latin typeface="Times New Roman" panose="02020603050405020304" pitchFamily="18" charset="0"/>
                <a:cs typeface="Times New Roman" panose="02020603050405020304" pitchFamily="18" charset="0"/>
              </a:rPr>
              <a:t>Everything But Arms (EBA)</a:t>
            </a:r>
          </a:p>
        </p:txBody>
      </p:sp>
      <p:sp>
        <p:nvSpPr>
          <p:cNvPr id="3" name="Content Placeholder 2"/>
          <p:cNvSpPr>
            <a:spLocks noGrp="1"/>
          </p:cNvSpPr>
          <p:nvPr>
            <p:ph idx="1"/>
          </p:nvPr>
        </p:nvSpPr>
        <p:spPr>
          <a:xfrm>
            <a:off x="677334" y="1532979"/>
            <a:ext cx="8823855" cy="4596359"/>
          </a:xfrm>
        </p:spPr>
        <p:txBody>
          <a:bodyPr>
            <a:normAutofit/>
          </a:bodyPr>
          <a:lstStyle/>
          <a:p>
            <a:pPr algn="just"/>
            <a:r>
              <a:rPr lang="en-US" sz="3000" dirty="0" smtClean="0">
                <a:latin typeface="Times New Roman" panose="02020603050405020304" pitchFamily="18" charset="0"/>
                <a:cs typeface="Times New Roman" panose="02020603050405020304" pitchFamily="18" charset="0"/>
              </a:rPr>
              <a:t>The “</a:t>
            </a:r>
            <a:r>
              <a:rPr lang="en-US" sz="3000" dirty="0" smtClean="0">
                <a:solidFill>
                  <a:srgbClr val="00B0F0"/>
                </a:solidFill>
                <a:latin typeface="Times New Roman" panose="02020603050405020304" pitchFamily="18" charset="0"/>
                <a:cs typeface="Times New Roman" panose="02020603050405020304" pitchFamily="18" charset="0"/>
              </a:rPr>
              <a:t>Everything But Arms</a:t>
            </a:r>
            <a:r>
              <a:rPr lang="en-US" sz="3000" dirty="0" smtClean="0">
                <a:latin typeface="Times New Roman" panose="02020603050405020304" pitchFamily="18" charset="0"/>
                <a:cs typeface="Times New Roman" panose="02020603050405020304" pitchFamily="18" charset="0"/>
              </a:rPr>
              <a:t>” (EBA) initiative, introduced in 2001 under the EU’s GSP scheme.</a:t>
            </a:r>
          </a:p>
          <a:p>
            <a:pPr algn="just"/>
            <a:r>
              <a:rPr lang="en-US" sz="3000" dirty="0" smtClean="0">
                <a:latin typeface="Times New Roman" panose="02020603050405020304" pitchFamily="18" charset="0"/>
                <a:cs typeface="Times New Roman" panose="02020603050405020304" pitchFamily="18" charset="0"/>
              </a:rPr>
              <a:t>It allows the LDCs (least developed countries) a </a:t>
            </a:r>
            <a:r>
              <a:rPr lang="en-US" sz="3000" b="1" dirty="0" smtClean="0">
                <a:latin typeface="Times New Roman" panose="02020603050405020304" pitchFamily="18" charset="0"/>
                <a:cs typeface="Times New Roman" panose="02020603050405020304" pitchFamily="18" charset="0"/>
              </a:rPr>
              <a:t>full duty-and quota-free </a:t>
            </a:r>
            <a:r>
              <a:rPr lang="en-US" sz="3000" dirty="0" smtClean="0">
                <a:latin typeface="Times New Roman" panose="02020603050405020304" pitchFamily="18" charset="0"/>
                <a:cs typeface="Times New Roman" panose="02020603050405020304" pitchFamily="18" charset="0"/>
              </a:rPr>
              <a:t>access for almost all products (except arms and armaments)</a:t>
            </a:r>
          </a:p>
          <a:p>
            <a:pPr algn="just"/>
            <a:r>
              <a:rPr lang="en-US" sz="3000" dirty="0" smtClean="0">
                <a:latin typeface="Times New Roman" panose="02020603050405020304" pitchFamily="18" charset="0"/>
                <a:cs typeface="Times New Roman" panose="02020603050405020304" pitchFamily="18" charset="0"/>
              </a:rPr>
              <a:t>For the period until December 31, 2023, it is regulated by the Regulation (EU) of the </a:t>
            </a:r>
            <a:r>
              <a:rPr lang="en-US" sz="3000" b="1" dirty="0" smtClean="0">
                <a:latin typeface="Times New Roman" panose="02020603050405020304" pitchFamily="18" charset="0"/>
                <a:cs typeface="Times New Roman" panose="02020603050405020304" pitchFamily="18" charset="0"/>
              </a:rPr>
              <a:t>European Parliament and of the Council</a:t>
            </a:r>
            <a:r>
              <a:rPr lang="en-US" sz="3000" b="1" dirty="0">
                <a:latin typeface="Times New Roman" panose="02020603050405020304" pitchFamily="18" charset="0"/>
                <a:cs typeface="Times New Roman" panose="02020603050405020304" pitchFamily="18" charset="0"/>
              </a:rPr>
              <a:t>.</a:t>
            </a:r>
            <a:endParaRPr lang="en-US" sz="3000" dirty="0"/>
          </a:p>
          <a:p>
            <a:pPr algn="just"/>
            <a:endParaRPr lang="en-US" sz="3000" dirty="0"/>
          </a:p>
        </p:txBody>
      </p:sp>
    </p:spTree>
    <p:extLst>
      <p:ext uri="{BB962C8B-B14F-4D97-AF65-F5344CB8AC3E}">
        <p14:creationId xmlns:p14="http://schemas.microsoft.com/office/powerpoint/2010/main" val="692950749"/>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149902"/>
            <a:ext cx="8596668" cy="854439"/>
          </a:xfrm>
        </p:spPr>
        <p:txBody>
          <a:bodyPr>
            <a:normAutofit/>
          </a:bodyPr>
          <a:lstStyle/>
          <a:p>
            <a:r>
              <a:rPr lang="en-US" sz="4400" dirty="0">
                <a:latin typeface="Times New Roman" panose="02020603050405020304" pitchFamily="18" charset="0"/>
                <a:cs typeface="Times New Roman" panose="02020603050405020304" pitchFamily="18" charset="0"/>
              </a:rPr>
              <a:t>Everything But Arms (EBA)</a:t>
            </a:r>
          </a:p>
        </p:txBody>
      </p:sp>
      <p:sp>
        <p:nvSpPr>
          <p:cNvPr id="3" name="Content Placeholder 2"/>
          <p:cNvSpPr>
            <a:spLocks noGrp="1"/>
          </p:cNvSpPr>
          <p:nvPr>
            <p:ph idx="1"/>
          </p:nvPr>
        </p:nvSpPr>
        <p:spPr>
          <a:xfrm>
            <a:off x="677333" y="1004341"/>
            <a:ext cx="9209618" cy="5853659"/>
          </a:xfrm>
        </p:spPr>
        <p:txBody>
          <a:bodyPr>
            <a:normAutofit/>
          </a:bodyPr>
          <a:lstStyle/>
          <a:p>
            <a:pPr algn="just"/>
            <a:r>
              <a:rPr lang="en-US" sz="2600" b="1" dirty="0" smtClean="0">
                <a:latin typeface="Times New Roman" panose="02020603050405020304" pitchFamily="18" charset="0"/>
                <a:cs typeface="Times New Roman" panose="02020603050405020304" pitchFamily="18" charset="0"/>
              </a:rPr>
              <a:t>Conditions</a:t>
            </a:r>
            <a:r>
              <a:rPr lang="en-US" sz="2600" b="1" dirty="0">
                <a:latin typeface="Times New Roman" panose="02020603050405020304" pitchFamily="18" charset="0"/>
                <a:cs typeface="Times New Roman" panose="02020603050405020304" pitchFamily="18" charset="0"/>
              </a:rPr>
              <a:t>: </a:t>
            </a:r>
            <a:endParaRPr lang="en-US" sz="2600" b="1" dirty="0" smtClean="0">
              <a:latin typeface="Times New Roman" panose="02020603050405020304" pitchFamily="18" charset="0"/>
              <a:cs typeface="Times New Roman" panose="02020603050405020304" pitchFamily="18" charset="0"/>
            </a:endParaRPr>
          </a:p>
          <a:p>
            <a:pPr lvl="1" algn="just">
              <a:buFont typeface="Wingdings" pitchFamily="2" charset="2"/>
              <a:buChar char="Ø"/>
            </a:pPr>
            <a:r>
              <a:rPr lang="en-US" sz="2600" dirty="0" smtClean="0">
                <a:latin typeface="Times New Roman" panose="02020603050405020304" pitchFamily="18" charset="0"/>
                <a:cs typeface="Times New Roman" panose="02020603050405020304" pitchFamily="18" charset="0"/>
              </a:rPr>
              <a:t>A </a:t>
            </a:r>
            <a:r>
              <a:rPr lang="en-US" sz="2600" dirty="0">
                <a:latin typeface="Times New Roman" panose="02020603050405020304" pitchFamily="18" charset="0"/>
                <a:cs typeface="Times New Roman" panose="02020603050405020304" pitchFamily="18" charset="0"/>
              </a:rPr>
              <a:t>country </a:t>
            </a:r>
            <a:r>
              <a:rPr lang="en-US" sz="2600" dirty="0" smtClean="0">
                <a:latin typeface="Times New Roman" panose="02020603050405020304" pitchFamily="18" charset="0"/>
                <a:cs typeface="Times New Roman" panose="02020603050405020304" pitchFamily="18" charset="0"/>
              </a:rPr>
              <a:t>will get EBA </a:t>
            </a:r>
            <a:r>
              <a:rPr lang="en-US" sz="2600" dirty="0">
                <a:latin typeface="Times New Roman" panose="02020603050405020304" pitchFamily="18" charset="0"/>
                <a:cs typeface="Times New Roman" panose="02020603050405020304" pitchFamily="18" charset="0"/>
              </a:rPr>
              <a:t>status if it is listed as a Least Developed Country (LDC) by the </a:t>
            </a:r>
            <a:r>
              <a:rPr lang="en-US" sz="2600" b="1" dirty="0">
                <a:latin typeface="Times New Roman" panose="02020603050405020304" pitchFamily="18" charset="0"/>
                <a:cs typeface="Times New Roman" panose="02020603050405020304" pitchFamily="18" charset="0"/>
              </a:rPr>
              <a:t>UN Committee for Development Policy</a:t>
            </a:r>
            <a:r>
              <a:rPr lang="en-US" sz="2600" dirty="0">
                <a:latin typeface="Times New Roman" panose="02020603050405020304" pitchFamily="18" charset="0"/>
                <a:cs typeface="Times New Roman" panose="02020603050405020304" pitchFamily="18" charset="0"/>
              </a:rPr>
              <a:t>.</a:t>
            </a:r>
          </a:p>
          <a:p>
            <a:pPr lvl="1" algn="just">
              <a:buFont typeface="Wingdings" pitchFamily="2" charset="2"/>
              <a:buChar char="Ø"/>
            </a:pPr>
            <a:r>
              <a:rPr lang="en-US" sz="2600" dirty="0" smtClean="0">
                <a:latin typeface="Times New Roman" panose="02020603050405020304" pitchFamily="18" charset="0"/>
                <a:cs typeface="Times New Roman" panose="02020603050405020304" pitchFamily="18" charset="0"/>
              </a:rPr>
              <a:t>Countries need not to </a:t>
            </a:r>
            <a:r>
              <a:rPr lang="en-US" sz="2600" dirty="0">
                <a:latin typeface="Times New Roman" panose="02020603050405020304" pitchFamily="18" charset="0"/>
                <a:cs typeface="Times New Roman" panose="02020603050405020304" pitchFamily="18" charset="0"/>
              </a:rPr>
              <a:t>apply to </a:t>
            </a:r>
            <a:r>
              <a:rPr lang="en-US" sz="2600" dirty="0" smtClean="0">
                <a:latin typeface="Times New Roman" panose="02020603050405020304" pitchFamily="18" charset="0"/>
                <a:cs typeface="Times New Roman" panose="02020603050405020304" pitchFamily="18" charset="0"/>
              </a:rPr>
              <a:t>get benefit </a:t>
            </a:r>
            <a:r>
              <a:rPr lang="en-US" sz="2600" dirty="0">
                <a:latin typeface="Times New Roman" panose="02020603050405020304" pitchFamily="18" charset="0"/>
                <a:cs typeface="Times New Roman" panose="02020603050405020304" pitchFamily="18" charset="0"/>
              </a:rPr>
              <a:t>from EBA, they are added or removed </a:t>
            </a:r>
            <a:r>
              <a:rPr lang="en-US" sz="2600" dirty="0" smtClean="0">
                <a:latin typeface="Times New Roman" panose="02020603050405020304" pitchFamily="18" charset="0"/>
                <a:cs typeface="Times New Roman" panose="02020603050405020304" pitchFamily="18" charset="0"/>
              </a:rPr>
              <a:t>from the list </a:t>
            </a:r>
            <a:r>
              <a:rPr lang="en-US" sz="2600" dirty="0">
                <a:latin typeface="Times New Roman" panose="02020603050405020304" pitchFamily="18" charset="0"/>
                <a:cs typeface="Times New Roman" panose="02020603050405020304" pitchFamily="18" charset="0"/>
              </a:rPr>
              <a:t>through a</a:t>
            </a:r>
            <a:r>
              <a:rPr lang="en-US" sz="2600" b="1" dirty="0">
                <a:latin typeface="Times New Roman" panose="02020603050405020304" pitchFamily="18" charset="0"/>
                <a:cs typeface="Times New Roman" panose="02020603050405020304" pitchFamily="18" charset="0"/>
              </a:rPr>
              <a:t> </a:t>
            </a:r>
            <a:r>
              <a:rPr lang="en-US" sz="2600" b="1" dirty="0" smtClean="0">
                <a:latin typeface="Times New Roman" panose="02020603050405020304" pitchFamily="18" charset="0"/>
                <a:cs typeface="Times New Roman" panose="02020603050405020304" pitchFamily="18" charset="0"/>
              </a:rPr>
              <a:t>delegated regulation</a:t>
            </a:r>
            <a:r>
              <a:rPr lang="en-US" sz="2600" dirty="0" smtClean="0">
                <a:latin typeface="Times New Roman" panose="02020603050405020304" pitchFamily="18" charset="0"/>
                <a:cs typeface="Times New Roman" panose="02020603050405020304" pitchFamily="18" charset="0"/>
              </a:rPr>
              <a:t>.</a:t>
            </a:r>
          </a:p>
          <a:p>
            <a:pPr lvl="1" algn="just">
              <a:buFont typeface="Wingdings" pitchFamily="2" charset="2"/>
              <a:buChar char="Ø"/>
            </a:pPr>
            <a:r>
              <a:rPr lang="en-US" sz="2600" dirty="0" smtClean="0">
                <a:latin typeface="Times New Roman" panose="02020603050405020304" pitchFamily="18" charset="0"/>
                <a:cs typeface="Times New Roman" panose="02020603050405020304" pitchFamily="18" charset="0"/>
              </a:rPr>
              <a:t>EBA preferences can be withdrawn in case of some </a:t>
            </a:r>
            <a:r>
              <a:rPr lang="en-US" sz="2600" b="1" dirty="0" smtClean="0">
                <a:latin typeface="Times New Roman" panose="02020603050405020304" pitchFamily="18" charset="0"/>
                <a:cs typeface="Times New Roman" panose="02020603050405020304" pitchFamily="18" charset="0"/>
              </a:rPr>
              <a:t>exceptional circumstances</a:t>
            </a:r>
            <a:r>
              <a:rPr lang="en-US" sz="2600" dirty="0" smtClean="0">
                <a:latin typeface="Times New Roman" panose="02020603050405020304" pitchFamily="18" charset="0"/>
                <a:cs typeface="Times New Roman" panose="02020603050405020304" pitchFamily="18" charset="0"/>
              </a:rPr>
              <a:t>, such as serious and systematic violation of principles in fundamental human rights and labour rights conventions.</a:t>
            </a:r>
          </a:p>
          <a:p>
            <a:pPr lvl="1" algn="just">
              <a:buFont typeface="Wingdings" pitchFamily="2" charset="2"/>
              <a:buChar char="Ø"/>
            </a:pPr>
            <a:r>
              <a:rPr lang="en-US" sz="2600" dirty="0" smtClean="0">
                <a:latin typeface="Times New Roman" panose="02020603050405020304" pitchFamily="18" charset="0"/>
                <a:cs typeface="Times New Roman" panose="02020603050405020304" pitchFamily="18" charset="0"/>
              </a:rPr>
              <a:t>Countries </a:t>
            </a:r>
            <a:r>
              <a:rPr lang="en-US" sz="2600" dirty="0">
                <a:latin typeface="Times New Roman" panose="02020603050405020304" pitchFamily="18" charset="0"/>
                <a:cs typeface="Times New Roman" panose="02020603050405020304" pitchFamily="18" charset="0"/>
              </a:rPr>
              <a:t>do not lose EBA status by entering into a </a:t>
            </a:r>
            <a:r>
              <a:rPr lang="en-US" sz="2600" b="1" dirty="0">
                <a:latin typeface="Times New Roman" panose="02020603050405020304" pitchFamily="18" charset="0"/>
                <a:cs typeface="Times New Roman" panose="02020603050405020304" pitchFamily="18" charset="0"/>
              </a:rPr>
              <a:t>Free Trade Agreement </a:t>
            </a:r>
            <a:r>
              <a:rPr lang="en-US" sz="2600" dirty="0">
                <a:latin typeface="Times New Roman" panose="02020603050405020304" pitchFamily="18" charset="0"/>
                <a:cs typeface="Times New Roman" panose="02020603050405020304" pitchFamily="18" charset="0"/>
              </a:rPr>
              <a:t>with the EU.</a:t>
            </a:r>
          </a:p>
          <a:p>
            <a:pPr lvl="1">
              <a:buFont typeface="Wingdings" pitchFamily="2" charset="2"/>
              <a:buChar char="Ø"/>
            </a:pPr>
            <a:endParaRPr lang="en-US" dirty="0"/>
          </a:p>
          <a:p>
            <a:endParaRPr lang="en-US" dirty="0"/>
          </a:p>
        </p:txBody>
      </p:sp>
    </p:spTree>
    <p:extLst>
      <p:ext uri="{BB962C8B-B14F-4D97-AF65-F5344CB8AC3E}">
        <p14:creationId xmlns:p14="http://schemas.microsoft.com/office/powerpoint/2010/main" val="151745105"/>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0"/>
            <a:ext cx="8596668" cy="674557"/>
          </a:xfrm>
        </p:spPr>
        <p:txBody>
          <a:bodyPr>
            <a:noAutofit/>
          </a:bodyPr>
          <a:lstStyle/>
          <a:p>
            <a:pPr algn="ctr"/>
            <a:r>
              <a:rPr lang="en-US" sz="4400" b="1" dirty="0">
                <a:latin typeface="Times New Roman" panose="02020603050405020304" pitchFamily="18" charset="0"/>
                <a:cs typeface="Times New Roman" panose="02020603050405020304" pitchFamily="18" charset="0"/>
              </a:rPr>
              <a:t>EU </a:t>
            </a:r>
            <a:r>
              <a:rPr lang="en-US" sz="4400" b="1" dirty="0" smtClean="0">
                <a:latin typeface="Times New Roman" panose="02020603050405020304" pitchFamily="18" charset="0"/>
                <a:cs typeface="Times New Roman" panose="02020603050405020304" pitchFamily="18" charset="0"/>
              </a:rPr>
              <a:t>GSP</a:t>
            </a:r>
            <a:endParaRPr lang="en-US" sz="44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677333" y="1064303"/>
            <a:ext cx="9466792" cy="5650822"/>
          </a:xfrm>
        </p:spPr>
        <p:txBody>
          <a:bodyPr>
            <a:normAutofit/>
          </a:bodyPr>
          <a:lstStyle/>
          <a:p>
            <a:pPr algn="just" fontAlgn="base"/>
            <a:r>
              <a:rPr lang="en-US" sz="2600" dirty="0">
                <a:latin typeface="Times New Roman" panose="02020603050405020304" pitchFamily="18" charset="0"/>
                <a:cs typeface="Times New Roman" panose="02020603050405020304" pitchFamily="18" charset="0"/>
              </a:rPr>
              <a:t> </a:t>
            </a:r>
            <a:r>
              <a:rPr lang="en-US" sz="2600" b="1" dirty="0">
                <a:latin typeface="Times New Roman" panose="02020603050405020304" pitchFamily="18" charset="0"/>
                <a:cs typeface="Times New Roman" panose="02020603050405020304" pitchFamily="18" charset="0"/>
              </a:rPr>
              <a:t>Rules of Origin</a:t>
            </a:r>
            <a:r>
              <a:rPr lang="en-US" sz="2600" dirty="0">
                <a:latin typeface="Times New Roman" panose="02020603050405020304" pitchFamily="18" charset="0"/>
                <a:cs typeface="Times New Roman" panose="02020603050405020304" pitchFamily="18" charset="0"/>
              </a:rPr>
              <a:t>: Rules for </a:t>
            </a:r>
            <a:r>
              <a:rPr lang="en-US" sz="2600" b="1" dirty="0" smtClean="0">
                <a:latin typeface="Times New Roman" panose="02020603050405020304" pitchFamily="18" charset="0"/>
                <a:cs typeface="Times New Roman" panose="02020603050405020304" pitchFamily="18" charset="0"/>
              </a:rPr>
              <a:t>the identification </a:t>
            </a:r>
            <a:r>
              <a:rPr lang="en-US" sz="2600" b="1" dirty="0">
                <a:latin typeface="Times New Roman" panose="02020603050405020304" pitchFamily="18" charset="0"/>
                <a:cs typeface="Times New Roman" panose="02020603050405020304" pitchFamily="18" charset="0"/>
              </a:rPr>
              <a:t>of origin </a:t>
            </a:r>
            <a:r>
              <a:rPr lang="en-US" sz="2600" dirty="0">
                <a:latin typeface="Times New Roman" panose="02020603050405020304" pitchFamily="18" charset="0"/>
                <a:cs typeface="Times New Roman" panose="02020603050405020304" pitchFamily="18" charset="0"/>
              </a:rPr>
              <a:t>of goods</a:t>
            </a:r>
          </a:p>
          <a:p>
            <a:pPr lvl="1" algn="just" fontAlgn="base">
              <a:buNone/>
            </a:pPr>
            <a:r>
              <a:rPr lang="en-US" sz="2600" dirty="0">
                <a:latin typeface="Times New Roman" panose="02020603050405020304" pitchFamily="18" charset="0"/>
                <a:cs typeface="Times New Roman" panose="02020603050405020304" pitchFamily="18" charset="0"/>
              </a:rPr>
              <a:t>Two types :</a:t>
            </a:r>
          </a:p>
          <a:p>
            <a:pPr lvl="2" algn="just" fontAlgn="base">
              <a:buFont typeface="Wingdings" pitchFamily="2" charset="2"/>
              <a:buChar char="Ø"/>
            </a:pPr>
            <a:r>
              <a:rPr lang="en-US" sz="2600" dirty="0">
                <a:latin typeface="Times New Roman" panose="02020603050405020304" pitchFamily="18" charset="0"/>
                <a:cs typeface="Times New Roman" panose="02020603050405020304" pitchFamily="18" charset="0"/>
              </a:rPr>
              <a:t>Wholly obtained: Products are wholly obtained in a single beneficiary </a:t>
            </a:r>
            <a:r>
              <a:rPr lang="en-US" sz="2600" dirty="0" smtClean="0">
                <a:latin typeface="Times New Roman" panose="02020603050405020304" pitchFamily="18" charset="0"/>
                <a:cs typeface="Times New Roman" panose="02020603050405020304" pitchFamily="18" charset="0"/>
              </a:rPr>
              <a:t>country, if </a:t>
            </a:r>
            <a:r>
              <a:rPr lang="en-US" sz="2600" dirty="0">
                <a:latin typeface="Times New Roman" panose="02020603050405020304" pitchFamily="18" charset="0"/>
                <a:cs typeface="Times New Roman" panose="02020603050405020304" pitchFamily="18" charset="0"/>
              </a:rPr>
              <a:t>only that country has been involved in their production.</a:t>
            </a:r>
          </a:p>
          <a:p>
            <a:pPr lvl="2" algn="just" fontAlgn="base">
              <a:buFont typeface="Wingdings" pitchFamily="2" charset="2"/>
              <a:buChar char="Ø"/>
            </a:pPr>
            <a:r>
              <a:rPr lang="en-US" sz="2600" dirty="0">
                <a:latin typeface="Times New Roman" panose="02020603050405020304" pitchFamily="18" charset="0"/>
                <a:cs typeface="Times New Roman" panose="02020603050405020304" pitchFamily="18" charset="0"/>
              </a:rPr>
              <a:t>Substantially </a:t>
            </a:r>
            <a:r>
              <a:rPr lang="en-US" sz="2600" dirty="0" smtClean="0">
                <a:latin typeface="Times New Roman" panose="02020603050405020304" pitchFamily="18" charset="0"/>
                <a:cs typeface="Times New Roman" panose="02020603050405020304" pitchFamily="18" charset="0"/>
              </a:rPr>
              <a:t>transformed: requires substantial /</a:t>
            </a:r>
            <a:r>
              <a:rPr lang="en-US" sz="2600" dirty="0">
                <a:latin typeface="Times New Roman" panose="02020603050405020304" pitchFamily="18" charset="0"/>
                <a:cs typeface="Times New Roman" panose="02020603050405020304" pitchFamily="18" charset="0"/>
              </a:rPr>
              <a:t>sufficient production </a:t>
            </a:r>
            <a:r>
              <a:rPr lang="en-US" sz="2600" dirty="0" smtClean="0">
                <a:latin typeface="Times New Roman" panose="02020603050405020304" pitchFamily="18" charset="0"/>
                <a:cs typeface="Times New Roman" panose="02020603050405020304" pitchFamily="18" charset="0"/>
              </a:rPr>
              <a:t>activities to </a:t>
            </a:r>
            <a:r>
              <a:rPr lang="en-US" sz="2600" dirty="0">
                <a:latin typeface="Times New Roman" panose="02020603050405020304" pitchFamily="18" charset="0"/>
                <a:cs typeface="Times New Roman" panose="02020603050405020304" pitchFamily="18" charset="0"/>
              </a:rPr>
              <a:t>be done in the exporting country.</a:t>
            </a:r>
          </a:p>
          <a:p>
            <a:pPr lvl="0" algn="just" fontAlgn="base"/>
            <a:r>
              <a:rPr lang="en-US" sz="2600" dirty="0">
                <a:latin typeface="Times New Roman" panose="02020603050405020304" pitchFamily="18" charset="0"/>
                <a:cs typeface="Times New Roman" panose="02020603050405020304" pitchFamily="18" charset="0"/>
              </a:rPr>
              <a:t>Substantial transformation </a:t>
            </a:r>
            <a:r>
              <a:rPr lang="en-US" sz="2600" dirty="0" smtClean="0">
                <a:latin typeface="Times New Roman" panose="02020603050405020304" pitchFamily="18" charset="0"/>
                <a:cs typeface="Times New Roman" panose="02020603050405020304" pitchFamily="18" charset="0"/>
              </a:rPr>
              <a:t>has two criteria:</a:t>
            </a:r>
            <a:endParaRPr lang="en-US" sz="2600" dirty="0">
              <a:latin typeface="Times New Roman" panose="02020603050405020304" pitchFamily="18" charset="0"/>
              <a:cs typeface="Times New Roman" panose="02020603050405020304" pitchFamily="18" charset="0"/>
            </a:endParaRPr>
          </a:p>
          <a:p>
            <a:pPr lvl="1" algn="just" fontAlgn="base">
              <a:buFont typeface="Wingdings" pitchFamily="2" charset="2"/>
              <a:buChar char="Ø"/>
            </a:pPr>
            <a:r>
              <a:rPr lang="en-US" sz="2600" dirty="0">
                <a:latin typeface="Times New Roman" panose="02020603050405020304" pitchFamily="18" charset="0"/>
                <a:cs typeface="Times New Roman" panose="02020603050405020304" pitchFamily="18" charset="0"/>
              </a:rPr>
              <a:t>Value addition criteria: Minimum domestic content or maximum import </a:t>
            </a:r>
            <a:r>
              <a:rPr lang="en-US" sz="2600" dirty="0" smtClean="0">
                <a:latin typeface="Times New Roman" panose="02020603050405020304" pitchFamily="18" charset="0"/>
                <a:cs typeface="Times New Roman" panose="02020603050405020304" pitchFamily="18" charset="0"/>
              </a:rPr>
              <a:t>content.</a:t>
            </a:r>
            <a:endParaRPr lang="en-US" sz="2600" dirty="0">
              <a:latin typeface="Times New Roman" panose="02020603050405020304" pitchFamily="18" charset="0"/>
              <a:cs typeface="Times New Roman" panose="02020603050405020304" pitchFamily="18" charset="0"/>
            </a:endParaRPr>
          </a:p>
          <a:p>
            <a:pPr lvl="1" algn="just" fontAlgn="base">
              <a:buFont typeface="Wingdings" pitchFamily="2" charset="2"/>
              <a:buChar char="Ø"/>
            </a:pPr>
            <a:r>
              <a:rPr lang="en-US" sz="2600" dirty="0">
                <a:latin typeface="Times New Roman" panose="02020603050405020304" pitchFamily="18" charset="0"/>
                <a:cs typeface="Times New Roman" panose="02020603050405020304" pitchFamily="18" charset="0"/>
              </a:rPr>
              <a:t>Specific process criteria: Minimum manufacturing processes to be </a:t>
            </a:r>
            <a:r>
              <a:rPr lang="en-US" sz="2600" dirty="0" smtClean="0">
                <a:latin typeface="Times New Roman" panose="02020603050405020304" pitchFamily="18" charset="0"/>
                <a:cs typeface="Times New Roman" panose="02020603050405020304" pitchFamily="18" charset="0"/>
              </a:rPr>
              <a:t>undertaken.</a:t>
            </a:r>
            <a:endParaRPr lang="en-US" sz="2600" dirty="0">
              <a:latin typeface="Times New Roman" panose="02020603050405020304" pitchFamily="18" charset="0"/>
              <a:cs typeface="Times New Roman" panose="02020603050405020304" pitchFamily="18" charset="0"/>
            </a:endParaRPr>
          </a:p>
          <a:p>
            <a:pPr marL="0" indent="0">
              <a:buNone/>
            </a:pPr>
            <a:endParaRPr lang="en-US" dirty="0"/>
          </a:p>
          <a:p>
            <a:pPr marL="0" indent="0">
              <a:buNone/>
            </a:pPr>
            <a:endParaRPr lang="en-US" dirty="0"/>
          </a:p>
        </p:txBody>
      </p:sp>
    </p:spTree>
    <p:extLst>
      <p:ext uri="{BB962C8B-B14F-4D97-AF65-F5344CB8AC3E}">
        <p14:creationId xmlns:p14="http://schemas.microsoft.com/office/powerpoint/2010/main" val="3278717043"/>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134912"/>
            <a:ext cx="8596668" cy="704538"/>
          </a:xfrm>
        </p:spPr>
        <p:txBody>
          <a:bodyPr>
            <a:noAutofit/>
          </a:bodyPr>
          <a:lstStyle/>
          <a:p>
            <a:r>
              <a:rPr lang="en-US" sz="4000" dirty="0">
                <a:latin typeface="Times New Roman" panose="02020603050405020304" pitchFamily="18" charset="0"/>
                <a:cs typeface="Times New Roman" panose="02020603050405020304" pitchFamily="18" charset="0"/>
              </a:rPr>
              <a:t>GSP Scheme of Japan and Bangladesh: </a:t>
            </a:r>
          </a:p>
        </p:txBody>
      </p:sp>
      <p:sp>
        <p:nvSpPr>
          <p:cNvPr id="3" name="Content Placeholder 2"/>
          <p:cNvSpPr>
            <a:spLocks noGrp="1"/>
          </p:cNvSpPr>
          <p:nvPr>
            <p:ph idx="1"/>
          </p:nvPr>
        </p:nvSpPr>
        <p:spPr>
          <a:xfrm>
            <a:off x="677334" y="1153775"/>
            <a:ext cx="9195329" cy="4832688"/>
          </a:xfrm>
        </p:spPr>
        <p:txBody>
          <a:bodyPr>
            <a:noAutofit/>
          </a:bodyPr>
          <a:lstStyle/>
          <a:p>
            <a:pPr lvl="0" algn="just" fontAlgn="base"/>
            <a:r>
              <a:rPr lang="en-US" sz="3000" dirty="0" smtClean="0">
                <a:latin typeface="Times New Roman" panose="02020603050405020304" pitchFamily="18" charset="0"/>
                <a:cs typeface="Times New Roman" panose="02020603050405020304" pitchFamily="18" charset="0"/>
              </a:rPr>
              <a:t>Japan established </a:t>
            </a:r>
            <a:r>
              <a:rPr lang="en-US" sz="3000" dirty="0">
                <a:latin typeface="Times New Roman" panose="02020603050405020304" pitchFamily="18" charset="0"/>
                <a:cs typeface="Times New Roman" panose="02020603050405020304" pitchFamily="18" charset="0"/>
              </a:rPr>
              <a:t>its </a:t>
            </a:r>
            <a:r>
              <a:rPr lang="en-US" sz="3000" dirty="0" smtClean="0">
                <a:latin typeface="Times New Roman" panose="02020603050405020304" pitchFamily="18" charset="0"/>
                <a:cs typeface="Times New Roman" panose="02020603050405020304" pitchFamily="18" charset="0"/>
              </a:rPr>
              <a:t>GSP scheme on </a:t>
            </a:r>
            <a:r>
              <a:rPr lang="en-US" sz="3000" dirty="0">
                <a:latin typeface="Times New Roman" panose="02020603050405020304" pitchFamily="18" charset="0"/>
                <a:cs typeface="Times New Roman" panose="02020603050405020304" pitchFamily="18" charset="0"/>
              </a:rPr>
              <a:t>August 1, 1971.</a:t>
            </a:r>
          </a:p>
          <a:p>
            <a:pPr lvl="0" algn="just" fontAlgn="base"/>
            <a:r>
              <a:rPr lang="en-US" sz="3000" dirty="0">
                <a:latin typeface="Times New Roman" panose="02020603050405020304" pitchFamily="18" charset="0"/>
                <a:cs typeface="Times New Roman" panose="02020603050405020304" pitchFamily="18" charset="0"/>
              </a:rPr>
              <a:t>Japan’s GSP scheme includes </a:t>
            </a:r>
            <a:endParaRPr lang="en-US" sz="3000" dirty="0" smtClean="0">
              <a:latin typeface="Times New Roman" panose="02020603050405020304" pitchFamily="18" charset="0"/>
              <a:cs typeface="Times New Roman" panose="02020603050405020304" pitchFamily="18" charset="0"/>
            </a:endParaRPr>
          </a:p>
          <a:p>
            <a:pPr marL="800100" lvl="1" indent="-342900" algn="just" fontAlgn="base">
              <a:buFont typeface="+mj-lt"/>
              <a:buAutoNum type="arabicPeriod"/>
            </a:pPr>
            <a:r>
              <a:rPr lang="en-US" sz="3000" dirty="0" smtClean="0">
                <a:latin typeface="Times New Roman" panose="02020603050405020304" pitchFamily="18" charset="0"/>
                <a:cs typeface="Times New Roman" panose="02020603050405020304" pitchFamily="18" charset="0"/>
              </a:rPr>
              <a:t>a </a:t>
            </a:r>
            <a:r>
              <a:rPr lang="en-US" sz="3000" dirty="0">
                <a:latin typeface="Times New Roman" panose="02020603050405020304" pitchFamily="18" charset="0"/>
                <a:cs typeface="Times New Roman" panose="02020603050405020304" pitchFamily="18" charset="0"/>
              </a:rPr>
              <a:t>general preferential regime and </a:t>
            </a:r>
            <a:endParaRPr lang="en-US" sz="3000" dirty="0" smtClean="0">
              <a:latin typeface="Times New Roman" panose="02020603050405020304" pitchFamily="18" charset="0"/>
              <a:cs typeface="Times New Roman" panose="02020603050405020304" pitchFamily="18" charset="0"/>
            </a:endParaRPr>
          </a:p>
          <a:p>
            <a:pPr marL="800100" lvl="1" indent="-342900" algn="just" fontAlgn="base">
              <a:buFont typeface="+mj-lt"/>
              <a:buAutoNum type="arabicPeriod"/>
            </a:pPr>
            <a:r>
              <a:rPr lang="en-US" sz="3000" dirty="0" smtClean="0">
                <a:latin typeface="Times New Roman" panose="02020603050405020304" pitchFamily="18" charset="0"/>
                <a:cs typeface="Times New Roman" panose="02020603050405020304" pitchFamily="18" charset="0"/>
              </a:rPr>
              <a:t>a </a:t>
            </a:r>
            <a:r>
              <a:rPr lang="en-US" sz="3000" dirty="0">
                <a:latin typeface="Times New Roman" panose="02020603050405020304" pitchFamily="18" charset="0"/>
                <a:cs typeface="Times New Roman" panose="02020603050405020304" pitchFamily="18" charset="0"/>
              </a:rPr>
              <a:t>special preferential regime.</a:t>
            </a:r>
          </a:p>
          <a:p>
            <a:pPr lvl="0" algn="just" fontAlgn="base"/>
            <a:r>
              <a:rPr lang="en-US" sz="3000" dirty="0">
                <a:latin typeface="Times New Roman" panose="02020603050405020304" pitchFamily="18" charset="0"/>
                <a:cs typeface="Times New Roman" panose="02020603050405020304" pitchFamily="18" charset="0"/>
              </a:rPr>
              <a:t>Japan grants </a:t>
            </a:r>
            <a:r>
              <a:rPr lang="en-US" sz="3000" b="1" dirty="0" smtClean="0">
                <a:latin typeface="Times New Roman" panose="02020603050405020304" pitchFamily="18" charset="0"/>
                <a:cs typeface="Times New Roman" panose="02020603050405020304" pitchFamily="18" charset="0"/>
              </a:rPr>
              <a:t>tariff </a:t>
            </a:r>
            <a:r>
              <a:rPr lang="en-US" sz="3000" b="1" dirty="0">
                <a:latin typeface="Times New Roman" panose="02020603050405020304" pitchFamily="18" charset="0"/>
                <a:cs typeface="Times New Roman" panose="02020603050405020304" pitchFamily="18" charset="0"/>
              </a:rPr>
              <a:t>treatment </a:t>
            </a:r>
            <a:r>
              <a:rPr lang="en-US" sz="3000" dirty="0">
                <a:latin typeface="Times New Roman" panose="02020603050405020304" pitchFamily="18" charset="0"/>
                <a:cs typeface="Times New Roman" panose="02020603050405020304" pitchFamily="18" charset="0"/>
              </a:rPr>
              <a:t>under its GSP scheme to 137 developing countries and 14 territories.</a:t>
            </a:r>
          </a:p>
          <a:p>
            <a:pPr lvl="0" algn="just" fontAlgn="base"/>
            <a:r>
              <a:rPr lang="en-US" sz="3000" dirty="0">
                <a:latin typeface="Times New Roman" panose="02020603050405020304" pitchFamily="18" charset="0"/>
                <a:cs typeface="Times New Roman" panose="02020603050405020304" pitchFamily="18" charset="0"/>
              </a:rPr>
              <a:t>LDCs are granted duty free and quota free market access in </a:t>
            </a:r>
            <a:r>
              <a:rPr lang="en-US" sz="3000" b="1" dirty="0">
                <a:latin typeface="Times New Roman" panose="02020603050405020304" pitchFamily="18" charset="0"/>
                <a:cs typeface="Times New Roman" panose="02020603050405020304" pitchFamily="18" charset="0"/>
              </a:rPr>
              <a:t>5415 products </a:t>
            </a:r>
            <a:r>
              <a:rPr lang="en-US" sz="3000" dirty="0">
                <a:latin typeface="Times New Roman" panose="02020603050405020304" pitchFamily="18" charset="0"/>
                <a:cs typeface="Times New Roman" panose="02020603050405020304" pitchFamily="18" charset="0"/>
              </a:rPr>
              <a:t>of which </a:t>
            </a:r>
            <a:r>
              <a:rPr lang="en-US" sz="3000" b="1" dirty="0">
                <a:latin typeface="Times New Roman" panose="02020603050405020304" pitchFamily="18" charset="0"/>
                <a:cs typeface="Times New Roman" panose="02020603050405020304" pitchFamily="18" charset="0"/>
              </a:rPr>
              <a:t>1383 are agricultural</a:t>
            </a:r>
            <a:r>
              <a:rPr lang="en-US" sz="3000" dirty="0">
                <a:latin typeface="Times New Roman" panose="02020603050405020304" pitchFamily="18" charset="0"/>
                <a:cs typeface="Times New Roman" panose="02020603050405020304" pitchFamily="18" charset="0"/>
              </a:rPr>
              <a:t> products and </a:t>
            </a:r>
            <a:r>
              <a:rPr lang="en-US" sz="3000" b="1" dirty="0">
                <a:latin typeface="Times New Roman" panose="02020603050405020304" pitchFamily="18" charset="0"/>
                <a:cs typeface="Times New Roman" panose="02020603050405020304" pitchFamily="18" charset="0"/>
              </a:rPr>
              <a:t>4034 are industrial </a:t>
            </a:r>
            <a:r>
              <a:rPr lang="en-US" sz="3000" dirty="0">
                <a:latin typeface="Times New Roman" panose="02020603050405020304" pitchFamily="18" charset="0"/>
                <a:cs typeface="Times New Roman" panose="02020603050405020304" pitchFamily="18" charset="0"/>
              </a:rPr>
              <a:t>products</a:t>
            </a:r>
            <a:r>
              <a:rPr lang="en-US" sz="3000" dirty="0" smtClean="0">
                <a:latin typeface="Times New Roman" panose="02020603050405020304" pitchFamily="18" charset="0"/>
                <a:cs typeface="Times New Roman" panose="02020603050405020304" pitchFamily="18" charset="0"/>
              </a:rPr>
              <a:t>.</a:t>
            </a:r>
            <a:endParaRPr lang="en-US" sz="3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7012908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134912"/>
            <a:ext cx="8596668" cy="704538"/>
          </a:xfrm>
        </p:spPr>
        <p:txBody>
          <a:bodyPr>
            <a:noAutofit/>
          </a:bodyPr>
          <a:lstStyle/>
          <a:p>
            <a:r>
              <a:rPr lang="en-US" sz="4000" dirty="0">
                <a:latin typeface="Times New Roman" panose="02020603050405020304" pitchFamily="18" charset="0"/>
                <a:cs typeface="Times New Roman" panose="02020603050405020304" pitchFamily="18" charset="0"/>
              </a:rPr>
              <a:t>GSP Scheme of Japan and Bangladesh: </a:t>
            </a:r>
          </a:p>
        </p:txBody>
      </p:sp>
      <p:sp>
        <p:nvSpPr>
          <p:cNvPr id="3" name="Content Placeholder 2"/>
          <p:cNvSpPr>
            <a:spLocks noGrp="1"/>
          </p:cNvSpPr>
          <p:nvPr>
            <p:ph idx="1"/>
          </p:nvPr>
        </p:nvSpPr>
        <p:spPr>
          <a:xfrm>
            <a:off x="677334" y="1228725"/>
            <a:ext cx="8780991" cy="4614863"/>
          </a:xfrm>
        </p:spPr>
        <p:txBody>
          <a:bodyPr>
            <a:noAutofit/>
          </a:bodyPr>
          <a:lstStyle/>
          <a:p>
            <a:pPr marL="0" indent="0" algn="just" fontAlgn="base">
              <a:buNone/>
            </a:pPr>
            <a:r>
              <a:rPr lang="en-US" sz="3000" b="1" dirty="0" smtClean="0">
                <a:latin typeface="Times New Roman" panose="02020603050405020304" pitchFamily="18" charset="0"/>
                <a:cs typeface="Times New Roman" panose="02020603050405020304" pitchFamily="18" charset="0"/>
              </a:rPr>
              <a:t>Rules </a:t>
            </a:r>
            <a:r>
              <a:rPr lang="en-US" sz="3000" b="1" dirty="0">
                <a:latin typeface="Times New Roman" panose="02020603050405020304" pitchFamily="18" charset="0"/>
                <a:cs typeface="Times New Roman" panose="02020603050405020304" pitchFamily="18" charset="0"/>
              </a:rPr>
              <a:t>of Origin:</a:t>
            </a:r>
            <a:endParaRPr lang="en-US" sz="3000" dirty="0">
              <a:latin typeface="Times New Roman" panose="02020603050405020304" pitchFamily="18" charset="0"/>
              <a:cs typeface="Times New Roman" panose="02020603050405020304" pitchFamily="18" charset="0"/>
            </a:endParaRPr>
          </a:p>
          <a:p>
            <a:pPr lvl="0" algn="just" fontAlgn="base"/>
            <a:r>
              <a:rPr lang="en-US" sz="3000" dirty="0" smtClean="0">
                <a:latin typeface="Times New Roman" panose="02020603050405020304" pitchFamily="18" charset="0"/>
                <a:cs typeface="Times New Roman" panose="02020603050405020304" pitchFamily="18" charset="0"/>
              </a:rPr>
              <a:t>Recognized </a:t>
            </a:r>
            <a:r>
              <a:rPr lang="en-US" sz="3000" dirty="0">
                <a:latin typeface="Times New Roman" panose="02020603050405020304" pitchFamily="18" charset="0"/>
                <a:cs typeface="Times New Roman" panose="02020603050405020304" pitchFamily="18" charset="0"/>
              </a:rPr>
              <a:t>as </a:t>
            </a:r>
            <a:r>
              <a:rPr lang="en-US" sz="3000" b="1" dirty="0">
                <a:latin typeface="Times New Roman" panose="02020603050405020304" pitchFamily="18" charset="0"/>
                <a:cs typeface="Times New Roman" panose="02020603050405020304" pitchFamily="18" charset="0"/>
              </a:rPr>
              <a:t>originating </a:t>
            </a:r>
            <a:r>
              <a:rPr lang="en-US" sz="3000" b="1" dirty="0" smtClean="0">
                <a:latin typeface="Times New Roman" panose="02020603050405020304" pitchFamily="18" charset="0"/>
                <a:cs typeface="Times New Roman" panose="02020603050405020304" pitchFamily="18" charset="0"/>
              </a:rPr>
              <a:t>country </a:t>
            </a:r>
            <a:r>
              <a:rPr lang="en-US" sz="3000" dirty="0" smtClean="0">
                <a:latin typeface="Times New Roman" panose="02020603050405020304" pitchFamily="18" charset="0"/>
                <a:cs typeface="Times New Roman" panose="02020603050405020304" pitchFamily="18" charset="0"/>
              </a:rPr>
              <a:t>under the origin criteria of the Japanese GSP scheme, </a:t>
            </a:r>
            <a:r>
              <a:rPr lang="en-US" sz="3000" dirty="0">
                <a:latin typeface="Times New Roman" panose="02020603050405020304" pitchFamily="18" charset="0"/>
                <a:cs typeface="Times New Roman" panose="02020603050405020304" pitchFamily="18" charset="0"/>
              </a:rPr>
              <a:t>and</a:t>
            </a:r>
          </a:p>
          <a:p>
            <a:pPr lvl="0" algn="just" fontAlgn="base"/>
            <a:r>
              <a:rPr lang="en-US" sz="3000" dirty="0">
                <a:latin typeface="Times New Roman" panose="02020603050405020304" pitchFamily="18" charset="0"/>
                <a:cs typeface="Times New Roman" panose="02020603050405020304" pitchFamily="18" charset="0"/>
              </a:rPr>
              <a:t>Transported to Japan in accordance with its </a:t>
            </a:r>
            <a:r>
              <a:rPr lang="en-US" sz="3000" b="1" dirty="0">
                <a:latin typeface="Times New Roman" panose="02020603050405020304" pitchFamily="18" charset="0"/>
                <a:cs typeface="Times New Roman" panose="02020603050405020304" pitchFamily="18" charset="0"/>
              </a:rPr>
              <a:t>rules for transportation</a:t>
            </a:r>
            <a:r>
              <a:rPr lang="en-US" sz="3000" dirty="0">
                <a:latin typeface="Times New Roman" panose="02020603050405020304" pitchFamily="18" charset="0"/>
                <a:cs typeface="Times New Roman" panose="02020603050405020304" pitchFamily="18" charset="0"/>
              </a:rPr>
              <a:t>.  </a:t>
            </a:r>
          </a:p>
          <a:p>
            <a:pPr lvl="0" algn="just" fontAlgn="base"/>
            <a:r>
              <a:rPr lang="en-US" sz="3000" dirty="0">
                <a:latin typeface="Times New Roman" panose="02020603050405020304" pitchFamily="18" charset="0"/>
                <a:cs typeface="Times New Roman" panose="02020603050405020304" pitchFamily="18" charset="0"/>
              </a:rPr>
              <a:t>RMG from Bangladesh is getting </a:t>
            </a:r>
            <a:r>
              <a:rPr lang="en-US" sz="3000" b="1" dirty="0">
                <a:latin typeface="Times New Roman" panose="02020603050405020304" pitchFamily="18" charset="0"/>
                <a:cs typeface="Times New Roman" panose="02020603050405020304" pitchFamily="18" charset="0"/>
              </a:rPr>
              <a:t>one stage </a:t>
            </a:r>
            <a:r>
              <a:rPr lang="en-US" sz="3000" b="1" dirty="0" smtClean="0">
                <a:latin typeface="Times New Roman" panose="02020603050405020304" pitchFamily="18" charset="0"/>
                <a:cs typeface="Times New Roman" panose="02020603050405020304" pitchFamily="18" charset="0"/>
              </a:rPr>
              <a:t>policy</a:t>
            </a:r>
            <a:r>
              <a:rPr lang="en-US" sz="3000" dirty="0" smtClean="0">
                <a:latin typeface="Times New Roman" panose="02020603050405020304" pitchFamily="18" charset="0"/>
                <a:cs typeface="Times New Roman" panose="02020603050405020304" pitchFamily="18" charset="0"/>
              </a:rPr>
              <a:t>(only ready made garment production) </a:t>
            </a:r>
            <a:r>
              <a:rPr lang="en-US" sz="3000" dirty="0">
                <a:latin typeface="Times New Roman" panose="02020603050405020304" pitchFamily="18" charset="0"/>
                <a:cs typeface="Times New Roman" panose="02020603050405020304" pitchFamily="18" charset="0"/>
              </a:rPr>
              <a:t>in determining Rules of Origin to Japanese market.</a:t>
            </a:r>
          </a:p>
          <a:p>
            <a:pPr algn="just"/>
            <a:endParaRPr lang="en-US"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0891438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Types of Trade Barriers</a:t>
            </a:r>
            <a:endParaRPr lang="en-US" dirty="0"/>
          </a:p>
        </p:txBody>
      </p:sp>
      <p:sp>
        <p:nvSpPr>
          <p:cNvPr id="3" name="Content Placeholder 2"/>
          <p:cNvSpPr>
            <a:spLocks noGrp="1"/>
          </p:cNvSpPr>
          <p:nvPr>
            <p:ph idx="1"/>
          </p:nvPr>
        </p:nvSpPr>
        <p:spPr/>
        <p:txBody>
          <a:bodyPr/>
          <a:lstStyle/>
          <a:p>
            <a:r>
              <a:rPr lang="en-US" dirty="0" smtClean="0"/>
              <a:t>A. Tariff Barriers</a:t>
            </a:r>
          </a:p>
          <a:p>
            <a:r>
              <a:rPr lang="en-US" dirty="0" smtClean="0"/>
              <a:t>B. Non Tariff Barriers</a:t>
            </a:r>
            <a:endParaRPr lang="en-US" dirty="0"/>
          </a:p>
        </p:txBody>
      </p:sp>
    </p:spTree>
    <p:extLst>
      <p:ext uri="{BB962C8B-B14F-4D97-AF65-F5344CB8AC3E}">
        <p14:creationId xmlns:p14="http://schemas.microsoft.com/office/powerpoint/2010/main" val="395592493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180975"/>
            <a:ext cx="8596668" cy="769495"/>
          </a:xfrm>
        </p:spPr>
        <p:txBody>
          <a:bodyPr>
            <a:noAutofit/>
          </a:bodyPr>
          <a:lstStyle/>
          <a:p>
            <a:r>
              <a:rPr lang="en-US" sz="4400" dirty="0">
                <a:latin typeface="Times New Roman" panose="02020603050405020304" pitchFamily="18" charset="0"/>
                <a:cs typeface="Times New Roman" panose="02020603050405020304" pitchFamily="18" charset="0"/>
              </a:rPr>
              <a:t>GSP Scheme of Australia: </a:t>
            </a:r>
            <a:br>
              <a:rPr lang="en-US" sz="4400" dirty="0">
                <a:latin typeface="Times New Roman" panose="02020603050405020304" pitchFamily="18" charset="0"/>
                <a:cs typeface="Times New Roman" panose="02020603050405020304" pitchFamily="18" charset="0"/>
              </a:rPr>
            </a:br>
            <a:endParaRPr lang="en-US" sz="44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677334" y="1213969"/>
            <a:ext cx="9184118" cy="4527355"/>
          </a:xfrm>
        </p:spPr>
        <p:txBody>
          <a:bodyPr>
            <a:noAutofit/>
          </a:bodyPr>
          <a:lstStyle/>
          <a:p>
            <a:pPr lvl="0" algn="just" fontAlgn="base"/>
            <a:r>
              <a:rPr lang="en-US" sz="2600" dirty="0">
                <a:latin typeface="Times New Roman" panose="02020603050405020304" pitchFamily="18" charset="0"/>
                <a:cs typeface="Times New Roman" panose="02020603050405020304" pitchFamily="18" charset="0"/>
              </a:rPr>
              <a:t>Duty-free and quota-free entry from the 49 LDCs and East Timor (treated as an LDC) </a:t>
            </a:r>
            <a:r>
              <a:rPr lang="en-US" sz="2600" dirty="0" smtClean="0">
                <a:latin typeface="Times New Roman" panose="02020603050405020304" pitchFamily="18" charset="0"/>
                <a:cs typeface="Times New Roman" panose="02020603050405020304" pitchFamily="18" charset="0"/>
              </a:rPr>
              <a:t>effective </a:t>
            </a:r>
            <a:r>
              <a:rPr lang="en-US" sz="2600" dirty="0">
                <a:latin typeface="Times New Roman" panose="02020603050405020304" pitchFamily="18" charset="0"/>
                <a:cs typeface="Times New Roman" panose="02020603050405020304" pitchFamily="18" charset="0"/>
              </a:rPr>
              <a:t>from 1 July 2003.</a:t>
            </a:r>
          </a:p>
          <a:p>
            <a:pPr lvl="0" algn="just" fontAlgn="base"/>
            <a:r>
              <a:rPr lang="en-US" sz="2600" dirty="0">
                <a:latin typeface="Times New Roman" panose="02020603050405020304" pitchFamily="18" charset="0"/>
                <a:cs typeface="Times New Roman" panose="02020603050405020304" pitchFamily="18" charset="0"/>
              </a:rPr>
              <a:t>The preferential scheme GSP-50 for LDCs offers duty free treatment to all LDCs in case of all tariff lines.</a:t>
            </a:r>
          </a:p>
          <a:p>
            <a:pPr marL="0" indent="0" algn="just" fontAlgn="base">
              <a:buNone/>
            </a:pPr>
            <a:r>
              <a:rPr lang="en-US" sz="2600" b="1" dirty="0">
                <a:latin typeface="Times New Roman" panose="02020603050405020304" pitchFamily="18" charset="0"/>
                <a:cs typeface="Times New Roman" panose="02020603050405020304" pitchFamily="18" charset="0"/>
              </a:rPr>
              <a:t>Rules of Origin:</a:t>
            </a:r>
            <a:endParaRPr lang="en-US" sz="2600" dirty="0">
              <a:latin typeface="Times New Roman" panose="02020603050405020304" pitchFamily="18" charset="0"/>
              <a:cs typeface="Times New Roman" panose="02020603050405020304" pitchFamily="18" charset="0"/>
            </a:endParaRPr>
          </a:p>
          <a:p>
            <a:pPr lvl="0" algn="just" fontAlgn="base"/>
            <a:r>
              <a:rPr lang="en-US" sz="2600" dirty="0">
                <a:latin typeface="Times New Roman" panose="02020603050405020304" pitchFamily="18" charset="0"/>
                <a:cs typeface="Times New Roman" panose="02020603050405020304" pitchFamily="18" charset="0"/>
              </a:rPr>
              <a:t>The </a:t>
            </a:r>
            <a:r>
              <a:rPr lang="en-US" sz="2600" b="1" dirty="0">
                <a:latin typeface="Times New Roman" panose="02020603050405020304" pitchFamily="18" charset="0"/>
                <a:cs typeface="Times New Roman" panose="02020603050405020304" pitchFamily="18" charset="0"/>
              </a:rPr>
              <a:t>final process </a:t>
            </a:r>
            <a:r>
              <a:rPr lang="en-US" sz="2600" dirty="0">
                <a:latin typeface="Times New Roman" panose="02020603050405020304" pitchFamily="18" charset="0"/>
                <a:cs typeface="Times New Roman" panose="02020603050405020304" pitchFamily="18" charset="0"/>
              </a:rPr>
              <a:t>of the imported good must have been carried out in the beneficiary country;</a:t>
            </a:r>
          </a:p>
          <a:p>
            <a:pPr lvl="0" algn="just" fontAlgn="base"/>
            <a:r>
              <a:rPr lang="en-US" sz="2600" dirty="0">
                <a:latin typeface="Times New Roman" panose="02020603050405020304" pitchFamily="18" charset="0"/>
                <a:cs typeface="Times New Roman" panose="02020603050405020304" pitchFamily="18" charset="0"/>
              </a:rPr>
              <a:t>At least </a:t>
            </a:r>
            <a:r>
              <a:rPr lang="en-US" sz="2600" b="1" dirty="0">
                <a:latin typeface="Times New Roman" panose="02020603050405020304" pitchFamily="18" charset="0"/>
                <a:cs typeface="Times New Roman" panose="02020603050405020304" pitchFamily="18" charset="0"/>
              </a:rPr>
              <a:t>50% of the total cost </a:t>
            </a:r>
            <a:r>
              <a:rPr lang="en-US" sz="2600" dirty="0">
                <a:latin typeface="Times New Roman" panose="02020603050405020304" pitchFamily="18" charset="0"/>
                <a:cs typeface="Times New Roman" panose="02020603050405020304" pitchFamily="18" charset="0"/>
              </a:rPr>
              <a:t>of the final product must consist of </a:t>
            </a:r>
            <a:r>
              <a:rPr lang="en-US" sz="2600" dirty="0" smtClean="0">
                <a:latin typeface="Times New Roman" panose="02020603050405020304" pitchFamily="18" charset="0"/>
                <a:cs typeface="Times New Roman" panose="02020603050405020304" pitchFamily="18" charset="0"/>
              </a:rPr>
              <a:t>labor/material cost  from </a:t>
            </a:r>
            <a:r>
              <a:rPr lang="en-US" sz="2600" dirty="0">
                <a:latin typeface="Times New Roman" panose="02020603050405020304" pitchFamily="18" charset="0"/>
                <a:cs typeface="Times New Roman" panose="02020603050405020304" pitchFamily="18" charset="0"/>
              </a:rPr>
              <a:t>one or more developing countries (or Australia).</a:t>
            </a:r>
          </a:p>
          <a:p>
            <a:pPr algn="just"/>
            <a:endParaRPr lang="en-US" sz="2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35050045"/>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7413" y="114925"/>
            <a:ext cx="8596668" cy="739514"/>
          </a:xfrm>
        </p:spPr>
        <p:txBody>
          <a:bodyPr>
            <a:noAutofit/>
          </a:bodyPr>
          <a:lstStyle/>
          <a:p>
            <a:pPr algn="ctr"/>
            <a:r>
              <a:rPr lang="en-US" sz="4400" dirty="0">
                <a:latin typeface="Times New Roman" panose="02020603050405020304" pitchFamily="18" charset="0"/>
                <a:cs typeface="Times New Roman" panose="02020603050405020304" pitchFamily="18" charset="0"/>
              </a:rPr>
              <a:t>GSP Scheme of New Zealand: </a:t>
            </a:r>
          </a:p>
        </p:txBody>
      </p:sp>
      <p:sp>
        <p:nvSpPr>
          <p:cNvPr id="3" name="Content Placeholder 2"/>
          <p:cNvSpPr>
            <a:spLocks noGrp="1"/>
          </p:cNvSpPr>
          <p:nvPr>
            <p:ph idx="1"/>
          </p:nvPr>
        </p:nvSpPr>
        <p:spPr>
          <a:xfrm>
            <a:off x="677333" y="1169233"/>
            <a:ext cx="9752541" cy="5574467"/>
          </a:xfrm>
        </p:spPr>
        <p:txBody>
          <a:bodyPr>
            <a:normAutofit fontScale="92500" lnSpcReduction="10000"/>
          </a:bodyPr>
          <a:lstStyle/>
          <a:p>
            <a:pPr lvl="0" algn="just" fontAlgn="base"/>
            <a:r>
              <a:rPr lang="en-US" sz="2600" dirty="0">
                <a:latin typeface="Times New Roman" panose="02020603050405020304" pitchFamily="18" charset="0"/>
                <a:cs typeface="Times New Roman" panose="02020603050405020304" pitchFamily="18" charset="0"/>
              </a:rPr>
              <a:t>Duty free quota-free (DFQF) access for all least developed countries on 1 July 2001.</a:t>
            </a:r>
          </a:p>
          <a:p>
            <a:pPr lvl="0" algn="just" fontAlgn="base"/>
            <a:r>
              <a:rPr lang="en-US" sz="2600" dirty="0">
                <a:latin typeface="Times New Roman" panose="02020603050405020304" pitchFamily="18" charset="0"/>
                <a:cs typeface="Times New Roman" panose="02020603050405020304" pitchFamily="18" charset="0"/>
              </a:rPr>
              <a:t>The preferential scheme GSP-50 for LDCs offers duty free treatment to all LDCs in case of all tariff lines.</a:t>
            </a:r>
          </a:p>
          <a:p>
            <a:pPr marL="0" indent="0" algn="just" fontAlgn="base">
              <a:buNone/>
            </a:pPr>
            <a:r>
              <a:rPr lang="en-US" sz="2600" b="1" dirty="0">
                <a:latin typeface="Times New Roman" panose="02020603050405020304" pitchFamily="18" charset="0"/>
                <a:cs typeface="Times New Roman" panose="02020603050405020304" pitchFamily="18" charset="0"/>
              </a:rPr>
              <a:t>Rules of Origin:</a:t>
            </a:r>
            <a:endParaRPr lang="en-US" sz="2600" dirty="0">
              <a:latin typeface="Times New Roman" panose="02020603050405020304" pitchFamily="18" charset="0"/>
              <a:cs typeface="Times New Roman" panose="02020603050405020304" pitchFamily="18" charset="0"/>
            </a:endParaRPr>
          </a:p>
          <a:p>
            <a:pPr lvl="0" algn="just" fontAlgn="base"/>
            <a:r>
              <a:rPr lang="en-US" sz="2600" dirty="0">
                <a:latin typeface="Times New Roman" panose="02020603050405020304" pitchFamily="18" charset="0"/>
                <a:cs typeface="Times New Roman" panose="02020603050405020304" pitchFamily="18" charset="0"/>
              </a:rPr>
              <a:t>Wholly obtained in a </a:t>
            </a:r>
            <a:r>
              <a:rPr lang="en-US" sz="2600" dirty="0" smtClean="0">
                <a:latin typeface="Times New Roman" panose="02020603050405020304" pitchFamily="18" charset="0"/>
                <a:cs typeface="Times New Roman" panose="02020603050405020304" pitchFamily="18" charset="0"/>
              </a:rPr>
              <a:t>LDC/LLDC(Landlocked developing countries e.g. Ethiopia, Rwanda), </a:t>
            </a:r>
            <a:r>
              <a:rPr lang="en-US" sz="2600" dirty="0">
                <a:latin typeface="Times New Roman" panose="02020603050405020304" pitchFamily="18" charset="0"/>
                <a:cs typeface="Times New Roman" panose="02020603050405020304" pitchFamily="18" charset="0"/>
              </a:rPr>
              <a:t>or</a:t>
            </a:r>
          </a:p>
          <a:p>
            <a:pPr lvl="0" algn="just" fontAlgn="base"/>
            <a:r>
              <a:rPr lang="en-US" sz="2600" dirty="0">
                <a:latin typeface="Times New Roman" panose="02020603050405020304" pitchFamily="18" charset="0"/>
                <a:cs typeface="Times New Roman" panose="02020603050405020304" pitchFamily="18" charset="0"/>
              </a:rPr>
              <a:t>Partially manufactured in a LDC/LLDC.</a:t>
            </a:r>
          </a:p>
          <a:p>
            <a:pPr lvl="0" algn="just" fontAlgn="base"/>
            <a:r>
              <a:rPr lang="en-US" sz="2600" dirty="0">
                <a:latin typeface="Times New Roman" panose="02020603050405020304" pitchFamily="18" charset="0"/>
                <a:cs typeface="Times New Roman" panose="02020603050405020304" pitchFamily="18" charset="0"/>
              </a:rPr>
              <a:t>The </a:t>
            </a:r>
            <a:r>
              <a:rPr lang="en-US" sz="2600" b="1" dirty="0">
                <a:latin typeface="Times New Roman" panose="02020603050405020304" pitchFamily="18" charset="0"/>
                <a:cs typeface="Times New Roman" panose="02020603050405020304" pitchFamily="18" charset="0"/>
              </a:rPr>
              <a:t>final process </a:t>
            </a:r>
            <a:r>
              <a:rPr lang="en-US" sz="2600" dirty="0">
                <a:latin typeface="Times New Roman" panose="02020603050405020304" pitchFamily="18" charset="0"/>
                <a:cs typeface="Times New Roman" panose="02020603050405020304" pitchFamily="18" charset="0"/>
              </a:rPr>
              <a:t>of the imported good must have been carried out in the beneficiary country;</a:t>
            </a:r>
          </a:p>
          <a:p>
            <a:pPr lvl="0" algn="just" fontAlgn="base"/>
            <a:r>
              <a:rPr lang="en-US" sz="2600" dirty="0" smtClean="0">
                <a:latin typeface="Times New Roman" panose="02020603050405020304" pitchFamily="18" charset="0"/>
                <a:cs typeface="Times New Roman" panose="02020603050405020304" pitchFamily="18" charset="0"/>
              </a:rPr>
              <a:t>At least </a:t>
            </a:r>
            <a:r>
              <a:rPr lang="en-US" sz="2600" b="1" dirty="0" smtClean="0">
                <a:latin typeface="Times New Roman" panose="02020603050405020304" pitchFamily="18" charset="0"/>
                <a:cs typeface="Times New Roman" panose="02020603050405020304" pitchFamily="18" charset="0"/>
              </a:rPr>
              <a:t>50% of the total cost </a:t>
            </a:r>
            <a:r>
              <a:rPr lang="en-US" sz="2600" dirty="0" smtClean="0">
                <a:latin typeface="Times New Roman" panose="02020603050405020304" pitchFamily="18" charset="0"/>
                <a:cs typeface="Times New Roman" panose="02020603050405020304" pitchFamily="18" charset="0"/>
              </a:rPr>
              <a:t>of the final product must consist of labor/material cost  from one or more developing countries or </a:t>
            </a:r>
            <a:r>
              <a:rPr lang="en-US" sz="2600" dirty="0">
                <a:latin typeface="Times New Roman" panose="02020603050405020304" pitchFamily="18" charset="0"/>
                <a:cs typeface="Times New Roman" panose="02020603050405020304" pitchFamily="18" charset="0"/>
              </a:rPr>
              <a:t>from New Zealand.</a:t>
            </a:r>
          </a:p>
          <a:p>
            <a:pPr marL="0" indent="0">
              <a:buNone/>
            </a:pPr>
            <a:endParaRPr lang="en-US" dirty="0"/>
          </a:p>
        </p:txBody>
      </p:sp>
    </p:spTree>
    <p:extLst>
      <p:ext uri="{BB962C8B-B14F-4D97-AF65-F5344CB8AC3E}">
        <p14:creationId xmlns:p14="http://schemas.microsoft.com/office/powerpoint/2010/main" val="298288526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77409" y="2709862"/>
            <a:ext cx="8596668" cy="1320800"/>
          </a:xfrm>
        </p:spPr>
        <p:txBody>
          <a:bodyPr>
            <a:normAutofit/>
          </a:bodyPr>
          <a:lstStyle/>
          <a:p>
            <a:pPr algn="ctr"/>
            <a:r>
              <a:rPr lang="en-US" sz="7800" dirty="0" smtClean="0">
                <a:latin typeface="Andalus" panose="02020603050405020304" pitchFamily="18" charset="-78"/>
                <a:cs typeface="Andalus" panose="02020603050405020304" pitchFamily="18" charset="-78"/>
              </a:rPr>
              <a:t>Thank You</a:t>
            </a:r>
            <a:endParaRPr lang="en-US" sz="7800" dirty="0">
              <a:latin typeface="Andalus" panose="02020603050405020304" pitchFamily="18" charset="-78"/>
              <a:cs typeface="Andalus" panose="02020603050405020304" pitchFamily="18" charset="-78"/>
            </a:endParaRPr>
          </a:p>
        </p:txBody>
      </p:sp>
    </p:spTree>
    <p:extLst>
      <p:ext uri="{BB962C8B-B14F-4D97-AF65-F5344CB8AC3E}">
        <p14:creationId xmlns:p14="http://schemas.microsoft.com/office/powerpoint/2010/main" val="239706987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3" y="0"/>
            <a:ext cx="8596668" cy="976261"/>
          </a:xfrm>
        </p:spPr>
        <p:txBody>
          <a:bodyPr>
            <a:normAutofit/>
          </a:bodyPr>
          <a:lstStyle/>
          <a:p>
            <a:pPr algn="ctr"/>
            <a:r>
              <a:rPr lang="en-US" sz="4400" dirty="0">
                <a:latin typeface="Times New Roman" panose="02020603050405020304" pitchFamily="18" charset="0"/>
                <a:cs typeface="Times New Roman" panose="02020603050405020304" pitchFamily="18" charset="0"/>
              </a:rPr>
              <a:t>International Trade</a:t>
            </a:r>
          </a:p>
        </p:txBody>
      </p:sp>
      <p:sp>
        <p:nvSpPr>
          <p:cNvPr id="3" name="Content Placeholder 2"/>
          <p:cNvSpPr>
            <a:spLocks noGrp="1"/>
          </p:cNvSpPr>
          <p:nvPr>
            <p:ph idx="1"/>
          </p:nvPr>
        </p:nvSpPr>
        <p:spPr>
          <a:xfrm>
            <a:off x="377294" y="976260"/>
            <a:ext cx="9981144" cy="5881739"/>
          </a:xfrm>
        </p:spPr>
        <p:txBody>
          <a:bodyPr>
            <a:normAutofit lnSpcReduction="10000"/>
          </a:bodyPr>
          <a:lstStyle/>
          <a:p>
            <a:pPr algn="just"/>
            <a:r>
              <a:rPr lang="en-US" sz="2800" dirty="0">
                <a:solidFill>
                  <a:srgbClr val="00B0F0"/>
                </a:solidFill>
                <a:latin typeface="Times New Roman" panose="02020603050405020304" pitchFamily="18" charset="0"/>
                <a:cs typeface="Times New Roman" panose="02020603050405020304" pitchFamily="18" charset="0"/>
              </a:rPr>
              <a:t>Tariff</a:t>
            </a:r>
            <a:r>
              <a:rPr lang="en-US" sz="2800" dirty="0">
                <a:latin typeface="Times New Roman" panose="02020603050405020304" pitchFamily="18" charset="0"/>
                <a:cs typeface="Times New Roman" panose="02020603050405020304" pitchFamily="18" charset="0"/>
              </a:rPr>
              <a:t>:</a:t>
            </a:r>
          </a:p>
          <a:p>
            <a:pPr algn="just">
              <a:buFont typeface="Wingdings" panose="05000000000000000000" pitchFamily="2" charset="2"/>
              <a:buChar char="q"/>
            </a:pPr>
            <a:r>
              <a:rPr lang="en-US" sz="2400" dirty="0">
                <a:latin typeface="Times New Roman" panose="02020603050405020304" pitchFamily="18" charset="0"/>
                <a:cs typeface="Times New Roman" panose="02020603050405020304" pitchFamily="18" charset="0"/>
              </a:rPr>
              <a:t>A tariff is a tax </a:t>
            </a:r>
            <a:endParaRPr lang="en-US" sz="2400" dirty="0" smtClean="0">
              <a:latin typeface="Times New Roman" panose="02020603050405020304" pitchFamily="18" charset="0"/>
              <a:cs typeface="Times New Roman" panose="02020603050405020304" pitchFamily="18" charset="0"/>
            </a:endParaRPr>
          </a:p>
          <a:p>
            <a:pPr lvl="1" algn="just">
              <a:buFont typeface="Wingdings" panose="05000000000000000000" pitchFamily="2" charset="2"/>
              <a:buChar char="q"/>
            </a:pPr>
            <a:r>
              <a:rPr lang="en-US" sz="2400" dirty="0" smtClean="0">
                <a:latin typeface="Times New Roman" panose="02020603050405020304" pitchFamily="18" charset="0"/>
                <a:cs typeface="Times New Roman" panose="02020603050405020304" pitchFamily="18" charset="0"/>
              </a:rPr>
              <a:t>imposed </a:t>
            </a:r>
            <a:r>
              <a:rPr lang="en-US" sz="2400" dirty="0">
                <a:latin typeface="Times New Roman" panose="02020603050405020304" pitchFamily="18" charset="0"/>
                <a:cs typeface="Times New Roman" panose="02020603050405020304" pitchFamily="18" charset="0"/>
              </a:rPr>
              <a:t>by a government on goods and services imported from other countries </a:t>
            </a:r>
            <a:endParaRPr lang="en-US" sz="2400" dirty="0" smtClean="0">
              <a:latin typeface="Times New Roman" panose="02020603050405020304" pitchFamily="18" charset="0"/>
              <a:cs typeface="Times New Roman" panose="02020603050405020304" pitchFamily="18" charset="0"/>
            </a:endParaRPr>
          </a:p>
          <a:p>
            <a:pPr lvl="1" algn="just">
              <a:buFont typeface="Wingdings" panose="05000000000000000000" pitchFamily="2" charset="2"/>
              <a:buChar char="q"/>
            </a:pPr>
            <a:r>
              <a:rPr lang="en-US" sz="2400" dirty="0" smtClean="0">
                <a:latin typeface="Times New Roman" panose="02020603050405020304" pitchFamily="18" charset="0"/>
                <a:cs typeface="Times New Roman" panose="02020603050405020304" pitchFamily="18" charset="0"/>
              </a:rPr>
              <a:t>to </a:t>
            </a:r>
            <a:r>
              <a:rPr lang="en-US" sz="2400" dirty="0">
                <a:latin typeface="Times New Roman" panose="02020603050405020304" pitchFamily="18" charset="0"/>
                <a:cs typeface="Times New Roman" panose="02020603050405020304" pitchFamily="18" charset="0"/>
              </a:rPr>
              <a:t>increase the price and make imports less desirable, </a:t>
            </a:r>
            <a:endParaRPr lang="en-US" sz="2400" dirty="0" smtClean="0">
              <a:latin typeface="Times New Roman" panose="02020603050405020304" pitchFamily="18" charset="0"/>
              <a:cs typeface="Times New Roman" panose="02020603050405020304" pitchFamily="18" charset="0"/>
            </a:endParaRPr>
          </a:p>
          <a:p>
            <a:pPr lvl="1" algn="just">
              <a:buFont typeface="Wingdings" panose="05000000000000000000" pitchFamily="2" charset="2"/>
              <a:buChar char="q"/>
            </a:pPr>
            <a:r>
              <a:rPr lang="en-US" sz="2400" dirty="0" smtClean="0">
                <a:latin typeface="Times New Roman" panose="02020603050405020304" pitchFamily="18" charset="0"/>
                <a:cs typeface="Times New Roman" panose="02020603050405020304" pitchFamily="18" charset="0"/>
              </a:rPr>
              <a:t>or </a:t>
            </a:r>
            <a:r>
              <a:rPr lang="en-US" sz="2400" dirty="0">
                <a:latin typeface="Times New Roman" panose="02020603050405020304" pitchFamily="18" charset="0"/>
                <a:cs typeface="Times New Roman" panose="02020603050405020304" pitchFamily="18" charset="0"/>
              </a:rPr>
              <a:t>at least to make less competitive or attractive in comparison to domestic goods and services.</a:t>
            </a:r>
          </a:p>
          <a:p>
            <a:pPr algn="just">
              <a:buFont typeface="Wingdings" panose="05000000000000000000" pitchFamily="2" charset="2"/>
              <a:buChar char="q"/>
            </a:pPr>
            <a:endParaRPr lang="en-US" sz="2400" dirty="0">
              <a:latin typeface="Times New Roman" panose="02020603050405020304" pitchFamily="18" charset="0"/>
              <a:cs typeface="Times New Roman" panose="02020603050405020304" pitchFamily="18" charset="0"/>
            </a:endParaRPr>
          </a:p>
          <a:p>
            <a:pPr lvl="1" algn="just">
              <a:buFont typeface="Wingdings" panose="05000000000000000000" pitchFamily="2" charset="2"/>
              <a:buChar char="Ø"/>
            </a:pPr>
            <a:r>
              <a:rPr lang="en-US" sz="2400" dirty="0" smtClean="0">
                <a:latin typeface="Times New Roman" panose="02020603050405020304" pitchFamily="18" charset="0"/>
                <a:cs typeface="Times New Roman" panose="02020603050405020304" pitchFamily="18" charset="0"/>
              </a:rPr>
              <a:t>For </a:t>
            </a:r>
            <a:r>
              <a:rPr lang="en-US" sz="2400" dirty="0">
                <a:latin typeface="Times New Roman" panose="02020603050405020304" pitchFamily="18" charset="0"/>
                <a:cs typeface="Times New Roman" panose="02020603050405020304" pitchFamily="18" charset="0"/>
              </a:rPr>
              <a:t>example, to discourage the purchase of Italian leather handbags, the U.S. government could introduce a tariff of 50% that drives the purchase price of those bags so high that domestic alternatives are much more affordable. The government’s hope is that the added cost will make imported goods much less desirable.</a:t>
            </a:r>
          </a:p>
          <a:p>
            <a:pPr marL="0" indent="0" algn="just">
              <a:buNone/>
            </a:pPr>
            <a:r>
              <a:rPr lang="en-US" sz="2400" dirty="0">
                <a:latin typeface="Times New Roman" panose="02020603050405020304" pitchFamily="18" charset="0"/>
                <a:cs typeface="Times New Roman" panose="02020603050405020304" pitchFamily="18" charset="0"/>
                <a:hlinkClick r:id="rId2"/>
              </a:rPr>
              <a:t>https://</a:t>
            </a:r>
            <a:r>
              <a:rPr lang="en-US" sz="2400" dirty="0" smtClean="0">
                <a:latin typeface="Times New Roman" panose="02020603050405020304" pitchFamily="18" charset="0"/>
                <a:cs typeface="Times New Roman" panose="02020603050405020304" pitchFamily="18" charset="0"/>
                <a:hlinkClick r:id="rId2"/>
              </a:rPr>
              <a:t>www.investopedia.com/terms/t/tariff.asp</a:t>
            </a:r>
            <a:endParaRPr lang="en-US" sz="2400" dirty="0" smtClean="0">
              <a:latin typeface="Times New Roman" panose="02020603050405020304" pitchFamily="18"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395273866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4483" y="152399"/>
            <a:ext cx="8780991" cy="1433513"/>
          </a:xfrm>
        </p:spPr>
        <p:txBody>
          <a:bodyPr>
            <a:noAutofit/>
          </a:bodyPr>
          <a:lstStyle/>
          <a:p>
            <a:r>
              <a:rPr lang="en-US" sz="4400" dirty="0">
                <a:latin typeface="Times New Roman" panose="02020603050405020304" pitchFamily="18" charset="0"/>
                <a:cs typeface="Times New Roman" panose="02020603050405020304" pitchFamily="18" charset="0"/>
              </a:rPr>
              <a:t>Rate of Tax imposed by USA on garment products</a:t>
            </a: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34483" y="1857376"/>
            <a:ext cx="8089866" cy="4714875"/>
          </a:xfrm>
        </p:spPr>
      </p:pic>
    </p:spTree>
    <p:extLst>
      <p:ext uri="{BB962C8B-B14F-4D97-AF65-F5344CB8AC3E}">
        <p14:creationId xmlns:p14="http://schemas.microsoft.com/office/powerpoint/2010/main" val="4198383559"/>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91634" y="166687"/>
            <a:ext cx="8596668" cy="814466"/>
          </a:xfrm>
        </p:spPr>
        <p:txBody>
          <a:bodyPr>
            <a:normAutofit/>
          </a:bodyPr>
          <a:lstStyle/>
          <a:p>
            <a:pPr algn="ctr"/>
            <a:r>
              <a:rPr lang="en-US" sz="4400" dirty="0">
                <a:latin typeface="Times New Roman" panose="02020603050405020304" pitchFamily="18" charset="0"/>
                <a:cs typeface="Times New Roman" panose="02020603050405020304" pitchFamily="18" charset="0"/>
              </a:rPr>
              <a:t>Types of tariffs</a:t>
            </a:r>
          </a:p>
        </p:txBody>
      </p:sp>
      <p:sp>
        <p:nvSpPr>
          <p:cNvPr id="3" name="Content Placeholder 2"/>
          <p:cNvSpPr>
            <a:spLocks noGrp="1"/>
          </p:cNvSpPr>
          <p:nvPr>
            <p:ph idx="1"/>
          </p:nvPr>
        </p:nvSpPr>
        <p:spPr>
          <a:xfrm>
            <a:off x="677334" y="1543987"/>
            <a:ext cx="9166754" cy="5199713"/>
          </a:xfrm>
        </p:spPr>
        <p:txBody>
          <a:bodyPr>
            <a:noAutofit/>
          </a:bodyPr>
          <a:lstStyle/>
          <a:p>
            <a:pPr marL="0" indent="0" algn="just">
              <a:buNone/>
            </a:pPr>
            <a:r>
              <a:rPr lang="en-US" sz="2500" b="1" dirty="0">
                <a:solidFill>
                  <a:srgbClr val="00B0F0"/>
                </a:solidFill>
                <a:latin typeface="Times New Roman" panose="02020603050405020304" pitchFamily="18" charset="0"/>
                <a:cs typeface="Times New Roman" panose="02020603050405020304" pitchFamily="18" charset="0"/>
              </a:rPr>
              <a:t>Three </a:t>
            </a:r>
            <a:r>
              <a:rPr lang="en-US" sz="2500" b="1" dirty="0" smtClean="0">
                <a:solidFill>
                  <a:srgbClr val="00B0F0"/>
                </a:solidFill>
                <a:latin typeface="Times New Roman" panose="02020603050405020304" pitchFamily="18" charset="0"/>
                <a:cs typeface="Times New Roman" panose="02020603050405020304" pitchFamily="18" charset="0"/>
              </a:rPr>
              <a:t>Types: </a:t>
            </a:r>
            <a:endParaRPr lang="en-US" sz="2500" b="1" dirty="0">
              <a:solidFill>
                <a:srgbClr val="00B0F0"/>
              </a:solidFill>
              <a:latin typeface="Times New Roman" panose="02020603050405020304" pitchFamily="18" charset="0"/>
              <a:cs typeface="Times New Roman" panose="02020603050405020304" pitchFamily="18" charset="0"/>
            </a:endParaRPr>
          </a:p>
          <a:p>
            <a:pPr marL="0" indent="0" algn="just">
              <a:buNone/>
            </a:pPr>
            <a:r>
              <a:rPr lang="en-US" sz="2500" b="1" dirty="0">
                <a:solidFill>
                  <a:srgbClr val="00B0F0"/>
                </a:solidFill>
                <a:latin typeface="Times New Roman" panose="02020603050405020304" pitchFamily="18" charset="0"/>
                <a:cs typeface="Times New Roman" panose="02020603050405020304" pitchFamily="18" charset="0"/>
              </a:rPr>
              <a:t>1. Specific tariffs: </a:t>
            </a:r>
            <a:r>
              <a:rPr lang="en-US" sz="2500" dirty="0">
                <a:latin typeface="Times New Roman" panose="02020603050405020304" pitchFamily="18" charset="0"/>
                <a:cs typeface="Times New Roman" panose="02020603050405020304" pitchFamily="18" charset="0"/>
              </a:rPr>
              <a:t>Specific tariffs are levied as </a:t>
            </a:r>
            <a:r>
              <a:rPr lang="en-US" sz="2500" b="1" dirty="0">
                <a:latin typeface="Times New Roman" panose="02020603050405020304" pitchFamily="18" charset="0"/>
                <a:cs typeface="Times New Roman" panose="02020603050405020304" pitchFamily="18" charset="0"/>
              </a:rPr>
              <a:t>fixed charge </a:t>
            </a:r>
            <a:r>
              <a:rPr lang="en-US" sz="2500" dirty="0">
                <a:latin typeface="Times New Roman" panose="02020603050405020304" pitchFamily="18" charset="0"/>
                <a:cs typeface="Times New Roman" panose="02020603050405020304" pitchFamily="18" charset="0"/>
              </a:rPr>
              <a:t>for </a:t>
            </a:r>
            <a:r>
              <a:rPr lang="en-US" sz="2500" b="1" dirty="0">
                <a:latin typeface="Times New Roman" panose="02020603050405020304" pitchFamily="18" charset="0"/>
                <a:cs typeface="Times New Roman" panose="02020603050405020304" pitchFamily="18" charset="0"/>
              </a:rPr>
              <a:t>each unit </a:t>
            </a:r>
            <a:r>
              <a:rPr lang="en-US" sz="2500" dirty="0">
                <a:latin typeface="Times New Roman" panose="02020603050405020304" pitchFamily="18" charset="0"/>
                <a:cs typeface="Times New Roman" panose="02020603050405020304" pitchFamily="18" charset="0"/>
              </a:rPr>
              <a:t>of goods imported. Tk. 10 per unit of goods imported.</a:t>
            </a:r>
          </a:p>
          <a:p>
            <a:pPr marL="0" indent="0" algn="just">
              <a:buNone/>
            </a:pPr>
            <a:r>
              <a:rPr lang="en-US" sz="2500" b="1" dirty="0">
                <a:solidFill>
                  <a:srgbClr val="00B0F0"/>
                </a:solidFill>
                <a:latin typeface="Times New Roman" panose="02020603050405020304" pitchFamily="18" charset="0"/>
                <a:cs typeface="Times New Roman" panose="02020603050405020304" pitchFamily="18" charset="0"/>
              </a:rPr>
              <a:t>2. </a:t>
            </a:r>
            <a:r>
              <a:rPr lang="en-US" sz="2500" b="1" dirty="0" smtClean="0">
                <a:solidFill>
                  <a:srgbClr val="00B0F0"/>
                </a:solidFill>
                <a:latin typeface="Times New Roman" panose="02020603050405020304" pitchFamily="18" charset="0"/>
                <a:cs typeface="Times New Roman" panose="02020603050405020304" pitchFamily="18" charset="0"/>
              </a:rPr>
              <a:t>Ad valorem </a:t>
            </a:r>
            <a:r>
              <a:rPr lang="en-US" sz="2500" b="1" dirty="0">
                <a:solidFill>
                  <a:srgbClr val="00B0F0"/>
                </a:solidFill>
                <a:latin typeface="Times New Roman" panose="02020603050405020304" pitchFamily="18" charset="0"/>
                <a:cs typeface="Times New Roman" panose="02020603050405020304" pitchFamily="18" charset="0"/>
              </a:rPr>
              <a:t>tariffs: </a:t>
            </a:r>
            <a:r>
              <a:rPr lang="en-US" sz="2500" dirty="0" smtClean="0">
                <a:latin typeface="Times New Roman" panose="02020603050405020304" pitchFamily="18" charset="0"/>
                <a:cs typeface="Times New Roman" panose="02020603050405020304" pitchFamily="18" charset="0"/>
              </a:rPr>
              <a:t>‘Ad Valorem’ is the </a:t>
            </a:r>
            <a:r>
              <a:rPr lang="en-US" sz="2500" b="1" dirty="0" smtClean="0">
                <a:latin typeface="Times New Roman" panose="02020603050405020304" pitchFamily="18" charset="0"/>
                <a:cs typeface="Times New Roman" panose="02020603050405020304" pitchFamily="18" charset="0"/>
              </a:rPr>
              <a:t>Latin </a:t>
            </a:r>
            <a:r>
              <a:rPr lang="en-US" sz="2500" dirty="0" smtClean="0">
                <a:latin typeface="Times New Roman" panose="02020603050405020304" pitchFamily="18" charset="0"/>
                <a:cs typeface="Times New Roman" panose="02020603050405020304" pitchFamily="18" charset="0"/>
              </a:rPr>
              <a:t>word that means ‘</a:t>
            </a:r>
            <a:r>
              <a:rPr lang="en-US" sz="2500" b="1" dirty="0" smtClean="0">
                <a:latin typeface="Times New Roman" panose="02020603050405020304" pitchFamily="18" charset="0"/>
                <a:cs typeface="Times New Roman" panose="02020603050405020304" pitchFamily="18" charset="0"/>
              </a:rPr>
              <a:t>on the value</a:t>
            </a:r>
            <a:r>
              <a:rPr lang="en-US" sz="2500" dirty="0" smtClean="0">
                <a:latin typeface="Times New Roman" panose="02020603050405020304" pitchFamily="18" charset="0"/>
                <a:cs typeface="Times New Roman" panose="02020603050405020304" pitchFamily="18" charset="0"/>
              </a:rPr>
              <a:t>.’ Ad valorem </a:t>
            </a:r>
            <a:r>
              <a:rPr lang="en-US" sz="2500" dirty="0">
                <a:latin typeface="Times New Roman" panose="02020603050405020304" pitchFamily="18" charset="0"/>
                <a:cs typeface="Times New Roman" panose="02020603050405020304" pitchFamily="18" charset="0"/>
              </a:rPr>
              <a:t>tariffs are </a:t>
            </a:r>
            <a:r>
              <a:rPr lang="en-US" sz="2500" dirty="0" smtClean="0">
                <a:latin typeface="Times New Roman" panose="02020603050405020304" pitchFamily="18" charset="0"/>
                <a:cs typeface="Times New Roman" panose="02020603050405020304" pitchFamily="18" charset="0"/>
              </a:rPr>
              <a:t>imposed as </a:t>
            </a:r>
            <a:r>
              <a:rPr lang="en-US" sz="2500" dirty="0">
                <a:latin typeface="Times New Roman" panose="02020603050405020304" pitchFamily="18" charset="0"/>
                <a:cs typeface="Times New Roman" panose="02020603050405020304" pitchFamily="18" charset="0"/>
              </a:rPr>
              <a:t>a percentage of </a:t>
            </a:r>
            <a:r>
              <a:rPr lang="en-US" sz="2500" b="1" dirty="0">
                <a:latin typeface="Times New Roman" panose="02020603050405020304" pitchFamily="18" charset="0"/>
                <a:cs typeface="Times New Roman" panose="02020603050405020304" pitchFamily="18" charset="0"/>
              </a:rPr>
              <a:t>the value</a:t>
            </a:r>
            <a:r>
              <a:rPr lang="en-US" sz="2500" dirty="0">
                <a:latin typeface="Times New Roman" panose="02020603050405020304" pitchFamily="18" charset="0"/>
                <a:cs typeface="Times New Roman" panose="02020603050405020304" pitchFamily="18" charset="0"/>
              </a:rPr>
              <a:t> of goods imported. 10% of the value of goods. If value of goods TK. 1000, the </a:t>
            </a:r>
            <a:r>
              <a:rPr lang="en-US" sz="2500" dirty="0" smtClean="0">
                <a:latin typeface="Times New Roman" panose="02020603050405020304" pitchFamily="18" charset="0"/>
                <a:cs typeface="Times New Roman" panose="02020603050405020304" pitchFamily="18" charset="0"/>
              </a:rPr>
              <a:t>ad valorem </a:t>
            </a:r>
            <a:r>
              <a:rPr lang="en-US" sz="2500" dirty="0">
                <a:latin typeface="Times New Roman" panose="02020603050405020304" pitchFamily="18" charset="0"/>
                <a:cs typeface="Times New Roman" panose="02020603050405020304" pitchFamily="18" charset="0"/>
              </a:rPr>
              <a:t>tariff would be Tk. 100.</a:t>
            </a:r>
          </a:p>
          <a:p>
            <a:pPr marL="0" indent="0" algn="just">
              <a:buNone/>
            </a:pPr>
            <a:r>
              <a:rPr lang="en-US" sz="2500" b="1" dirty="0">
                <a:solidFill>
                  <a:srgbClr val="00B0F0"/>
                </a:solidFill>
                <a:latin typeface="Times New Roman" panose="02020603050405020304" pitchFamily="18" charset="0"/>
                <a:cs typeface="Times New Roman" panose="02020603050405020304" pitchFamily="18" charset="0"/>
              </a:rPr>
              <a:t>3. Compound tariffs: </a:t>
            </a:r>
            <a:r>
              <a:rPr lang="en-US" sz="2500" dirty="0" smtClean="0">
                <a:latin typeface="Times New Roman" panose="02020603050405020304" pitchFamily="18" charset="0"/>
                <a:cs typeface="Times New Roman" panose="02020603050405020304" pitchFamily="18" charset="0"/>
              </a:rPr>
              <a:t>The compound tariff is a combination of specific and ad valorem tariff. The structure of compound tariff includes specific duty on each unit of the goods plus a percentage of ad valorem duty.</a:t>
            </a:r>
            <a:endParaRPr lang="en-US" sz="25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6016604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343109"/>
            <a:ext cx="8596668" cy="914191"/>
          </a:xfrm>
        </p:spPr>
        <p:txBody>
          <a:bodyPr>
            <a:normAutofit/>
          </a:bodyPr>
          <a:lstStyle/>
          <a:p>
            <a:r>
              <a:rPr lang="en-US" sz="4400" dirty="0">
                <a:latin typeface="Times New Roman" panose="02020603050405020304" pitchFamily="18" charset="0"/>
                <a:cs typeface="Times New Roman" panose="02020603050405020304" pitchFamily="18" charset="0"/>
              </a:rPr>
              <a:t>Rationale of imposing tariffs</a:t>
            </a:r>
          </a:p>
        </p:txBody>
      </p:sp>
      <p:sp>
        <p:nvSpPr>
          <p:cNvPr id="3" name="Content Placeholder 2"/>
          <p:cNvSpPr>
            <a:spLocks noGrp="1"/>
          </p:cNvSpPr>
          <p:nvPr>
            <p:ph idx="1"/>
          </p:nvPr>
        </p:nvSpPr>
        <p:spPr>
          <a:xfrm>
            <a:off x="677334" y="1257299"/>
            <a:ext cx="10409766" cy="5472113"/>
          </a:xfrm>
        </p:spPr>
        <p:txBody>
          <a:bodyPr>
            <a:normAutofit/>
          </a:bodyPr>
          <a:lstStyle/>
          <a:p>
            <a:pPr algn="just"/>
            <a:r>
              <a:rPr lang="en-US" sz="2800" b="1" dirty="0">
                <a:solidFill>
                  <a:srgbClr val="00B0F0"/>
                </a:solidFill>
                <a:latin typeface="Times New Roman" panose="02020603050405020304" pitchFamily="18" charset="0"/>
                <a:cs typeface="Times New Roman" panose="02020603050405020304" pitchFamily="18" charset="0"/>
              </a:rPr>
              <a:t>Raising Revenue</a:t>
            </a:r>
            <a:r>
              <a:rPr lang="en-US" sz="2800" dirty="0">
                <a:solidFill>
                  <a:srgbClr val="00B0F0"/>
                </a:solidFill>
                <a:latin typeface="Times New Roman" panose="02020603050405020304" pitchFamily="18" charset="0"/>
                <a:cs typeface="Times New Roman" panose="02020603050405020304" pitchFamily="18" charset="0"/>
              </a:rPr>
              <a:t>: </a:t>
            </a:r>
            <a:r>
              <a:rPr lang="en-US" sz="2800" dirty="0">
                <a:latin typeface="Times New Roman" panose="02020603050405020304" pitchFamily="18" charset="0"/>
                <a:cs typeface="Times New Roman" panose="02020603050405020304" pitchFamily="18" charset="0"/>
              </a:rPr>
              <a:t>Tariffs </a:t>
            </a:r>
            <a:r>
              <a:rPr lang="en-US" sz="2800" b="1" dirty="0">
                <a:latin typeface="Times New Roman" panose="02020603050405020304" pitchFamily="18" charset="0"/>
                <a:cs typeface="Times New Roman" panose="02020603050405020304" pitchFamily="18" charset="0"/>
              </a:rPr>
              <a:t>help in raising revenues </a:t>
            </a:r>
            <a:r>
              <a:rPr lang="en-US" sz="2800" dirty="0">
                <a:latin typeface="Times New Roman" panose="02020603050405020304" pitchFamily="18" charset="0"/>
                <a:cs typeface="Times New Roman" panose="02020603050405020304" pitchFamily="18" charset="0"/>
              </a:rPr>
              <a:t>for the domestic governments especially in case of developing countries</a:t>
            </a:r>
          </a:p>
          <a:p>
            <a:pPr algn="just"/>
            <a:r>
              <a:rPr lang="en-US" sz="2800" b="1" dirty="0">
                <a:solidFill>
                  <a:srgbClr val="00B0F0"/>
                </a:solidFill>
                <a:latin typeface="Times New Roman" panose="02020603050405020304" pitchFamily="18" charset="0"/>
                <a:cs typeface="Times New Roman" panose="02020603050405020304" pitchFamily="18" charset="0"/>
              </a:rPr>
              <a:t>Protection of domestic industry: </a:t>
            </a:r>
            <a:r>
              <a:rPr lang="en-US" sz="2800" dirty="0">
                <a:latin typeface="Times New Roman" panose="02020603050405020304" pitchFamily="18" charset="0"/>
                <a:cs typeface="Times New Roman" panose="02020603050405020304" pitchFamily="18" charset="0"/>
              </a:rPr>
              <a:t>Tariff </a:t>
            </a:r>
            <a:r>
              <a:rPr lang="en-US" sz="2800" b="1" dirty="0">
                <a:latin typeface="Times New Roman" panose="02020603050405020304" pitchFamily="18" charset="0"/>
                <a:cs typeface="Times New Roman" panose="02020603050405020304" pitchFamily="18" charset="0"/>
              </a:rPr>
              <a:t>protects domestic producers </a:t>
            </a:r>
            <a:r>
              <a:rPr lang="en-US" sz="2800" dirty="0">
                <a:latin typeface="Times New Roman" panose="02020603050405020304" pitchFamily="18" charset="0"/>
                <a:cs typeface="Times New Roman" panose="02020603050405020304" pitchFamily="18" charset="0"/>
              </a:rPr>
              <a:t>from foreign competition</a:t>
            </a:r>
          </a:p>
          <a:p>
            <a:pPr algn="just"/>
            <a:r>
              <a:rPr lang="en-US" sz="2800" b="1" dirty="0">
                <a:solidFill>
                  <a:srgbClr val="00B0F0"/>
                </a:solidFill>
                <a:latin typeface="Times New Roman" panose="02020603050405020304" pitchFamily="18" charset="0"/>
                <a:cs typeface="Times New Roman" panose="02020603050405020304" pitchFamily="18" charset="0"/>
              </a:rPr>
              <a:t>Restricting quantity of Imports: </a:t>
            </a:r>
            <a:r>
              <a:rPr lang="en-US" sz="2800" dirty="0" smtClean="0">
                <a:latin typeface="Times New Roman" panose="02020603050405020304" pitchFamily="18" charset="0"/>
                <a:cs typeface="Times New Roman" panose="02020603050405020304" pitchFamily="18" charset="0"/>
              </a:rPr>
              <a:t>This is restricting the quantity of imports coming into the country by </a:t>
            </a:r>
            <a:r>
              <a:rPr lang="en-US" sz="2800" b="1" dirty="0" smtClean="0">
                <a:latin typeface="Times New Roman" panose="02020603050405020304" pitchFamily="18" charset="0"/>
                <a:cs typeface="Times New Roman" panose="02020603050405020304" pitchFamily="18" charset="0"/>
              </a:rPr>
              <a:t>increasing </a:t>
            </a:r>
            <a:r>
              <a:rPr lang="en-US" sz="2800" b="1" dirty="0">
                <a:latin typeface="Times New Roman" panose="02020603050405020304" pitchFamily="18" charset="0"/>
                <a:cs typeface="Times New Roman" panose="02020603050405020304" pitchFamily="18" charset="0"/>
              </a:rPr>
              <a:t>the price of foreign </a:t>
            </a:r>
            <a:r>
              <a:rPr lang="en-US" sz="2800" b="1" dirty="0" smtClean="0">
                <a:latin typeface="Times New Roman" panose="02020603050405020304" pitchFamily="18" charset="0"/>
                <a:cs typeface="Times New Roman" panose="02020603050405020304" pitchFamily="18" charset="0"/>
              </a:rPr>
              <a:t>goods.</a:t>
            </a:r>
          </a:p>
          <a:p>
            <a:pPr lvl="1" algn="just">
              <a:buFont typeface="Wingdings" pitchFamily="2" charset="2"/>
              <a:buChar char="Ø"/>
            </a:pPr>
            <a:r>
              <a:rPr lang="en-US" sz="2800" dirty="0" smtClean="0">
                <a:latin typeface="Times New Roman" panose="02020603050405020304" pitchFamily="18" charset="0"/>
                <a:cs typeface="Times New Roman" panose="02020603050405020304" pitchFamily="18" charset="0"/>
              </a:rPr>
              <a:t>Suppose </a:t>
            </a:r>
            <a:r>
              <a:rPr lang="en-US" sz="2800" dirty="0">
                <a:latin typeface="Times New Roman" panose="02020603050405020304" pitchFamily="18" charset="0"/>
                <a:cs typeface="Times New Roman" panose="02020603050405020304" pitchFamily="18" charset="0"/>
              </a:rPr>
              <a:t>the price of sugar in domestic market is Tk. 60 per kg while the price of imported sugar is Tk. 50 per kg, In absence of import tariffs, imported sugar would be cheaper. Consumers would be more </a:t>
            </a:r>
            <a:r>
              <a:rPr lang="en-US" sz="2800" dirty="0" smtClean="0">
                <a:latin typeface="Times New Roman" panose="02020603050405020304" pitchFamily="18" charset="0"/>
                <a:cs typeface="Times New Roman" panose="02020603050405020304" pitchFamily="18" charset="0"/>
              </a:rPr>
              <a:t>interested </a:t>
            </a:r>
            <a:r>
              <a:rPr lang="en-US" sz="2800" dirty="0">
                <a:latin typeface="Times New Roman" panose="02020603050405020304" pitchFamily="18" charset="0"/>
                <a:cs typeface="Times New Roman" panose="02020603050405020304" pitchFamily="18" charset="0"/>
              </a:rPr>
              <a:t>to buy the imported sugar. </a:t>
            </a:r>
          </a:p>
        </p:txBody>
      </p:sp>
    </p:spTree>
    <p:extLst>
      <p:ext uri="{BB962C8B-B14F-4D97-AF65-F5344CB8AC3E}">
        <p14:creationId xmlns:p14="http://schemas.microsoft.com/office/powerpoint/2010/main" val="54153639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97256" y="0"/>
            <a:ext cx="8596668" cy="574623"/>
          </a:xfrm>
        </p:spPr>
        <p:txBody>
          <a:bodyPr>
            <a:noAutofit/>
          </a:bodyPr>
          <a:lstStyle/>
          <a:p>
            <a:pPr algn="ctr"/>
            <a:r>
              <a:rPr lang="en-US" sz="4400" dirty="0">
                <a:latin typeface="Times New Roman" panose="02020603050405020304" pitchFamily="18" charset="0"/>
                <a:cs typeface="Times New Roman" panose="02020603050405020304" pitchFamily="18" charset="0"/>
              </a:rPr>
              <a:t>Types of Trade Barriers</a:t>
            </a:r>
          </a:p>
        </p:txBody>
      </p:sp>
      <p:sp>
        <p:nvSpPr>
          <p:cNvPr id="3" name="Content Placeholder 2"/>
          <p:cNvSpPr>
            <a:spLocks noGrp="1"/>
          </p:cNvSpPr>
          <p:nvPr>
            <p:ph idx="1"/>
          </p:nvPr>
        </p:nvSpPr>
        <p:spPr>
          <a:xfrm>
            <a:off x="677333" y="809469"/>
            <a:ext cx="9838267" cy="6048531"/>
          </a:xfrm>
        </p:spPr>
        <p:txBody>
          <a:bodyPr>
            <a:normAutofit/>
          </a:bodyPr>
          <a:lstStyle/>
          <a:p>
            <a:pPr algn="just"/>
            <a:r>
              <a:rPr lang="en-US" sz="2400" b="1" dirty="0" smtClean="0">
                <a:solidFill>
                  <a:srgbClr val="00B0F0"/>
                </a:solidFill>
                <a:latin typeface="Times New Roman" panose="02020603050405020304" pitchFamily="18" charset="0"/>
                <a:cs typeface="Times New Roman" panose="02020603050405020304" pitchFamily="18" charset="0"/>
              </a:rPr>
              <a:t>A. Tariff </a:t>
            </a:r>
            <a:r>
              <a:rPr lang="en-US" sz="2400" b="1" dirty="0">
                <a:solidFill>
                  <a:srgbClr val="00B0F0"/>
                </a:solidFill>
                <a:latin typeface="Times New Roman" panose="02020603050405020304" pitchFamily="18" charset="0"/>
                <a:cs typeface="Times New Roman" panose="02020603050405020304" pitchFamily="18" charset="0"/>
              </a:rPr>
              <a:t>Barrier:</a:t>
            </a:r>
            <a:r>
              <a:rPr lang="en-US" sz="2400" b="1" dirty="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Tariff barrier refers </a:t>
            </a:r>
            <a:r>
              <a:rPr lang="en-US" sz="2400" dirty="0">
                <a:latin typeface="Times New Roman" panose="02020603050405020304" pitchFamily="18" charset="0"/>
                <a:cs typeface="Times New Roman" panose="02020603050405020304" pitchFamily="18" charset="0"/>
              </a:rPr>
              <a:t>to </a:t>
            </a:r>
            <a:r>
              <a:rPr lang="en-US" sz="2400" dirty="0" smtClean="0">
                <a:latin typeface="Times New Roman" panose="02020603050405020304" pitchFamily="18" charset="0"/>
                <a:cs typeface="Times New Roman" panose="02020603050405020304" pitchFamily="18" charset="0"/>
              </a:rPr>
              <a:t>the regulation, policy, procedure of any </a:t>
            </a:r>
            <a:r>
              <a:rPr lang="en-US" sz="2400" dirty="0">
                <a:latin typeface="Times New Roman" panose="02020603050405020304" pitchFamily="18" charset="0"/>
                <a:cs typeface="Times New Roman" panose="02020603050405020304" pitchFamily="18" charset="0"/>
              </a:rPr>
              <a:t>government </a:t>
            </a:r>
            <a:r>
              <a:rPr lang="en-US" sz="2400" dirty="0" smtClean="0">
                <a:latin typeface="Times New Roman" panose="02020603050405020304" pitchFamily="18" charset="0"/>
                <a:cs typeface="Times New Roman" panose="02020603050405020304" pitchFamily="18" charset="0"/>
              </a:rPr>
              <a:t>to </a:t>
            </a:r>
            <a:r>
              <a:rPr lang="en-US" sz="2400" dirty="0">
                <a:latin typeface="Times New Roman" panose="02020603050405020304" pitchFamily="18" charset="0"/>
                <a:cs typeface="Times New Roman" panose="02020603050405020304" pitchFamily="18" charset="0"/>
              </a:rPr>
              <a:t>impose tariff </a:t>
            </a:r>
            <a:r>
              <a:rPr lang="en-US" sz="2400" dirty="0" smtClean="0">
                <a:latin typeface="Times New Roman" panose="02020603050405020304" pitchFamily="18" charset="0"/>
                <a:cs typeface="Times New Roman" panose="02020603050405020304" pitchFamily="18" charset="0"/>
              </a:rPr>
              <a:t>to minimize </a:t>
            </a:r>
            <a:r>
              <a:rPr lang="en-US" sz="2400" dirty="0">
                <a:latin typeface="Times New Roman" panose="02020603050405020304" pitchFamily="18" charset="0"/>
                <a:cs typeface="Times New Roman" panose="02020603050405020304" pitchFamily="18" charset="0"/>
              </a:rPr>
              <a:t>imports or export</a:t>
            </a:r>
            <a:r>
              <a:rPr lang="en-US" sz="2400" dirty="0" smtClean="0">
                <a:latin typeface="Times New Roman" panose="02020603050405020304" pitchFamily="18" charset="0"/>
                <a:cs typeface="Times New Roman" panose="02020603050405020304" pitchFamily="18" charset="0"/>
              </a:rPr>
              <a:t>.</a:t>
            </a:r>
          </a:p>
          <a:p>
            <a:pPr lvl="1" algn="just">
              <a:buFont typeface="Wingdings" pitchFamily="2" charset="2"/>
              <a:buChar char="Ø"/>
            </a:pPr>
            <a:r>
              <a:rPr lang="en-US" sz="2400" dirty="0" smtClean="0">
                <a:solidFill>
                  <a:srgbClr val="00B0F0"/>
                </a:solidFill>
                <a:latin typeface="Times New Roman" panose="02020603050405020304" pitchFamily="18" charset="0"/>
                <a:cs typeface="Times New Roman" panose="02020603050405020304" pitchFamily="18" charset="0"/>
              </a:rPr>
              <a:t>Types </a:t>
            </a:r>
            <a:r>
              <a:rPr lang="en-US" sz="2400" dirty="0">
                <a:solidFill>
                  <a:srgbClr val="00B0F0"/>
                </a:solidFill>
                <a:latin typeface="Times New Roman" panose="02020603050405020304" pitchFamily="18" charset="0"/>
                <a:cs typeface="Times New Roman" panose="02020603050405020304" pitchFamily="18" charset="0"/>
              </a:rPr>
              <a:t>of tariff </a:t>
            </a:r>
            <a:r>
              <a:rPr lang="en-US" sz="2400" dirty="0" smtClean="0">
                <a:solidFill>
                  <a:srgbClr val="00B0F0"/>
                </a:solidFill>
                <a:latin typeface="Times New Roman" panose="02020603050405020304" pitchFamily="18" charset="0"/>
                <a:cs typeface="Times New Roman" panose="02020603050405020304" pitchFamily="18" charset="0"/>
              </a:rPr>
              <a:t>barriers:</a:t>
            </a:r>
            <a:endParaRPr lang="en-US" sz="2400" dirty="0">
              <a:solidFill>
                <a:srgbClr val="00B0F0"/>
              </a:solidFill>
              <a:latin typeface="Times New Roman" panose="02020603050405020304" pitchFamily="18" charset="0"/>
              <a:cs typeface="Times New Roman" panose="02020603050405020304" pitchFamily="18" charset="0"/>
            </a:endParaRPr>
          </a:p>
          <a:p>
            <a:pPr marL="914400" lvl="1" indent="-457200" algn="just">
              <a:buFont typeface="+mj-lt"/>
              <a:buAutoNum type="arabicPeriod"/>
            </a:pPr>
            <a:r>
              <a:rPr lang="en-US" sz="2400" b="1" dirty="0" smtClean="0">
                <a:solidFill>
                  <a:srgbClr val="00B0F0"/>
                </a:solidFill>
                <a:latin typeface="Times New Roman" panose="02020603050405020304" pitchFamily="18" charset="0"/>
                <a:cs typeface="Times New Roman" panose="02020603050405020304" pitchFamily="18" charset="0"/>
              </a:rPr>
              <a:t>Export </a:t>
            </a:r>
            <a:r>
              <a:rPr lang="en-US" sz="2400" b="1" dirty="0">
                <a:solidFill>
                  <a:srgbClr val="00B0F0"/>
                </a:solidFill>
                <a:latin typeface="Times New Roman" panose="02020603050405020304" pitchFamily="18" charset="0"/>
                <a:cs typeface="Times New Roman" panose="02020603050405020304" pitchFamily="18" charset="0"/>
              </a:rPr>
              <a:t>tariff: </a:t>
            </a:r>
            <a:r>
              <a:rPr lang="en-US" sz="2400" dirty="0">
                <a:latin typeface="Times New Roman" panose="02020603050405020304" pitchFamily="18" charset="0"/>
                <a:cs typeface="Times New Roman" panose="02020603050405020304" pitchFamily="18" charset="0"/>
              </a:rPr>
              <a:t>Tax collected by exporting countries are called export tariffs</a:t>
            </a:r>
          </a:p>
          <a:p>
            <a:pPr marL="914400" lvl="1" indent="-457200" algn="just">
              <a:buFont typeface="+mj-lt"/>
              <a:buAutoNum type="arabicPeriod"/>
            </a:pPr>
            <a:r>
              <a:rPr lang="en-US" sz="2400" b="1" dirty="0" smtClean="0">
                <a:solidFill>
                  <a:srgbClr val="00B0F0"/>
                </a:solidFill>
                <a:latin typeface="Times New Roman" panose="02020603050405020304" pitchFamily="18" charset="0"/>
                <a:cs typeface="Times New Roman" panose="02020603050405020304" pitchFamily="18" charset="0"/>
              </a:rPr>
              <a:t>Import </a:t>
            </a:r>
            <a:r>
              <a:rPr lang="en-US" sz="2400" b="1" dirty="0">
                <a:solidFill>
                  <a:srgbClr val="00B0F0"/>
                </a:solidFill>
                <a:latin typeface="Times New Roman" panose="02020603050405020304" pitchFamily="18" charset="0"/>
                <a:cs typeface="Times New Roman" panose="02020603050405020304" pitchFamily="18" charset="0"/>
              </a:rPr>
              <a:t>tariff: </a:t>
            </a:r>
            <a:r>
              <a:rPr lang="en-US" sz="2400" dirty="0">
                <a:latin typeface="Times New Roman" panose="02020603050405020304" pitchFamily="18" charset="0"/>
                <a:cs typeface="Times New Roman" panose="02020603050405020304" pitchFamily="18" charset="0"/>
              </a:rPr>
              <a:t>Tax collected by importing countries are called import tariffs</a:t>
            </a:r>
          </a:p>
          <a:p>
            <a:pPr marL="914400" lvl="1" indent="-457200" algn="just">
              <a:buFont typeface="+mj-lt"/>
              <a:buAutoNum type="arabicPeriod"/>
            </a:pPr>
            <a:r>
              <a:rPr lang="en-US" sz="2400" b="1" dirty="0" smtClean="0">
                <a:solidFill>
                  <a:srgbClr val="00B0F0"/>
                </a:solidFill>
                <a:latin typeface="Times New Roman" panose="02020603050405020304" pitchFamily="18" charset="0"/>
                <a:cs typeface="Times New Roman" panose="02020603050405020304" pitchFamily="18" charset="0"/>
              </a:rPr>
              <a:t>Transit </a:t>
            </a:r>
            <a:r>
              <a:rPr lang="en-US" sz="2400" b="1" dirty="0">
                <a:solidFill>
                  <a:srgbClr val="00B0F0"/>
                </a:solidFill>
                <a:latin typeface="Times New Roman" panose="02020603050405020304" pitchFamily="18" charset="0"/>
                <a:cs typeface="Times New Roman" panose="02020603050405020304" pitchFamily="18" charset="0"/>
              </a:rPr>
              <a:t>tariff: </a:t>
            </a:r>
            <a:r>
              <a:rPr lang="en-US" sz="2400" dirty="0">
                <a:latin typeface="Times New Roman" panose="02020603050405020304" pitchFamily="18" charset="0"/>
                <a:cs typeface="Times New Roman" panose="02020603050405020304" pitchFamily="18" charset="0"/>
              </a:rPr>
              <a:t>A transit duty, or transit tax, is a tax </a:t>
            </a:r>
            <a:r>
              <a:rPr lang="en-US" sz="2400" dirty="0" smtClean="0">
                <a:latin typeface="Times New Roman" panose="02020603050405020304" pitchFamily="18" charset="0"/>
                <a:cs typeface="Times New Roman" panose="02020603050405020304" pitchFamily="18" charset="0"/>
              </a:rPr>
              <a:t>imposed </a:t>
            </a:r>
            <a:r>
              <a:rPr lang="en-US" sz="2400" dirty="0">
                <a:latin typeface="Times New Roman" panose="02020603050405020304" pitchFamily="18" charset="0"/>
                <a:cs typeface="Times New Roman" panose="02020603050405020304" pitchFamily="18" charset="0"/>
              </a:rPr>
              <a:t>on commodities passing through a customs area en route to another country.</a:t>
            </a:r>
          </a:p>
          <a:p>
            <a:pPr lvl="1" algn="just">
              <a:buFont typeface="Wingdings" panose="05000000000000000000" pitchFamily="2" charset="2"/>
              <a:buChar char="§"/>
            </a:pPr>
            <a:endParaRPr lang="en-US" sz="2400" dirty="0">
              <a:latin typeface="Times New Roman" panose="02020603050405020304" pitchFamily="18" charset="0"/>
              <a:cs typeface="Times New Roman" panose="02020603050405020304" pitchFamily="18" charset="0"/>
            </a:endParaRPr>
          </a:p>
          <a:p>
            <a:pPr algn="just"/>
            <a:r>
              <a:rPr lang="en-US" sz="2400" b="1" dirty="0" smtClean="0">
                <a:solidFill>
                  <a:srgbClr val="00B0F0"/>
                </a:solidFill>
                <a:latin typeface="Times New Roman" panose="02020603050405020304" pitchFamily="18" charset="0"/>
                <a:cs typeface="Times New Roman" panose="02020603050405020304" pitchFamily="18" charset="0"/>
              </a:rPr>
              <a:t>B. Non </a:t>
            </a:r>
            <a:r>
              <a:rPr lang="en-US" sz="2400" b="1" dirty="0">
                <a:solidFill>
                  <a:srgbClr val="00B0F0"/>
                </a:solidFill>
                <a:latin typeface="Times New Roman" panose="02020603050405020304" pitchFamily="18" charset="0"/>
                <a:cs typeface="Times New Roman" panose="02020603050405020304" pitchFamily="18" charset="0"/>
              </a:rPr>
              <a:t>Tariff Barriers: </a:t>
            </a:r>
            <a:r>
              <a:rPr lang="en-US" sz="2400" dirty="0" smtClean="0">
                <a:latin typeface="Times New Roman" panose="02020603050405020304" pitchFamily="18" charset="0"/>
                <a:cs typeface="Times New Roman" panose="02020603050405020304" pitchFamily="18" charset="0"/>
              </a:rPr>
              <a:t>"</a:t>
            </a:r>
            <a:r>
              <a:rPr lang="en-US" sz="2400" dirty="0">
                <a:latin typeface="Times New Roman" panose="02020603050405020304" pitchFamily="18" charset="0"/>
                <a:cs typeface="Times New Roman" panose="02020603050405020304" pitchFamily="18" charset="0"/>
              </a:rPr>
              <a:t>Non-Tariff Measures (NTMs)" are trade barriers that restrict imports or </a:t>
            </a:r>
            <a:r>
              <a:rPr lang="en-US" sz="2400" dirty="0" smtClean="0">
                <a:latin typeface="Times New Roman" panose="02020603050405020304" pitchFamily="18" charset="0"/>
                <a:cs typeface="Times New Roman" panose="02020603050405020304" pitchFamily="18" charset="0"/>
              </a:rPr>
              <a:t>exports </a:t>
            </a:r>
            <a:r>
              <a:rPr lang="en-US" sz="2400" dirty="0">
                <a:latin typeface="Times New Roman" panose="02020603050405020304" pitchFamily="18" charset="0"/>
                <a:cs typeface="Times New Roman" panose="02020603050405020304" pitchFamily="18" charset="0"/>
              </a:rPr>
              <a:t>of goods or services </a:t>
            </a:r>
            <a:r>
              <a:rPr lang="en-US" sz="2400" dirty="0" smtClean="0">
                <a:latin typeface="Times New Roman" panose="02020603050405020304" pitchFamily="18" charset="0"/>
                <a:cs typeface="Times New Roman" panose="02020603050405020304" pitchFamily="18" charset="0"/>
              </a:rPr>
              <a:t>by other mechanisms rather </a:t>
            </a:r>
            <a:r>
              <a:rPr lang="en-US" sz="2400" dirty="0">
                <a:latin typeface="Times New Roman" panose="02020603050405020304" pitchFamily="18" charset="0"/>
                <a:cs typeface="Times New Roman" panose="02020603050405020304" pitchFamily="18" charset="0"/>
              </a:rPr>
              <a:t>than the simple </a:t>
            </a:r>
            <a:r>
              <a:rPr lang="en-US" sz="2400" dirty="0" smtClean="0">
                <a:latin typeface="Times New Roman" panose="02020603050405020304" pitchFamily="18" charset="0"/>
                <a:cs typeface="Times New Roman" panose="02020603050405020304" pitchFamily="18" charset="0"/>
              </a:rPr>
              <a:t>imposition </a:t>
            </a:r>
            <a:r>
              <a:rPr lang="en-US" sz="2400" dirty="0">
                <a:latin typeface="Times New Roman" panose="02020603050405020304" pitchFamily="18" charset="0"/>
                <a:cs typeface="Times New Roman" panose="02020603050405020304" pitchFamily="18" charset="0"/>
              </a:rPr>
              <a:t>of tariff. </a:t>
            </a:r>
          </a:p>
          <a:p>
            <a:pPr marL="457200" lvl="1" indent="0" algn="just">
              <a:buNone/>
            </a:pPr>
            <a:endParaRPr lang="en-US" dirty="0"/>
          </a:p>
          <a:p>
            <a:pPr marL="0" indent="0">
              <a:buNone/>
            </a:pPr>
            <a:endParaRPr lang="en-US" dirty="0"/>
          </a:p>
        </p:txBody>
      </p:sp>
    </p:spTree>
    <p:extLst>
      <p:ext uri="{BB962C8B-B14F-4D97-AF65-F5344CB8AC3E}">
        <p14:creationId xmlns:p14="http://schemas.microsoft.com/office/powerpoint/2010/main" val="36607332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195263"/>
            <a:ext cx="8596668" cy="1320800"/>
          </a:xfrm>
        </p:spPr>
        <p:txBody>
          <a:bodyPr>
            <a:normAutofit/>
          </a:bodyPr>
          <a:lstStyle/>
          <a:p>
            <a:pPr algn="ctr"/>
            <a:r>
              <a:rPr lang="en-US" sz="4400" dirty="0">
                <a:latin typeface="Times New Roman" panose="02020603050405020304" pitchFamily="18" charset="0"/>
                <a:cs typeface="Times New Roman" panose="02020603050405020304" pitchFamily="18" charset="0"/>
              </a:rPr>
              <a:t>Different types of Non tariff Barriers</a:t>
            </a:r>
          </a:p>
        </p:txBody>
      </p:sp>
      <p:sp>
        <p:nvSpPr>
          <p:cNvPr id="3" name="Content Placeholder 2"/>
          <p:cNvSpPr>
            <a:spLocks noGrp="1"/>
          </p:cNvSpPr>
          <p:nvPr>
            <p:ph sz="half" idx="1"/>
          </p:nvPr>
        </p:nvSpPr>
        <p:spPr>
          <a:xfrm>
            <a:off x="677334" y="1717677"/>
            <a:ext cx="4294716" cy="4840286"/>
          </a:xfrm>
        </p:spPr>
        <p:txBody>
          <a:bodyPr>
            <a:normAutofit/>
          </a:bodyPr>
          <a:lstStyle/>
          <a:p>
            <a:r>
              <a:rPr lang="en-US" sz="2400" b="1" dirty="0"/>
              <a:t> </a:t>
            </a:r>
            <a:r>
              <a:rPr lang="en-US" sz="2800" b="1" dirty="0">
                <a:latin typeface="Times New Roman" panose="02020603050405020304" pitchFamily="18" charset="0"/>
                <a:cs typeface="Times New Roman" panose="02020603050405020304" pitchFamily="18" charset="0"/>
              </a:rPr>
              <a:t>Licenses</a:t>
            </a:r>
          </a:p>
          <a:p>
            <a:r>
              <a:rPr lang="en-US" sz="2800" dirty="0">
                <a:latin typeface="Times New Roman" panose="02020603050405020304" pitchFamily="18" charset="0"/>
                <a:cs typeface="Times New Roman" panose="02020603050405020304" pitchFamily="18" charset="0"/>
              </a:rPr>
              <a:t> </a:t>
            </a:r>
            <a:r>
              <a:rPr lang="en-US" sz="2800" b="1" dirty="0">
                <a:latin typeface="Times New Roman" panose="02020603050405020304" pitchFamily="18" charset="0"/>
                <a:cs typeface="Times New Roman" panose="02020603050405020304" pitchFamily="18" charset="0"/>
              </a:rPr>
              <a:t>Quotas</a:t>
            </a:r>
          </a:p>
          <a:p>
            <a:r>
              <a:rPr lang="en-US" sz="2800" b="1" dirty="0">
                <a:latin typeface="Times New Roman" panose="02020603050405020304" pitchFamily="18" charset="0"/>
                <a:cs typeface="Times New Roman" panose="02020603050405020304" pitchFamily="18" charset="0"/>
              </a:rPr>
              <a:t> Embargoes</a:t>
            </a:r>
          </a:p>
          <a:p>
            <a:r>
              <a:rPr lang="en-US" sz="2800" dirty="0">
                <a:latin typeface="Times New Roman" panose="02020603050405020304" pitchFamily="18" charset="0"/>
                <a:cs typeface="Times New Roman" panose="02020603050405020304" pitchFamily="18" charset="0"/>
              </a:rPr>
              <a:t> </a:t>
            </a:r>
            <a:r>
              <a:rPr lang="en-US" sz="2800" b="1" dirty="0">
                <a:latin typeface="Times New Roman" panose="02020603050405020304" pitchFamily="18" charset="0"/>
                <a:cs typeface="Times New Roman" panose="02020603050405020304" pitchFamily="18" charset="0"/>
              </a:rPr>
              <a:t>Standards</a:t>
            </a:r>
          </a:p>
          <a:p>
            <a:r>
              <a:rPr lang="en-US" sz="2800" b="1" dirty="0" smtClean="0">
                <a:latin typeface="Times New Roman" panose="02020603050405020304" pitchFamily="18" charset="0"/>
                <a:cs typeface="Times New Roman" panose="02020603050405020304" pitchFamily="18" charset="0"/>
              </a:rPr>
              <a:t>Administrative </a:t>
            </a:r>
            <a:r>
              <a:rPr lang="en-US" sz="2800" b="1" dirty="0">
                <a:latin typeface="Times New Roman" panose="02020603050405020304" pitchFamily="18" charset="0"/>
                <a:cs typeface="Times New Roman" panose="02020603050405020304" pitchFamily="18" charset="0"/>
              </a:rPr>
              <a:t>and bureaucratic delays at the border</a:t>
            </a:r>
          </a:p>
          <a:p>
            <a:r>
              <a:rPr lang="en-US" sz="2800" dirty="0">
                <a:latin typeface="Times New Roman" panose="02020603050405020304" pitchFamily="18" charset="0"/>
                <a:cs typeface="Times New Roman" panose="02020603050405020304" pitchFamily="18" charset="0"/>
              </a:rPr>
              <a:t> </a:t>
            </a:r>
            <a:r>
              <a:rPr lang="en-US" sz="2800" b="1" dirty="0">
                <a:latin typeface="Times New Roman" panose="02020603050405020304" pitchFamily="18" charset="0"/>
                <a:cs typeface="Times New Roman" panose="02020603050405020304" pitchFamily="18" charset="0"/>
              </a:rPr>
              <a:t>Import deposits</a:t>
            </a:r>
          </a:p>
          <a:p>
            <a:pPr>
              <a:buNone/>
            </a:pPr>
            <a:endParaRPr lang="en-US" dirty="0"/>
          </a:p>
        </p:txBody>
      </p:sp>
      <p:sp>
        <p:nvSpPr>
          <p:cNvPr id="4" name="Content Placeholder 3"/>
          <p:cNvSpPr>
            <a:spLocks noGrp="1"/>
          </p:cNvSpPr>
          <p:nvPr>
            <p:ph sz="half" idx="2"/>
          </p:nvPr>
        </p:nvSpPr>
        <p:spPr>
          <a:xfrm>
            <a:off x="4972050" y="1717677"/>
            <a:ext cx="4471988" cy="4840286"/>
          </a:xfrm>
        </p:spPr>
        <p:txBody>
          <a:bodyPr>
            <a:noAutofit/>
          </a:bodyPr>
          <a:lstStyle/>
          <a:p>
            <a:r>
              <a:rPr lang="en-US" sz="2800" b="1" dirty="0" smtClean="0">
                <a:latin typeface="Times New Roman" panose="02020603050405020304" pitchFamily="18" charset="0"/>
                <a:cs typeface="Times New Roman" panose="02020603050405020304" pitchFamily="18" charset="0"/>
              </a:rPr>
              <a:t>Localization requirement</a:t>
            </a:r>
          </a:p>
          <a:p>
            <a:r>
              <a:rPr lang="en-US" sz="2800" b="1" dirty="0" smtClean="0">
                <a:latin typeface="Times New Roman" panose="02020603050405020304" pitchFamily="18" charset="0"/>
                <a:cs typeface="Times New Roman" panose="02020603050405020304" pitchFamily="18" charset="0"/>
              </a:rPr>
              <a:t> Voluntary export restrains (VERs)</a:t>
            </a:r>
          </a:p>
          <a:p>
            <a:r>
              <a:rPr lang="en-US" sz="2800" b="1" dirty="0" smtClean="0">
                <a:latin typeface="Times New Roman" panose="02020603050405020304" pitchFamily="18" charset="0"/>
                <a:cs typeface="Times New Roman" panose="02020603050405020304" pitchFamily="18" charset="0"/>
              </a:rPr>
              <a:t> Subsidies</a:t>
            </a:r>
          </a:p>
          <a:p>
            <a:r>
              <a:rPr lang="en-US" sz="2800" b="1" dirty="0" smtClean="0">
                <a:latin typeface="Times New Roman" panose="02020603050405020304" pitchFamily="18" charset="0"/>
                <a:cs typeface="Times New Roman" panose="02020603050405020304" pitchFamily="18" charset="0"/>
              </a:rPr>
              <a:t> Anti Dumping</a:t>
            </a:r>
          </a:p>
          <a:p>
            <a:r>
              <a:rPr lang="en-US" sz="2800" b="1" dirty="0" smtClean="0">
                <a:latin typeface="Times New Roman" panose="02020603050405020304" pitchFamily="18" charset="0"/>
                <a:cs typeface="Times New Roman" panose="02020603050405020304" pitchFamily="18" charset="0"/>
              </a:rPr>
              <a:t> </a:t>
            </a:r>
            <a:r>
              <a:rPr lang="en-US" sz="2800" b="1" i="1" dirty="0" smtClean="0">
                <a:latin typeface="Times New Roman" panose="02020603050405020304" pitchFamily="18" charset="0"/>
                <a:cs typeface="Times New Roman" panose="02020603050405020304" pitchFamily="18" charset="0"/>
              </a:rPr>
              <a:t>Unjustified </a:t>
            </a:r>
            <a:r>
              <a:rPr lang="en-US" sz="2800" b="1" dirty="0" smtClean="0">
                <a:latin typeface="Times New Roman" panose="02020603050405020304" pitchFamily="18" charset="0"/>
                <a:cs typeface="Times New Roman" panose="02020603050405020304" pitchFamily="18" charset="0"/>
              </a:rPr>
              <a:t>Sanitary and </a:t>
            </a:r>
            <a:r>
              <a:rPr lang="en-US" sz="2800" b="1" dirty="0" err="1" smtClean="0">
                <a:latin typeface="Times New Roman" panose="02020603050405020304" pitchFamily="18" charset="0"/>
                <a:cs typeface="Times New Roman" panose="02020603050405020304" pitchFamily="18" charset="0"/>
              </a:rPr>
              <a:t>Phyto</a:t>
            </a:r>
            <a:r>
              <a:rPr lang="en-US" sz="2800" b="1" dirty="0" smtClean="0">
                <a:latin typeface="Times New Roman" panose="02020603050405020304" pitchFamily="18" charset="0"/>
                <a:cs typeface="Times New Roman" panose="02020603050405020304" pitchFamily="18" charset="0"/>
              </a:rPr>
              <a:t>-sanitary (SPS) conditions</a:t>
            </a:r>
          </a:p>
        </p:txBody>
      </p:sp>
    </p:spTree>
    <p:extLst>
      <p:ext uri="{BB962C8B-B14F-4D97-AF65-F5344CB8AC3E}">
        <p14:creationId xmlns:p14="http://schemas.microsoft.com/office/powerpoint/2010/main" val="244430620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1181</TotalTime>
  <Words>1972</Words>
  <Application>Microsoft Office PowerPoint</Application>
  <PresentationFormat>Widescreen</PresentationFormat>
  <Paragraphs>179</Paragraphs>
  <Slides>32</Slides>
  <Notes>1</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32</vt:i4>
      </vt:variant>
    </vt:vector>
  </HeadingPairs>
  <TitlesOfParts>
    <vt:vector size="41" baseType="lpstr">
      <vt:lpstr>Andalus</vt:lpstr>
      <vt:lpstr>Arial</vt:lpstr>
      <vt:lpstr>Calibri</vt:lpstr>
      <vt:lpstr>Courier New</vt:lpstr>
      <vt:lpstr>Times New Roman</vt:lpstr>
      <vt:lpstr>Trebuchet MS</vt:lpstr>
      <vt:lpstr>Wingdings</vt:lpstr>
      <vt:lpstr>Wingdings 3</vt:lpstr>
      <vt:lpstr>Facet</vt:lpstr>
      <vt:lpstr>Trade Barriers &amp; Preferences  Chapter 04</vt:lpstr>
      <vt:lpstr>Trade Barriers</vt:lpstr>
      <vt:lpstr>Types of Trade Barriers</vt:lpstr>
      <vt:lpstr>International Trade</vt:lpstr>
      <vt:lpstr>Rate of Tax imposed by USA on garment products</vt:lpstr>
      <vt:lpstr>Types of tariffs</vt:lpstr>
      <vt:lpstr>Rationale of imposing tariffs</vt:lpstr>
      <vt:lpstr>Types of Trade Barriers</vt:lpstr>
      <vt:lpstr>Different types of Non tariff Barriers</vt:lpstr>
      <vt:lpstr>Non tariff barriers: Licenses</vt:lpstr>
      <vt:lpstr>Types of Licenses</vt:lpstr>
      <vt:lpstr>Non tariff barriers: Quotas</vt:lpstr>
      <vt:lpstr>Non tariff barriers: Embargoes</vt:lpstr>
      <vt:lpstr>Non tariff barriers: Standards</vt:lpstr>
      <vt:lpstr>Non tariff barriers: Delay</vt:lpstr>
      <vt:lpstr>Non tariff barriers: Import deposits</vt:lpstr>
      <vt:lpstr>Non tariff barriers: Localization requirement</vt:lpstr>
      <vt:lpstr>Non tariff barriers: VERs</vt:lpstr>
      <vt:lpstr>Non tariff barriers: Subsidies</vt:lpstr>
      <vt:lpstr>Non tariff barriers: Anti dumping</vt:lpstr>
      <vt:lpstr>Non tariff barriers: Anti dumping</vt:lpstr>
      <vt:lpstr>Non tariff barriers: Phytosanitary</vt:lpstr>
      <vt:lpstr>Generalized System of Preferences- GSP</vt:lpstr>
      <vt:lpstr>Generalized System of Preferences- GSP</vt:lpstr>
      <vt:lpstr>Everything But Arms (EBA)</vt:lpstr>
      <vt:lpstr>Everything But Arms (EBA)</vt:lpstr>
      <vt:lpstr>EU GSP</vt:lpstr>
      <vt:lpstr>GSP Scheme of Japan and Bangladesh: </vt:lpstr>
      <vt:lpstr>GSP Scheme of Japan and Bangladesh: </vt:lpstr>
      <vt:lpstr>GSP Scheme of Australia:  </vt:lpstr>
      <vt:lpstr>GSP Scheme of New Zealand: </vt:lpstr>
      <vt:lpstr>Thank You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International Trade</dc:title>
  <dc:creator>OIKKO</dc:creator>
  <cp:lastModifiedBy>User</cp:lastModifiedBy>
  <cp:revision>138</cp:revision>
  <dcterms:created xsi:type="dcterms:W3CDTF">2019-01-19T16:28:30Z</dcterms:created>
  <dcterms:modified xsi:type="dcterms:W3CDTF">2021-02-27T09:05:13Z</dcterms:modified>
</cp:coreProperties>
</file>