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57" r:id="rId6"/>
    <p:sldId id="259" r:id="rId7"/>
    <p:sldId id="278" r:id="rId8"/>
    <p:sldId id="263" r:id="rId9"/>
    <p:sldId id="264" r:id="rId10"/>
    <p:sldId id="265" r:id="rId11"/>
    <p:sldId id="266" r:id="rId12"/>
    <p:sldId id="267" r:id="rId13"/>
    <p:sldId id="268" r:id="rId14"/>
    <p:sldId id="269" r:id="rId15"/>
    <p:sldId id="270" r:id="rId16"/>
    <p:sldId id="272" r:id="rId17"/>
    <p:sldId id="274"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48488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94000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03216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DF9857-55BF-45EC-9E05-3E94BAC2C63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08719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DF9857-55BF-45EC-9E05-3E94BAC2C63C}"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231061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DF9857-55BF-45EC-9E05-3E94BAC2C63C}"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5743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DF9857-55BF-45EC-9E05-3E94BAC2C63C}" type="datetimeFigureOut">
              <a:rPr lang="en-US" smtClean="0"/>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265516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DF9857-55BF-45EC-9E05-3E94BAC2C63C}" type="datetimeFigureOut">
              <a:rPr lang="en-US" smtClean="0"/>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42237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F9857-55BF-45EC-9E05-3E94BAC2C63C}" type="datetimeFigureOut">
              <a:rPr lang="en-US" smtClean="0"/>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196939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31666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DF9857-55BF-45EC-9E05-3E94BAC2C63C}"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981058-9B2A-48DC-9F61-8C8722F95C07}" type="slidenum">
              <a:rPr lang="en-US" smtClean="0"/>
              <a:t>‹#›</a:t>
            </a:fld>
            <a:endParaRPr lang="en-US"/>
          </a:p>
        </p:txBody>
      </p:sp>
    </p:spTree>
    <p:extLst>
      <p:ext uri="{BB962C8B-B14F-4D97-AF65-F5344CB8AC3E}">
        <p14:creationId xmlns:p14="http://schemas.microsoft.com/office/powerpoint/2010/main" val="895777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DF9857-55BF-45EC-9E05-3E94BAC2C63C}" type="datetimeFigureOut">
              <a:rPr lang="en-US" smtClean="0"/>
              <a:t>9/30/2021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81058-9B2A-48DC-9F61-8C8722F95C07}" type="slidenum">
              <a:rPr lang="en-US" smtClean="0"/>
              <a:t>‹#›</a:t>
            </a:fld>
            <a:endParaRPr lang="en-US"/>
          </a:p>
        </p:txBody>
      </p:sp>
    </p:spTree>
    <p:extLst>
      <p:ext uri="{BB962C8B-B14F-4D97-AF65-F5344CB8AC3E}">
        <p14:creationId xmlns:p14="http://schemas.microsoft.com/office/powerpoint/2010/main" val="2096244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Education and Communication</a:t>
            </a:r>
            <a:endParaRPr lang="en-US" b="1" dirty="0">
              <a:solidFill>
                <a:schemeClr val="accent6">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4391696"/>
            <a:ext cx="9144000" cy="2150772"/>
          </a:xfrm>
        </p:spPr>
        <p:txBody>
          <a:bodyPr>
            <a:normAutofit/>
          </a:bodyPr>
          <a:lstStyle/>
          <a:p>
            <a:r>
              <a:rPr lang="en-US" b="1" dirty="0" smtClean="0"/>
              <a:t>Sharmin Sultana</a:t>
            </a:r>
          </a:p>
          <a:p>
            <a:r>
              <a:rPr lang="en-US" b="1" dirty="0" smtClean="0"/>
              <a:t>Research associate</a:t>
            </a:r>
          </a:p>
          <a:p>
            <a:r>
              <a:rPr lang="en-US" b="1" dirty="0" smtClean="0"/>
              <a:t>Department  of Public Health</a:t>
            </a:r>
          </a:p>
          <a:p>
            <a:r>
              <a:rPr lang="en-US" b="1" dirty="0" smtClean="0"/>
              <a:t>Daffodil International University</a:t>
            </a:r>
            <a:endParaRPr lang="en-US" b="1" dirty="0"/>
          </a:p>
        </p:txBody>
      </p:sp>
    </p:spTree>
    <p:extLst>
      <p:ext uri="{BB962C8B-B14F-4D97-AF65-F5344CB8AC3E}">
        <p14:creationId xmlns:p14="http://schemas.microsoft.com/office/powerpoint/2010/main" val="3076438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nutrition-education2040-121004133825-phpapp01/95/nutrition-education-3-728.jpg?cb=13493580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3031"/>
            <a:ext cx="12205183" cy="6754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092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nutrition-education2040-121004133825-phpapp01/95/nutrition-education-5-728.jpg?cb=13493580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974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8883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nutrition-education2040-121004133825-phpapp01/95/nutrition-education-6-728.jpg?cb=13493580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54291" cy="6233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364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nutrition-education2040-121004133825-phpapp01/95/nutrition-education-7-728.jpg?cb=13493580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668" y="154546"/>
            <a:ext cx="12040614" cy="606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1868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Major functions of nutrition education activities</a:t>
            </a:r>
            <a:endPar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343955"/>
            <a:ext cx="10515600" cy="3833008"/>
          </a:xfrm>
        </p:spPr>
        <p:txBody>
          <a:bodyPr>
            <a:normAutofit/>
          </a:bodyPr>
          <a:lstStyle/>
          <a:p>
            <a:r>
              <a:rPr lang="en-US" sz="4000" dirty="0" smtClean="0">
                <a:latin typeface="Times New Roman" panose="02020603050405020304" pitchFamily="18" charset="0"/>
                <a:cs typeface="Times New Roman" panose="02020603050405020304" pitchFamily="18" charset="0"/>
              </a:rPr>
              <a:t>Increase awareness</a:t>
            </a:r>
          </a:p>
          <a:p>
            <a:r>
              <a:rPr lang="en-US" sz="4000" dirty="0" smtClean="0">
                <a:latin typeface="Times New Roman" panose="02020603050405020304" pitchFamily="18" charset="0"/>
                <a:cs typeface="Times New Roman" panose="02020603050405020304" pitchFamily="18" charset="0"/>
              </a:rPr>
              <a:t> Enhancing peoples motivation</a:t>
            </a:r>
          </a:p>
          <a:p>
            <a:r>
              <a:rPr lang="en-US" sz="4000" dirty="0" smtClean="0">
                <a:latin typeface="Times New Roman" panose="02020603050405020304" pitchFamily="18" charset="0"/>
                <a:cs typeface="Times New Roman" panose="02020603050405020304" pitchFamily="18" charset="0"/>
              </a:rPr>
              <a:t> Facilitating the ability to take action</a:t>
            </a:r>
          </a:p>
          <a:p>
            <a:r>
              <a:rPr lang="en-US" sz="4000" dirty="0" smtClean="0">
                <a:latin typeface="Times New Roman" panose="02020603050405020304" pitchFamily="18" charset="0"/>
                <a:cs typeface="Times New Roman" panose="02020603050405020304" pitchFamily="18" charset="0"/>
              </a:rPr>
              <a:t> Improving environmental supports </a:t>
            </a:r>
          </a:p>
          <a:p>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424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nutrition-education2040-121004133825-phpapp01/95/nutrition-education-9-728.jpg?cb=13493580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524" y="103030"/>
            <a:ext cx="11928049" cy="6272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307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image.slidesharecdn.com/nutrition-education2040-121004133825-phpapp01/95/nutrition-education-10-728.jpg?cb=1349358041"/>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83334" y="103031"/>
            <a:ext cx="11217499" cy="60739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729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lidesharecdn.com/nutrition-education2040-121004133825-phpapp01/95/nutrition-education-11-728.jpg?cb=13493580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120" y="141668"/>
            <a:ext cx="11556139" cy="6035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458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Advantages</a:t>
            </a:r>
            <a:endParaRPr lang="en-US"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Picture 2" descr="NUTRITION EDUCA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95107" y="1825624"/>
            <a:ext cx="6709833" cy="503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454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Limitations</a:t>
            </a:r>
            <a:endParaRPr lang="en-US"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4" name="Picture 2" descr="NUTRITION EDUCA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96617" y="1690687"/>
            <a:ext cx="6695868" cy="5021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5717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Objectives: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Explain </a:t>
            </a:r>
            <a:r>
              <a:rPr lang="en-US" dirty="0">
                <a:latin typeface="Times New Roman" panose="02020603050405020304" pitchFamily="18" charset="0"/>
                <a:cs typeface="Times New Roman" panose="02020603050405020304" pitchFamily="18" charset="0"/>
              </a:rPr>
              <a:t>how a health educator can help people with nutritional problems related to certain health conditions</a:t>
            </a:r>
          </a:p>
          <a:p>
            <a:r>
              <a:rPr lang="en-US" dirty="0" smtClean="0">
                <a:latin typeface="Times New Roman" panose="02020603050405020304" pitchFamily="18" charset="0"/>
                <a:cs typeface="Times New Roman" panose="02020603050405020304" pitchFamily="18" charset="0"/>
              </a:rPr>
              <a:t>List </a:t>
            </a:r>
            <a:r>
              <a:rPr lang="en-US" dirty="0">
                <a:latin typeface="Times New Roman" panose="02020603050405020304" pitchFamily="18" charset="0"/>
                <a:cs typeface="Times New Roman" panose="02020603050405020304" pitchFamily="18" charset="0"/>
              </a:rPr>
              <a:t>the need, rationale and the meaning for Nutrition education.</a:t>
            </a:r>
          </a:p>
          <a:p>
            <a:r>
              <a:rPr lang="en-US" dirty="0" smtClean="0">
                <a:latin typeface="Times New Roman" panose="02020603050405020304" pitchFamily="18" charset="0"/>
                <a:cs typeface="Times New Roman" panose="02020603050405020304" pitchFamily="18" charset="0"/>
              </a:rPr>
              <a:t>Identify </a:t>
            </a:r>
            <a:r>
              <a:rPr lang="en-US" dirty="0">
                <a:latin typeface="Times New Roman" panose="02020603050405020304" pitchFamily="18" charset="0"/>
                <a:cs typeface="Times New Roman" panose="02020603050405020304" pitchFamily="18" charset="0"/>
              </a:rPr>
              <a:t>the behavioral theories, and how it's important to build theoretical education </a:t>
            </a:r>
            <a:r>
              <a:rPr lang="en-US" dirty="0" smtClean="0">
                <a:latin typeface="Times New Roman" panose="02020603050405020304" pitchFamily="18" charset="0"/>
                <a:cs typeface="Times New Roman" panose="02020603050405020304" pitchFamily="18" charset="0"/>
              </a:rPr>
              <a:t>program.</a:t>
            </a:r>
          </a:p>
          <a:p>
            <a:r>
              <a:rPr lang="en-US" dirty="0" smtClean="0">
                <a:latin typeface="Times New Roman" panose="02020603050405020304" pitchFamily="18" charset="0"/>
                <a:cs typeface="Times New Roman" panose="02020603050405020304" pitchFamily="18" charset="0"/>
              </a:rPr>
              <a:t>List </a:t>
            </a:r>
            <a:r>
              <a:rPr lang="en-US" dirty="0">
                <a:latin typeface="Times New Roman" panose="02020603050405020304" pitchFamily="18" charset="0"/>
                <a:cs typeface="Times New Roman" panose="02020603050405020304" pitchFamily="18" charset="0"/>
              </a:rPr>
              <a:t>all nutrition educational needs of different patients </a:t>
            </a:r>
            <a:r>
              <a:rPr lang="en-US" dirty="0" smtClean="0">
                <a:latin typeface="Times New Roman" panose="02020603050405020304" pitchFamily="18" charset="0"/>
                <a:cs typeface="Times New Roman" panose="02020603050405020304" pitchFamily="18" charset="0"/>
              </a:rPr>
              <a:t>populations.</a:t>
            </a:r>
          </a:p>
          <a:p>
            <a:r>
              <a:rPr lang="en-US" dirty="0" smtClean="0">
                <a:latin typeface="Times New Roman" panose="02020603050405020304" pitchFamily="18" charset="0"/>
                <a:cs typeface="Times New Roman" panose="02020603050405020304" pitchFamily="18" charset="0"/>
              </a:rPr>
              <a:t>Develop </a:t>
            </a:r>
            <a:r>
              <a:rPr lang="en-US" dirty="0">
                <a:latin typeface="Times New Roman" panose="02020603050405020304" pitchFamily="18" charset="0"/>
                <a:cs typeface="Times New Roman" panose="02020603050405020304" pitchFamily="18" charset="0"/>
              </a:rPr>
              <a:t>practical skills in communicating nutrition information to target audiences via a range of </a:t>
            </a:r>
            <a:r>
              <a:rPr lang="en-US" dirty="0" smtClean="0">
                <a:latin typeface="Times New Roman" panose="02020603050405020304" pitchFamily="18" charset="0"/>
                <a:cs typeface="Times New Roman" panose="02020603050405020304" pitchFamily="18" charset="0"/>
              </a:rPr>
              <a:t>media.</a:t>
            </a:r>
          </a:p>
          <a:p>
            <a:r>
              <a:rPr lang="en-US" dirty="0" smtClean="0">
                <a:latin typeface="Times New Roman" panose="02020603050405020304" pitchFamily="18" charset="0"/>
                <a:cs typeface="Times New Roman" panose="02020603050405020304" pitchFamily="18" charset="0"/>
              </a:rPr>
              <a:t>Develop </a:t>
            </a:r>
            <a:r>
              <a:rPr lang="en-US" dirty="0">
                <a:latin typeface="Times New Roman" panose="02020603050405020304" pitchFamily="18" charset="0"/>
                <a:cs typeface="Times New Roman" panose="02020603050405020304" pitchFamily="18" charset="0"/>
              </a:rPr>
              <a:t>communication skills; identify personal habits and choices that promote well </a:t>
            </a:r>
            <a:r>
              <a:rPr lang="en-US" dirty="0" smtClean="0">
                <a:latin typeface="Times New Roman" panose="02020603050405020304" pitchFamily="18" charset="0"/>
                <a:cs typeface="Times New Roman" panose="02020603050405020304" pitchFamily="18" charset="0"/>
              </a:rPr>
              <a:t>being.</a:t>
            </a:r>
          </a:p>
          <a:p>
            <a:r>
              <a:rPr lang="en-US" dirty="0" smtClean="0">
                <a:latin typeface="Times New Roman" panose="02020603050405020304" pitchFamily="18" charset="0"/>
                <a:cs typeface="Times New Roman" panose="02020603050405020304" pitchFamily="18" charset="0"/>
              </a:rPr>
              <a:t>Identify </a:t>
            </a:r>
            <a:r>
              <a:rPr lang="en-US" dirty="0">
                <a:latin typeface="Times New Roman" panose="02020603050405020304" pitchFamily="18" charset="0"/>
                <a:cs typeface="Times New Roman" panose="02020603050405020304" pitchFamily="18" charset="0"/>
              </a:rPr>
              <a:t>barriers of communication and find out ways to control </a:t>
            </a:r>
            <a:r>
              <a:rPr lang="en-US" dirty="0" smtClean="0">
                <a:latin typeface="Times New Roman" panose="02020603050405020304" pitchFamily="18" charset="0"/>
                <a:cs typeface="Times New Roman" panose="02020603050405020304" pitchFamily="18" charset="0"/>
              </a:rPr>
              <a:t>them.</a:t>
            </a:r>
          </a:p>
          <a:p>
            <a:r>
              <a:rPr lang="en-US" dirty="0" smtClean="0">
                <a:latin typeface="Times New Roman" panose="02020603050405020304" pitchFamily="18" charset="0"/>
                <a:cs typeface="Times New Roman" panose="02020603050405020304" pitchFamily="18" charset="0"/>
              </a:rPr>
              <a:t>Develop </a:t>
            </a:r>
            <a:r>
              <a:rPr lang="en-US" dirty="0">
                <a:latin typeface="Times New Roman" panose="02020603050405020304" pitchFamily="18" charset="0"/>
                <a:cs typeface="Times New Roman" panose="02020603050405020304" pitchFamily="18" charset="0"/>
              </a:rPr>
              <a:t>strategies to reach nutritional programs to all vulnerable segment of the population</a:t>
            </a:r>
          </a:p>
        </p:txBody>
      </p:sp>
    </p:spTree>
    <p:extLst>
      <p:ext uri="{BB962C8B-B14F-4D97-AF65-F5344CB8AC3E}">
        <p14:creationId xmlns:p14="http://schemas.microsoft.com/office/powerpoint/2010/main" val="15442802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833" y="114165"/>
            <a:ext cx="9959998" cy="6627926"/>
          </a:xfrm>
          <a:prstGeom prst="rect">
            <a:avLst/>
          </a:prstGeom>
        </p:spPr>
      </p:pic>
    </p:spTree>
    <p:extLst>
      <p:ext uri="{BB962C8B-B14F-4D97-AF65-F5344CB8AC3E}">
        <p14:creationId xmlns:p14="http://schemas.microsoft.com/office/powerpoint/2010/main" val="1986251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a:t>
            </a:r>
            <a:r>
              <a:rPr lang="en-US" b="1"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Contents:</a:t>
            </a:r>
            <a:endParaRPr lang="en-US"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Public </a:t>
            </a:r>
            <a:r>
              <a:rPr lang="en-US" dirty="0">
                <a:latin typeface="Times New Roman" panose="02020603050405020304" pitchFamily="18" charset="0"/>
                <a:cs typeface="Times New Roman" panose="02020603050405020304" pitchFamily="18" charset="0"/>
              </a:rPr>
              <a:t>health nutrition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Nutrition </a:t>
            </a:r>
            <a:r>
              <a:rPr lang="en-US" dirty="0">
                <a:latin typeface="Times New Roman" panose="02020603050405020304" pitchFamily="18" charset="0"/>
                <a:cs typeface="Times New Roman" panose="02020603050405020304" pitchFamily="18" charset="0"/>
              </a:rPr>
              <a:t>education definition, aims, scope and </a:t>
            </a:r>
            <a:r>
              <a:rPr lang="en-US" dirty="0" smtClean="0">
                <a:latin typeface="Times New Roman" panose="02020603050405020304" pitchFamily="18" charset="0"/>
                <a:cs typeface="Times New Roman" panose="02020603050405020304" pitchFamily="18" charset="0"/>
              </a:rPr>
              <a:t>function</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Role </a:t>
            </a:r>
            <a:r>
              <a:rPr lang="en-US" dirty="0">
                <a:latin typeface="Times New Roman" panose="02020603050405020304" pitchFamily="18" charset="0"/>
                <a:cs typeface="Times New Roman" panose="02020603050405020304" pitchFamily="18" charset="0"/>
              </a:rPr>
              <a:t>of Nutrition </a:t>
            </a:r>
            <a:r>
              <a:rPr lang="en-US" dirty="0" smtClean="0">
                <a:latin typeface="Times New Roman" panose="02020603050405020304" pitchFamily="18" charset="0"/>
                <a:cs typeface="Times New Roman" panose="02020603050405020304" pitchFamily="18" charset="0"/>
              </a:rPr>
              <a:t>education</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Advantages </a:t>
            </a:r>
            <a:r>
              <a:rPr lang="en-US" dirty="0">
                <a:latin typeface="Times New Roman" panose="02020603050405020304" pitchFamily="18" charset="0"/>
                <a:cs typeface="Times New Roman" panose="02020603050405020304" pitchFamily="18" charset="0"/>
              </a:rPr>
              <a:t>and limitations of Nutrition </a:t>
            </a:r>
            <a:r>
              <a:rPr lang="en-US" dirty="0" smtClean="0">
                <a:latin typeface="Times New Roman" panose="02020603050405020304" pitchFamily="18" charset="0"/>
                <a:cs typeface="Times New Roman" panose="02020603050405020304" pitchFamily="18" charset="0"/>
              </a:rPr>
              <a:t>education</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Definition </a:t>
            </a:r>
            <a:r>
              <a:rPr lang="en-US" dirty="0">
                <a:latin typeface="Times New Roman" panose="02020603050405020304" pitchFamily="18" charset="0"/>
                <a:cs typeface="Times New Roman" panose="02020603050405020304" pitchFamily="18" charset="0"/>
              </a:rPr>
              <a:t>of Nutrition communication, goal and </a:t>
            </a:r>
            <a:r>
              <a:rPr lang="en-US" dirty="0" smtClean="0">
                <a:latin typeface="Times New Roman" panose="02020603050405020304" pitchFamily="18" charset="0"/>
                <a:cs typeface="Times New Roman" panose="02020603050405020304" pitchFamily="18" charset="0"/>
              </a:rPr>
              <a:t>effectiveness</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Different </a:t>
            </a:r>
            <a:r>
              <a:rPr lang="en-US" dirty="0">
                <a:latin typeface="Times New Roman" panose="02020603050405020304" pitchFamily="18" charset="0"/>
                <a:cs typeface="Times New Roman" panose="02020603050405020304" pitchFamily="18" charset="0"/>
              </a:rPr>
              <a:t>approaches and methods of Nutrition </a:t>
            </a:r>
            <a:r>
              <a:rPr lang="en-US" dirty="0" smtClean="0">
                <a:latin typeface="Times New Roman" panose="02020603050405020304" pitchFamily="18" charset="0"/>
                <a:cs typeface="Times New Roman" panose="02020603050405020304" pitchFamily="18" charset="0"/>
              </a:rPr>
              <a:t>education</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Definition</a:t>
            </a:r>
            <a:r>
              <a:rPr lang="en-US" dirty="0">
                <a:latin typeface="Times New Roman" panose="02020603050405020304" pitchFamily="18" charset="0"/>
                <a:cs typeface="Times New Roman" panose="02020603050405020304" pitchFamily="18" charset="0"/>
              </a:rPr>
              <a:t>, characteristics and components of </a:t>
            </a:r>
            <a:r>
              <a:rPr lang="en-US" dirty="0" smtClean="0">
                <a:latin typeface="Times New Roman" panose="02020603050405020304" pitchFamily="18" charset="0"/>
                <a:cs typeface="Times New Roman" panose="02020603050405020304" pitchFamily="18" charset="0"/>
              </a:rPr>
              <a:t>communication</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Barriers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communication</a:t>
            </a:r>
          </a:p>
          <a:p>
            <a:pP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Framework </a:t>
            </a:r>
            <a:r>
              <a:rPr lang="en-US" dirty="0">
                <a:latin typeface="Times New Roman" panose="02020603050405020304" pitchFamily="18" charset="0"/>
                <a:cs typeface="Times New Roman" panose="02020603050405020304" pitchFamily="18" charset="0"/>
              </a:rPr>
              <a:t>of nutrition Education programs</a:t>
            </a:r>
          </a:p>
        </p:txBody>
      </p:sp>
    </p:spTree>
    <p:extLst>
      <p:ext uri="{BB962C8B-B14F-4D97-AF65-F5344CB8AC3E}">
        <p14:creationId xmlns:p14="http://schemas.microsoft.com/office/powerpoint/2010/main" val="3470305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Assessment </a:t>
            </a:r>
            <a:r>
              <a:rPr lang="en-US"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strategy:</a:t>
            </a:r>
            <a:endParaRPr lang="en-US"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lgn="ctr">
              <a:buNone/>
            </a:pPr>
            <a:r>
              <a:rPr lang="en-US" dirty="0"/>
              <a:t>1)  Attendance                          10 marks</a:t>
            </a:r>
            <a:br>
              <a:rPr lang="en-US" dirty="0"/>
            </a:br>
            <a:r>
              <a:rPr lang="en-US" dirty="0"/>
              <a:t/>
            </a:r>
            <a:br>
              <a:rPr lang="en-US" dirty="0"/>
            </a:br>
            <a:r>
              <a:rPr lang="en-US" dirty="0"/>
              <a:t>2) Quiz                                        10 marks</a:t>
            </a:r>
            <a:br>
              <a:rPr lang="en-US" dirty="0"/>
            </a:br>
            <a:r>
              <a:rPr lang="en-US" dirty="0"/>
              <a:t/>
            </a:r>
            <a:br>
              <a:rPr lang="en-US" dirty="0"/>
            </a:br>
            <a:r>
              <a:rPr lang="en-US" dirty="0"/>
              <a:t>3) Assignment                            10 marks</a:t>
            </a:r>
            <a:br>
              <a:rPr lang="en-US" dirty="0"/>
            </a:br>
            <a:r>
              <a:rPr lang="en-US" dirty="0"/>
              <a:t/>
            </a:r>
            <a:br>
              <a:rPr lang="en-US" dirty="0"/>
            </a:br>
            <a:r>
              <a:rPr lang="en-US" dirty="0"/>
              <a:t>4) Presentation                            5 marks</a:t>
            </a:r>
            <a:br>
              <a:rPr lang="en-US" dirty="0"/>
            </a:br>
            <a:r>
              <a:rPr lang="en-US" dirty="0"/>
              <a:t/>
            </a:r>
            <a:br>
              <a:rPr lang="en-US" dirty="0"/>
            </a:br>
            <a:r>
              <a:rPr lang="en-US" dirty="0"/>
              <a:t>5) Mid-Term                                 25 marks</a:t>
            </a:r>
            <a:br>
              <a:rPr lang="en-US" dirty="0"/>
            </a:br>
            <a:r>
              <a:rPr lang="en-US" dirty="0"/>
              <a:t/>
            </a:r>
            <a:br>
              <a:rPr lang="en-US" dirty="0"/>
            </a:br>
            <a:r>
              <a:rPr lang="en-US" dirty="0"/>
              <a:t>6) Final                                         40 marks</a:t>
            </a:r>
            <a:br>
              <a:rPr lang="en-US" dirty="0"/>
            </a:br>
            <a:r>
              <a:rPr lang="en-US" dirty="0"/>
              <a:t/>
            </a:r>
            <a:br>
              <a:rPr lang="en-US" dirty="0"/>
            </a:br>
            <a:r>
              <a:rPr lang="en-US" dirty="0">
                <a:solidFill>
                  <a:srgbClr val="00B050"/>
                </a:solidFill>
              </a:rPr>
              <a:t>Total                                             100 Marks</a:t>
            </a:r>
          </a:p>
        </p:txBody>
      </p:sp>
    </p:spTree>
    <p:extLst>
      <p:ext uri="{BB962C8B-B14F-4D97-AF65-F5344CB8AC3E}">
        <p14:creationId xmlns:p14="http://schemas.microsoft.com/office/powerpoint/2010/main" val="1974516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b="1" dirty="0">
              <a:solidFill>
                <a:schemeClr val="accent2">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ctr">
              <a:buNone/>
            </a:pPr>
            <a:endParaRPr lang="en-US" sz="6600" b="1" dirty="0" smtClean="0">
              <a:solidFill>
                <a:schemeClr val="accent2">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en-US" sz="6600" b="1" dirty="0" smtClean="0">
                <a:solidFill>
                  <a:schemeClr val="accent2">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a:t>
            </a:r>
            <a:endParaRPr lang="en-US" sz="6600" dirty="0"/>
          </a:p>
        </p:txBody>
      </p:sp>
    </p:spTree>
    <p:extLst>
      <p:ext uri="{BB962C8B-B14F-4D97-AF65-F5344CB8AC3E}">
        <p14:creationId xmlns:p14="http://schemas.microsoft.com/office/powerpoint/2010/main" val="3697792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Nutrition is the key to  Healthy Body and Mind.</a:t>
            </a:r>
          </a:p>
          <a:p>
            <a:endParaRPr lang="en-US" sz="3200" dirty="0" smtClean="0"/>
          </a:p>
          <a:p>
            <a:r>
              <a:rPr lang="en-US" sz="3200" dirty="0" smtClean="0">
                <a:solidFill>
                  <a:srgbClr val="00B050"/>
                </a:solidFill>
              </a:rPr>
              <a:t> The study of various nutrients, their functions, food sources and their effects in human well being is called NUTRITION.</a:t>
            </a:r>
          </a:p>
          <a:p>
            <a:endParaRPr lang="en-US" sz="3200" dirty="0" smtClean="0">
              <a:solidFill>
                <a:srgbClr val="00B050"/>
              </a:solidFill>
            </a:endParaRPr>
          </a:p>
          <a:p>
            <a:r>
              <a:rPr lang="en-US" sz="3200" dirty="0" smtClean="0">
                <a:solidFill>
                  <a:srgbClr val="00B050"/>
                </a:solidFill>
              </a:rPr>
              <a:t> </a:t>
            </a:r>
            <a:r>
              <a:rPr lang="en-US" sz="3200" dirty="0" smtClean="0"/>
              <a:t>Nutrition science is the area of knowledge regarding the role of food in maintenance of health.</a:t>
            </a:r>
          </a:p>
          <a:p>
            <a:endParaRPr lang="en-US" sz="3200" dirty="0"/>
          </a:p>
        </p:txBody>
      </p:sp>
    </p:spTree>
    <p:extLst>
      <p:ext uri="{BB962C8B-B14F-4D97-AF65-F5344CB8AC3E}">
        <p14:creationId xmlns:p14="http://schemas.microsoft.com/office/powerpoint/2010/main" val="2011358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is </a:t>
            </a:r>
            <a:r>
              <a:rPr lang="en-US" b="1"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Public </a:t>
            </a:r>
            <a:r>
              <a:rPr lang="en-US" b="1" dirty="0" smtClean="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Health Nutrition?</a:t>
            </a:r>
            <a:endParaRPr lang="en-US" b="1" dirty="0">
              <a:solidFill>
                <a:schemeClr val="accent6">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Public health nutrition is the science and art of preventing disease, prolonging life and promoting health through the medium of nutrition. The aim of those working as public health nutritionists is for everyone to achieve greater health and well-being by making healthier food and nutrition-related choices.</a:t>
            </a:r>
          </a:p>
        </p:txBody>
      </p:sp>
    </p:spTree>
    <p:extLst>
      <p:ext uri="{BB962C8B-B14F-4D97-AF65-F5344CB8AC3E}">
        <p14:creationId xmlns:p14="http://schemas.microsoft.com/office/powerpoint/2010/main" val="2977465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4800" b="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endParaRPr lang="en-US" sz="4800" b="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en-US" sz="4800" b="1"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Nutrition Education=?</a:t>
            </a:r>
            <a:endParaRPr lang="en-US" sz="4800"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0712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latin typeface="Times New Roman" panose="02020603050405020304" pitchFamily="18" charset="0"/>
                <a:cs typeface="Times New Roman" panose="02020603050405020304" pitchFamily="18" charset="0"/>
              </a:rPr>
              <a:t>Nutrition Education is a systematically planned set of activities. Nutrition Education is an essential component to improve the nutritional status of a population and is crucial for the well being of people in general.</a:t>
            </a:r>
          </a:p>
          <a:p>
            <a:endParaRPr lang="en-US" dirty="0"/>
          </a:p>
        </p:txBody>
      </p:sp>
    </p:spTree>
    <p:extLst>
      <p:ext uri="{BB962C8B-B14F-4D97-AF65-F5344CB8AC3E}">
        <p14:creationId xmlns:p14="http://schemas.microsoft.com/office/powerpoint/2010/main" val="1554181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262</Words>
  <Application>Microsoft Office PowerPoint</Application>
  <PresentationFormat>Widescreen</PresentationFormat>
  <Paragraphs>47</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Nutrition Education and Communication</vt:lpstr>
      <vt:lpstr>Course Objectives: </vt:lpstr>
      <vt:lpstr>Course Contents:</vt:lpstr>
      <vt:lpstr>Assessment strategy:</vt:lpstr>
      <vt:lpstr> </vt:lpstr>
      <vt:lpstr>PowerPoint Presentation</vt:lpstr>
      <vt:lpstr>What is Public Health Nutrition?</vt:lpstr>
      <vt:lpstr>PowerPoint Presentation</vt:lpstr>
      <vt:lpstr>PowerPoint Presentation</vt:lpstr>
      <vt:lpstr>PowerPoint Presentation</vt:lpstr>
      <vt:lpstr>PowerPoint Presentation</vt:lpstr>
      <vt:lpstr>PowerPoint Presentation</vt:lpstr>
      <vt:lpstr>PowerPoint Presentation</vt:lpstr>
      <vt:lpstr>Major functions of nutrition education activities</vt:lpstr>
      <vt:lpstr>PowerPoint Presentation</vt:lpstr>
      <vt:lpstr>PowerPoint Presentation</vt:lpstr>
      <vt:lpstr>PowerPoint Presentation</vt:lpstr>
      <vt:lpstr>Advantages</vt:lpstr>
      <vt:lpstr>Limitations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and Communication</dc:title>
  <dc:creator>Sharmin Sultana</dc:creator>
  <cp:lastModifiedBy>Sharmin Sultana</cp:lastModifiedBy>
  <cp:revision>9</cp:revision>
  <dcterms:created xsi:type="dcterms:W3CDTF">2021-09-23T14:48:32Z</dcterms:created>
  <dcterms:modified xsi:type="dcterms:W3CDTF">2021-09-30T06:42:56Z</dcterms:modified>
</cp:coreProperties>
</file>