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9" r:id="rId4"/>
    <p:sldId id="262" r:id="rId5"/>
    <p:sldId id="260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Palatino Linotype" panose="02040502050505030304" pitchFamily="18" charset="0"/>
              </a:rPr>
              <a:t>Herbs as health foods</a:t>
            </a:r>
            <a:endParaRPr lang="en-US" b="1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1997839"/>
            <a:ext cx="8153400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Palatino Linotype" panose="02040502050505030304" pitchFamily="18" charset="0"/>
              </a:rPr>
              <a:t>A functional beverage is a drink typically intended to convey a health benefit. Some include ingredients like herbs, vitamins, minerals</a:t>
            </a:r>
            <a:r>
              <a:rPr lang="en-US" dirty="0" smtClean="0">
                <a:latin typeface="Palatino Linotype" panose="02040502050505030304" pitchFamily="18" charset="0"/>
              </a:rPr>
              <a:t>, amino acid </a:t>
            </a:r>
            <a:r>
              <a:rPr lang="en-US" dirty="0">
                <a:latin typeface="Palatino Linotype" panose="02040502050505030304" pitchFamily="18" charset="0"/>
              </a:rPr>
              <a:t>or additional raw fruit or </a:t>
            </a:r>
            <a:r>
              <a:rPr lang="en-US" dirty="0" smtClean="0">
                <a:latin typeface="Palatino Linotype" panose="02040502050505030304" pitchFamily="18" charset="0"/>
              </a:rPr>
              <a:t>vegetables. Examples of functional beverages include sports</a:t>
            </a:r>
            <a:r>
              <a:rPr lang="en-US" dirty="0">
                <a:latin typeface="Palatino Linotype" panose="02040502050505030304" pitchFamily="18" charset="0"/>
              </a:rPr>
              <a:t> and performance drinks, </a:t>
            </a:r>
            <a:r>
              <a:rPr lang="en-US" dirty="0" smtClean="0">
                <a:latin typeface="Palatino Linotype" panose="02040502050505030304" pitchFamily="18" charset="0"/>
              </a:rPr>
              <a:t>energy drinks, </a:t>
            </a:r>
            <a:r>
              <a:rPr lang="en-US" dirty="0">
                <a:latin typeface="Palatino Linotype" panose="02040502050505030304" pitchFamily="18" charset="0"/>
              </a:rPr>
              <a:t>ready to drink (RTD) teas, enhanced fruit </a:t>
            </a:r>
            <a:r>
              <a:rPr lang="en-US" dirty="0" smtClean="0">
                <a:latin typeface="Palatino Linotype" panose="02040502050505030304" pitchFamily="18" charset="0"/>
              </a:rPr>
              <a:t>drinks etc.</a:t>
            </a:r>
            <a:endParaRPr lang="en-US" i="0" dirty="0">
              <a:effectLst/>
              <a:latin typeface="Palatino Linotype" panose="0204050205050503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1" y="762000"/>
            <a:ext cx="7391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Palatino Linotype" panose="02040502050505030304" pitchFamily="18" charset="0"/>
              </a:rPr>
              <a:t>Herbal beverages &amp; Functional </a:t>
            </a:r>
            <a:r>
              <a:rPr lang="en-US" sz="2800" b="1" dirty="0" smtClean="0">
                <a:latin typeface="Palatino Linotype" panose="02040502050505030304" pitchFamily="18" charset="0"/>
              </a:rPr>
              <a:t>beverages</a:t>
            </a:r>
            <a:endParaRPr lang="en-US" sz="2800" b="1" dirty="0">
              <a:latin typeface="Palatino Linotype" panose="0204050205050503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3756899"/>
            <a:ext cx="42536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latin typeface="Palatino Linotype" panose="02040502050505030304" pitchFamily="18" charset="0"/>
              </a:rPr>
              <a:t>Uses/purposes: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Palatino Linotype" panose="02040502050505030304" pitchFamily="18" charset="0"/>
              </a:rPr>
              <a:t>Hydration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Palatino Linotype" panose="02040502050505030304" pitchFamily="18" charset="0"/>
              </a:rPr>
              <a:t>Energy and stimulation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Palatino Linotype" panose="02040502050505030304" pitchFamily="18" charset="0"/>
              </a:rPr>
              <a:t>Health and wellness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Palatino Linotype" panose="02040502050505030304" pitchFamily="18" charset="0"/>
              </a:rPr>
              <a:t>Weight </a:t>
            </a:r>
            <a:r>
              <a:rPr lang="en-US" sz="2000" dirty="0" smtClean="0">
                <a:latin typeface="Palatino Linotype" panose="02040502050505030304" pitchFamily="18" charset="0"/>
              </a:rPr>
              <a:t>management</a:t>
            </a:r>
            <a:endParaRPr lang="en-US" sz="20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042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Apricot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61613"/>
            <a:ext cx="9144000" cy="396758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43400"/>
            <a:ext cx="8839200" cy="2057400"/>
          </a:xfrm>
        </p:spPr>
        <p:txBody>
          <a:bodyPr>
            <a:noAutofit/>
          </a:bodyPr>
          <a:lstStyle/>
          <a:p>
            <a:r>
              <a:rPr lang="en-US" sz="2000" dirty="0" smtClean="0">
                <a:latin typeface="Palatino Linotype" panose="02040502050505030304" pitchFamily="18" charset="0"/>
              </a:rPr>
              <a:t>An apricot is a fruit or the tree that bears the fruit. Usually, an apricot tree is from the tree species of </a:t>
            </a:r>
            <a:r>
              <a:rPr lang="en-US" sz="2000" b="1" i="1" dirty="0" err="1" smtClean="0">
                <a:latin typeface="Palatino Linotype" panose="02040502050505030304" pitchFamily="18" charset="0"/>
              </a:rPr>
              <a:t>Prunus</a:t>
            </a:r>
            <a:r>
              <a:rPr lang="en-US" sz="2000" b="1" i="1" dirty="0" smtClean="0">
                <a:latin typeface="Palatino Linotype" panose="02040502050505030304" pitchFamily="18" charset="0"/>
              </a:rPr>
              <a:t> </a:t>
            </a:r>
            <a:r>
              <a:rPr lang="en-US" sz="2000" b="1" i="1" dirty="0" err="1" smtClean="0">
                <a:latin typeface="Palatino Linotype" panose="02040502050505030304" pitchFamily="18" charset="0"/>
              </a:rPr>
              <a:t>armeniaca</a:t>
            </a:r>
            <a:r>
              <a:rPr lang="en-US" sz="2000" i="1" dirty="0" smtClean="0">
                <a:latin typeface="Palatino Linotype" panose="02040502050505030304" pitchFamily="18" charset="0"/>
              </a:rPr>
              <a:t>. </a:t>
            </a:r>
            <a:r>
              <a:rPr lang="en-US" sz="2000" dirty="0" smtClean="0">
                <a:latin typeface="Palatino Linotype" panose="02040502050505030304" pitchFamily="18" charset="0"/>
              </a:rPr>
              <a:t>The apricot, originally from </a:t>
            </a:r>
            <a:r>
              <a:rPr lang="en-US" sz="2000" b="1" dirty="0" smtClean="0">
                <a:latin typeface="Palatino Linotype" panose="02040502050505030304" pitchFamily="18" charset="0"/>
              </a:rPr>
              <a:t>China</a:t>
            </a:r>
            <a:r>
              <a:rPr lang="en-US" sz="2000" dirty="0" smtClean="0">
                <a:latin typeface="Palatino Linotype" panose="02040502050505030304" pitchFamily="18" charset="0"/>
              </a:rPr>
              <a:t>, is an amazing fruit to juice and drink. </a:t>
            </a:r>
          </a:p>
          <a:p>
            <a:r>
              <a:rPr lang="en-US" sz="2000" dirty="0" smtClean="0">
                <a:latin typeface="Palatino Linotype" panose="02040502050505030304" pitchFamily="18" charset="0"/>
              </a:rPr>
              <a:t>They are rich in several minerals, vitamins, and antioxidants that support a health body. Apricots are an excellent source of </a:t>
            </a:r>
            <a:r>
              <a:rPr lang="en-US" sz="2000" b="1" dirty="0" err="1" smtClean="0">
                <a:latin typeface="Palatino Linotype" panose="02040502050505030304" pitchFamily="18" charset="0"/>
              </a:rPr>
              <a:t>lycopene</a:t>
            </a:r>
            <a:r>
              <a:rPr lang="en-US" sz="2000" dirty="0" smtClean="0">
                <a:latin typeface="Palatino Linotype" panose="02040502050505030304" pitchFamily="18" charset="0"/>
              </a:rPr>
              <a:t>, vitamin </a:t>
            </a:r>
            <a:r>
              <a:rPr lang="en-US" sz="2000" b="1" dirty="0" smtClean="0">
                <a:latin typeface="Palatino Linotype" panose="02040502050505030304" pitchFamily="18" charset="0"/>
              </a:rPr>
              <a:t>A</a:t>
            </a:r>
            <a:r>
              <a:rPr lang="en-US" sz="2000" dirty="0" smtClean="0">
                <a:latin typeface="Palatino Linotype" panose="02040502050505030304" pitchFamily="18" charset="0"/>
              </a:rPr>
              <a:t>, </a:t>
            </a:r>
            <a:r>
              <a:rPr lang="en-US" sz="2000" b="1" dirty="0" smtClean="0">
                <a:latin typeface="Palatino Linotype" panose="02040502050505030304" pitchFamily="18" charset="0"/>
              </a:rPr>
              <a:t>C</a:t>
            </a:r>
            <a:r>
              <a:rPr lang="en-US" sz="2000" dirty="0" smtClean="0">
                <a:latin typeface="Palatino Linotype" panose="02040502050505030304" pitchFamily="18" charset="0"/>
              </a:rPr>
              <a:t>, </a:t>
            </a:r>
            <a:r>
              <a:rPr lang="en-US" sz="2000" b="1" dirty="0" smtClean="0">
                <a:latin typeface="Palatino Linotype" panose="02040502050505030304" pitchFamily="18" charset="0"/>
              </a:rPr>
              <a:t>magnesium</a:t>
            </a:r>
            <a:r>
              <a:rPr lang="en-US" sz="2000" dirty="0" smtClean="0">
                <a:latin typeface="Palatino Linotype" panose="02040502050505030304" pitchFamily="18" charset="0"/>
              </a:rPr>
              <a:t>, </a:t>
            </a:r>
            <a:r>
              <a:rPr lang="en-US" sz="2000" b="1" dirty="0" smtClean="0">
                <a:latin typeface="Palatino Linotype" panose="02040502050505030304" pitchFamily="18" charset="0"/>
              </a:rPr>
              <a:t>potassium</a:t>
            </a:r>
            <a:r>
              <a:rPr lang="en-US" sz="2000" dirty="0" smtClean="0">
                <a:latin typeface="Palatino Linotype" panose="02040502050505030304" pitchFamily="18" charset="0"/>
              </a:rPr>
              <a:t>, and </a:t>
            </a:r>
            <a:r>
              <a:rPr lang="en-US" sz="2000" b="1" dirty="0" smtClean="0">
                <a:latin typeface="Palatino Linotype" panose="02040502050505030304" pitchFamily="18" charset="0"/>
              </a:rPr>
              <a:t>iron</a:t>
            </a:r>
            <a:r>
              <a:rPr lang="en-US" sz="2000" dirty="0" smtClean="0">
                <a:latin typeface="Palatino Linotype" panose="02040502050505030304" pitchFamily="18" charset="0"/>
              </a:rPr>
              <a:t>.</a:t>
            </a:r>
          </a:p>
          <a:p>
            <a:endParaRPr lang="en-US" sz="2000" dirty="0" smtClean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533400"/>
            <a:ext cx="83058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en-US" sz="2800" b="1" dirty="0">
                <a:latin typeface="Palatino Linotype" panose="02040502050505030304" pitchFamily="18" charset="0"/>
              </a:rPr>
              <a:t>Health benefits: </a:t>
            </a:r>
            <a:endParaRPr lang="en-US" sz="2800" b="1" dirty="0" smtClean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en-US" sz="2400" b="1" dirty="0">
              <a:latin typeface="Palatino Linotype" panose="0204050205050503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Palatino Linotype" panose="02040502050505030304" pitchFamily="18" charset="0"/>
              </a:rPr>
              <a:t>Nutrient absorption: </a:t>
            </a:r>
            <a:r>
              <a:rPr lang="en-US" dirty="0">
                <a:latin typeface="Palatino Linotype" panose="02040502050505030304" pitchFamily="18" charset="0"/>
              </a:rPr>
              <a:t>Drinking apricots allows our body to absorb its nutrients faster and easier because no digestion is required.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Palatino Linotype" panose="02040502050505030304" pitchFamily="18" charset="0"/>
              </a:rPr>
              <a:t>Anticancer: </a:t>
            </a:r>
            <a:r>
              <a:rPr lang="en-US" dirty="0">
                <a:latin typeface="Palatino Linotype" panose="02040502050505030304" pitchFamily="18" charset="0"/>
              </a:rPr>
              <a:t>Lycopene inhibits the growth of cancerous cells and neutralize harmful free radicals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Palatino Linotype" panose="02040502050505030304" pitchFamily="18" charset="0"/>
              </a:rPr>
              <a:t>Cardiovascular: </a:t>
            </a:r>
            <a:r>
              <a:rPr lang="en-US" dirty="0">
                <a:latin typeface="Palatino Linotype" panose="02040502050505030304" pitchFamily="18" charset="0"/>
              </a:rPr>
              <a:t> Improve cholesterol levels and prevent atherosclerosis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Palatino Linotype" panose="02040502050505030304" pitchFamily="18" charset="0"/>
              </a:rPr>
              <a:t>Digestive problems: </a:t>
            </a:r>
            <a:r>
              <a:rPr lang="en-US" dirty="0">
                <a:latin typeface="Palatino Linotype" panose="02040502050505030304" pitchFamily="18" charset="0"/>
              </a:rPr>
              <a:t>Aid bowel function, prevent indigestion &amp; constipation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Palatino Linotype" panose="02040502050505030304" pitchFamily="18" charset="0"/>
              </a:rPr>
              <a:t>Eye diseases: </a:t>
            </a:r>
            <a:r>
              <a:rPr lang="en-US" dirty="0">
                <a:latin typeface="Palatino Linotype" panose="02040502050505030304" pitchFamily="18" charset="0"/>
              </a:rPr>
              <a:t>Prevents cataracts and glaucoma</a:t>
            </a:r>
          </a:p>
          <a:p>
            <a:pPr>
              <a:lnSpc>
                <a:spcPct val="150000"/>
              </a:lnSpc>
            </a:pPr>
            <a:r>
              <a:rPr lang="en-US" b="1" dirty="0">
                <a:latin typeface="Palatino Linotype" panose="02040502050505030304" pitchFamily="18" charset="0"/>
              </a:rPr>
              <a:t>Weight loss: </a:t>
            </a:r>
            <a:r>
              <a:rPr lang="en-US" dirty="0">
                <a:latin typeface="Palatino Linotype" panose="02040502050505030304" pitchFamily="18" charset="0"/>
              </a:rPr>
              <a:t>Prevents weight loss</a:t>
            </a:r>
          </a:p>
        </p:txBody>
      </p:sp>
    </p:spTree>
    <p:extLst>
      <p:ext uri="{BB962C8B-B14F-4D97-AF65-F5344CB8AC3E}">
        <p14:creationId xmlns:p14="http://schemas.microsoft.com/office/powerpoint/2010/main" val="3222627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Honey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Palatino Linotype" panose="02040502050505030304" pitchFamily="18" charset="0"/>
              </a:rPr>
              <a:t>Honey is a saccharine secretion deposited in the honeycomb by the bee.</a:t>
            </a:r>
          </a:p>
          <a:p>
            <a:endParaRPr lang="en-US" dirty="0" smtClean="0">
              <a:latin typeface="Palatino Linotype" panose="02040502050505030304" pitchFamily="18" charset="0"/>
            </a:endParaRPr>
          </a:p>
          <a:p>
            <a:pPr>
              <a:buNone/>
            </a:pPr>
            <a:r>
              <a:rPr lang="en-US" b="1" dirty="0" smtClean="0">
                <a:latin typeface="Palatino Linotype" panose="02040502050505030304" pitchFamily="18" charset="0"/>
              </a:rPr>
              <a:t>Potential health benefits: 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Boost immunity: </a:t>
            </a:r>
            <a:r>
              <a:rPr lang="en-US" dirty="0" smtClean="0">
                <a:latin typeface="Palatino Linotype" panose="02040502050505030304" pitchFamily="18" charset="0"/>
              </a:rPr>
              <a:t>Honey is loaded with vitamins, minerals, and enzymes which protect the body from bacteria and boost the immune system.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Heart function: </a:t>
            </a:r>
            <a:r>
              <a:rPr lang="en-US" dirty="0" smtClean="0">
                <a:latin typeface="Palatino Linotype" panose="02040502050505030304" pitchFamily="18" charset="0"/>
              </a:rPr>
              <a:t>Honey mixed with cinnamon has been shown to revitalize the arteries and veins of the heart and reduce cholesterol in the blood by up to 10%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Sooth indigestion: </a:t>
            </a:r>
            <a:r>
              <a:rPr lang="en-US" dirty="0" smtClean="0">
                <a:latin typeface="Palatino Linotype" panose="02040502050505030304" pitchFamily="18" charset="0"/>
              </a:rPr>
              <a:t>The antiseptic properties of honey relieve acidity in the stomach and alleviate digestion. 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Clear skin: </a:t>
            </a:r>
            <a:r>
              <a:rPr lang="en-US" dirty="0" smtClean="0">
                <a:latin typeface="Palatino Linotype" panose="02040502050505030304" pitchFamily="18" charset="0"/>
              </a:rPr>
              <a:t>Due to its anti-microbial and anti-fungal properties, honey is the ultimate organic skincare brand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Cold and fever: </a:t>
            </a:r>
            <a:r>
              <a:rPr lang="en-US" dirty="0" smtClean="0">
                <a:latin typeface="Palatino Linotype" panose="02040502050505030304" pitchFamily="18" charset="0"/>
              </a:rPr>
              <a:t>Cold and flu symptoms, such as coughs, sore throats, and congestion are also kept at bay when treated with honey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Energy: </a:t>
            </a:r>
            <a:r>
              <a:rPr lang="en-US" dirty="0" smtClean="0">
                <a:latin typeface="Palatino Linotype" panose="02040502050505030304" pitchFamily="18" charset="0"/>
              </a:rPr>
              <a:t>It alleviates tiredness, increases brain functions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Toxin removal: </a:t>
            </a:r>
            <a:r>
              <a:rPr lang="en-US" dirty="0" smtClean="0">
                <a:latin typeface="Palatino Linotype" panose="02040502050505030304" pitchFamily="18" charset="0"/>
              </a:rPr>
              <a:t>Cleanse the liver, remove toxins, and flush fat from the body.</a:t>
            </a:r>
            <a:endParaRPr lang="en-US" dirty="0"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54197"/>
            <a:ext cx="6172200" cy="6707124"/>
          </a:xfrm>
        </p:spPr>
      </p:pic>
    </p:spTree>
    <p:extLst>
      <p:ext uri="{BB962C8B-B14F-4D97-AF65-F5344CB8AC3E}">
        <p14:creationId xmlns:p14="http://schemas.microsoft.com/office/powerpoint/2010/main" val="1134613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Ginseng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Palatino Linotype" panose="02040502050505030304" pitchFamily="18" charset="0"/>
              </a:rPr>
              <a:t>Ginseng tea is considered as one of the most nutritious herbal supplements available in the world. There are mainly 3 types of ginseng tea –American, Asian and Siberian Ginseng. </a:t>
            </a:r>
          </a:p>
          <a:p>
            <a:r>
              <a:rPr lang="en-US" dirty="0" smtClean="0">
                <a:latin typeface="Palatino Linotype" panose="02040502050505030304" pitchFamily="18" charset="0"/>
              </a:rPr>
              <a:t>The major health benefits of ginseng tea are due to the naturally occurring chemicals ‘</a:t>
            </a:r>
            <a:r>
              <a:rPr lang="en-US" dirty="0" err="1" smtClean="0">
                <a:latin typeface="Palatino Linotype" panose="02040502050505030304" pitchFamily="18" charset="0"/>
              </a:rPr>
              <a:t>ginsenosides</a:t>
            </a:r>
            <a:r>
              <a:rPr lang="en-US" dirty="0" smtClean="0">
                <a:latin typeface="Palatino Linotype" panose="02040502050505030304" pitchFamily="18" charset="0"/>
              </a:rPr>
              <a:t>’ present in it.</a:t>
            </a:r>
          </a:p>
          <a:p>
            <a:pPr>
              <a:buNone/>
            </a:pPr>
            <a:r>
              <a:rPr lang="en-US" b="1" dirty="0" smtClean="0">
                <a:latin typeface="Palatino Linotype" panose="02040502050505030304" pitchFamily="18" charset="0"/>
              </a:rPr>
              <a:t>Some of the curative properties of ginseng tea are as follows: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Low blood pressure:</a:t>
            </a:r>
            <a:r>
              <a:rPr lang="en-US" dirty="0" smtClean="0">
                <a:latin typeface="Palatino Linotype" panose="02040502050505030304" pitchFamily="18" charset="0"/>
              </a:rPr>
              <a:t> It is very effective for people who have low blood pressure. 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Brain food:</a:t>
            </a:r>
            <a:r>
              <a:rPr lang="en-US" dirty="0" smtClean="0">
                <a:latin typeface="Palatino Linotype" panose="02040502050505030304" pitchFamily="18" charset="0"/>
              </a:rPr>
              <a:t> Ginseng tea is an herbal drink that acts as a stimulant to the brain cells. It improves the concentration power and thinking capabilities. 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Obesity:</a:t>
            </a:r>
            <a:r>
              <a:rPr lang="en-US" dirty="0" smtClean="0">
                <a:latin typeface="Palatino Linotype" panose="02040502050505030304" pitchFamily="18" charset="0"/>
              </a:rPr>
              <a:t>  This herbal tea is popular as a natural appetite suppressant. Consuming ginseng tea would also provide slimness to the body.</a:t>
            </a:r>
          </a:p>
          <a:p>
            <a:r>
              <a:rPr lang="en-US" b="1" dirty="0" smtClean="0">
                <a:latin typeface="Palatino Linotype" panose="02040502050505030304" pitchFamily="18" charset="0"/>
              </a:rPr>
              <a:t>Cancer:</a:t>
            </a:r>
            <a:r>
              <a:rPr lang="en-US" dirty="0" smtClean="0">
                <a:latin typeface="Palatino Linotype" panose="02040502050505030304" pitchFamily="18" charset="0"/>
              </a:rPr>
              <a:t> Studies indicate that people who drink ginseng tea have less risk of developing cancer.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192</Words>
  <Application>Microsoft Office PowerPoint</Application>
  <PresentationFormat>On-screen Show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Palatino Linotype</vt:lpstr>
      <vt:lpstr>Office Theme</vt:lpstr>
      <vt:lpstr>Herbs as health foods</vt:lpstr>
      <vt:lpstr>PowerPoint Presentation</vt:lpstr>
      <vt:lpstr>Apricot</vt:lpstr>
      <vt:lpstr>PowerPoint Presentation</vt:lpstr>
      <vt:lpstr>Honey</vt:lpstr>
      <vt:lpstr>PowerPoint Presentation</vt:lpstr>
      <vt:lpstr>Ginseng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Windows User</cp:lastModifiedBy>
  <cp:revision>21</cp:revision>
  <dcterms:created xsi:type="dcterms:W3CDTF">2006-08-16T00:00:00Z</dcterms:created>
  <dcterms:modified xsi:type="dcterms:W3CDTF">2017-11-09T07:39:23Z</dcterms:modified>
</cp:coreProperties>
</file>