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0" r:id="rId4"/>
    <p:sldId id="269" r:id="rId5"/>
    <p:sldId id="271" r:id="rId6"/>
    <p:sldId id="273" r:id="rId7"/>
    <p:sldId id="274" r:id="rId8"/>
    <p:sldId id="286" r:id="rId9"/>
    <p:sldId id="287" r:id="rId10"/>
    <p:sldId id="275" r:id="rId11"/>
    <p:sldId id="288" r:id="rId12"/>
    <p:sldId id="276" r:id="rId13"/>
    <p:sldId id="277" r:id="rId14"/>
    <p:sldId id="289" r:id="rId15"/>
    <p:sldId id="283" r:id="rId16"/>
    <p:sldId id="278" r:id="rId17"/>
    <p:sldId id="279" r:id="rId18"/>
    <p:sldId id="280" r:id="rId19"/>
    <p:sldId id="281" r:id="rId20"/>
    <p:sldId id="284" r:id="rId21"/>
    <p:sldId id="28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5E8BA-5743-4654-B97E-2FC46FBF4F0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9D1F2-4BF8-45D1-9958-EF5EFDDE8488}">
      <dgm:prSet phldrT="[Text]" custT="1"/>
      <dgm:spPr/>
      <dgm:t>
        <a:bodyPr/>
        <a:lstStyle/>
        <a:p>
          <a:r>
            <a:rPr lang="en-US" sz="2500" dirty="0" smtClean="0"/>
            <a:t>Security Attack</a:t>
          </a:r>
          <a:endParaRPr lang="en-US" sz="2500" dirty="0"/>
        </a:p>
      </dgm:t>
    </dgm:pt>
    <dgm:pt modelId="{B503907F-03E3-40D9-8DFB-B68E808BA9FD}" type="parTrans" cxnId="{BB79DEFB-DB19-4BDE-AE8F-65D262A6D200}">
      <dgm:prSet/>
      <dgm:spPr/>
      <dgm:t>
        <a:bodyPr/>
        <a:lstStyle/>
        <a:p>
          <a:endParaRPr lang="en-US"/>
        </a:p>
      </dgm:t>
    </dgm:pt>
    <dgm:pt modelId="{DDD72772-F528-4D2A-89F2-3DB346D38F3F}" type="sibTrans" cxnId="{BB79DEFB-DB19-4BDE-AE8F-65D262A6D200}">
      <dgm:prSet/>
      <dgm:spPr/>
      <dgm:t>
        <a:bodyPr/>
        <a:lstStyle/>
        <a:p>
          <a:endParaRPr lang="en-US"/>
        </a:p>
      </dgm:t>
    </dgm:pt>
    <dgm:pt modelId="{AAD71688-D2B0-4035-B57E-A6D406B3C706}">
      <dgm:prSet phldrT="[Text]" custT="1"/>
      <dgm:spPr/>
      <dgm:t>
        <a:bodyPr/>
        <a:lstStyle/>
        <a:p>
          <a:pPr algn="l"/>
          <a:r>
            <a:rPr lang="en-US" sz="1800" dirty="0" smtClean="0"/>
            <a:t>- Snooping</a:t>
          </a:r>
        </a:p>
        <a:p>
          <a:pPr algn="l"/>
          <a:r>
            <a:rPr lang="en-US" sz="1800" dirty="0" smtClean="0"/>
            <a:t>- Traffic Analysis</a:t>
          </a:r>
          <a:endParaRPr lang="en-US" sz="1800" dirty="0"/>
        </a:p>
      </dgm:t>
    </dgm:pt>
    <dgm:pt modelId="{5352EBB3-4FCA-4853-AAB4-983683B37854}" type="parTrans" cxnId="{AE45C35C-43FD-4BE7-BA5F-350F98CB0EBA}">
      <dgm:prSet/>
      <dgm:spPr/>
      <dgm:t>
        <a:bodyPr/>
        <a:lstStyle/>
        <a:p>
          <a:endParaRPr lang="en-US"/>
        </a:p>
      </dgm:t>
    </dgm:pt>
    <dgm:pt modelId="{3BE32A46-B7EC-4A42-96AA-A48AB605D914}" type="sibTrans" cxnId="{AE45C35C-43FD-4BE7-BA5F-350F98CB0EBA}">
      <dgm:prSet custT="1"/>
      <dgm:spPr/>
      <dgm:t>
        <a:bodyPr/>
        <a:lstStyle/>
        <a:p>
          <a:pPr algn="r"/>
          <a:r>
            <a:rPr lang="en-US" sz="1400" dirty="0" smtClean="0"/>
            <a:t>Threat to Confidentiality</a:t>
          </a:r>
          <a:endParaRPr lang="en-US" sz="1400" dirty="0"/>
        </a:p>
      </dgm:t>
    </dgm:pt>
    <dgm:pt modelId="{7925B4DB-4E5B-474E-AC20-E6B23F65CE2A}">
      <dgm:prSet phldrT="[Text]" custT="1"/>
      <dgm:spPr/>
      <dgm:t>
        <a:bodyPr/>
        <a:lstStyle/>
        <a:p>
          <a:pPr algn="l"/>
          <a:r>
            <a:rPr lang="en-US" sz="1600" dirty="0" smtClean="0"/>
            <a:t>- Modification</a:t>
          </a:r>
        </a:p>
        <a:p>
          <a:pPr algn="l"/>
          <a:r>
            <a:rPr lang="en-US" sz="1600" dirty="0" smtClean="0"/>
            <a:t>- Replaying</a:t>
          </a:r>
        </a:p>
        <a:p>
          <a:pPr algn="l"/>
          <a:r>
            <a:rPr lang="en-US" sz="1600" dirty="0" smtClean="0"/>
            <a:t>- Repudiation</a:t>
          </a:r>
          <a:endParaRPr lang="en-US" sz="1600" dirty="0"/>
        </a:p>
      </dgm:t>
    </dgm:pt>
    <dgm:pt modelId="{7A609221-AAD3-46F3-B894-7FA0840C2534}" type="parTrans" cxnId="{12BF027D-9C21-4C25-B405-3FB8318ACB6B}">
      <dgm:prSet/>
      <dgm:spPr/>
      <dgm:t>
        <a:bodyPr/>
        <a:lstStyle/>
        <a:p>
          <a:endParaRPr lang="en-US"/>
        </a:p>
      </dgm:t>
    </dgm:pt>
    <dgm:pt modelId="{C861E637-B93F-42B8-88EA-4A7E51BE739B}" type="sibTrans" cxnId="{12BF027D-9C21-4C25-B405-3FB8318ACB6B}">
      <dgm:prSet custT="1"/>
      <dgm:spPr/>
      <dgm:t>
        <a:bodyPr/>
        <a:lstStyle/>
        <a:p>
          <a:r>
            <a:rPr lang="en-US" sz="1400" dirty="0" smtClean="0"/>
            <a:t>Threat to Integrity</a:t>
          </a:r>
          <a:endParaRPr lang="en-US" sz="1400" dirty="0"/>
        </a:p>
      </dgm:t>
    </dgm:pt>
    <dgm:pt modelId="{2C87537A-D9A1-427B-B713-7F8228D1A52E}">
      <dgm:prSet phldrT="[Text]" custT="1"/>
      <dgm:spPr/>
      <dgm:t>
        <a:bodyPr/>
        <a:lstStyle/>
        <a:p>
          <a:pPr algn="l"/>
          <a:r>
            <a:rPr lang="en-US" sz="1800" dirty="0" smtClean="0"/>
            <a:t>- Denial of Service</a:t>
          </a:r>
          <a:endParaRPr lang="en-US" sz="1800" dirty="0"/>
        </a:p>
      </dgm:t>
    </dgm:pt>
    <dgm:pt modelId="{39FE5E87-AB43-4D71-B9BB-633DDC6CDC06}" type="parTrans" cxnId="{B556C0E8-34BB-44FB-A7A8-F3C4C8821004}">
      <dgm:prSet/>
      <dgm:spPr/>
      <dgm:t>
        <a:bodyPr/>
        <a:lstStyle/>
        <a:p>
          <a:endParaRPr lang="en-US"/>
        </a:p>
      </dgm:t>
    </dgm:pt>
    <dgm:pt modelId="{323E221D-6223-42B4-9CEB-3E11667CA92D}" type="sibTrans" cxnId="{B556C0E8-34BB-44FB-A7A8-F3C4C8821004}">
      <dgm:prSet custT="1"/>
      <dgm:spPr/>
      <dgm:t>
        <a:bodyPr/>
        <a:lstStyle/>
        <a:p>
          <a:r>
            <a:rPr lang="en-US" sz="1400" dirty="0" smtClean="0"/>
            <a:t>Threat to availability</a:t>
          </a:r>
          <a:endParaRPr lang="en-US" sz="1400" dirty="0"/>
        </a:p>
      </dgm:t>
    </dgm:pt>
    <dgm:pt modelId="{1B5CF292-9E9A-487B-AECA-4D9B3B5DE8C6}" type="pres">
      <dgm:prSet presAssocID="{8755E8BA-5743-4654-B97E-2FC46FBF4F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D0EC74-0E9E-464F-A055-5F158B29ACC8}" type="pres">
      <dgm:prSet presAssocID="{74E9D1F2-4BF8-45D1-9958-EF5EFDDE8488}" presName="hierRoot1" presStyleCnt="0">
        <dgm:presLayoutVars>
          <dgm:hierBranch val="init"/>
        </dgm:presLayoutVars>
      </dgm:prSet>
      <dgm:spPr/>
    </dgm:pt>
    <dgm:pt modelId="{4476F6D5-9004-4F12-8FE1-D14237F531E0}" type="pres">
      <dgm:prSet presAssocID="{74E9D1F2-4BF8-45D1-9958-EF5EFDDE8488}" presName="rootComposite1" presStyleCnt="0"/>
      <dgm:spPr/>
    </dgm:pt>
    <dgm:pt modelId="{1816F9EE-9DBC-45F6-8470-1F67F525F5D6}" type="pres">
      <dgm:prSet presAssocID="{74E9D1F2-4BF8-45D1-9958-EF5EFDDE8488}" presName="rootText1" presStyleLbl="node0" presStyleIdx="0" presStyleCnt="1" custScaleX="77969" custScaleY="3377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4FC4D7E-210E-451C-B617-9FDAEF77C153}" type="pres">
      <dgm:prSet presAssocID="{74E9D1F2-4BF8-45D1-9958-EF5EFDDE8488}" presName="titleText1" presStyleLbl="fgAcc0" presStyleIdx="0" presStyleCnt="1" custFlipVert="1" custScaleX="67919" custScaleY="81396" custLinFactNeighborX="11845" custLinFactNeighborY="-7524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E0DA316-A125-46FD-B9BC-FB80634DE45C}" type="pres">
      <dgm:prSet presAssocID="{74E9D1F2-4BF8-45D1-9958-EF5EFDDE8488}" presName="rootConnector1" presStyleLbl="node1" presStyleIdx="0" presStyleCnt="3"/>
      <dgm:spPr/>
      <dgm:t>
        <a:bodyPr/>
        <a:lstStyle/>
        <a:p>
          <a:endParaRPr lang="en-US"/>
        </a:p>
      </dgm:t>
    </dgm:pt>
    <dgm:pt modelId="{34879D2A-4DB7-492F-9A0D-3AB88FA966DF}" type="pres">
      <dgm:prSet presAssocID="{74E9D1F2-4BF8-45D1-9958-EF5EFDDE8488}" presName="hierChild2" presStyleCnt="0"/>
      <dgm:spPr/>
    </dgm:pt>
    <dgm:pt modelId="{52E0D2A0-75DC-4023-B3EF-B64245A578E9}" type="pres">
      <dgm:prSet presAssocID="{5352EBB3-4FCA-4853-AAB4-983683B3785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D1FB7F7-508A-43D6-8976-50B5A63E5E10}" type="pres">
      <dgm:prSet presAssocID="{AAD71688-D2B0-4035-B57E-A6D406B3C706}" presName="hierRoot2" presStyleCnt="0">
        <dgm:presLayoutVars>
          <dgm:hierBranch val="init"/>
        </dgm:presLayoutVars>
      </dgm:prSet>
      <dgm:spPr/>
    </dgm:pt>
    <dgm:pt modelId="{866D40F4-8FA3-4F47-8584-02C486B1882F}" type="pres">
      <dgm:prSet presAssocID="{AAD71688-D2B0-4035-B57E-A6D406B3C706}" presName="rootComposite" presStyleCnt="0"/>
      <dgm:spPr/>
    </dgm:pt>
    <dgm:pt modelId="{51C1A185-FCEC-4002-831B-77FB5AC6749B}" type="pres">
      <dgm:prSet presAssocID="{AAD71688-D2B0-4035-B57E-A6D406B3C706}" presName="rootText" presStyleLbl="node1" presStyleIdx="0" presStyleCnt="3" custScaleX="5685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C14D906-69CC-4D87-B388-497E3819D2C9}" type="pres">
      <dgm:prSet presAssocID="{AAD71688-D2B0-4035-B57E-A6D406B3C706}" presName="titleText2" presStyleLbl="fgAcc1" presStyleIdx="0" presStyleCnt="3" custScaleX="823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AE733C-EAD0-41DA-916F-4C5AF31B80C3}" type="pres">
      <dgm:prSet presAssocID="{AAD71688-D2B0-4035-B57E-A6D406B3C706}" presName="rootConnector" presStyleLbl="node2" presStyleIdx="0" presStyleCnt="0"/>
      <dgm:spPr/>
      <dgm:t>
        <a:bodyPr/>
        <a:lstStyle/>
        <a:p>
          <a:endParaRPr lang="en-US"/>
        </a:p>
      </dgm:t>
    </dgm:pt>
    <dgm:pt modelId="{21A93B8A-AC36-4DE7-B79C-0A056394F716}" type="pres">
      <dgm:prSet presAssocID="{AAD71688-D2B0-4035-B57E-A6D406B3C706}" presName="hierChild4" presStyleCnt="0"/>
      <dgm:spPr/>
    </dgm:pt>
    <dgm:pt modelId="{CED50794-4E3A-417F-8486-EFADD8CAB79B}" type="pres">
      <dgm:prSet presAssocID="{AAD71688-D2B0-4035-B57E-A6D406B3C706}" presName="hierChild5" presStyleCnt="0"/>
      <dgm:spPr/>
    </dgm:pt>
    <dgm:pt modelId="{2DFD474F-FC85-42F6-8423-98D23FF4EE2E}" type="pres">
      <dgm:prSet presAssocID="{7A609221-AAD3-46F3-B894-7FA0840C25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BFD179D-5B92-4298-BC6F-6FFE45AD3597}" type="pres">
      <dgm:prSet presAssocID="{7925B4DB-4E5B-474E-AC20-E6B23F65CE2A}" presName="hierRoot2" presStyleCnt="0">
        <dgm:presLayoutVars>
          <dgm:hierBranch val="init"/>
        </dgm:presLayoutVars>
      </dgm:prSet>
      <dgm:spPr/>
    </dgm:pt>
    <dgm:pt modelId="{2BE25DDC-CA62-40CE-9FDA-7BF69CD3A821}" type="pres">
      <dgm:prSet presAssocID="{7925B4DB-4E5B-474E-AC20-E6B23F65CE2A}" presName="rootComposite" presStyleCnt="0"/>
      <dgm:spPr/>
    </dgm:pt>
    <dgm:pt modelId="{84CA59CB-8D5D-4868-BFBD-80053BCE7485}" type="pres">
      <dgm:prSet presAssocID="{7925B4DB-4E5B-474E-AC20-E6B23F65CE2A}" presName="rootText" presStyleLbl="node1" presStyleIdx="1" presStyleCnt="3" custScaleX="6358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4429D89-0F5A-44F8-9D84-73301C3A252D}" type="pres">
      <dgm:prSet presAssocID="{7925B4DB-4E5B-474E-AC20-E6B23F65CE2A}" presName="titleText2" presStyleLbl="fgAcc1" presStyleIdx="1" presStyleCnt="3" custScaleX="758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828151C-FFD5-4678-BBD8-CA7A157F4137}" type="pres">
      <dgm:prSet presAssocID="{7925B4DB-4E5B-474E-AC20-E6B23F65CE2A}" presName="rootConnector" presStyleLbl="node2" presStyleIdx="0" presStyleCnt="0"/>
      <dgm:spPr/>
      <dgm:t>
        <a:bodyPr/>
        <a:lstStyle/>
        <a:p>
          <a:endParaRPr lang="en-US"/>
        </a:p>
      </dgm:t>
    </dgm:pt>
    <dgm:pt modelId="{A3E0DA30-6E5D-4AEA-988E-A1E8F7A2AE62}" type="pres">
      <dgm:prSet presAssocID="{7925B4DB-4E5B-474E-AC20-E6B23F65CE2A}" presName="hierChild4" presStyleCnt="0"/>
      <dgm:spPr/>
    </dgm:pt>
    <dgm:pt modelId="{4DCD3F7C-7464-47F9-8033-18BF026F0DDB}" type="pres">
      <dgm:prSet presAssocID="{7925B4DB-4E5B-474E-AC20-E6B23F65CE2A}" presName="hierChild5" presStyleCnt="0"/>
      <dgm:spPr/>
    </dgm:pt>
    <dgm:pt modelId="{0DC1FB43-F941-4420-9F21-5DAB766CFA18}" type="pres">
      <dgm:prSet presAssocID="{39FE5E87-AB43-4D71-B9BB-633DDC6CDC0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B4F3BC0-347B-4879-BED7-2F4E2902BBA5}" type="pres">
      <dgm:prSet presAssocID="{2C87537A-D9A1-427B-B713-7F8228D1A52E}" presName="hierRoot2" presStyleCnt="0">
        <dgm:presLayoutVars>
          <dgm:hierBranch val="init"/>
        </dgm:presLayoutVars>
      </dgm:prSet>
      <dgm:spPr/>
    </dgm:pt>
    <dgm:pt modelId="{B8D87C4F-EC20-435D-AF78-F7B2FBE59407}" type="pres">
      <dgm:prSet presAssocID="{2C87537A-D9A1-427B-B713-7F8228D1A52E}" presName="rootComposite" presStyleCnt="0"/>
      <dgm:spPr/>
    </dgm:pt>
    <dgm:pt modelId="{A5FC03EE-9AD2-4E96-9808-619BC550BA1B}" type="pres">
      <dgm:prSet presAssocID="{2C87537A-D9A1-427B-B713-7F8228D1A52E}" presName="rootText" presStyleLbl="node1" presStyleIdx="2" presStyleCnt="3" custScaleX="6902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B4D8D9C-1499-47EC-94F0-47950E8ADE12}" type="pres">
      <dgm:prSet presAssocID="{2C87537A-D9A1-427B-B713-7F8228D1A52E}" presName="titleText2" presStyleLbl="fgAcc1" presStyleIdx="2" presStyleCnt="3" custScaleX="683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C14C2D1-6DE0-4B22-9119-2631D59F7CFF}" type="pres">
      <dgm:prSet presAssocID="{2C87537A-D9A1-427B-B713-7F8228D1A52E}" presName="rootConnector" presStyleLbl="node2" presStyleIdx="0" presStyleCnt="0"/>
      <dgm:spPr/>
      <dgm:t>
        <a:bodyPr/>
        <a:lstStyle/>
        <a:p>
          <a:endParaRPr lang="en-US"/>
        </a:p>
      </dgm:t>
    </dgm:pt>
    <dgm:pt modelId="{C6A7FD8F-88D6-470A-950A-A1140BC92BC7}" type="pres">
      <dgm:prSet presAssocID="{2C87537A-D9A1-427B-B713-7F8228D1A52E}" presName="hierChild4" presStyleCnt="0"/>
      <dgm:spPr/>
    </dgm:pt>
    <dgm:pt modelId="{5B11AFE3-6763-466C-9BD3-4DDE24DC4C53}" type="pres">
      <dgm:prSet presAssocID="{2C87537A-D9A1-427B-B713-7F8228D1A52E}" presName="hierChild5" presStyleCnt="0"/>
      <dgm:spPr/>
    </dgm:pt>
    <dgm:pt modelId="{68D8C70D-2A53-4B6D-AE4B-3EBC8D99BA63}" type="pres">
      <dgm:prSet presAssocID="{74E9D1F2-4BF8-45D1-9958-EF5EFDDE8488}" presName="hierChild3" presStyleCnt="0"/>
      <dgm:spPr/>
    </dgm:pt>
  </dgm:ptLst>
  <dgm:cxnLst>
    <dgm:cxn modelId="{A47934AE-530B-45AC-832A-60A59BA85990}" type="presOf" srcId="{7925B4DB-4E5B-474E-AC20-E6B23F65CE2A}" destId="{A828151C-FFD5-4678-BBD8-CA7A157F4137}" srcOrd="1" destOrd="0" presId="urn:microsoft.com/office/officeart/2008/layout/NameandTitleOrganizationalChart"/>
    <dgm:cxn modelId="{80E46078-AB85-4FE1-9445-E639BF752E9C}" type="presOf" srcId="{74E9D1F2-4BF8-45D1-9958-EF5EFDDE8488}" destId="{1816F9EE-9DBC-45F6-8470-1F67F525F5D6}" srcOrd="0" destOrd="0" presId="urn:microsoft.com/office/officeart/2008/layout/NameandTitleOrganizationalChart"/>
    <dgm:cxn modelId="{B556C0E8-34BB-44FB-A7A8-F3C4C8821004}" srcId="{74E9D1F2-4BF8-45D1-9958-EF5EFDDE8488}" destId="{2C87537A-D9A1-427B-B713-7F8228D1A52E}" srcOrd="2" destOrd="0" parTransId="{39FE5E87-AB43-4D71-B9BB-633DDC6CDC06}" sibTransId="{323E221D-6223-42B4-9CEB-3E11667CA92D}"/>
    <dgm:cxn modelId="{EF692813-E04F-4FB7-99D9-E0CFD8C0012F}" type="presOf" srcId="{5352EBB3-4FCA-4853-AAB4-983683B37854}" destId="{52E0D2A0-75DC-4023-B3EF-B64245A578E9}" srcOrd="0" destOrd="0" presId="urn:microsoft.com/office/officeart/2008/layout/NameandTitleOrganizationalChart"/>
    <dgm:cxn modelId="{BE55D4D6-2587-4C8D-BFA8-3AEEF72E45A8}" type="presOf" srcId="{2C87537A-D9A1-427B-B713-7F8228D1A52E}" destId="{A5FC03EE-9AD2-4E96-9808-619BC550BA1B}" srcOrd="0" destOrd="0" presId="urn:microsoft.com/office/officeart/2008/layout/NameandTitleOrganizationalChart"/>
    <dgm:cxn modelId="{C94E4162-60A4-4B1B-BD96-5EC9ADF81996}" type="presOf" srcId="{8755E8BA-5743-4654-B97E-2FC46FBF4F0A}" destId="{1B5CF292-9E9A-487B-AECA-4D9B3B5DE8C6}" srcOrd="0" destOrd="0" presId="urn:microsoft.com/office/officeart/2008/layout/NameandTitleOrganizationalChart"/>
    <dgm:cxn modelId="{38EADF27-CF41-41F4-861C-73218231E24C}" type="presOf" srcId="{2C87537A-D9A1-427B-B713-7F8228D1A52E}" destId="{FC14C2D1-6DE0-4B22-9119-2631D59F7CFF}" srcOrd="1" destOrd="0" presId="urn:microsoft.com/office/officeart/2008/layout/NameandTitleOrganizationalChart"/>
    <dgm:cxn modelId="{037C13D8-CEAC-4EF5-B516-2BDA69BA2D7C}" type="presOf" srcId="{39FE5E87-AB43-4D71-B9BB-633DDC6CDC06}" destId="{0DC1FB43-F941-4420-9F21-5DAB766CFA18}" srcOrd="0" destOrd="0" presId="urn:microsoft.com/office/officeart/2008/layout/NameandTitleOrganizationalChart"/>
    <dgm:cxn modelId="{182EB622-D0CC-4658-9E15-47A154A5AEB5}" type="presOf" srcId="{7A609221-AAD3-46F3-B894-7FA0840C2534}" destId="{2DFD474F-FC85-42F6-8423-98D23FF4EE2E}" srcOrd="0" destOrd="0" presId="urn:microsoft.com/office/officeart/2008/layout/NameandTitleOrganizationalChart"/>
    <dgm:cxn modelId="{1D2CDBE3-DD7D-4652-B68F-C52965497A62}" type="presOf" srcId="{C861E637-B93F-42B8-88EA-4A7E51BE739B}" destId="{54429D89-0F5A-44F8-9D84-73301C3A252D}" srcOrd="0" destOrd="0" presId="urn:microsoft.com/office/officeart/2008/layout/NameandTitleOrganizationalChart"/>
    <dgm:cxn modelId="{38E91096-CB4C-4753-8A3D-3B9793A212ED}" type="presOf" srcId="{7925B4DB-4E5B-474E-AC20-E6B23F65CE2A}" destId="{84CA59CB-8D5D-4868-BFBD-80053BCE7485}" srcOrd="0" destOrd="0" presId="urn:microsoft.com/office/officeart/2008/layout/NameandTitleOrganizationalChart"/>
    <dgm:cxn modelId="{AE45C35C-43FD-4BE7-BA5F-350F98CB0EBA}" srcId="{74E9D1F2-4BF8-45D1-9958-EF5EFDDE8488}" destId="{AAD71688-D2B0-4035-B57E-A6D406B3C706}" srcOrd="0" destOrd="0" parTransId="{5352EBB3-4FCA-4853-AAB4-983683B37854}" sibTransId="{3BE32A46-B7EC-4A42-96AA-A48AB605D914}"/>
    <dgm:cxn modelId="{A18CC536-B852-4E31-9B2C-86BD423D87D1}" type="presOf" srcId="{DDD72772-F528-4D2A-89F2-3DB346D38F3F}" destId="{74FC4D7E-210E-451C-B617-9FDAEF77C153}" srcOrd="0" destOrd="0" presId="urn:microsoft.com/office/officeart/2008/layout/NameandTitleOrganizationalChart"/>
    <dgm:cxn modelId="{8AFE000B-634C-4BEA-AB69-AD057EF8DB8B}" type="presOf" srcId="{AAD71688-D2B0-4035-B57E-A6D406B3C706}" destId="{00AE733C-EAD0-41DA-916F-4C5AF31B80C3}" srcOrd="1" destOrd="0" presId="urn:microsoft.com/office/officeart/2008/layout/NameandTitleOrganizationalChart"/>
    <dgm:cxn modelId="{12BF027D-9C21-4C25-B405-3FB8318ACB6B}" srcId="{74E9D1F2-4BF8-45D1-9958-EF5EFDDE8488}" destId="{7925B4DB-4E5B-474E-AC20-E6B23F65CE2A}" srcOrd="1" destOrd="0" parTransId="{7A609221-AAD3-46F3-B894-7FA0840C2534}" sibTransId="{C861E637-B93F-42B8-88EA-4A7E51BE739B}"/>
    <dgm:cxn modelId="{6578444D-B6CF-4881-B5B2-35662AA8F1F5}" type="presOf" srcId="{74E9D1F2-4BF8-45D1-9958-EF5EFDDE8488}" destId="{5E0DA316-A125-46FD-B9BC-FB80634DE45C}" srcOrd="1" destOrd="0" presId="urn:microsoft.com/office/officeart/2008/layout/NameandTitleOrganizationalChart"/>
    <dgm:cxn modelId="{BB79DEFB-DB19-4BDE-AE8F-65D262A6D200}" srcId="{8755E8BA-5743-4654-B97E-2FC46FBF4F0A}" destId="{74E9D1F2-4BF8-45D1-9958-EF5EFDDE8488}" srcOrd="0" destOrd="0" parTransId="{B503907F-03E3-40D9-8DFB-B68E808BA9FD}" sibTransId="{DDD72772-F528-4D2A-89F2-3DB346D38F3F}"/>
    <dgm:cxn modelId="{7F4ADFD2-7817-4494-95DD-67243A3B7C81}" type="presOf" srcId="{323E221D-6223-42B4-9CEB-3E11667CA92D}" destId="{CB4D8D9C-1499-47EC-94F0-47950E8ADE12}" srcOrd="0" destOrd="0" presId="urn:microsoft.com/office/officeart/2008/layout/NameandTitleOrganizationalChart"/>
    <dgm:cxn modelId="{E0927614-6662-4CF9-AE64-D2552860678E}" type="presOf" srcId="{3BE32A46-B7EC-4A42-96AA-A48AB605D914}" destId="{AC14D906-69CC-4D87-B388-497E3819D2C9}" srcOrd="0" destOrd="0" presId="urn:microsoft.com/office/officeart/2008/layout/NameandTitleOrganizationalChart"/>
    <dgm:cxn modelId="{CF7FE10F-53EF-404C-A609-96037921036E}" type="presOf" srcId="{AAD71688-D2B0-4035-B57E-A6D406B3C706}" destId="{51C1A185-FCEC-4002-831B-77FB5AC6749B}" srcOrd="0" destOrd="0" presId="urn:microsoft.com/office/officeart/2008/layout/NameandTitleOrganizationalChart"/>
    <dgm:cxn modelId="{EF223730-A552-460A-B48C-5909A36156DB}" type="presParOf" srcId="{1B5CF292-9E9A-487B-AECA-4D9B3B5DE8C6}" destId="{4BD0EC74-0E9E-464F-A055-5F158B29ACC8}" srcOrd="0" destOrd="0" presId="urn:microsoft.com/office/officeart/2008/layout/NameandTitleOrganizationalChart"/>
    <dgm:cxn modelId="{046CBF7F-2E41-4F7E-AA0B-F28016A8C9A9}" type="presParOf" srcId="{4BD0EC74-0E9E-464F-A055-5F158B29ACC8}" destId="{4476F6D5-9004-4F12-8FE1-D14237F531E0}" srcOrd="0" destOrd="0" presId="urn:microsoft.com/office/officeart/2008/layout/NameandTitleOrganizationalChart"/>
    <dgm:cxn modelId="{E827A1C9-2591-4657-B757-13E93509B90F}" type="presParOf" srcId="{4476F6D5-9004-4F12-8FE1-D14237F531E0}" destId="{1816F9EE-9DBC-45F6-8470-1F67F525F5D6}" srcOrd="0" destOrd="0" presId="urn:microsoft.com/office/officeart/2008/layout/NameandTitleOrganizationalChart"/>
    <dgm:cxn modelId="{F1629E5D-6819-4834-AD5A-C74845C8FA30}" type="presParOf" srcId="{4476F6D5-9004-4F12-8FE1-D14237F531E0}" destId="{74FC4D7E-210E-451C-B617-9FDAEF77C153}" srcOrd="1" destOrd="0" presId="urn:microsoft.com/office/officeart/2008/layout/NameandTitleOrganizationalChart"/>
    <dgm:cxn modelId="{AF3EB92A-95CB-4399-A94D-B33D3874B69D}" type="presParOf" srcId="{4476F6D5-9004-4F12-8FE1-D14237F531E0}" destId="{5E0DA316-A125-46FD-B9BC-FB80634DE45C}" srcOrd="2" destOrd="0" presId="urn:microsoft.com/office/officeart/2008/layout/NameandTitleOrganizationalChart"/>
    <dgm:cxn modelId="{2EBE24C7-6990-4620-A34F-4432E61935AD}" type="presParOf" srcId="{4BD0EC74-0E9E-464F-A055-5F158B29ACC8}" destId="{34879D2A-4DB7-492F-9A0D-3AB88FA966DF}" srcOrd="1" destOrd="0" presId="urn:microsoft.com/office/officeart/2008/layout/NameandTitleOrganizationalChart"/>
    <dgm:cxn modelId="{CAF3ACCC-CBBC-4BA7-8B8C-13BC94E375C7}" type="presParOf" srcId="{34879D2A-4DB7-492F-9A0D-3AB88FA966DF}" destId="{52E0D2A0-75DC-4023-B3EF-B64245A578E9}" srcOrd="0" destOrd="0" presId="urn:microsoft.com/office/officeart/2008/layout/NameandTitleOrganizationalChart"/>
    <dgm:cxn modelId="{321D9189-4A3C-44AD-AA79-4D615EF48435}" type="presParOf" srcId="{34879D2A-4DB7-492F-9A0D-3AB88FA966DF}" destId="{0D1FB7F7-508A-43D6-8976-50B5A63E5E10}" srcOrd="1" destOrd="0" presId="urn:microsoft.com/office/officeart/2008/layout/NameandTitleOrganizationalChart"/>
    <dgm:cxn modelId="{D6ECE8D5-5D8D-4F15-8878-8CF4EC170402}" type="presParOf" srcId="{0D1FB7F7-508A-43D6-8976-50B5A63E5E10}" destId="{866D40F4-8FA3-4F47-8584-02C486B1882F}" srcOrd="0" destOrd="0" presId="urn:microsoft.com/office/officeart/2008/layout/NameandTitleOrganizationalChart"/>
    <dgm:cxn modelId="{26589E49-0666-40A4-992A-955E48B1F370}" type="presParOf" srcId="{866D40F4-8FA3-4F47-8584-02C486B1882F}" destId="{51C1A185-FCEC-4002-831B-77FB5AC6749B}" srcOrd="0" destOrd="0" presId="urn:microsoft.com/office/officeart/2008/layout/NameandTitleOrganizationalChart"/>
    <dgm:cxn modelId="{A8171F88-D4FB-46BF-941C-21D115FCC960}" type="presParOf" srcId="{866D40F4-8FA3-4F47-8584-02C486B1882F}" destId="{AC14D906-69CC-4D87-B388-497E3819D2C9}" srcOrd="1" destOrd="0" presId="urn:microsoft.com/office/officeart/2008/layout/NameandTitleOrganizationalChart"/>
    <dgm:cxn modelId="{3EDE6C6C-C78A-4C28-8F96-310C402142D3}" type="presParOf" srcId="{866D40F4-8FA3-4F47-8584-02C486B1882F}" destId="{00AE733C-EAD0-41DA-916F-4C5AF31B80C3}" srcOrd="2" destOrd="0" presId="urn:microsoft.com/office/officeart/2008/layout/NameandTitleOrganizationalChart"/>
    <dgm:cxn modelId="{9E9D85AE-106F-4CD4-9A2A-3B785F400E82}" type="presParOf" srcId="{0D1FB7F7-508A-43D6-8976-50B5A63E5E10}" destId="{21A93B8A-AC36-4DE7-B79C-0A056394F716}" srcOrd="1" destOrd="0" presId="urn:microsoft.com/office/officeart/2008/layout/NameandTitleOrganizationalChart"/>
    <dgm:cxn modelId="{4C948268-E504-48D2-ABB6-3D9A7C61B978}" type="presParOf" srcId="{0D1FB7F7-508A-43D6-8976-50B5A63E5E10}" destId="{CED50794-4E3A-417F-8486-EFADD8CAB79B}" srcOrd="2" destOrd="0" presId="urn:microsoft.com/office/officeart/2008/layout/NameandTitleOrganizationalChart"/>
    <dgm:cxn modelId="{99451A05-55C0-420C-A3CB-FE38C4302AA9}" type="presParOf" srcId="{34879D2A-4DB7-492F-9A0D-3AB88FA966DF}" destId="{2DFD474F-FC85-42F6-8423-98D23FF4EE2E}" srcOrd="2" destOrd="0" presId="urn:microsoft.com/office/officeart/2008/layout/NameandTitleOrganizationalChart"/>
    <dgm:cxn modelId="{E50F7F7E-729E-486F-9138-FE5F90281ED3}" type="presParOf" srcId="{34879D2A-4DB7-492F-9A0D-3AB88FA966DF}" destId="{2BFD179D-5B92-4298-BC6F-6FFE45AD3597}" srcOrd="3" destOrd="0" presId="urn:microsoft.com/office/officeart/2008/layout/NameandTitleOrganizationalChart"/>
    <dgm:cxn modelId="{2C4A1D52-A564-43D3-B942-6D3831559B5A}" type="presParOf" srcId="{2BFD179D-5B92-4298-BC6F-6FFE45AD3597}" destId="{2BE25DDC-CA62-40CE-9FDA-7BF69CD3A821}" srcOrd="0" destOrd="0" presId="urn:microsoft.com/office/officeart/2008/layout/NameandTitleOrganizationalChart"/>
    <dgm:cxn modelId="{89A07F9A-C333-4C6D-B675-78519A5E089F}" type="presParOf" srcId="{2BE25DDC-CA62-40CE-9FDA-7BF69CD3A821}" destId="{84CA59CB-8D5D-4868-BFBD-80053BCE7485}" srcOrd="0" destOrd="0" presId="urn:microsoft.com/office/officeart/2008/layout/NameandTitleOrganizationalChart"/>
    <dgm:cxn modelId="{CE5D85C4-18F3-4E01-ACBE-369DE483019C}" type="presParOf" srcId="{2BE25DDC-CA62-40CE-9FDA-7BF69CD3A821}" destId="{54429D89-0F5A-44F8-9D84-73301C3A252D}" srcOrd="1" destOrd="0" presId="urn:microsoft.com/office/officeart/2008/layout/NameandTitleOrganizationalChart"/>
    <dgm:cxn modelId="{9025F55F-3E12-4E06-8730-3DA467F9652A}" type="presParOf" srcId="{2BE25DDC-CA62-40CE-9FDA-7BF69CD3A821}" destId="{A828151C-FFD5-4678-BBD8-CA7A157F4137}" srcOrd="2" destOrd="0" presId="urn:microsoft.com/office/officeart/2008/layout/NameandTitleOrganizationalChart"/>
    <dgm:cxn modelId="{4E9E1150-56BE-4E81-932D-281877466B9F}" type="presParOf" srcId="{2BFD179D-5B92-4298-BC6F-6FFE45AD3597}" destId="{A3E0DA30-6E5D-4AEA-988E-A1E8F7A2AE62}" srcOrd="1" destOrd="0" presId="urn:microsoft.com/office/officeart/2008/layout/NameandTitleOrganizationalChart"/>
    <dgm:cxn modelId="{A0DC9CAF-86D4-4DBC-B45B-E65E225A4C8D}" type="presParOf" srcId="{2BFD179D-5B92-4298-BC6F-6FFE45AD3597}" destId="{4DCD3F7C-7464-47F9-8033-18BF026F0DDB}" srcOrd="2" destOrd="0" presId="urn:microsoft.com/office/officeart/2008/layout/NameandTitleOrganizationalChart"/>
    <dgm:cxn modelId="{FBA2F903-0E0D-4B85-A2CE-4BE7DFFDDC02}" type="presParOf" srcId="{34879D2A-4DB7-492F-9A0D-3AB88FA966DF}" destId="{0DC1FB43-F941-4420-9F21-5DAB766CFA18}" srcOrd="4" destOrd="0" presId="urn:microsoft.com/office/officeart/2008/layout/NameandTitleOrganizationalChart"/>
    <dgm:cxn modelId="{37D2C662-1ABA-4403-AB94-8C4A5CFAD99F}" type="presParOf" srcId="{34879D2A-4DB7-492F-9A0D-3AB88FA966DF}" destId="{EB4F3BC0-347B-4879-BED7-2F4E2902BBA5}" srcOrd="5" destOrd="0" presId="urn:microsoft.com/office/officeart/2008/layout/NameandTitleOrganizationalChart"/>
    <dgm:cxn modelId="{27ECF397-AD88-4D9A-B2E0-8FE25F76B384}" type="presParOf" srcId="{EB4F3BC0-347B-4879-BED7-2F4E2902BBA5}" destId="{B8D87C4F-EC20-435D-AF78-F7B2FBE59407}" srcOrd="0" destOrd="0" presId="urn:microsoft.com/office/officeart/2008/layout/NameandTitleOrganizationalChart"/>
    <dgm:cxn modelId="{E89CAC2D-C4DD-4546-90D1-3D63D9E0B8A6}" type="presParOf" srcId="{B8D87C4F-EC20-435D-AF78-F7B2FBE59407}" destId="{A5FC03EE-9AD2-4E96-9808-619BC550BA1B}" srcOrd="0" destOrd="0" presId="urn:microsoft.com/office/officeart/2008/layout/NameandTitleOrganizationalChart"/>
    <dgm:cxn modelId="{6B53494D-CE03-49D1-A0D5-4AF60351B833}" type="presParOf" srcId="{B8D87C4F-EC20-435D-AF78-F7B2FBE59407}" destId="{CB4D8D9C-1499-47EC-94F0-47950E8ADE12}" srcOrd="1" destOrd="0" presId="urn:microsoft.com/office/officeart/2008/layout/NameandTitleOrganizationalChart"/>
    <dgm:cxn modelId="{283A9C21-02D2-4C81-A30B-6464C710974C}" type="presParOf" srcId="{B8D87C4F-EC20-435D-AF78-F7B2FBE59407}" destId="{FC14C2D1-6DE0-4B22-9119-2631D59F7CFF}" srcOrd="2" destOrd="0" presId="urn:microsoft.com/office/officeart/2008/layout/NameandTitleOrganizationalChart"/>
    <dgm:cxn modelId="{0F5F89B3-1C39-478A-8D55-FE46DB6B246C}" type="presParOf" srcId="{EB4F3BC0-347B-4879-BED7-2F4E2902BBA5}" destId="{C6A7FD8F-88D6-470A-950A-A1140BC92BC7}" srcOrd="1" destOrd="0" presId="urn:microsoft.com/office/officeart/2008/layout/NameandTitleOrganizationalChart"/>
    <dgm:cxn modelId="{80D449B2-EFD6-4182-BA40-1BBB521234F2}" type="presParOf" srcId="{EB4F3BC0-347B-4879-BED7-2F4E2902BBA5}" destId="{5B11AFE3-6763-466C-9BD3-4DDE24DC4C53}" srcOrd="2" destOrd="0" presId="urn:microsoft.com/office/officeart/2008/layout/NameandTitleOrganizationalChart"/>
    <dgm:cxn modelId="{2260C001-91C4-4BC1-BB5F-6DCD80BBC5C7}" type="presParOf" srcId="{4BD0EC74-0E9E-464F-A055-5F158B29ACC8}" destId="{68D8C70D-2A53-4B6D-AE4B-3EBC8D99BA6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1FB43-F941-4420-9F21-5DAB766CFA18}">
      <dsp:nvSpPr>
        <dsp:cNvPr id="0" name=""/>
        <dsp:cNvSpPr/>
      </dsp:nvSpPr>
      <dsp:spPr>
        <a:xfrm>
          <a:off x="4919499" y="585787"/>
          <a:ext cx="3419133" cy="151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935"/>
              </a:lnTo>
              <a:lnTo>
                <a:pt x="3419133" y="1112935"/>
              </a:lnTo>
              <a:lnTo>
                <a:pt x="3419133" y="15158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D474F-FC85-42F6-8423-98D23FF4EE2E}">
      <dsp:nvSpPr>
        <dsp:cNvPr id="0" name=""/>
        <dsp:cNvSpPr/>
      </dsp:nvSpPr>
      <dsp:spPr>
        <a:xfrm>
          <a:off x="4743770" y="585787"/>
          <a:ext cx="175728" cy="1515818"/>
        </a:xfrm>
        <a:custGeom>
          <a:avLst/>
          <a:gdLst/>
          <a:ahLst/>
          <a:cxnLst/>
          <a:rect l="0" t="0" r="0" b="0"/>
          <a:pathLst>
            <a:path>
              <a:moveTo>
                <a:pt x="175728" y="0"/>
              </a:moveTo>
              <a:lnTo>
                <a:pt x="175728" y="1112935"/>
              </a:lnTo>
              <a:lnTo>
                <a:pt x="0" y="1112935"/>
              </a:lnTo>
              <a:lnTo>
                <a:pt x="0" y="15158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0D2A0-75DC-4023-B3EF-B64245A578E9}">
      <dsp:nvSpPr>
        <dsp:cNvPr id="0" name=""/>
        <dsp:cNvSpPr/>
      </dsp:nvSpPr>
      <dsp:spPr>
        <a:xfrm>
          <a:off x="1142455" y="585787"/>
          <a:ext cx="3777043" cy="1515818"/>
        </a:xfrm>
        <a:custGeom>
          <a:avLst/>
          <a:gdLst/>
          <a:ahLst/>
          <a:cxnLst/>
          <a:rect l="0" t="0" r="0" b="0"/>
          <a:pathLst>
            <a:path>
              <a:moveTo>
                <a:pt x="3777043" y="0"/>
              </a:moveTo>
              <a:lnTo>
                <a:pt x="3777043" y="1112935"/>
              </a:lnTo>
              <a:lnTo>
                <a:pt x="0" y="1112935"/>
              </a:lnTo>
              <a:lnTo>
                <a:pt x="0" y="15158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6F9EE-9DBC-45F6-8470-1F67F525F5D6}">
      <dsp:nvSpPr>
        <dsp:cNvPr id="0" name=""/>
        <dsp:cNvSpPr/>
      </dsp:nvSpPr>
      <dsp:spPr>
        <a:xfrm>
          <a:off x="3619423" y="2632"/>
          <a:ext cx="2600151" cy="58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24364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Security Attack</a:t>
          </a:r>
          <a:endParaRPr lang="en-US" sz="2500" kern="1200" dirty="0"/>
        </a:p>
      </dsp:txBody>
      <dsp:txXfrm>
        <a:off x="3619423" y="2632"/>
        <a:ext cx="2600151" cy="583154"/>
      </dsp:txXfrm>
    </dsp:sp>
    <dsp:sp modelId="{74FC4D7E-210E-451C-B617-9FDAEF77C153}">
      <dsp:nvSpPr>
        <dsp:cNvPr id="0" name=""/>
        <dsp:cNvSpPr/>
      </dsp:nvSpPr>
      <dsp:spPr>
        <a:xfrm flipV="1">
          <a:off x="4755989" y="394293"/>
          <a:ext cx="2038498" cy="4684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4755989" y="394293"/>
        <a:ext cx="2038498" cy="468471"/>
      </dsp:txXfrm>
    </dsp:sp>
    <dsp:sp modelId="{51C1A185-FCEC-4002-831B-77FB5AC6749B}">
      <dsp:nvSpPr>
        <dsp:cNvPr id="0" name=""/>
        <dsp:cNvSpPr/>
      </dsp:nvSpPr>
      <dsp:spPr>
        <a:xfrm>
          <a:off x="194407" y="2101605"/>
          <a:ext cx="1896097" cy="172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24364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Snooping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Traffic Analysis</a:t>
          </a:r>
          <a:endParaRPr lang="en-US" sz="1800" kern="1200" dirty="0"/>
        </a:p>
      </dsp:txBody>
      <dsp:txXfrm>
        <a:off x="194407" y="2101605"/>
        <a:ext cx="1896097" cy="1726638"/>
      </dsp:txXfrm>
    </dsp:sp>
    <dsp:sp modelId="{AC14D906-69CC-4D87-B388-497E3819D2C9}">
      <dsp:nvSpPr>
        <dsp:cNvPr id="0" name=""/>
        <dsp:cNvSpPr/>
      </dsp:nvSpPr>
      <dsp:spPr>
        <a:xfrm>
          <a:off x="407561" y="3444546"/>
          <a:ext cx="2470245" cy="575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Threat to Confidentiality</a:t>
          </a:r>
          <a:endParaRPr lang="en-US" sz="1400" kern="1200" dirty="0"/>
        </a:p>
      </dsp:txBody>
      <dsp:txXfrm>
        <a:off x="407561" y="3444546"/>
        <a:ext cx="2470245" cy="575546"/>
      </dsp:txXfrm>
    </dsp:sp>
    <dsp:sp modelId="{84CA59CB-8D5D-4868-BFBD-80053BCE7485}">
      <dsp:nvSpPr>
        <dsp:cNvPr id="0" name=""/>
        <dsp:cNvSpPr/>
      </dsp:nvSpPr>
      <dsp:spPr>
        <a:xfrm>
          <a:off x="3683571" y="2101605"/>
          <a:ext cx="2120399" cy="172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24364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Modification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Replaying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Repudiation</a:t>
          </a:r>
          <a:endParaRPr lang="en-US" sz="1600" kern="1200" dirty="0"/>
        </a:p>
      </dsp:txBody>
      <dsp:txXfrm>
        <a:off x="3683571" y="2101605"/>
        <a:ext cx="2120399" cy="1726638"/>
      </dsp:txXfrm>
    </dsp:sp>
    <dsp:sp modelId="{54429D89-0F5A-44F8-9D84-73301C3A252D}">
      <dsp:nvSpPr>
        <dsp:cNvPr id="0" name=""/>
        <dsp:cNvSpPr/>
      </dsp:nvSpPr>
      <dsp:spPr>
        <a:xfrm>
          <a:off x="4106120" y="3444546"/>
          <a:ext cx="2275756" cy="575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Threat to Integrity</a:t>
          </a:r>
          <a:endParaRPr lang="en-US" sz="1400" kern="1200" dirty="0"/>
        </a:p>
      </dsp:txBody>
      <dsp:txXfrm>
        <a:off x="4106120" y="3444546"/>
        <a:ext cx="2275756" cy="575546"/>
      </dsp:txXfrm>
    </dsp:sp>
    <dsp:sp modelId="{A5FC03EE-9AD2-4E96-9808-619BC550BA1B}">
      <dsp:nvSpPr>
        <dsp:cNvPr id="0" name=""/>
        <dsp:cNvSpPr/>
      </dsp:nvSpPr>
      <dsp:spPr>
        <a:xfrm>
          <a:off x="7187641" y="2101605"/>
          <a:ext cx="2301981" cy="172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24364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Denial of Service</a:t>
          </a:r>
          <a:endParaRPr lang="en-US" sz="1800" kern="1200" dirty="0"/>
        </a:p>
      </dsp:txBody>
      <dsp:txXfrm>
        <a:off x="7187641" y="2101605"/>
        <a:ext cx="2301981" cy="1726638"/>
      </dsp:txXfrm>
    </dsp:sp>
    <dsp:sp modelId="{CB4D8D9C-1499-47EC-94F0-47950E8ADE12}">
      <dsp:nvSpPr>
        <dsp:cNvPr id="0" name=""/>
        <dsp:cNvSpPr/>
      </dsp:nvSpPr>
      <dsp:spPr>
        <a:xfrm>
          <a:off x="7813728" y="3444546"/>
          <a:ext cx="2050263" cy="575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Threat to availability</a:t>
          </a:r>
          <a:endParaRPr lang="en-US" sz="1400" kern="1200" dirty="0"/>
        </a:p>
      </dsp:txBody>
      <dsp:txXfrm>
        <a:off x="7813728" y="3444546"/>
        <a:ext cx="2050263" cy="57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919-C3CC-4895-B1F5-8E9F0E769F9F}" type="datetimeFigureOut">
              <a:rPr lang="en-US" smtClean="0"/>
              <a:t>07-Jul-19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C8A96-0779-454C-A915-BD9E4441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2A34-E91C-4265-9ABC-9CB069208AC4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F364-9B66-414A-90CD-BE0D1BA51E1D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C7DA-127C-44DD-88F4-8A022A4ED7C1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5076-6503-4C5A-BD26-A66B92AE139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1000-7FDB-4451-84C0-DB3B4FD305FE}" type="datetime1">
              <a:rPr lang="en-US" smtClean="0"/>
              <a:t>07-Jul-19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6D66-A64E-4801-ABAE-9CCB36E273E6}" type="datetime1">
              <a:rPr lang="en-US" smtClean="0"/>
              <a:t>07-Jul-19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70CF-8296-4990-95FF-A6E1C1372D6C}" type="datetime1">
              <a:rPr lang="en-US" smtClean="0"/>
              <a:t>07-Jul-19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5E60-2814-4692-A22E-825432021D50}" type="datetime1">
              <a:rPr lang="en-US" smtClean="0"/>
              <a:t>07-Jul-19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E5AD92-AC89-4F82-9799-193EFBBBE64E}" type="datetime1">
              <a:rPr lang="en-US" smtClean="0"/>
              <a:t>07-Jul-19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C657-4F35-46C9-87A0-CAA7F7A4086F}" type="datetime1">
              <a:rPr lang="en-US" smtClean="0"/>
              <a:t>07-Jul-19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C17D0D-63E9-45C3-BDAB-6FE16C0A43F8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26E5BA-848A-4613-9D5A-34BAC1FF0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9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5832764" cy="1143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100" b="1" dirty="0">
                <a:ea typeface="ＭＳ Ｐゴシック" panose="020B0600070205080204" pitchFamily="34" charset="-128"/>
              </a:rPr>
              <a:t>Cryptography and Network Security</a:t>
            </a:r>
            <a:br>
              <a:rPr lang="en-US" altLang="en-US" sz="3100" b="1" dirty="0">
                <a:ea typeface="ＭＳ Ｐゴシック" panose="020B0600070205080204" pitchFamily="34" charset="-128"/>
              </a:rPr>
            </a:br>
            <a:endParaRPr lang="en-US" altLang="en-US" sz="3100" b="1" dirty="0" smtClean="0">
              <a:ea typeface="ＭＳ Ｐゴシック" panose="020B0600070205080204" pitchFamily="34" charset="-128"/>
            </a:endParaRPr>
          </a:p>
          <a:p>
            <a:r>
              <a:rPr lang="en-US" altLang="en-US" sz="3100" b="1" dirty="0" smtClean="0">
                <a:ea typeface="ＭＳ Ｐゴシック" panose="020B0600070205080204" pitchFamily="34" charset="-128"/>
              </a:rPr>
              <a:t>Overview </a:t>
            </a:r>
            <a:r>
              <a:rPr lang="en-US" altLang="en-US" sz="3100" b="1" dirty="0">
                <a:ea typeface="ＭＳ Ｐゴシック" panose="020B0600070205080204" pitchFamily="34" charset="-128"/>
              </a:rPr>
              <a:t>&amp; Chapter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1322-4B75-4B24-8322-8BC9196E1A94}" type="datetime1">
              <a:rPr lang="en-US" smtClean="0"/>
              <a:t>07-Jul-19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371111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448204" y="5316785"/>
            <a:ext cx="3764279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/>
              <a:t>Fifth Edition</a:t>
            </a:r>
          </a:p>
          <a:p>
            <a:pPr algn="r"/>
            <a:r>
              <a:rPr lang="en-US" sz="2000" b="1" dirty="0"/>
              <a:t>by William Stallings</a:t>
            </a:r>
          </a:p>
        </p:txBody>
      </p:sp>
    </p:spTree>
    <p:extLst>
      <p:ext uri="{BB962C8B-B14F-4D97-AF65-F5344CB8AC3E}">
        <p14:creationId xmlns:p14="http://schemas.microsoft.com/office/powerpoint/2010/main" val="1092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Brute Force Attack – Dictionary Attack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17" y="2215397"/>
            <a:ext cx="4646814" cy="278117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6" y="2373782"/>
            <a:ext cx="4377170" cy="2464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68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21" y="1846263"/>
            <a:ext cx="8381083" cy="4022725"/>
          </a:xfrm>
        </p:spPr>
      </p:pic>
    </p:spTree>
    <p:extLst>
      <p:ext uri="{BB962C8B-B14F-4D97-AF65-F5344CB8AC3E}">
        <p14:creationId xmlns:p14="http://schemas.microsoft.com/office/powerpoint/2010/main" val="7369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AU" altLang="en-US" dirty="0"/>
              <a:t>Passive </a:t>
            </a:r>
            <a:r>
              <a:rPr lang="en-AU" altLang="en-US" dirty="0" smtClean="0"/>
              <a:t>Attacks – Active Attack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6827520" cy="168804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passive attack</a:t>
            </a:r>
            <a:r>
              <a:rPr lang="en-US" dirty="0"/>
              <a:t> is a network attack in which a system is </a:t>
            </a:r>
            <a:r>
              <a:rPr lang="en-US" b="1" i="1" dirty="0"/>
              <a:t>monitored</a:t>
            </a:r>
            <a:r>
              <a:rPr lang="en-US" dirty="0"/>
              <a:t> and sometimes </a:t>
            </a:r>
            <a:r>
              <a:rPr lang="en-US" b="1" i="1" dirty="0"/>
              <a:t>scanned for open ports and vulnerabilities.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is solely to gain </a:t>
            </a:r>
            <a:r>
              <a:rPr lang="en-US" b="1" i="1" dirty="0"/>
              <a:t>information about the target</a:t>
            </a:r>
            <a:r>
              <a:rPr lang="en-US" dirty="0"/>
              <a:t> and </a:t>
            </a:r>
            <a:r>
              <a:rPr lang="en-US" b="1" i="1" dirty="0"/>
              <a:t>no data is changed on the target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1097280" y="3912659"/>
            <a:ext cx="6827520" cy="168804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</a:t>
            </a:r>
            <a:r>
              <a:rPr lang="en-US" u="sng" dirty="0" smtClean="0"/>
              <a:t>active </a:t>
            </a:r>
            <a:r>
              <a:rPr lang="en-US" u="sng" dirty="0"/>
              <a:t>attack</a:t>
            </a:r>
            <a:r>
              <a:rPr lang="en-US" dirty="0"/>
              <a:t> attempts to </a:t>
            </a:r>
            <a:r>
              <a:rPr lang="en-US" b="1" i="1" dirty="0"/>
              <a:t>alter system resources </a:t>
            </a:r>
            <a:r>
              <a:rPr lang="en-US" dirty="0"/>
              <a:t>or </a:t>
            </a:r>
            <a:r>
              <a:rPr lang="en-US" b="1" i="1" dirty="0"/>
              <a:t>effect their operations</a:t>
            </a:r>
            <a:r>
              <a:rPr lang="en-US" dirty="0"/>
              <a:t>. Active attack involve some </a:t>
            </a:r>
            <a:r>
              <a:rPr lang="en-US" b="1" i="1" dirty="0"/>
              <a:t>modification</a:t>
            </a:r>
            <a:r>
              <a:rPr lang="en-US" dirty="0"/>
              <a:t> of the data stream or </a:t>
            </a:r>
            <a:r>
              <a:rPr lang="en-US" b="1" i="1" dirty="0"/>
              <a:t>creation of false statement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 </a:t>
            </a:r>
            <a:r>
              <a:rPr lang="en-US" dirty="0"/>
              <a:t>of active attacks: </a:t>
            </a:r>
            <a:endParaRPr lang="en-US" dirty="0" smtClean="0"/>
          </a:p>
          <a:p>
            <a:r>
              <a:rPr lang="en-US" b="1" i="1" dirty="0" smtClean="0"/>
              <a:t>masquerade</a:t>
            </a:r>
            <a:r>
              <a:rPr lang="en-US" b="1" i="1" dirty="0"/>
              <a:t>, session replay, denial of service (</a:t>
            </a:r>
            <a:r>
              <a:rPr lang="en-US" b="1" i="1" dirty="0" err="1"/>
              <a:t>DoS</a:t>
            </a:r>
            <a:r>
              <a:rPr lang="en-US" b="1" i="1" dirty="0"/>
              <a:t>) </a:t>
            </a:r>
            <a:r>
              <a:rPr lang="en-US" b="1" i="1" dirty="0" smtClean="0"/>
              <a:t>attack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20" y="1845734"/>
            <a:ext cx="3724275" cy="184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20" y="4000930"/>
            <a:ext cx="3747307" cy="21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Cryptography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2590800"/>
            <a:ext cx="9676015" cy="2533650"/>
          </a:xfrm>
        </p:spPr>
      </p:pic>
    </p:spTree>
    <p:extLst>
      <p:ext uri="{BB962C8B-B14F-4D97-AF65-F5344CB8AC3E}">
        <p14:creationId xmlns:p14="http://schemas.microsoft.com/office/powerpoint/2010/main" val="29123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Cryptography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5" y="1870151"/>
            <a:ext cx="4887883" cy="3599412"/>
          </a:xfrm>
        </p:spPr>
      </p:pic>
      <p:sp>
        <p:nvSpPr>
          <p:cNvPr id="3" name="TextBox 2"/>
          <p:cNvSpPr txBox="1"/>
          <p:nvPr/>
        </p:nvSpPr>
        <p:spPr>
          <a:xfrm>
            <a:off x="1435641" y="2053243"/>
            <a:ext cx="4225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Cryptography is the study of </a:t>
            </a:r>
          </a:p>
          <a:p>
            <a:pPr lvl="1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- Secret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(crypto-) writing (-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graphy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Concerned </a:t>
            </a:r>
            <a:r>
              <a:rPr lang="en-US" dirty="0"/>
              <a:t>with developing </a:t>
            </a:r>
            <a:r>
              <a:rPr lang="en-US" dirty="0" smtClean="0"/>
              <a:t>algorithms.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Verify </a:t>
            </a:r>
            <a:r>
              <a:rPr lang="en-US" dirty="0"/>
              <a:t>the correctness of a message to the recipient (authentication)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Form </a:t>
            </a:r>
            <a:r>
              <a:rPr lang="en-US" dirty="0"/>
              <a:t>the basis of many technological solutions to computer and communications security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/>
          </a:bodyPr>
          <a:lstStyle/>
          <a:p>
            <a:r>
              <a:rPr lang="en-US" dirty="0"/>
              <a:t>Some Basic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7124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plaintext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original message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b="1" dirty="0" err="1" smtClean="0">
                <a:solidFill>
                  <a:srgbClr val="000000"/>
                </a:solidFill>
                <a:ea typeface="DejaVu LGC Sans"/>
                <a:cs typeface="DejaVu LGC Sans"/>
              </a:rPr>
              <a:t>ciphertext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coded message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cipher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algorithm for transforming plaintext to </a:t>
            </a:r>
            <a:r>
              <a:rPr lang="en-GB" altLang="en-US" sz="1600" dirty="0" err="1">
                <a:solidFill>
                  <a:srgbClr val="000000"/>
                </a:solidFill>
                <a:ea typeface="DejaVu LGC Sans"/>
                <a:cs typeface="DejaVu LGC Sans"/>
              </a:rPr>
              <a:t>ciphertext</a:t>
            </a: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key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info used in cipher known only to sender/receiver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encipher </a:t>
            </a:r>
            <a:r>
              <a:rPr lang="en-GB" alt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(encrypt)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- converting plaintext to </a:t>
            </a:r>
            <a:r>
              <a:rPr lang="en-GB" altLang="en-US" sz="1600" dirty="0" err="1">
                <a:solidFill>
                  <a:srgbClr val="000000"/>
                </a:solidFill>
                <a:ea typeface="DejaVu LGC Sans"/>
                <a:cs typeface="DejaVu LGC Sans"/>
              </a:rPr>
              <a:t>ciphertext</a:t>
            </a: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decipher </a:t>
            </a:r>
            <a:r>
              <a:rPr lang="en-GB" alt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(decrypt)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- recovering plaintext from </a:t>
            </a:r>
            <a:r>
              <a:rPr lang="en-GB" altLang="en-US" sz="1600" dirty="0" err="1">
                <a:solidFill>
                  <a:srgbClr val="000000"/>
                </a:solidFill>
                <a:ea typeface="DejaVu LGC Sans"/>
                <a:cs typeface="DejaVu LGC Sans"/>
              </a:rPr>
              <a:t>ciphertext</a:t>
            </a: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cryptography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study of encryption principles/methods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cryptanalysis </a:t>
            </a:r>
            <a:r>
              <a:rPr lang="en-GB" altLang="en-US" sz="1600" b="1" dirty="0">
                <a:solidFill>
                  <a:srgbClr val="000000"/>
                </a:solidFill>
                <a:ea typeface="DejaVu LGC Sans"/>
                <a:cs typeface="DejaVu LGC Sans"/>
              </a:rPr>
              <a:t>(codebreaking)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- study of principles/ methods of deciphering 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cipher-text </a:t>
            </a:r>
            <a:r>
              <a:rPr lang="en-GB" altLang="en-US" sz="1600" i="1" dirty="0">
                <a:solidFill>
                  <a:srgbClr val="000000"/>
                </a:solidFill>
                <a:ea typeface="DejaVu LGC Sans"/>
                <a:cs typeface="DejaVu LGC Sans"/>
              </a:rPr>
              <a:t>without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 knowing key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</a:pP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"/>
            </a:pPr>
            <a:r>
              <a:rPr lang="en-GB" altLang="en-US" sz="1600" b="1" dirty="0" smtClean="0">
                <a:solidFill>
                  <a:srgbClr val="000000"/>
                </a:solidFill>
                <a:ea typeface="DejaVu LGC Sans"/>
                <a:cs typeface="DejaVu LGC Sans"/>
              </a:rPr>
              <a:t> cryptology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 </a:t>
            </a:r>
            <a:r>
              <a:rPr lang="en-GB" altLang="en-US" sz="1600" dirty="0">
                <a:solidFill>
                  <a:srgbClr val="000000"/>
                </a:solidFill>
                <a:ea typeface="DejaVu LGC Sans"/>
                <a:cs typeface="DejaVu LGC Sans"/>
              </a:rPr>
              <a:t>- field of both cryptography and </a:t>
            </a:r>
            <a:r>
              <a:rPr lang="en-GB" altLang="en-US" sz="1600" dirty="0" smtClean="0">
                <a:solidFill>
                  <a:srgbClr val="000000"/>
                </a:solidFill>
                <a:ea typeface="DejaVu LGC Sans"/>
                <a:cs typeface="DejaVu LGC Sans"/>
              </a:rPr>
              <a:t>cryptanalysis</a:t>
            </a:r>
            <a:endParaRPr lang="en-GB" altLang="en-US" sz="1600" dirty="0">
              <a:solidFill>
                <a:srgbClr val="000000"/>
              </a:solidFill>
              <a:ea typeface="DejaVu LGC Sans"/>
              <a:cs typeface="DejaVu LGC Sans"/>
            </a:endParaRPr>
          </a:p>
        </p:txBody>
      </p:sp>
    </p:spTree>
    <p:extLst>
      <p:ext uri="{BB962C8B-B14F-4D97-AF65-F5344CB8AC3E}">
        <p14:creationId xmlns:p14="http://schemas.microsoft.com/office/powerpoint/2010/main" val="2328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Cryptographic System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</a:t>
            </a:r>
            <a:r>
              <a:rPr lang="en-US" dirty="0"/>
              <a:t>cryptographic system by: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Type of encryption operations used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substitution </a:t>
            </a:r>
            <a:r>
              <a:rPr lang="en-US" sz="1800" dirty="0"/>
              <a:t>/ transposition / product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Number of keys used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single-key </a:t>
            </a:r>
            <a:r>
              <a:rPr lang="en-US" sz="1800" dirty="0"/>
              <a:t>or private / two-key or public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Way in which plaintext is processed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block </a:t>
            </a:r>
            <a:r>
              <a:rPr lang="en-US" sz="1800" dirty="0"/>
              <a:t>/ 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pPr algn="ctr"/>
            <a:r>
              <a:rPr lang="en-US" dirty="0" smtClean="0"/>
              <a:t>Private-Key / Symmetric </a:t>
            </a:r>
            <a:r>
              <a:rPr lang="en-US" dirty="0"/>
              <a:t>Encryption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1909763"/>
            <a:ext cx="6953250" cy="3895725"/>
          </a:xfrm>
        </p:spPr>
      </p:pic>
    </p:spTree>
    <p:extLst>
      <p:ext uri="{BB962C8B-B14F-4D97-AF65-F5344CB8AC3E}">
        <p14:creationId xmlns:p14="http://schemas.microsoft.com/office/powerpoint/2010/main" val="20216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GB" altLang="en-US" dirty="0" smtClean="0"/>
              <a:t>Public-Key / As</a:t>
            </a:r>
            <a:r>
              <a:rPr lang="en-US" dirty="0" err="1" smtClean="0"/>
              <a:t>ymmetric</a:t>
            </a:r>
            <a:r>
              <a:rPr lang="en-US" dirty="0" smtClean="0"/>
              <a:t> </a:t>
            </a:r>
            <a:r>
              <a:rPr lang="en-GB" altLang="en-US" dirty="0" smtClean="0"/>
              <a:t>Cryptography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0" y="1846263"/>
            <a:ext cx="9491406" cy="4022725"/>
          </a:xfrm>
        </p:spPr>
      </p:pic>
    </p:spTree>
    <p:extLst>
      <p:ext uri="{BB962C8B-B14F-4D97-AF65-F5344CB8AC3E}">
        <p14:creationId xmlns:p14="http://schemas.microsoft.com/office/powerpoint/2010/main" val="32922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/>
          </a:bodyPr>
          <a:lstStyle/>
          <a:p>
            <a:r>
              <a:rPr lang="en-US" dirty="0"/>
              <a:t>Encryption Operation - Caesar </a:t>
            </a:r>
            <a:r>
              <a:rPr lang="en-US" dirty="0" smtClean="0"/>
              <a:t>Cipher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3" y="2494657"/>
            <a:ext cx="4071850" cy="2260224"/>
          </a:xfrm>
        </p:spPr>
      </p:pic>
      <p:sp>
        <p:nvSpPr>
          <p:cNvPr id="3" name="TextBox 2"/>
          <p:cNvSpPr txBox="1"/>
          <p:nvPr/>
        </p:nvSpPr>
        <p:spPr>
          <a:xfrm>
            <a:off x="629574" y="4290949"/>
            <a:ext cx="5879954" cy="123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spcBef>
                <a:spcPts val="775"/>
              </a:spcBef>
              <a:buClr>
                <a:srgbClr val="CCCC99"/>
              </a:buClr>
              <a:buSzPct val="75000"/>
            </a:pP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c 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= E(</a:t>
            </a: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p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) = (</a:t>
            </a: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p 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+ </a:t>
            </a: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k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) mod (26)</a:t>
            </a:r>
            <a:r>
              <a:rPr lang="ar-SA" altLang="en-US" sz="3100" dirty="0">
                <a:solidFill>
                  <a:srgbClr val="000000"/>
                </a:solidFill>
                <a:latin typeface="Arial" panose="020B0604020202020204" pitchFamily="34" charset="0"/>
              </a:rPr>
              <a:t>‏</a:t>
            </a:r>
            <a:endParaRPr lang="en-GB" altLang="en-US" sz="3100" dirty="0">
              <a:solidFill>
                <a:srgbClr val="000000"/>
              </a:solidFill>
              <a:latin typeface="Arial" panose="020B0604020202020204" pitchFamily="34" charset="0"/>
              <a:ea typeface="DejaVu LGC Sans"/>
              <a:cs typeface="DejaVu LGC Sans"/>
            </a:endParaRPr>
          </a:p>
          <a:p>
            <a:pPr lvl="1">
              <a:lnSpc>
                <a:spcPct val="80000"/>
              </a:lnSpc>
              <a:spcBef>
                <a:spcPts val="775"/>
              </a:spcBef>
              <a:buClr>
                <a:srgbClr val="CCCC99"/>
              </a:buClr>
              <a:buSzPct val="75000"/>
            </a:pP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p 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= D(c) = (c – </a:t>
            </a:r>
            <a:r>
              <a:rPr lang="en-GB" altLang="en-US" sz="3100" i="1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k</a:t>
            </a:r>
            <a:r>
              <a:rPr lang="en-GB" altLang="en-US" sz="3100" dirty="0">
                <a:solidFill>
                  <a:srgbClr val="000000"/>
                </a:solidFill>
                <a:latin typeface="Arial" panose="020B0604020202020204" pitchFamily="34" charset="0"/>
                <a:ea typeface="DejaVu LGC Sans"/>
                <a:cs typeface="DejaVu LGC Sans"/>
              </a:rPr>
              <a:t>) mod (26)</a:t>
            </a:r>
            <a:r>
              <a:rPr lang="ar-SA" altLang="en-US" sz="3100" dirty="0">
                <a:solidFill>
                  <a:srgbClr val="000000"/>
                </a:solidFill>
                <a:latin typeface="Arial" panose="020B0604020202020204" pitchFamily="34" charset="0"/>
              </a:rPr>
              <a:t>‏</a:t>
            </a:r>
            <a:endParaRPr lang="en-GB" altLang="en-US" sz="3100" dirty="0">
              <a:solidFill>
                <a:srgbClr val="000000"/>
              </a:solidFill>
              <a:latin typeface="Arial" panose="020B0604020202020204" pitchFamily="34" charset="0"/>
              <a:ea typeface="DejaVu LGC Sans"/>
              <a:cs typeface="DejaVu LGC Sans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7280" y="2403216"/>
            <a:ext cx="607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PlainText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cryptography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fubswrjudskb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6560"/>
          </a:xfrm>
        </p:spPr>
        <p:txBody>
          <a:bodyPr/>
          <a:lstStyle/>
          <a:p>
            <a:r>
              <a:rPr lang="en-US" dirty="0" smtClean="0"/>
              <a:t>Goal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Computer Security, Network Security, Internet Security</a:t>
            </a:r>
          </a:p>
          <a:p>
            <a:r>
              <a:rPr lang="en-US" dirty="0" smtClean="0"/>
              <a:t>- Security Goal</a:t>
            </a:r>
          </a:p>
          <a:p>
            <a:r>
              <a:rPr lang="en-US" dirty="0" smtClean="0"/>
              <a:t>- Security Attack</a:t>
            </a:r>
          </a:p>
          <a:p>
            <a:r>
              <a:rPr lang="en-US" dirty="0" smtClean="0"/>
              <a:t>- Passive Attack &amp; Active Attack</a:t>
            </a:r>
          </a:p>
          <a:p>
            <a:r>
              <a:rPr lang="en-US" dirty="0"/>
              <a:t>- </a:t>
            </a:r>
            <a:r>
              <a:rPr lang="en-US" dirty="0" smtClean="0"/>
              <a:t>Cryptography – Overview</a:t>
            </a:r>
          </a:p>
          <a:p>
            <a:r>
              <a:rPr lang="en-US" dirty="0" smtClean="0"/>
              <a:t>- Basic Terminology</a:t>
            </a:r>
            <a:endParaRPr lang="en-US" dirty="0"/>
          </a:p>
          <a:p>
            <a:r>
              <a:rPr lang="en-US" dirty="0" smtClean="0"/>
              <a:t>- Public Key – Private Key Cryptography</a:t>
            </a:r>
          </a:p>
          <a:p>
            <a:r>
              <a:rPr lang="en-US" dirty="0" smtClean="0"/>
              <a:t>- Types of Encryption Operations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184E-16C2-4EE8-8639-A58355B9A3BE}" type="datetime1">
              <a:rPr lang="en-US" smtClean="0"/>
              <a:t>07-Jul-19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/>
          </a:bodyPr>
          <a:lstStyle/>
          <a:p>
            <a:r>
              <a:rPr lang="en-US" dirty="0" err="1"/>
              <a:t>Playfair</a:t>
            </a:r>
            <a:r>
              <a:rPr lang="en-US" dirty="0"/>
              <a:t>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36667"/>
            <a:ext cx="6084916" cy="4023360"/>
          </a:xfrm>
        </p:spPr>
        <p:txBody>
          <a:bodyPr/>
          <a:lstStyle/>
          <a:p>
            <a:pPr>
              <a:spcBef>
                <a:spcPts val="700"/>
              </a:spcBef>
              <a:buClr>
                <a:srgbClr val="B2B2B2"/>
              </a:buClr>
              <a:buFont typeface="Wingdings" panose="05000000000000000000" pitchFamily="2" charset="2"/>
              <a:buChar char=""/>
            </a:pPr>
            <a:r>
              <a:rPr lang="en-GB" altLang="en-US" dirty="0" smtClean="0">
                <a:solidFill>
                  <a:srgbClr val="000000"/>
                </a:solidFill>
                <a:ea typeface="SimSun" panose="02010600030101010101" pitchFamily="2" charset="-122"/>
              </a:rPr>
              <a:t> Encrypt 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two letters together</a:t>
            </a:r>
          </a:p>
          <a:p>
            <a:pPr lvl="1">
              <a:spcBef>
                <a:spcPts val="650"/>
              </a:spcBef>
              <a:buClr>
                <a:srgbClr val="CCCC99"/>
              </a:buClr>
              <a:buFont typeface="Wingdings" panose="05000000000000000000" pitchFamily="2" charset="2"/>
              <a:buChar char=""/>
            </a:pPr>
            <a:r>
              <a:rPr lang="en-GB" altLang="en-US" dirty="0" smtClean="0">
                <a:solidFill>
                  <a:srgbClr val="000000"/>
                </a:solidFill>
                <a:ea typeface="SimSun" panose="02010600030101010101" pitchFamily="2" charset="-122"/>
              </a:rPr>
              <a:t> Same 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row– followed letters</a:t>
            </a:r>
          </a:p>
          <a:p>
            <a:pPr lvl="2">
              <a:spcBef>
                <a:spcPts val="575"/>
              </a:spcBef>
              <a:buClr>
                <a:srgbClr val="B2B2B2"/>
              </a:buClr>
              <a:buFont typeface="Wingdings" panose="05000000000000000000" pitchFamily="2" charset="2"/>
              <a:buChar char=""/>
            </a:pP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ac--</a:t>
            </a:r>
            <a:r>
              <a:rPr lang="en-GB" altLang="en-US" dirty="0" err="1">
                <a:solidFill>
                  <a:srgbClr val="000000"/>
                </a:solidFill>
                <a:ea typeface="SimSun" panose="02010600030101010101" pitchFamily="2" charset="-122"/>
              </a:rPr>
              <a:t>bd</a:t>
            </a:r>
            <a:endParaRPr lang="en-GB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lvl="1">
              <a:spcBef>
                <a:spcPts val="650"/>
              </a:spcBef>
              <a:buClr>
                <a:srgbClr val="CCCC99"/>
              </a:buClr>
              <a:buFont typeface="Wingdings" panose="05000000000000000000" pitchFamily="2" charset="2"/>
              <a:buChar char=""/>
            </a:pPr>
            <a:r>
              <a:rPr lang="en-GB" altLang="en-US" dirty="0" smtClean="0">
                <a:solidFill>
                  <a:srgbClr val="000000"/>
                </a:solidFill>
                <a:ea typeface="SimSun" panose="02010600030101010101" pitchFamily="2" charset="-122"/>
              </a:rPr>
              <a:t> Same 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column– letters under</a:t>
            </a:r>
          </a:p>
          <a:p>
            <a:pPr lvl="2">
              <a:spcBef>
                <a:spcPts val="575"/>
              </a:spcBef>
              <a:buClr>
                <a:srgbClr val="B2B2B2"/>
              </a:buClr>
              <a:buFont typeface="Wingdings" panose="05000000000000000000" pitchFamily="2" charset="2"/>
              <a:buChar char=""/>
            </a:pPr>
            <a:r>
              <a:rPr lang="en-GB" altLang="en-US" dirty="0" err="1">
                <a:solidFill>
                  <a:srgbClr val="000000"/>
                </a:solidFill>
                <a:ea typeface="SimSun" panose="02010600030101010101" pitchFamily="2" charset="-122"/>
              </a:rPr>
              <a:t>qw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--</a:t>
            </a:r>
            <a:r>
              <a:rPr lang="en-GB" altLang="en-US" dirty="0" err="1">
                <a:solidFill>
                  <a:srgbClr val="000000"/>
                </a:solidFill>
                <a:ea typeface="SimSun" panose="02010600030101010101" pitchFamily="2" charset="-122"/>
              </a:rPr>
              <a:t>wi</a:t>
            </a:r>
            <a:endParaRPr lang="en-GB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lvl="1">
              <a:spcBef>
                <a:spcPts val="650"/>
              </a:spcBef>
              <a:buClr>
                <a:srgbClr val="CCCC99"/>
              </a:buClr>
              <a:buFont typeface="Wingdings" panose="05000000000000000000" pitchFamily="2" charset="2"/>
              <a:buChar char=""/>
            </a:pPr>
            <a:r>
              <a:rPr lang="en-GB" altLang="en-US" dirty="0" smtClean="0">
                <a:solidFill>
                  <a:srgbClr val="000000"/>
                </a:solidFill>
                <a:ea typeface="SimSun" panose="02010600030101010101" pitchFamily="2" charset="-122"/>
              </a:rPr>
              <a:t> Otherwise—square’s 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corner at same row</a:t>
            </a:r>
          </a:p>
          <a:p>
            <a:pPr lvl="2">
              <a:spcBef>
                <a:spcPts val="575"/>
              </a:spcBef>
              <a:buClr>
                <a:srgbClr val="B2B2B2"/>
              </a:buClr>
              <a:buFont typeface="Wingdings" panose="05000000000000000000" pitchFamily="2" charset="2"/>
              <a:buChar char=""/>
            </a:pPr>
            <a:r>
              <a:rPr lang="en-GB" altLang="en-US" dirty="0" err="1">
                <a:solidFill>
                  <a:srgbClr val="000000"/>
                </a:solidFill>
                <a:ea typeface="SimSun" panose="02010600030101010101" pitchFamily="2" charset="-122"/>
              </a:rPr>
              <a:t>ar</a:t>
            </a:r>
            <a:r>
              <a:rPr lang="en-GB" altLang="en-US" dirty="0">
                <a:solidFill>
                  <a:srgbClr val="000000"/>
                </a:solidFill>
                <a:ea typeface="SimSun" panose="02010600030101010101" pitchFamily="2" charset="-122"/>
              </a:rPr>
              <a:t>--</a:t>
            </a:r>
            <a:r>
              <a:rPr lang="en-GB" altLang="en-US" dirty="0" err="1">
                <a:solidFill>
                  <a:srgbClr val="000000"/>
                </a:solidFill>
                <a:ea typeface="SimSun" panose="02010600030101010101" pitchFamily="2" charset="-122"/>
              </a:rPr>
              <a:t>bq</a:t>
            </a:r>
            <a:endParaRPr lang="en-GB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306887" y="2191789"/>
            <a:ext cx="3505200" cy="2286000"/>
            <a:chOff x="1728" y="1632"/>
            <a:chExt cx="2208" cy="144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28" y="1632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s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170" y="1632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i/j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611" y="1632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m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053" y="1632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p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494" y="1632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l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728" y="192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170" y="1920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611" y="192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053" y="1920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c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494" y="192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728" y="2208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f</a:t>
              </a: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170" y="2208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g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611" y="2208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h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053" y="2208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k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494" y="2208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n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728" y="249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o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170" y="2496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q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611" y="249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r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053" y="2496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t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3494" y="249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1728" y="2784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170" y="2784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611" y="2784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x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053" y="2784"/>
              <a:ext cx="4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y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3494" y="2784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B2B2B2"/>
                </a:buClr>
                <a:buFont typeface="Wingdings" panose="05000000000000000000" pitchFamily="2" charset="2"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SimSun" panose="02010600030101010101" pitchFamily="2" charset="-122"/>
                </a:rPr>
                <a:t>z</a:t>
              </a: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170" y="1632"/>
              <a:ext cx="1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2611" y="1632"/>
              <a:ext cx="1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3053" y="1632"/>
              <a:ext cx="1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494" y="1632"/>
              <a:ext cx="1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1728" y="1920"/>
              <a:ext cx="22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728" y="2208"/>
              <a:ext cx="22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1728" y="2496"/>
              <a:ext cx="22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1728" y="2784"/>
              <a:ext cx="22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728" y="1632"/>
              <a:ext cx="1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3936" y="1632"/>
              <a:ext cx="1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1728" y="1632"/>
              <a:ext cx="220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728" y="3072"/>
              <a:ext cx="220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7737070" y="4731718"/>
            <a:ext cx="2819400" cy="460375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en-GB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Key: </a:t>
            </a:r>
            <a:r>
              <a:rPr lang="en-GB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simple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7280" y="4606090"/>
            <a:ext cx="607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PlainText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good day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fque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ebzy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More Encryption Operations -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Hill Cipher</a:t>
            </a:r>
          </a:p>
          <a:p>
            <a:r>
              <a:rPr lang="en-US" dirty="0"/>
              <a:t>- Polyalphabetic Ciphers</a:t>
            </a:r>
          </a:p>
          <a:p>
            <a:r>
              <a:rPr lang="en-US" dirty="0"/>
              <a:t>- </a:t>
            </a:r>
            <a:r>
              <a:rPr lang="en-US" dirty="0" err="1"/>
              <a:t>Autokey</a:t>
            </a:r>
            <a:r>
              <a:rPr lang="en-US" dirty="0"/>
              <a:t> Cipher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38" y="2755668"/>
            <a:ext cx="4364182" cy="906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Any Question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72" y="1853738"/>
            <a:ext cx="2152541" cy="27099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8372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184E-16C2-4EE8-8639-A58355B9A3BE}" type="datetime1">
              <a:rPr lang="en-US" smtClean="0"/>
              <a:t>07-Jul-19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2859583"/>
            <a:ext cx="4728556" cy="2427317"/>
          </a:xfrm>
        </p:spPr>
      </p:pic>
      <p:sp>
        <p:nvSpPr>
          <p:cNvPr id="9" name="TextBox 8"/>
          <p:cNvSpPr txBox="1"/>
          <p:nvPr/>
        </p:nvSpPr>
        <p:spPr>
          <a:xfrm>
            <a:off x="1097280" y="1845425"/>
            <a:ext cx="103742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A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name for the collection of tools designed to protect data and to thwart hackers.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984" y="3171093"/>
            <a:ext cx="5386647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Security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A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to protect data during their transmission.</a:t>
            </a:r>
          </a:p>
          <a:p>
            <a:pPr>
              <a:lnSpc>
                <a:spcPct val="90000"/>
              </a:lnSpc>
            </a:pPr>
            <a:endParaRPr lang="en-AU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" y="4585989"/>
            <a:ext cx="10058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 Security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A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to </a:t>
            </a:r>
            <a: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</a:t>
            </a:r>
            <a:r>
              <a:rPr lang="en-A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during their </a:t>
            </a:r>
            <a: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transmission </a:t>
            </a:r>
            <a:r>
              <a:rPr lang="en-A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a collection of interconnected networks.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2358"/>
            <a:ext cx="10058400" cy="27640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Information needs to be hidden </a:t>
            </a:r>
            <a:r>
              <a:rPr lang="en-US" sz="3200" b="1" dirty="0" smtClean="0"/>
              <a:t>from - </a:t>
            </a:r>
            <a:endParaRPr lang="en-US" sz="3200" b="1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Unauthorized access (Confidentiality)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Protected from unauthorized change (integrity)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Available to an authorized entity when it is needed (availability)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9812"/>
          </a:xfrm>
        </p:spPr>
        <p:txBody>
          <a:bodyPr>
            <a:normAutofit/>
          </a:bodyPr>
          <a:lstStyle/>
          <a:p>
            <a:r>
              <a:rPr lang="en-US" altLang="en-US" dirty="0"/>
              <a:t> Security </a:t>
            </a:r>
            <a:r>
              <a:rPr lang="en-US" altLang="en-US" dirty="0" smtClean="0"/>
              <a:t>Goals</a:t>
            </a:r>
            <a:endParaRPr lang="en-US" dirty="0"/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4266622" y="4654108"/>
            <a:ext cx="2209800" cy="3810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itchFamily="34" charset="0"/>
              </a:rPr>
              <a:t>Security Goals</a:t>
            </a:r>
            <a:endParaRPr lang="en-GB" altLang="en-US" sz="2000" dirty="0">
              <a:solidFill>
                <a:srgbClr val="000000"/>
              </a:solidFill>
              <a:ea typeface="Calibri" panose="020F0502020204030204" pitchFamily="34" charset="0"/>
              <a:cs typeface="Vrinda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74222" y="5509779"/>
            <a:ext cx="207645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itchFamily="34" charset="0"/>
              </a:rPr>
              <a:t>Confidentiality</a:t>
            </a:r>
            <a:endParaRPr lang="en-GB" altLang="en-US" sz="2000">
              <a:solidFill>
                <a:srgbClr val="000000"/>
              </a:solidFill>
              <a:ea typeface="Calibri" panose="020F0502020204030204" pitchFamily="34" charset="0"/>
              <a:cs typeface="Vrinda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403320" y="5509779"/>
            <a:ext cx="197485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itchFamily="34" charset="0"/>
              </a:rPr>
              <a:t>Availability</a:t>
            </a:r>
            <a:endParaRPr lang="en-GB" altLang="en-US" sz="2000">
              <a:solidFill>
                <a:srgbClr val="000000"/>
              </a:solidFill>
              <a:ea typeface="Calibri" panose="020F0502020204030204" pitchFamily="34" charset="0"/>
              <a:cs typeface="Vrinda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70147" y="5433579"/>
            <a:ext cx="1533525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itchFamily="34" charset="0"/>
              </a:rPr>
              <a:t>Integrity</a:t>
            </a:r>
            <a:endParaRPr lang="en-GB" altLang="en-US" sz="2000" dirty="0">
              <a:solidFill>
                <a:srgbClr val="000000"/>
              </a:solidFill>
              <a:ea typeface="Calibri" panose="020F0502020204030204" pitchFamily="34" charset="0"/>
              <a:cs typeface="Vrinda" pitchFamily="34" charset="0"/>
            </a:endParaRPr>
          </a:p>
        </p:txBody>
      </p:sp>
      <p:cxnSp>
        <p:nvCxnSpPr>
          <p:cNvPr id="12" name="Straight Connector 38"/>
          <p:cNvCxnSpPr>
            <a:cxnSpLocks noChangeShapeType="1"/>
          </p:cNvCxnSpPr>
          <p:nvPr/>
        </p:nvCxnSpPr>
        <p:spPr bwMode="auto">
          <a:xfrm flipV="1">
            <a:off x="2507672" y="5217679"/>
            <a:ext cx="5562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40"/>
          <p:cNvCxnSpPr>
            <a:cxnSpLocks noChangeShapeType="1"/>
          </p:cNvCxnSpPr>
          <p:nvPr/>
        </p:nvCxnSpPr>
        <p:spPr bwMode="auto">
          <a:xfrm rot="5400000">
            <a:off x="2393372" y="5395479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43"/>
          <p:cNvCxnSpPr>
            <a:cxnSpLocks noChangeShapeType="1"/>
          </p:cNvCxnSpPr>
          <p:nvPr/>
        </p:nvCxnSpPr>
        <p:spPr bwMode="auto">
          <a:xfrm rot="5400000">
            <a:off x="5139747" y="5395479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44"/>
          <p:cNvCxnSpPr>
            <a:cxnSpLocks noChangeShapeType="1"/>
          </p:cNvCxnSpPr>
          <p:nvPr/>
        </p:nvCxnSpPr>
        <p:spPr bwMode="auto">
          <a:xfrm rot="5400000">
            <a:off x="7955972" y="5319279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45"/>
          <p:cNvCxnSpPr>
            <a:cxnSpLocks noChangeShapeType="1"/>
          </p:cNvCxnSpPr>
          <p:nvPr/>
        </p:nvCxnSpPr>
        <p:spPr bwMode="auto">
          <a:xfrm rot="5400000">
            <a:off x="5139747" y="5166879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7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862"/>
          </a:xfrm>
        </p:spPr>
        <p:txBody>
          <a:bodyPr/>
          <a:lstStyle/>
          <a:p>
            <a:r>
              <a:rPr lang="en-US" dirty="0" smtClean="0"/>
              <a:t>Security Attack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006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/>
          </a:bodyPr>
          <a:lstStyle/>
          <a:p>
            <a:r>
              <a:rPr lang="en-US" altLang="en-US" dirty="0"/>
              <a:t>Attacks Threatening </a:t>
            </a:r>
            <a:r>
              <a:rPr lang="en-US" altLang="en-US" dirty="0" smtClean="0"/>
              <a:t>Confidentiality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Snooping - 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Unauthorized access to or interception of data.</a:t>
            </a:r>
            <a:endParaRPr lang="en-US" altLang="en-US" dirty="0"/>
          </a:p>
          <a:p>
            <a:r>
              <a:rPr lang="en-US" altLang="en-US" b="1" dirty="0"/>
              <a:t>Traffic </a:t>
            </a:r>
            <a:r>
              <a:rPr lang="en-US" altLang="en-US" b="1" dirty="0" smtClean="0"/>
              <a:t>analysis - 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Can </a:t>
            </a:r>
            <a:r>
              <a:rPr lang="en-US" altLang="en-US" dirty="0"/>
              <a:t>find some other type information by monitoring online traffic.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He </a:t>
            </a:r>
            <a:r>
              <a:rPr lang="en-US" altLang="en-US" dirty="0"/>
              <a:t>can find the electronic address (such as e-mail address) of the sender or the receiver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28" y="4168214"/>
            <a:ext cx="5801754" cy="1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/>
              <a:t>Attacks Threatening Integrity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5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Modification</a:t>
            </a:r>
            <a:r>
              <a:rPr lang="en-US" sz="5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After 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intercepting  or accessing information, the attacker modifies the information to make it beneficial to himself</a:t>
            </a:r>
          </a:p>
          <a:p>
            <a:pPr marL="342900" lvl="0" indent="-34290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5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Masquerading</a:t>
            </a:r>
          </a:p>
          <a:p>
            <a:pPr marL="0" lvl="0" indent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Masquerading 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spoofing(</a:t>
            </a:r>
            <a:r>
              <a:rPr lang="en-US" sz="4800" dirty="0">
                <a:solidFill>
                  <a:prstClr val="black"/>
                </a:solidFill>
              </a:rPr>
              <a:t>trick)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happens when the attacker impersonates somebody else.</a:t>
            </a:r>
          </a:p>
          <a:p>
            <a:pPr marL="342900" lvl="0" indent="-34290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sz="5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Replaying</a:t>
            </a:r>
          </a:p>
          <a:p>
            <a:pPr marL="342900" lvl="0" indent="-34290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The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attacker obtains a copy of a message sent by a user and later tries to replay </a:t>
            </a: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it.</a:t>
            </a:r>
            <a:endParaRPr lang="en-US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sz="5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Repudiation</a:t>
            </a:r>
          </a:p>
          <a:p>
            <a:pPr marL="0" lvl="0" indent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Performed 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one of the two parties in the communication: the sender or the receiver.</a:t>
            </a:r>
          </a:p>
          <a:p>
            <a:pPr marL="0" lvl="0" indent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sender of the message might later deny that she has sent the message.</a:t>
            </a:r>
          </a:p>
          <a:p>
            <a:pPr marL="0" lvl="0" indent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receiver of the message might later deny that he has received the </a:t>
            </a:r>
            <a:r>
              <a:rPr lang="en-US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message.</a:t>
            </a:r>
            <a:endParaRPr lang="en-US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altLang="en-US" dirty="0" smtClean="0"/>
              <a:t>Attacks Threatening Availability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829437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 It </a:t>
            </a:r>
            <a:r>
              <a:rPr lang="en-US" altLang="en-US" dirty="0"/>
              <a:t>may slow down or totally interrupt the service of a system.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 He </a:t>
            </a:r>
            <a:r>
              <a:rPr lang="en-US" altLang="en-US" dirty="0"/>
              <a:t>might send so many bogus requests to a server that the server that the server crashes because of the heavy load.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 The </a:t>
            </a:r>
            <a:r>
              <a:rPr lang="en-US" altLang="en-US" dirty="0"/>
              <a:t>attacker might intercept and delete a server’s response to a client,  making  the client to believe that the server is not responding.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A11E-4FD1-4427-A1A6-EB2F5BBBAA00}" type="datetime1">
              <a:rPr lang="en-US" smtClean="0"/>
              <a:t>07-Jul-19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5BA-848A-4613-9D5A-34BAC1FF03D1}" type="slidenum">
              <a:rPr lang="en-US" smtClean="0"/>
              <a:t>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/>
          <a:lstStyle/>
          <a:p>
            <a:r>
              <a:rPr lang="en-US" dirty="0" smtClean="0"/>
              <a:t>Snooping Attack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4" y="1880976"/>
            <a:ext cx="8445731" cy="4050382"/>
          </a:xfrm>
        </p:spPr>
      </p:pic>
    </p:spTree>
    <p:extLst>
      <p:ext uri="{BB962C8B-B14F-4D97-AF65-F5344CB8AC3E}">
        <p14:creationId xmlns:p14="http://schemas.microsoft.com/office/powerpoint/2010/main" val="4257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</TotalTime>
  <Words>687</Words>
  <Application>Microsoft Office PowerPoint</Application>
  <PresentationFormat>Widescreen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SimSun</vt:lpstr>
      <vt:lpstr>Arial</vt:lpstr>
      <vt:lpstr>Arial Black</vt:lpstr>
      <vt:lpstr>Calibri</vt:lpstr>
      <vt:lpstr>Calibri Light</vt:lpstr>
      <vt:lpstr>Courier New</vt:lpstr>
      <vt:lpstr>DejaVu LGC Sans</vt:lpstr>
      <vt:lpstr>Times New Roman</vt:lpstr>
      <vt:lpstr>Vrinda</vt:lpstr>
      <vt:lpstr>Wingdings</vt:lpstr>
      <vt:lpstr>Retrospect</vt:lpstr>
      <vt:lpstr>PowerPoint Presentation</vt:lpstr>
      <vt:lpstr>Goal to learn</vt:lpstr>
      <vt:lpstr>Network Security</vt:lpstr>
      <vt:lpstr> Security Goals</vt:lpstr>
      <vt:lpstr>Security Attack</vt:lpstr>
      <vt:lpstr>Attacks Threatening Confidentiality</vt:lpstr>
      <vt:lpstr>Attacks Threatening Integrity</vt:lpstr>
      <vt:lpstr>Attacks Threatening Availability</vt:lpstr>
      <vt:lpstr>Snooping Attack</vt:lpstr>
      <vt:lpstr>Brute Force Attack – Dictionary Attack</vt:lpstr>
      <vt:lpstr>DoS Attack</vt:lpstr>
      <vt:lpstr>Passive Attacks – Active Attack</vt:lpstr>
      <vt:lpstr>Cryptography </vt:lpstr>
      <vt:lpstr>Cryptography </vt:lpstr>
      <vt:lpstr>Some Basic Terminology</vt:lpstr>
      <vt:lpstr>Cryptographic System </vt:lpstr>
      <vt:lpstr>Private-Key / Symmetric Encryption</vt:lpstr>
      <vt:lpstr>Public-Key / Asymmetric Cryptography</vt:lpstr>
      <vt:lpstr>Encryption Operation - Caesar Cipher</vt:lpstr>
      <vt:lpstr>Playfair Cipher</vt:lpstr>
      <vt:lpstr>More Encryption Operations - </vt:lpstr>
      <vt:lpstr>Any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maverick</dc:creator>
  <cp:lastModifiedBy>Musfuqur</cp:lastModifiedBy>
  <cp:revision>78</cp:revision>
  <dcterms:created xsi:type="dcterms:W3CDTF">2019-01-07T12:25:16Z</dcterms:created>
  <dcterms:modified xsi:type="dcterms:W3CDTF">2019-07-07T04:54:04Z</dcterms:modified>
</cp:coreProperties>
</file>